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81" r:id="rId3"/>
    <p:sldId id="276" r:id="rId4"/>
    <p:sldId id="278" r:id="rId5"/>
    <p:sldId id="270" r:id="rId6"/>
    <p:sldId id="283" r:id="rId7"/>
    <p:sldId id="284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2E75B6"/>
    <a:srgbClr val="F6E0DC"/>
    <a:srgbClr val="FBE5D6"/>
    <a:srgbClr val="FFFFFF"/>
    <a:srgbClr val="FF50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986" autoAdjust="0"/>
  </p:normalViewPr>
  <p:slideViewPr>
    <p:cSldViewPr snapToGrid="0">
      <p:cViewPr>
        <p:scale>
          <a:sx n="75" d="100"/>
          <a:sy n="75" d="100"/>
        </p:scale>
        <p:origin x="924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DF1429-0DF0-1C2D-3CA6-AAD6EE4F56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FDD20AF-1F54-1D49-E728-B109BA82A5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0BB2B35-E385-EDD9-13EC-B7191649F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87AC5-44AA-4F45-A75F-F86DC2037FE7}" type="datetimeFigureOut">
              <a:rPr lang="zh-TW" altLang="en-US" smtClean="0"/>
              <a:t>2023/9/14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B06362C-35B4-12E4-FB78-54C988E21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F40AB2A-D623-F8AA-6FDF-36DC7F31D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779D4-EC88-4DE2-B239-7D1E88F55B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5821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5711F3-F22A-EC55-775B-21602D2EC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FCFA16D-FEAE-7D40-DACC-04CF10C830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4DA8472-1F03-1DA2-1C6A-3B73CD66B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87AC5-44AA-4F45-A75F-F86DC2037FE7}" type="datetimeFigureOut">
              <a:rPr lang="zh-TW" altLang="en-US" smtClean="0"/>
              <a:t>2023/9/14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3587619-E2FF-AC4E-13D3-C32FF1D89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34B9803-3697-9413-04A0-AB2990184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779D4-EC88-4DE2-B239-7D1E88F55B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727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C813057-5160-5C7B-B2F1-BF2053DC20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8FEA67B-3EA6-045C-5816-5A57E15857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EDEE619-927A-EAF5-7EEC-A82B54E3D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87AC5-44AA-4F45-A75F-F86DC2037FE7}" type="datetimeFigureOut">
              <a:rPr lang="zh-TW" altLang="en-US" smtClean="0"/>
              <a:t>2023/9/14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47DB9E7-EE31-A316-682B-38E9F930D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4B9A9A9-94CF-8065-5109-974E2E150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779D4-EC88-4DE2-B239-7D1E88F55B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89243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A7E0F71D-8FD0-B449-8CFA-F65A0647A5D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-1" t="346" r="67" b="37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文字版面配置區 2">
            <a:extLst>
              <a:ext uri="{FF2B5EF4-FFF2-40B4-BE49-F238E27FC236}">
                <a16:creationId xmlns:a16="http://schemas.microsoft.com/office/drawing/2014/main" id="{5AF58E76-E611-C34F-BD5E-FB698D381593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38200" y="3780263"/>
            <a:ext cx="10515600" cy="140202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2800" b="1" i="0" baseline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kumimoji="1" lang="zh-TW" altLang="en-US" dirty="0"/>
          </a:p>
        </p:txBody>
      </p:sp>
      <p:sp>
        <p:nvSpPr>
          <p:cNvPr id="10" name="標題 1">
            <a:extLst>
              <a:ext uri="{FF2B5EF4-FFF2-40B4-BE49-F238E27FC236}">
                <a16:creationId xmlns:a16="http://schemas.microsoft.com/office/drawing/2014/main" id="{E89A0973-C888-AE40-A911-DAF4D18AC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38870"/>
            <a:ext cx="10515600" cy="2109774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4800" b="1" i="0" baseline="0">
                <a:solidFill>
                  <a:schemeClr val="bg1"/>
                </a:solidFill>
                <a:latin typeface="(使用中文字型)"/>
                <a:ea typeface="+mj-ea"/>
              </a:defRPr>
            </a:lvl1pPr>
          </a:lstStyle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798800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+Line+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layNitride">
            <a:extLst>
              <a:ext uri="{FF2B5EF4-FFF2-40B4-BE49-F238E27FC236}">
                <a16:creationId xmlns:a16="http://schemas.microsoft.com/office/drawing/2014/main" id="{4F82B5E2-0C01-4732-8EE9-E3FFEFB32E8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529614" y="6288768"/>
            <a:ext cx="2368919" cy="432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6337E54-52E2-D74A-86BF-DFD8E5A036AD}"/>
              </a:ext>
            </a:extLst>
          </p:cNvPr>
          <p:cNvSpPr txBox="1"/>
          <p:nvPr userDrawn="1"/>
        </p:nvSpPr>
        <p:spPr>
          <a:xfrm>
            <a:off x="10802" y="6606000"/>
            <a:ext cx="360000" cy="252000"/>
          </a:xfrm>
          <a:prstGeom prst="rect">
            <a:avLst/>
          </a:prstGeom>
          <a:noFill/>
        </p:spPr>
        <p:txBody>
          <a:bodyPr wrap="none" lIns="90000" tIns="36000" rIns="90000" bIns="36000" rtlCol="0" anchor="ctr">
            <a:noAutofit/>
          </a:bodyPr>
          <a:lstStyle/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495D398-18AC-7240-85AD-2029CACF15C5}" type="slidenum">
              <a:rPr kumimoji="1" lang="zh-TW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pPr marL="0" marR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zh-TW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2" name="標題 1">
            <a:extLst>
              <a:ext uri="{FF2B5EF4-FFF2-40B4-BE49-F238E27FC236}">
                <a16:creationId xmlns:a16="http://schemas.microsoft.com/office/drawing/2014/main" id="{D3CBF1DE-42FD-024C-BFCF-FC6D839AC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000" y="202170"/>
            <a:ext cx="11016000" cy="731053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600" b="1" i="0">
                <a:solidFill>
                  <a:schemeClr val="accent1"/>
                </a:solidFill>
                <a:latin typeface="+mj-lt"/>
                <a:ea typeface="+mj-ea"/>
              </a:defRPr>
            </a:lvl1pPr>
          </a:lstStyle>
          <a:p>
            <a:endParaRPr kumimoji="1" lang="zh-TW" altLang="en-US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0DF27AAC-9D22-DC46-834E-5A1A595D33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000" y="1156474"/>
            <a:ext cx="11016000" cy="5021302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00000"/>
              </a:lnSpc>
              <a:spcBef>
                <a:spcPts val="1600"/>
              </a:spcBef>
              <a:buClr>
                <a:srgbClr val="00A3DB"/>
              </a:buClr>
              <a:buSzPct val="100000"/>
              <a:buFont typeface="Wingdings" pitchFamily="2" charset="2"/>
              <a:buChar char="§"/>
              <a:defRPr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buClr>
                <a:srgbClr val="84BE41"/>
              </a:buClr>
              <a:defRPr>
                <a:solidFill>
                  <a:schemeClr val="tx1"/>
                </a:solidFill>
              </a:defRPr>
            </a:lvl2pPr>
            <a:lvl3pPr marL="1143000" indent="-228600">
              <a:lnSpc>
                <a:spcPct val="100000"/>
              </a:lnSpc>
              <a:buClr>
                <a:srgbClr val="D8213A"/>
              </a:buClr>
              <a:buFont typeface="System Font Regular"/>
              <a:buChar char="-"/>
              <a:defRPr sz="2400">
                <a:solidFill>
                  <a:schemeClr val="tx1"/>
                </a:solidFill>
              </a:defRPr>
            </a:lvl3pPr>
            <a:lvl4pPr marL="1600200" indent="-228600">
              <a:lnSpc>
                <a:spcPct val="100000"/>
              </a:lnSpc>
              <a:buClr>
                <a:srgbClr val="D8213B"/>
              </a:buClr>
              <a:buFont typeface="System Font Regular"/>
              <a:buChar char="-"/>
              <a:defRPr sz="2000">
                <a:solidFill>
                  <a:schemeClr val="tx1"/>
                </a:solidFill>
              </a:defRPr>
            </a:lvl4pPr>
            <a:lvl5pPr marL="2057400" indent="-228600">
              <a:lnSpc>
                <a:spcPct val="100000"/>
              </a:lnSpc>
              <a:buClr>
                <a:srgbClr val="D8213B"/>
              </a:buClr>
              <a:buFont typeface="System Font Regular"/>
              <a:buChar char="-"/>
              <a:defRPr sz="2000"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lvl="0"/>
            <a:endParaRPr kumimoji="1" lang="zh-TW" altLang="en-US" dirty="0"/>
          </a:p>
        </p:txBody>
      </p:sp>
      <p:cxnSp>
        <p:nvCxnSpPr>
          <p:cNvPr id="14" name="Straight Connector 3">
            <a:extLst>
              <a:ext uri="{FF2B5EF4-FFF2-40B4-BE49-F238E27FC236}">
                <a16:creationId xmlns:a16="http://schemas.microsoft.com/office/drawing/2014/main" id="{EB895411-6849-5647-85DD-0372EDA524B6}"/>
              </a:ext>
            </a:extLst>
          </p:cNvPr>
          <p:cNvCxnSpPr>
            <a:cxnSpLocks/>
          </p:cNvCxnSpPr>
          <p:nvPr userDrawn="1"/>
        </p:nvCxnSpPr>
        <p:spPr>
          <a:xfrm flipV="1">
            <a:off x="408000" y="1044848"/>
            <a:ext cx="11376000" cy="0"/>
          </a:xfrm>
          <a:prstGeom prst="line">
            <a:avLst/>
          </a:prstGeom>
          <a:ln w="25400">
            <a:solidFill>
              <a:srgbClr val="00A3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7">
            <a:extLst>
              <a:ext uri="{FF2B5EF4-FFF2-40B4-BE49-F238E27FC236}">
                <a16:creationId xmlns:a16="http://schemas.microsoft.com/office/drawing/2014/main" id="{C60D66B3-7CB4-0248-96A7-AC821B912823}"/>
              </a:ext>
            </a:extLst>
          </p:cNvPr>
          <p:cNvSpPr txBox="1"/>
          <p:nvPr userDrawn="1"/>
        </p:nvSpPr>
        <p:spPr>
          <a:xfrm>
            <a:off x="370802" y="6610478"/>
            <a:ext cx="2697518" cy="2520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txBody>
          <a:bodyPr wrap="none" lIns="90000" tIns="36000" rIns="90000" bIns="36000" rtlCol="0" anchor="ctr">
            <a:noAutofit/>
          </a:bodyPr>
          <a:lstStyle>
            <a:defPPr>
              <a:defRPr lang="zh-TW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PlayNitride Confidential</a:t>
            </a:r>
            <a:endParaRPr kumimoji="1" lang="zh-TW" altLang="en-US" sz="1600" dirty="0">
              <a:solidFill>
                <a:schemeClr val="accent3">
                  <a:lumMod val="20000"/>
                  <a:lumOff val="80000"/>
                </a:schemeClr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311E022-9BEC-0140-9B82-E54B636D792A}"/>
              </a:ext>
            </a:extLst>
          </p:cNvPr>
          <p:cNvGrpSpPr/>
          <p:nvPr userDrawn="1"/>
        </p:nvGrpSpPr>
        <p:grpSpPr>
          <a:xfrm>
            <a:off x="1566" y="558800"/>
            <a:ext cx="108000" cy="1670182"/>
            <a:chOff x="150687" y="558800"/>
            <a:chExt cx="108000" cy="167018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F64434C-F565-F648-A24C-11242F17A250}"/>
                </a:ext>
              </a:extLst>
            </p:cNvPr>
            <p:cNvSpPr/>
            <p:nvPr userDrawn="1"/>
          </p:nvSpPr>
          <p:spPr>
            <a:xfrm>
              <a:off x="150687" y="558800"/>
              <a:ext cx="108000" cy="486000"/>
            </a:xfrm>
            <a:prstGeom prst="rect">
              <a:avLst/>
            </a:prstGeom>
            <a:solidFill>
              <a:srgbClr val="00A0EB"/>
            </a:solidFill>
            <a:ln>
              <a:solidFill>
                <a:srgbClr val="00A0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94C8C9F-EF91-2D47-86E1-B332984644D8}"/>
                </a:ext>
              </a:extLst>
            </p:cNvPr>
            <p:cNvSpPr/>
            <p:nvPr userDrawn="1"/>
          </p:nvSpPr>
          <p:spPr>
            <a:xfrm>
              <a:off x="150687" y="1150891"/>
              <a:ext cx="108000" cy="486000"/>
            </a:xfrm>
            <a:prstGeom prst="rect">
              <a:avLst/>
            </a:prstGeom>
            <a:solidFill>
              <a:srgbClr val="8CC31E"/>
            </a:solidFill>
            <a:ln>
              <a:solidFill>
                <a:srgbClr val="8CC31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C361C08-1B7F-3447-8EBD-B3816AD9AD9E}"/>
                </a:ext>
              </a:extLst>
            </p:cNvPr>
            <p:cNvSpPr/>
            <p:nvPr userDrawn="1"/>
          </p:nvSpPr>
          <p:spPr>
            <a:xfrm>
              <a:off x="150687" y="1742982"/>
              <a:ext cx="108000" cy="486000"/>
            </a:xfrm>
            <a:prstGeom prst="rect">
              <a:avLst/>
            </a:prstGeom>
            <a:solidFill>
              <a:srgbClr val="E6002D"/>
            </a:solidFill>
            <a:ln>
              <a:solidFill>
                <a:srgbClr val="E600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50114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14A9BE-D7AA-B1A2-3331-78688E6F7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0F30A36-9B80-3114-9693-6034609632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8F8185E-FD46-7DC8-E7A8-183296E8C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87AC5-44AA-4F45-A75F-F86DC2037FE7}" type="datetimeFigureOut">
              <a:rPr lang="zh-TW" altLang="en-US" smtClean="0"/>
              <a:t>2023/9/14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5142451-B964-CAD4-C000-6E5F44137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1300B2A-FF61-0105-3110-25D17F01C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779D4-EC88-4DE2-B239-7D1E88F55B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8741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A203D2-CCBB-FA6D-6929-24185FBA2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9357D8F-EEAF-4C9F-60DE-5F6247F7EE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2269EBB-29A3-179B-D3FF-826EDDE7F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87AC5-44AA-4F45-A75F-F86DC2037FE7}" type="datetimeFigureOut">
              <a:rPr lang="zh-TW" altLang="en-US" smtClean="0"/>
              <a:t>2023/9/14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A9C562F-BA7D-142E-828D-234423B66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E232F2C-5461-BD3C-016F-56CD53E42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779D4-EC88-4DE2-B239-7D1E88F55B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727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6D7BD7-CD28-1F22-6CEB-3C453C088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E482604-9ADA-EB13-F711-FA897A13D9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561C0D8-9304-6231-E0D2-082C004291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96C731E-4B83-D586-0568-CE768D90D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87AC5-44AA-4F45-A75F-F86DC2037FE7}" type="datetimeFigureOut">
              <a:rPr lang="zh-TW" altLang="en-US" smtClean="0"/>
              <a:t>2023/9/14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8EEF77E-A15B-A8E6-72CF-113E09D6D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B98BAF6-FAD2-F847-C70E-DA538E304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779D4-EC88-4DE2-B239-7D1E88F55B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7242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0CF15A-86A7-1D39-66DE-18C4CCA3A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F6AF704-EF1B-1E84-30AC-8FA0F2614E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670C78C-27CF-1627-5D7C-9EB6A98120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D99DA3A-417B-BED6-3231-290E7281F9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018C23D-4E0F-273A-A7E0-BB51709FB1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1221796-EFE4-BBB4-AFF1-CFD493E9F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87AC5-44AA-4F45-A75F-F86DC2037FE7}" type="datetimeFigureOut">
              <a:rPr lang="zh-TW" altLang="en-US" smtClean="0"/>
              <a:t>2023/9/14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F735859B-4E7D-6D36-8432-F6393D2C8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D60CE9B-3E9A-B750-447A-F8C695FB3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779D4-EC88-4DE2-B239-7D1E88F55B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4141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59DE38-87B0-8154-A743-5E80240C1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6CD99DE6-3CEC-E7AA-FE05-3176501C3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87AC5-44AA-4F45-A75F-F86DC2037FE7}" type="datetimeFigureOut">
              <a:rPr lang="zh-TW" altLang="en-US" smtClean="0"/>
              <a:t>2023/9/14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F64771D-60ED-9744-B038-3D078C9E2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0FCF984-E803-44B3-7D8C-6FE9CF3CD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779D4-EC88-4DE2-B239-7D1E88F55B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7535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D4DCAD8-3FD7-CDB4-899C-F6A1BB44E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87AC5-44AA-4F45-A75F-F86DC2037FE7}" type="datetimeFigureOut">
              <a:rPr lang="zh-TW" altLang="en-US" smtClean="0"/>
              <a:t>2023/9/14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19BCCD9-098B-D4F8-3016-EF181CA86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F6F0479-7B29-1769-BAEB-DF17BA8C5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779D4-EC88-4DE2-B239-7D1E88F55B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1446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FB23E4-A9FE-07CB-BBA1-5D66208EC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002C717-4372-0D05-5D05-92DA2DDDEC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7D30283-AC7D-9544-345D-29FEBD6FF1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13140BA-E350-236A-E752-41FD717EE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87AC5-44AA-4F45-A75F-F86DC2037FE7}" type="datetimeFigureOut">
              <a:rPr lang="zh-TW" altLang="en-US" smtClean="0"/>
              <a:t>2023/9/14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92F4C17-46F4-4F0C-3E3D-34CE4346D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D13C2FD-3584-4BC9-DCFB-365244BFA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779D4-EC88-4DE2-B239-7D1E88F55B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5028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E3283B-6BDA-816E-04B9-79806FC26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84216E3B-EACC-C1C4-EB2C-1F21EBFA96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B42C00D-F263-7BC9-82CB-155927B2F3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2FEA761-4EC3-C969-DD08-21D5335AF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87AC5-44AA-4F45-A75F-F86DC2037FE7}" type="datetimeFigureOut">
              <a:rPr lang="zh-TW" altLang="en-US" smtClean="0"/>
              <a:t>2023/9/14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9BEF418-23B9-DC82-400D-2B774C4E9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C19F230-6F8D-9B92-D012-9ADB6A4AA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779D4-EC88-4DE2-B239-7D1E88F55B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8284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C51041B-1EF6-71EF-6680-89D82FD9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82E415F-DAD5-66BE-DCF9-4214F95483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EE4E4CE-35E2-4957-20B4-7929CFB126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F87AC5-44AA-4F45-A75F-F86DC2037FE7}" type="datetimeFigureOut">
              <a:rPr lang="zh-TW" altLang="en-US" smtClean="0"/>
              <a:t>2023/9/14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590E387-C97F-DCC9-E288-D1F874F781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611FCE6-3558-41C0-7FC9-B797588CEE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779D4-EC88-4DE2-B239-7D1E88F55B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7560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48731298-DE88-0144-BF4C-12F93FF91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38870"/>
            <a:ext cx="10515600" cy="2109774"/>
          </a:xfrm>
        </p:spPr>
        <p:txBody>
          <a:bodyPr>
            <a:normAutofit/>
          </a:bodyPr>
          <a:lstStyle/>
          <a:p>
            <a:r>
              <a:rPr kumimoji="1" lang="en-US" altLang="zh-TW" dirty="0">
                <a:latin typeface="+mj-lt"/>
                <a:cs typeface="Arial" panose="020B0604020202020204" pitchFamily="34" charset="0"/>
              </a:rPr>
              <a:t>20230914 </a:t>
            </a:r>
            <a:br>
              <a:rPr kumimoji="1" lang="en-US" altLang="zh-TW" dirty="0">
                <a:latin typeface="+mj-lt"/>
                <a:cs typeface="Arial" panose="020B0604020202020204" pitchFamily="34" charset="0"/>
              </a:rPr>
            </a:br>
            <a:r>
              <a:rPr kumimoji="1" lang="en-US" altLang="zh-TW" dirty="0">
                <a:latin typeface="+mj-lt"/>
                <a:cs typeface="Arial" panose="020B0604020202020204" pitchFamily="34" charset="0"/>
              </a:rPr>
              <a:t>MB0STPchipV1</a:t>
            </a:r>
            <a:r>
              <a:rPr kumimoji="1" lang="zh-TW" altLang="en-US" dirty="0">
                <a:latin typeface="+mj-lt"/>
                <a:cs typeface="Arial" panose="020B0604020202020204" pitchFamily="34" charset="0"/>
              </a:rPr>
              <a:t> 更新說明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0BE6B23A-0194-F410-B1FE-FA600C662B64}"/>
              </a:ext>
            </a:extLst>
          </p:cNvPr>
          <p:cNvSpPr txBox="1"/>
          <p:nvPr/>
        </p:nvSpPr>
        <p:spPr>
          <a:xfrm>
            <a:off x="11525086" y="6457890"/>
            <a:ext cx="6669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chemeClr val="bg1"/>
                </a:solidFill>
              </a:rPr>
              <a:t>Lynn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320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41A3B7-F534-C1FC-BA08-311418073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新相機適用於</a:t>
            </a:r>
            <a:r>
              <a:rPr lang="en-US" altLang="zh-TW" dirty="0"/>
              <a:t>stamp</a:t>
            </a:r>
            <a:r>
              <a:rPr lang="zh-TW" altLang="en-US" dirty="0"/>
              <a:t>之機器視覺參數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C6DC1B0-B517-0859-2BCD-9058AF05C8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1603" y="1630201"/>
            <a:ext cx="6866537" cy="3311023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defRPr/>
            </a:pPr>
            <a:r>
              <a:rPr lang="en-US" altLang="zh-TW" sz="2800" b="1" dirty="0"/>
              <a:t>Gamma=1.2</a:t>
            </a:r>
          </a:p>
          <a:p>
            <a:pPr>
              <a:lnSpc>
                <a:spcPct val="200000"/>
              </a:lnSpc>
              <a:defRPr/>
            </a:pPr>
            <a:r>
              <a:rPr lang="en-US" altLang="zh-TW" sz="2800" b="1" dirty="0"/>
              <a:t>Exposure time =2800us</a:t>
            </a:r>
          </a:p>
          <a:p>
            <a:pPr>
              <a:lnSpc>
                <a:spcPct val="200000"/>
              </a:lnSpc>
              <a:defRPr/>
            </a:pPr>
            <a:r>
              <a:rPr lang="en-US" altLang="zh-TW" sz="2800" b="1" dirty="0"/>
              <a:t>Optical power=100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C2A4BB85-D2DB-FF31-21CC-ABF3ECD442F1}"/>
              </a:ext>
            </a:extLst>
          </p:cNvPr>
          <p:cNvSpPr txBox="1"/>
          <p:nvPr/>
        </p:nvSpPr>
        <p:spPr>
          <a:xfrm>
            <a:off x="8225286" y="1419097"/>
            <a:ext cx="1199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2400" b="1" dirty="0"/>
              <a:t>參考圖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2386AC1E-8CB7-8844-32F6-60C47F21D8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7681" y="1882476"/>
            <a:ext cx="3286744" cy="2738534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DFC3262A-5EF5-45F6-4351-890F25EE37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4311" y="1880762"/>
            <a:ext cx="3160430" cy="2741962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1BA66564-53D0-6AD0-E4A2-976F68904478}"/>
              </a:ext>
            </a:extLst>
          </p:cNvPr>
          <p:cNvSpPr txBox="1"/>
          <p:nvPr/>
        </p:nvSpPr>
        <p:spPr>
          <a:xfrm>
            <a:off x="6692256" y="4591933"/>
            <a:ext cx="1199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400" b="1" dirty="0"/>
              <a:t>PN127</a:t>
            </a:r>
            <a:endParaRPr lang="zh-TW" altLang="en-US" sz="2400" b="1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2FD62C80-30DE-3FC5-B3E3-F1E3E977ABCC}"/>
              </a:ext>
            </a:extLst>
          </p:cNvPr>
          <p:cNvSpPr txBox="1"/>
          <p:nvPr/>
        </p:nvSpPr>
        <p:spPr>
          <a:xfrm>
            <a:off x="9911706" y="4591933"/>
            <a:ext cx="1199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400" b="1" dirty="0"/>
              <a:t>PN109</a:t>
            </a:r>
            <a:endParaRPr lang="zh-TW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824965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08EB2D8B-6F4C-37D2-5C7A-355CF2B68A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777" y="1033295"/>
            <a:ext cx="7887960" cy="5637029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C063D89A-843D-8FD8-D51A-B272FF597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77" y="187676"/>
            <a:ext cx="11016000" cy="73105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zh-TW" dirty="0">
                <a:cs typeface="Arial" panose="020B0604020202020204" pitchFamily="34" charset="0"/>
              </a:rPr>
              <a:t>.h</a:t>
            </a:r>
            <a:r>
              <a:rPr kumimoji="1" lang="zh-TW" altLang="en-US" dirty="0">
                <a:cs typeface="Arial" panose="020B0604020202020204" pitchFamily="34" charset="0"/>
              </a:rPr>
              <a:t>檔說明</a:t>
            </a:r>
            <a:r>
              <a:rPr kumimoji="1" lang="en-US" altLang="zh-TW" dirty="0">
                <a:cs typeface="Arial" panose="020B0604020202020204" pitchFamily="34" charset="0"/>
              </a:rPr>
              <a:t>(1/2)</a:t>
            </a:r>
            <a:endParaRPr kumimoji="1" lang="zh-TW" altLang="en-US" dirty="0">
              <a:cs typeface="Arial" panose="020B060402020202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1F2378E-32DF-7B56-48C0-CCF3CE07AFF1}"/>
              </a:ext>
            </a:extLst>
          </p:cNvPr>
          <p:cNvSpPr/>
          <p:nvPr/>
        </p:nvSpPr>
        <p:spPr>
          <a:xfrm>
            <a:off x="2941320" y="6116232"/>
            <a:ext cx="5140643" cy="195398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FFF24E6-4983-4D68-A209-D049938F025A}"/>
              </a:ext>
            </a:extLst>
          </p:cNvPr>
          <p:cNvSpPr/>
          <p:nvPr/>
        </p:nvSpPr>
        <p:spPr>
          <a:xfrm>
            <a:off x="1719740" y="6328048"/>
            <a:ext cx="5702140" cy="148951"/>
          </a:xfrm>
          <a:prstGeom prst="rect">
            <a:avLst/>
          </a:prstGeom>
          <a:solidFill>
            <a:srgbClr val="FFC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DEB5B0E2-DD8B-E86F-C9F2-17BA35816695}"/>
              </a:ext>
            </a:extLst>
          </p:cNvPr>
          <p:cNvSpPr txBox="1"/>
          <p:nvPr/>
        </p:nvSpPr>
        <p:spPr>
          <a:xfrm>
            <a:off x="8322737" y="596977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algn="ctr"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zh-TW" altLang="en-US" dirty="0">
                <a:solidFill>
                  <a:schemeClr val="tx1"/>
                </a:solidFill>
              </a:rPr>
              <a:t>輸入參數</a:t>
            </a: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6A9C90C8-44F7-E89A-2922-05C1DD4FE728}"/>
              </a:ext>
            </a:extLst>
          </p:cNvPr>
          <p:cNvCxnSpPr/>
          <p:nvPr/>
        </p:nvCxnSpPr>
        <p:spPr>
          <a:xfrm>
            <a:off x="8046072" y="6170998"/>
            <a:ext cx="36000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B3C2F75F-D81F-C65C-0489-1DEB4C78E47B}"/>
              </a:ext>
            </a:extLst>
          </p:cNvPr>
          <p:cNvCxnSpPr>
            <a:cxnSpLocks/>
          </p:cNvCxnSpPr>
          <p:nvPr/>
        </p:nvCxnSpPr>
        <p:spPr>
          <a:xfrm flipV="1">
            <a:off x="7421880" y="6410325"/>
            <a:ext cx="874395" cy="0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44CEEE2A-D7CF-7D70-BCEB-C7057D4E2848}"/>
              </a:ext>
            </a:extLst>
          </p:cNvPr>
          <p:cNvSpPr txBox="1"/>
          <p:nvPr/>
        </p:nvSpPr>
        <p:spPr>
          <a:xfrm>
            <a:off x="4707462" y="1395849"/>
            <a:ext cx="2723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b="1" dirty="0">
                <a:solidFill>
                  <a:schemeClr val="bg1"/>
                </a:solidFill>
              </a:rPr>
              <a:t>自定義輸入參數</a:t>
            </a:r>
            <a:r>
              <a:rPr lang="en-US" altLang="zh-TW" b="1" dirty="0">
                <a:solidFill>
                  <a:schemeClr val="bg1"/>
                </a:solidFill>
              </a:rPr>
              <a:t>: </a:t>
            </a:r>
          </a:p>
          <a:p>
            <a:pPr algn="ctr"/>
            <a:r>
              <a:rPr lang="en-US" altLang="zh-TW" b="1" dirty="0">
                <a:solidFill>
                  <a:schemeClr val="bg1"/>
                </a:solidFill>
              </a:rPr>
              <a:t>Chip</a:t>
            </a:r>
            <a:r>
              <a:rPr lang="zh-TW" altLang="en-US" b="1" dirty="0">
                <a:solidFill>
                  <a:schemeClr val="bg1"/>
                </a:solidFill>
              </a:rPr>
              <a:t>排列 </a:t>
            </a:r>
            <a:r>
              <a:rPr lang="en-US" altLang="zh-TW" b="1" dirty="0">
                <a:solidFill>
                  <a:schemeClr val="bg1"/>
                </a:solidFill>
              </a:rPr>
              <a:t>&amp;</a:t>
            </a:r>
            <a:r>
              <a:rPr lang="zh-TW" altLang="en-US" b="1" dirty="0">
                <a:solidFill>
                  <a:schemeClr val="bg1"/>
                </a:solidFill>
              </a:rPr>
              <a:t> 偏移設定相關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ACAF593B-BF1F-E683-ECBE-4765C418CE94}"/>
              </a:ext>
            </a:extLst>
          </p:cNvPr>
          <p:cNvSpPr txBox="1"/>
          <p:nvPr/>
        </p:nvSpPr>
        <p:spPr>
          <a:xfrm>
            <a:off x="5558230" y="4073918"/>
            <a:ext cx="19175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b="1" dirty="0">
                <a:solidFill>
                  <a:schemeClr val="bg1"/>
                </a:solidFill>
              </a:rPr>
              <a:t>自定義輸入參數</a:t>
            </a:r>
            <a:r>
              <a:rPr lang="en-US" altLang="zh-TW" b="1" dirty="0">
                <a:solidFill>
                  <a:schemeClr val="bg1"/>
                </a:solidFill>
              </a:rPr>
              <a:t>: </a:t>
            </a:r>
          </a:p>
          <a:p>
            <a:pPr algn="ctr"/>
            <a:r>
              <a:rPr lang="zh-TW" altLang="en-US" b="1" dirty="0">
                <a:solidFill>
                  <a:schemeClr val="bg1"/>
                </a:solidFill>
              </a:rPr>
              <a:t>與閥值相關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91E22D46-E827-DD91-1E35-7EED7401A79A}"/>
              </a:ext>
            </a:extLst>
          </p:cNvPr>
          <p:cNvSpPr txBox="1"/>
          <p:nvPr/>
        </p:nvSpPr>
        <p:spPr>
          <a:xfrm>
            <a:off x="4776391" y="5323440"/>
            <a:ext cx="26548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b="1" dirty="0">
                <a:solidFill>
                  <a:schemeClr val="bg1"/>
                </a:solidFill>
              </a:rPr>
              <a:t>自定義輸入參數</a:t>
            </a:r>
            <a:r>
              <a:rPr lang="en-US" altLang="zh-TW" b="1" dirty="0">
                <a:solidFill>
                  <a:schemeClr val="bg1"/>
                </a:solidFill>
              </a:rPr>
              <a:t>: </a:t>
            </a:r>
          </a:p>
          <a:p>
            <a:pPr algn="ctr"/>
            <a:r>
              <a:rPr lang="zh-TW" altLang="en-US" b="1" dirty="0">
                <a:solidFill>
                  <a:schemeClr val="bg1"/>
                </a:solidFill>
              </a:rPr>
              <a:t>圖片設定</a:t>
            </a:r>
            <a:r>
              <a:rPr lang="en-US" altLang="zh-TW" b="1" dirty="0">
                <a:solidFill>
                  <a:schemeClr val="bg1"/>
                </a:solidFill>
              </a:rPr>
              <a:t>&amp;</a:t>
            </a:r>
            <a:r>
              <a:rPr lang="zh-TW" altLang="en-US" b="1" dirty="0">
                <a:solidFill>
                  <a:schemeClr val="bg1"/>
                </a:solidFill>
              </a:rPr>
              <a:t>輸出設定相關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CE605CA6-0B3C-98DC-3B85-2035B7764937}"/>
              </a:ext>
            </a:extLst>
          </p:cNvPr>
          <p:cNvSpPr/>
          <p:nvPr/>
        </p:nvSpPr>
        <p:spPr>
          <a:xfrm>
            <a:off x="503810" y="1110346"/>
            <a:ext cx="6896098" cy="953404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1B8B6CEE-7096-5BEB-FC68-448203BD2EF2}"/>
              </a:ext>
            </a:extLst>
          </p:cNvPr>
          <p:cNvSpPr/>
          <p:nvPr/>
        </p:nvSpPr>
        <p:spPr>
          <a:xfrm>
            <a:off x="503810" y="2124943"/>
            <a:ext cx="6896098" cy="1431057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EAF1E8C0-9D70-5B1A-2268-FAB4F38E58E9}"/>
              </a:ext>
            </a:extLst>
          </p:cNvPr>
          <p:cNvSpPr/>
          <p:nvPr/>
        </p:nvSpPr>
        <p:spPr>
          <a:xfrm>
            <a:off x="487992" y="4825421"/>
            <a:ext cx="6896099" cy="1149929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1B5C6A4-C006-FA6D-83FE-F1C337C7962D}"/>
              </a:ext>
            </a:extLst>
          </p:cNvPr>
          <p:cNvSpPr txBox="1"/>
          <p:nvPr/>
        </p:nvSpPr>
        <p:spPr>
          <a:xfrm>
            <a:off x="5374446" y="2870696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b="1" dirty="0">
                <a:solidFill>
                  <a:schemeClr val="bg1"/>
                </a:solidFill>
              </a:rPr>
              <a:t>自定義輸入參數</a:t>
            </a:r>
            <a:r>
              <a:rPr lang="en-US" altLang="zh-TW" b="1" dirty="0">
                <a:solidFill>
                  <a:schemeClr val="bg1"/>
                </a:solidFill>
              </a:rPr>
              <a:t>: </a:t>
            </a:r>
          </a:p>
          <a:p>
            <a:pPr algn="ctr"/>
            <a:r>
              <a:rPr lang="zh-TW" altLang="en-US" b="1" dirty="0">
                <a:solidFill>
                  <a:schemeClr val="bg1"/>
                </a:solidFill>
              </a:rPr>
              <a:t>與目標物大小相關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0055D75-BA15-CC47-D9F6-CE688697870A}"/>
              </a:ext>
            </a:extLst>
          </p:cNvPr>
          <p:cNvSpPr/>
          <p:nvPr/>
        </p:nvSpPr>
        <p:spPr>
          <a:xfrm>
            <a:off x="503334" y="3648983"/>
            <a:ext cx="6896098" cy="1107167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224F10C9-A8B5-5CB4-D2E7-272BCA719A8D}"/>
              </a:ext>
            </a:extLst>
          </p:cNvPr>
          <p:cNvSpPr txBox="1"/>
          <p:nvPr/>
        </p:nvSpPr>
        <p:spPr>
          <a:xfrm>
            <a:off x="8308916" y="6261866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algn="ctr"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zh-TW" altLang="en-US" dirty="0">
                <a:solidFill>
                  <a:schemeClr val="tx1"/>
                </a:solidFill>
              </a:rPr>
              <a:t>輸出參數</a:t>
            </a:r>
          </a:p>
        </p:txBody>
      </p:sp>
    </p:spTree>
    <p:extLst>
      <p:ext uri="{BB962C8B-B14F-4D97-AF65-F5344CB8AC3E}">
        <p14:creationId xmlns:p14="http://schemas.microsoft.com/office/powerpoint/2010/main" val="1470642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表格 32">
            <a:extLst>
              <a:ext uri="{FF2B5EF4-FFF2-40B4-BE49-F238E27FC236}">
                <a16:creationId xmlns:a16="http://schemas.microsoft.com/office/drawing/2014/main" id="{4CA8CF1F-95D7-5B5A-31F9-41BD65B6B8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9271476"/>
              </p:ext>
            </p:extLst>
          </p:nvPr>
        </p:nvGraphicFramePr>
        <p:xfrm>
          <a:off x="732244" y="1701710"/>
          <a:ext cx="10965022" cy="213098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655007">
                  <a:extLst>
                    <a:ext uri="{9D8B030D-6E8A-4147-A177-3AD203B41FA5}">
                      <a16:colId xmlns:a16="http://schemas.microsoft.com/office/drawing/2014/main" val="2232285166"/>
                    </a:ext>
                  </a:extLst>
                </a:gridCol>
                <a:gridCol w="4186722">
                  <a:extLst>
                    <a:ext uri="{9D8B030D-6E8A-4147-A177-3AD203B41FA5}">
                      <a16:colId xmlns:a16="http://schemas.microsoft.com/office/drawing/2014/main" val="600111574"/>
                    </a:ext>
                  </a:extLst>
                </a:gridCol>
                <a:gridCol w="3123293">
                  <a:extLst>
                    <a:ext uri="{9D8B030D-6E8A-4147-A177-3AD203B41FA5}">
                      <a16:colId xmlns:a16="http://schemas.microsoft.com/office/drawing/2014/main" val="2896225662"/>
                    </a:ext>
                  </a:extLst>
                </a:gridCol>
              </a:tblGrid>
              <a:tr h="39362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輸入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輸出成功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輸出失敗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6140070"/>
                  </a:ext>
                </a:extLst>
              </a:tr>
              <a:tr h="1609893">
                <a:tc>
                  <a:txBody>
                    <a:bodyPr/>
                    <a:lstStyle/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boolResult</a:t>
                      </a:r>
                      <a:r>
                        <a:rPr lang="en-US" altLang="zh-TW" dirty="0"/>
                        <a:t>[0]=1;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58172"/>
                  </a:ext>
                </a:extLst>
              </a:tr>
            </a:tbl>
          </a:graphicData>
        </a:graphic>
      </p:graphicFrame>
      <p:sp>
        <p:nvSpPr>
          <p:cNvPr id="2" name="標題 1">
            <a:extLst>
              <a:ext uri="{FF2B5EF4-FFF2-40B4-BE49-F238E27FC236}">
                <a16:creationId xmlns:a16="http://schemas.microsoft.com/office/drawing/2014/main" id="{C063D89A-843D-8FD8-D51A-B272FF597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77" y="187676"/>
            <a:ext cx="11016000" cy="73105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zh-TW" dirty="0">
                <a:cs typeface="Arial" panose="020B0604020202020204" pitchFamily="34" charset="0"/>
              </a:rPr>
              <a:t>.h</a:t>
            </a:r>
            <a:r>
              <a:rPr kumimoji="1" lang="zh-TW" altLang="en-US" dirty="0">
                <a:cs typeface="Arial" panose="020B0604020202020204" pitchFamily="34" charset="0"/>
              </a:rPr>
              <a:t>檔說明</a:t>
            </a:r>
            <a:r>
              <a:rPr kumimoji="1" lang="en-US" altLang="zh-TW" dirty="0">
                <a:cs typeface="Arial" panose="020B0604020202020204" pitchFamily="34" charset="0"/>
              </a:rPr>
              <a:t>(2/2)</a:t>
            </a:r>
            <a:endParaRPr kumimoji="1" lang="zh-TW" altLang="en-US" dirty="0">
              <a:cs typeface="Arial" panose="020B0604020202020204" pitchFamily="34" charset="0"/>
            </a:endParaRPr>
          </a:p>
        </p:txBody>
      </p:sp>
      <p:sp>
        <p:nvSpPr>
          <p:cNvPr id="7" name="文字版面配置區 2">
            <a:extLst>
              <a:ext uri="{FF2B5EF4-FFF2-40B4-BE49-F238E27FC236}">
                <a16:creationId xmlns:a16="http://schemas.microsoft.com/office/drawing/2014/main" id="{AE1846C8-6721-96CD-9A3F-3240457237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0200" y="1181596"/>
            <a:ext cx="11604000" cy="520113"/>
          </a:xfrm>
        </p:spPr>
        <p:txBody>
          <a:bodyPr>
            <a:normAutofit/>
          </a:bodyPr>
          <a:lstStyle/>
          <a:p>
            <a:r>
              <a:rPr lang="zh-TW" altLang="en-US" dirty="0"/>
              <a:t>第一階段</a:t>
            </a:r>
            <a:r>
              <a:rPr lang="en-US" altLang="zh-TW" dirty="0"/>
              <a:t>:</a:t>
            </a:r>
            <a:r>
              <a:rPr lang="zh-TW" altLang="en-US" dirty="0"/>
              <a:t> 閥值大小</a:t>
            </a:r>
            <a:endParaRPr lang="en-US" altLang="zh-TW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6E61DC9-3604-8806-5449-9D86D00F8D7C}"/>
              </a:ext>
            </a:extLst>
          </p:cNvPr>
          <p:cNvSpPr/>
          <p:nvPr/>
        </p:nvSpPr>
        <p:spPr>
          <a:xfrm>
            <a:off x="9581551" y="2190561"/>
            <a:ext cx="1235194" cy="123293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null</a:t>
            </a:r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D46E0075-A0FE-3C09-05F0-7FDBFF7688A8}"/>
              </a:ext>
            </a:extLst>
          </p:cNvPr>
          <p:cNvSpPr txBox="1"/>
          <p:nvPr/>
        </p:nvSpPr>
        <p:spPr>
          <a:xfrm>
            <a:off x="6349765" y="2693707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algn="ctr"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zh-TW" altLang="en-US" dirty="0">
                <a:solidFill>
                  <a:schemeClr val="tx1"/>
                </a:solidFill>
              </a:rPr>
              <a:t>閥值</a:t>
            </a:r>
            <a:endParaRPr lang="en-US" altLang="zh-TW" dirty="0">
              <a:solidFill>
                <a:schemeClr val="tx1"/>
              </a:solidFill>
            </a:endParaRPr>
          </a:p>
          <a:p>
            <a:r>
              <a:rPr lang="zh-TW" altLang="en-US" dirty="0">
                <a:solidFill>
                  <a:schemeClr val="tx1"/>
                </a:solidFill>
              </a:rPr>
              <a:t>不佳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9E9D62AB-8906-7B8B-AFF6-6444A65CE56B}"/>
              </a:ext>
            </a:extLst>
          </p:cNvPr>
          <p:cNvSpPr txBox="1"/>
          <p:nvPr/>
        </p:nvSpPr>
        <p:spPr>
          <a:xfrm>
            <a:off x="4351510" y="2693706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algn="ctr"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zh-TW" altLang="en-US" dirty="0">
                <a:solidFill>
                  <a:schemeClr val="tx1"/>
                </a:solidFill>
              </a:rPr>
              <a:t>閥值</a:t>
            </a:r>
            <a:endParaRPr lang="en-US" altLang="zh-TW" dirty="0">
              <a:solidFill>
                <a:schemeClr val="tx1"/>
              </a:solidFill>
            </a:endParaRPr>
          </a:p>
          <a:p>
            <a:r>
              <a:rPr lang="en-US" altLang="zh-TW" dirty="0">
                <a:solidFill>
                  <a:schemeClr val="tx1"/>
                </a:solidFill>
              </a:rPr>
              <a:t>OK</a:t>
            </a:r>
          </a:p>
        </p:txBody>
      </p:sp>
      <p:graphicFrame>
        <p:nvGraphicFramePr>
          <p:cNvPr id="25" name="表格 32">
            <a:extLst>
              <a:ext uri="{FF2B5EF4-FFF2-40B4-BE49-F238E27FC236}">
                <a16:creationId xmlns:a16="http://schemas.microsoft.com/office/drawing/2014/main" id="{F8E14404-AC23-D3C9-5769-B878DE64D8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1269841"/>
              </p:ext>
            </p:extLst>
          </p:nvPr>
        </p:nvGraphicFramePr>
        <p:xfrm>
          <a:off x="4133284" y="3949928"/>
          <a:ext cx="7563982" cy="272039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781991">
                  <a:extLst>
                    <a:ext uri="{9D8B030D-6E8A-4147-A177-3AD203B41FA5}">
                      <a16:colId xmlns:a16="http://schemas.microsoft.com/office/drawing/2014/main" val="600111574"/>
                    </a:ext>
                  </a:extLst>
                </a:gridCol>
                <a:gridCol w="3781991">
                  <a:extLst>
                    <a:ext uri="{9D8B030D-6E8A-4147-A177-3AD203B41FA5}">
                      <a16:colId xmlns:a16="http://schemas.microsoft.com/office/drawing/2014/main" val="2896225662"/>
                    </a:ext>
                  </a:extLst>
                </a:gridCol>
              </a:tblGrid>
              <a:tr h="434396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輸出成功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輸出失敗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6140070"/>
                  </a:ext>
                </a:extLst>
              </a:tr>
              <a:tr h="2111433">
                <a:tc>
                  <a:txBody>
                    <a:bodyPr/>
                    <a:lstStyle/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pPr algn="ctr"/>
                      <a:r>
                        <a:rPr lang="en-US" altLang="zh-TW" dirty="0"/>
                        <a:t>boolResult2[0]=9;</a:t>
                      </a:r>
                    </a:p>
                    <a:p>
                      <a:pPr algn="ctr"/>
                      <a:r>
                        <a:rPr lang="en-US" altLang="zh-TW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outputLEDX</a:t>
                      </a:r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[0] = 2763;</a:t>
                      </a:r>
                    </a:p>
                    <a:p>
                      <a:pPr algn="ctr"/>
                      <a:r>
                        <a:rPr lang="en-US" altLang="zh-TW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outputLEDY</a:t>
                      </a:r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[0] = 2356;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boolResult2[0]=error number;</a:t>
                      </a:r>
                    </a:p>
                    <a:p>
                      <a:pPr algn="ctr"/>
                      <a:r>
                        <a:rPr lang="en-US" altLang="zh-TW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outputLEDX</a:t>
                      </a:r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[0] = 0;</a:t>
                      </a:r>
                    </a:p>
                    <a:p>
                      <a:pPr algn="ctr"/>
                      <a:r>
                        <a:rPr lang="en-US" altLang="zh-TW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outputLEDY</a:t>
                      </a:r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[0] = 0;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58172"/>
                  </a:ext>
                </a:extLst>
              </a:tr>
            </a:tbl>
          </a:graphicData>
        </a:graphic>
      </p:graphicFrame>
      <p:sp>
        <p:nvSpPr>
          <p:cNvPr id="34" name="文字版面配置區 2">
            <a:extLst>
              <a:ext uri="{FF2B5EF4-FFF2-40B4-BE49-F238E27FC236}">
                <a16:creationId xmlns:a16="http://schemas.microsoft.com/office/drawing/2014/main" id="{147C7381-E6AA-82AD-3F7F-5838224CDC82}"/>
              </a:ext>
            </a:extLst>
          </p:cNvPr>
          <p:cNvSpPr txBox="1">
            <a:spLocks/>
          </p:cNvSpPr>
          <p:nvPr/>
        </p:nvSpPr>
        <p:spPr>
          <a:xfrm>
            <a:off x="254360" y="3912348"/>
            <a:ext cx="11604000" cy="5201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600"/>
              </a:spcBef>
              <a:buClr>
                <a:srgbClr val="00A3DB"/>
              </a:buClr>
              <a:buSzPct val="100000"/>
              <a:buFont typeface="Wingdings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rgbClr val="84BE4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D8213A"/>
              </a:buClr>
              <a:buFont typeface="System Font Regular"/>
              <a:buChar char="-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D8213B"/>
              </a:buClr>
              <a:buFont typeface="System Font Regular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D8213B"/>
              </a:buClr>
              <a:buFont typeface="System Font Regular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/>
              <a:t>第二階段</a:t>
            </a:r>
            <a:r>
              <a:rPr lang="en-US" altLang="zh-TW" dirty="0"/>
              <a:t>:</a:t>
            </a:r>
            <a:r>
              <a:rPr lang="zh-TW" altLang="en-US" dirty="0"/>
              <a:t>符合目標物</a:t>
            </a:r>
            <a:endParaRPr lang="en-US" altLang="zh-TW" dirty="0"/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8A5295D5-3674-AA8B-B9EC-32EA4780149E}"/>
              </a:ext>
            </a:extLst>
          </p:cNvPr>
          <p:cNvSpPr txBox="1"/>
          <p:nvPr/>
        </p:nvSpPr>
        <p:spPr>
          <a:xfrm>
            <a:off x="494734" y="4492058"/>
            <a:ext cx="3395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/>
              <a:t>*紅框</a:t>
            </a:r>
            <a:r>
              <a:rPr lang="en-US" altLang="zh-TW" sz="1600" dirty="0"/>
              <a:t>:</a:t>
            </a:r>
            <a:r>
              <a:rPr lang="zh-TW" altLang="en-US" sz="1600" dirty="0"/>
              <a:t>標示最終目標物所在位置</a:t>
            </a: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57B7ABC9-1A45-1B1A-86B0-9465C10B407F}"/>
              </a:ext>
            </a:extLst>
          </p:cNvPr>
          <p:cNvSpPr txBox="1"/>
          <p:nvPr/>
        </p:nvSpPr>
        <p:spPr>
          <a:xfrm>
            <a:off x="5872477" y="3434834"/>
            <a:ext cx="12486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b="1" dirty="0" err="1">
                <a:solidFill>
                  <a:schemeClr val="dk1"/>
                </a:solidFill>
              </a:rPr>
              <a:t>imageGray</a:t>
            </a:r>
            <a:endParaRPr lang="zh-TW" altLang="en-US" b="1" dirty="0">
              <a:solidFill>
                <a:schemeClr val="dk1"/>
              </a:solidFill>
            </a:endParaRPr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D2F8344C-5506-6FFE-E0F5-74B28D7F7650}"/>
              </a:ext>
            </a:extLst>
          </p:cNvPr>
          <p:cNvSpPr txBox="1"/>
          <p:nvPr/>
        </p:nvSpPr>
        <p:spPr>
          <a:xfrm>
            <a:off x="2141498" y="3434834"/>
            <a:ext cx="1002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 algn="ctr">
              <a:defRPr>
                <a:solidFill>
                  <a:schemeClr val="dk1"/>
                </a:solidFill>
              </a:defRPr>
            </a:lvl1pPr>
          </a:lstStyle>
          <a:p>
            <a:r>
              <a:rPr lang="en-US" altLang="zh-TW" b="1" dirty="0" err="1"/>
              <a:t>imageIN</a:t>
            </a:r>
            <a:endParaRPr lang="en-US" altLang="zh-TW" b="1" dirty="0"/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E8C156BB-4A87-89BB-E734-101453EFC8CD}"/>
              </a:ext>
            </a:extLst>
          </p:cNvPr>
          <p:cNvSpPr txBox="1"/>
          <p:nvPr/>
        </p:nvSpPr>
        <p:spPr>
          <a:xfrm>
            <a:off x="5398583" y="4285847"/>
            <a:ext cx="12486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 algn="ctr">
              <a:defRPr>
                <a:solidFill>
                  <a:schemeClr val="dk1"/>
                </a:solidFill>
              </a:defRPr>
            </a:lvl1pPr>
          </a:lstStyle>
          <a:p>
            <a:r>
              <a:rPr lang="en-US" altLang="zh-TW" b="1" dirty="0" err="1"/>
              <a:t>imageOUT</a:t>
            </a:r>
            <a:endParaRPr lang="zh-TW" altLang="en-US" b="1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3DB47355-9CA0-39A2-1E47-B4600040B8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932" t="27062" r="36313" b="54576"/>
          <a:stretch/>
        </p:blipFill>
        <p:spPr>
          <a:xfrm>
            <a:off x="7099251" y="2242697"/>
            <a:ext cx="1235194" cy="1205164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AA00E421-CA51-EBE2-E4BD-90FC58BFB84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508" t="24103" r="34341" b="51568"/>
          <a:stretch/>
        </p:blipFill>
        <p:spPr>
          <a:xfrm>
            <a:off x="4946545" y="2240107"/>
            <a:ext cx="1301473" cy="1207754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D63FD121-0899-4A29-63B3-775F36329CA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1094" t="25271" r="35270" b="54584"/>
          <a:stretch/>
        </p:blipFill>
        <p:spPr>
          <a:xfrm>
            <a:off x="1900464" y="2201624"/>
            <a:ext cx="1435686" cy="1221542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2BD8CE21-5F78-73CA-ADA8-14C4D562D4A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1094" t="25271" r="35270" b="54584"/>
          <a:stretch/>
        </p:blipFill>
        <p:spPr>
          <a:xfrm>
            <a:off x="9180690" y="4527489"/>
            <a:ext cx="1435686" cy="1221542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715D2809-4E93-C783-873C-AA77C401776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1094" t="25271" r="35270" b="54584"/>
          <a:stretch/>
        </p:blipFill>
        <p:spPr>
          <a:xfrm>
            <a:off x="5365330" y="4604784"/>
            <a:ext cx="1435686" cy="1221542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5A4E7D3E-8F65-8FEB-C275-8BB00DCB6311}"/>
              </a:ext>
            </a:extLst>
          </p:cNvPr>
          <p:cNvSpPr/>
          <p:nvPr/>
        </p:nvSpPr>
        <p:spPr>
          <a:xfrm>
            <a:off x="5834063" y="5156290"/>
            <a:ext cx="413955" cy="206285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4681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63D89A-843D-8FD8-D51A-B272FF597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77" y="252441"/>
            <a:ext cx="11016000" cy="73105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dirty="0">
                <a:cs typeface="Arial" panose="020B0604020202020204" pitchFamily="34" charset="0"/>
              </a:rPr>
              <a:t>參數說明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CFCB08E4-31F5-5A0E-F315-7107DE5BA685}"/>
              </a:ext>
            </a:extLst>
          </p:cNvPr>
          <p:cNvSpPr txBox="1"/>
          <p:nvPr/>
        </p:nvSpPr>
        <p:spPr>
          <a:xfrm>
            <a:off x="10103001" y="617967"/>
            <a:ext cx="1800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/>
              <a:t>*請參見附件 </a:t>
            </a:r>
            <a:r>
              <a:rPr lang="en-US" altLang="zh-TW" b="1" dirty="0"/>
              <a:t>csv</a:t>
            </a:r>
            <a:endParaRPr lang="zh-TW" altLang="en-US" b="1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852B5D7-FFD3-EB34-1156-EA6089C4FC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359" y="1099356"/>
            <a:ext cx="11379200" cy="5506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346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63D89A-843D-8FD8-D51A-B272FF597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77" y="252441"/>
            <a:ext cx="11016000" cy="73105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dirty="0">
                <a:cs typeface="Arial" panose="020B0604020202020204" pitchFamily="34" charset="0"/>
              </a:rPr>
              <a:t>測試圖片</a:t>
            </a:r>
            <a:r>
              <a:rPr kumimoji="1" lang="en-US" altLang="zh-TW" dirty="0">
                <a:cs typeface="Arial" panose="020B0604020202020204" pitchFamily="34" charset="0"/>
              </a:rPr>
              <a:t>-</a:t>
            </a:r>
            <a:r>
              <a:rPr kumimoji="1" lang="zh-TW" altLang="en-US" dirty="0">
                <a:cs typeface="Arial" panose="020B0604020202020204" pitchFamily="34" charset="0"/>
              </a:rPr>
              <a:t>參數</a:t>
            </a:r>
          </a:p>
        </p:txBody>
      </p:sp>
      <p:graphicFrame>
        <p:nvGraphicFramePr>
          <p:cNvPr id="3" name="表格 4">
            <a:extLst>
              <a:ext uri="{FF2B5EF4-FFF2-40B4-BE49-F238E27FC236}">
                <a16:creationId xmlns:a16="http://schemas.microsoft.com/office/drawing/2014/main" id="{39EE49BA-141D-3A9B-B8F9-84BDDFDE55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3223350"/>
              </p:ext>
            </p:extLst>
          </p:nvPr>
        </p:nvGraphicFramePr>
        <p:xfrm>
          <a:off x="266700" y="1204382"/>
          <a:ext cx="11245851" cy="489527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76325">
                  <a:extLst>
                    <a:ext uri="{9D8B030D-6E8A-4147-A177-3AD203B41FA5}">
                      <a16:colId xmlns:a16="http://schemas.microsoft.com/office/drawing/2014/main" val="2380535717"/>
                    </a:ext>
                  </a:extLst>
                </a:gridCol>
                <a:gridCol w="1238250">
                  <a:extLst>
                    <a:ext uri="{9D8B030D-6E8A-4147-A177-3AD203B41FA5}">
                      <a16:colId xmlns:a16="http://schemas.microsoft.com/office/drawing/2014/main" val="3017653331"/>
                    </a:ext>
                  </a:extLst>
                </a:gridCol>
                <a:gridCol w="1266825">
                  <a:extLst>
                    <a:ext uri="{9D8B030D-6E8A-4147-A177-3AD203B41FA5}">
                      <a16:colId xmlns:a16="http://schemas.microsoft.com/office/drawing/2014/main" val="2196232969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3720365708"/>
                    </a:ext>
                  </a:extLst>
                </a:gridCol>
                <a:gridCol w="1057275">
                  <a:extLst>
                    <a:ext uri="{9D8B030D-6E8A-4147-A177-3AD203B41FA5}">
                      <a16:colId xmlns:a16="http://schemas.microsoft.com/office/drawing/2014/main" val="2794438803"/>
                    </a:ext>
                  </a:extLst>
                </a:gridCol>
                <a:gridCol w="1057275">
                  <a:extLst>
                    <a:ext uri="{9D8B030D-6E8A-4147-A177-3AD203B41FA5}">
                      <a16:colId xmlns:a16="http://schemas.microsoft.com/office/drawing/2014/main" val="1216382590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4080714280"/>
                    </a:ext>
                  </a:extLst>
                </a:gridCol>
                <a:gridCol w="1057275">
                  <a:extLst>
                    <a:ext uri="{9D8B030D-6E8A-4147-A177-3AD203B41FA5}">
                      <a16:colId xmlns:a16="http://schemas.microsoft.com/office/drawing/2014/main" val="2345712210"/>
                    </a:ext>
                  </a:extLst>
                </a:gridCol>
                <a:gridCol w="1076325">
                  <a:extLst>
                    <a:ext uri="{9D8B030D-6E8A-4147-A177-3AD203B41FA5}">
                      <a16:colId xmlns:a16="http://schemas.microsoft.com/office/drawing/2014/main" val="789582238"/>
                    </a:ext>
                  </a:extLst>
                </a:gridCol>
                <a:gridCol w="1073151">
                  <a:extLst>
                    <a:ext uri="{9D8B030D-6E8A-4147-A177-3AD203B41FA5}">
                      <a16:colId xmlns:a16="http://schemas.microsoft.com/office/drawing/2014/main" val="2089776293"/>
                    </a:ext>
                  </a:extLst>
                </a:gridCol>
              </a:tblGrid>
              <a:tr h="63642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picname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thresParm.thresmode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thresParm.fgmax</a:t>
                      </a:r>
                      <a:r>
                        <a:rPr lang="en-US" altLang="zh-TW" dirty="0"/>
                        <a:t>[0]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thresParm.fgmin</a:t>
                      </a:r>
                      <a:r>
                        <a:rPr lang="en-US" altLang="zh-TW" dirty="0"/>
                        <a:t>[0]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target.</a:t>
                      </a:r>
                    </a:p>
                    <a:p>
                      <a:pPr algn="ctr"/>
                      <a:r>
                        <a:rPr lang="en-US" altLang="zh-TW" dirty="0" err="1"/>
                        <a:t>TDwidth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target.</a:t>
                      </a:r>
                    </a:p>
                    <a:p>
                      <a:pPr algn="ctr"/>
                      <a:r>
                        <a:rPr lang="en-US" altLang="zh-TW" dirty="0" err="1"/>
                        <a:t>TDmaxW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target.</a:t>
                      </a:r>
                    </a:p>
                    <a:p>
                      <a:pPr algn="ctr"/>
                      <a:r>
                        <a:rPr lang="en-US" altLang="zh-TW" dirty="0" err="1"/>
                        <a:t>TDminW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target.</a:t>
                      </a:r>
                    </a:p>
                    <a:p>
                      <a:pPr algn="ctr"/>
                      <a:r>
                        <a:rPr lang="en-US" altLang="zh-TW" dirty="0" err="1"/>
                        <a:t>TDheight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target.</a:t>
                      </a:r>
                    </a:p>
                    <a:p>
                      <a:pPr algn="ctr"/>
                      <a:r>
                        <a:rPr lang="en-US" altLang="zh-TW" dirty="0" err="1"/>
                        <a:t>TDmaxH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target.</a:t>
                      </a:r>
                    </a:p>
                    <a:p>
                      <a:pPr algn="ctr"/>
                      <a:r>
                        <a:rPr lang="en-US" altLang="zh-TW" dirty="0" err="1"/>
                        <a:t>TDminH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4525764"/>
                  </a:ext>
                </a:extLst>
              </a:tr>
              <a:tr h="667319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8010201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0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255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60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240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126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0.9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0.7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5429574"/>
                  </a:ext>
                </a:extLst>
              </a:tr>
              <a:tr h="896968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7250104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0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255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60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240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126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0.9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0.7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3102074"/>
                  </a:ext>
                </a:extLst>
              </a:tr>
              <a:tr h="896968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7250203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0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255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60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240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126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0.9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0.7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4729596"/>
                  </a:ext>
                </a:extLst>
              </a:tr>
              <a:tr h="896968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7250304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0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255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60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254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126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0.9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0.7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7306682"/>
                  </a:ext>
                </a:extLst>
              </a:tr>
              <a:tr h="896968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8010307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0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255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60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254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126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0.9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0.7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54048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3467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63D89A-843D-8FD8-D51A-B272FF597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77" y="252441"/>
            <a:ext cx="11016000" cy="73105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dirty="0">
                <a:cs typeface="Arial" panose="020B0604020202020204" pitchFamily="34" charset="0"/>
              </a:rPr>
              <a:t>測試圖片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ADCD8B6C-F8ED-32A3-91FA-E402E3578526}"/>
              </a:ext>
            </a:extLst>
          </p:cNvPr>
          <p:cNvSpPr txBox="1"/>
          <p:nvPr/>
        </p:nvSpPr>
        <p:spPr>
          <a:xfrm>
            <a:off x="742527" y="1987341"/>
            <a:ext cx="1989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Pic name: 8010201</a:t>
            </a:r>
            <a:endParaRPr lang="zh-TW" altLang="en-US" b="1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9B75F892-7B10-145F-8176-F05170A35640}"/>
              </a:ext>
            </a:extLst>
          </p:cNvPr>
          <p:cNvSpPr txBox="1"/>
          <p:nvPr/>
        </p:nvSpPr>
        <p:spPr>
          <a:xfrm>
            <a:off x="364477" y="2515994"/>
            <a:ext cx="277907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/>
              <a:t>Center </a:t>
            </a:r>
            <a:r>
              <a:rPr lang="zh-TW" altLang="en-US" dirty="0"/>
              <a:t>is: [</a:t>
            </a:r>
            <a:r>
              <a:rPr lang="en-US" altLang="zh-TW" dirty="0"/>
              <a:t>2439, 2216</a:t>
            </a:r>
            <a:r>
              <a:rPr lang="zh-TW" altLang="en-US" dirty="0"/>
              <a:t>]</a:t>
            </a:r>
            <a:endParaRPr lang="en-US" altLang="zh-TW" dirty="0"/>
          </a:p>
          <a:p>
            <a:pPr algn="ctr"/>
            <a:r>
              <a:rPr lang="en-US" altLang="zh-TW" dirty="0" err="1"/>
              <a:t>boolResult</a:t>
            </a:r>
            <a:r>
              <a:rPr lang="en-US" altLang="zh-TW" dirty="0"/>
              <a:t>[0] is: 9</a:t>
            </a:r>
            <a:endParaRPr lang="zh-TW" altLang="en-US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50F3F5DE-01DB-9D13-46B7-8FB3D85EB63D}"/>
              </a:ext>
            </a:extLst>
          </p:cNvPr>
          <p:cNvSpPr txBox="1"/>
          <p:nvPr/>
        </p:nvSpPr>
        <p:spPr>
          <a:xfrm>
            <a:off x="894928" y="4626987"/>
            <a:ext cx="1989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Pic name: 7250304</a:t>
            </a:r>
            <a:endParaRPr lang="zh-TW" altLang="en-US" b="1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E1107BFE-CD9F-F70C-9C30-40E8D357DFCD}"/>
              </a:ext>
            </a:extLst>
          </p:cNvPr>
          <p:cNvSpPr txBox="1"/>
          <p:nvPr/>
        </p:nvSpPr>
        <p:spPr>
          <a:xfrm>
            <a:off x="3762573" y="1054283"/>
            <a:ext cx="1220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1300x1300</a:t>
            </a:r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824B8739-3EB1-DC89-9E2E-032180A83A1E}"/>
              </a:ext>
            </a:extLst>
          </p:cNvPr>
          <p:cNvSpPr txBox="1"/>
          <p:nvPr/>
        </p:nvSpPr>
        <p:spPr>
          <a:xfrm>
            <a:off x="58508" y="5157594"/>
            <a:ext cx="342844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/>
              <a:t>Center </a:t>
            </a:r>
            <a:r>
              <a:rPr lang="zh-TW" altLang="en-US" dirty="0"/>
              <a:t>is: [</a:t>
            </a:r>
            <a:r>
              <a:rPr lang="en-US" altLang="zh-TW" dirty="0"/>
              <a:t>2428, 2386</a:t>
            </a:r>
            <a:r>
              <a:rPr lang="zh-TW" altLang="en-US" dirty="0"/>
              <a:t>]</a:t>
            </a:r>
            <a:endParaRPr lang="en-US" altLang="zh-TW" dirty="0"/>
          </a:p>
          <a:p>
            <a:pPr algn="ctr"/>
            <a:r>
              <a:rPr lang="en-US" altLang="zh-TW" dirty="0" err="1"/>
              <a:t>boolResult</a:t>
            </a:r>
            <a:r>
              <a:rPr lang="en-US" altLang="zh-TW" dirty="0"/>
              <a:t>[0] is: 9</a:t>
            </a:r>
            <a:endParaRPr lang="zh-TW" altLang="en-US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FD5711CC-9F5B-6F45-2DE3-5677C3119CEF}"/>
              </a:ext>
            </a:extLst>
          </p:cNvPr>
          <p:cNvSpPr txBox="1"/>
          <p:nvPr/>
        </p:nvSpPr>
        <p:spPr>
          <a:xfrm>
            <a:off x="3689319" y="3901805"/>
            <a:ext cx="1220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1300x1300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57F21F6-A881-7D95-13A5-B8533C40EC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2064" y="1494404"/>
            <a:ext cx="2030400" cy="2034328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2B649DD3-E789-DF77-95E4-60CBBFF088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3426" y="1517818"/>
            <a:ext cx="2030400" cy="2010914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CFAAA24A-A952-3A07-61FE-6EF707B99F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1352" y="1512033"/>
            <a:ext cx="2030400" cy="2022484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54958B63-AFB0-1AF8-1DE9-D358B08836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86955" y="4376258"/>
            <a:ext cx="2024516" cy="2016699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5787AF82-7C61-EE62-7483-4B7EFC8576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57681" y="4370076"/>
            <a:ext cx="2022569" cy="2014760"/>
          </a:xfrm>
          <a:prstGeom prst="rect">
            <a:avLst/>
          </a:prstGeom>
        </p:spPr>
      </p:pic>
      <p:pic>
        <p:nvPicPr>
          <p:cNvPr id="22" name="圖片 21">
            <a:extLst>
              <a:ext uri="{FF2B5EF4-FFF2-40B4-BE49-F238E27FC236}">
                <a16:creationId xmlns:a16="http://schemas.microsoft.com/office/drawing/2014/main" id="{0110B2AA-51D7-A6DC-607C-3A6DAFDE2E9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41352" y="4338587"/>
            <a:ext cx="2030400" cy="2014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050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凸痕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/>
          </a:solidFill>
          <a:prstDash val="solid"/>
        </a:ln>
        <a:ln w="58420" cap="flat" cmpd="thickThin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27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l"/>
          </a:scene3d>
          <a:sp3d prstMaterial="flat">
            <a:bevelT w="31750" h="63500" prst="riblet"/>
          </a:sp3d>
        </a:effectStyle>
        <a:effectStyle>
          <a:effectLst>
            <a:outerShdw blurRad="50800" dist="38100" dir="27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l"/>
          </a:scene3d>
          <a:sp3d prstMaterial="flat">
            <a:bevelT w="57150" h="114300" prst="ribl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652</TotalTime>
  <Words>311</Words>
  <Application>Microsoft Office PowerPoint</Application>
  <PresentationFormat>寬螢幕</PresentationFormat>
  <Paragraphs>142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6" baseType="lpstr">
      <vt:lpstr>System Font Regular</vt:lpstr>
      <vt:lpstr>新細明體</vt:lpstr>
      <vt:lpstr>Arial</vt:lpstr>
      <vt:lpstr>Calibri</vt:lpstr>
      <vt:lpstr>Calibri Light</vt:lpstr>
      <vt:lpstr>Century Gothic</vt:lpstr>
      <vt:lpstr>Verdana</vt:lpstr>
      <vt:lpstr>Wingdings</vt:lpstr>
      <vt:lpstr>Office 佈景主題</vt:lpstr>
      <vt:lpstr>20230914  MB0STPchipV1 更新說明</vt:lpstr>
      <vt:lpstr>新相機適用於stamp之機器視覺參數</vt:lpstr>
      <vt:lpstr>.h檔說明(1/2)</vt:lpstr>
      <vt:lpstr>.h檔說明(2/2)</vt:lpstr>
      <vt:lpstr>參數說明</vt:lpstr>
      <vt:lpstr>測試圖片-參數</vt:lpstr>
      <vt:lpstr>測試圖片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20221025  L5T1_Basechip 測試說明 </dc:title>
  <dc:creator>Lynn Lo</dc:creator>
  <cp:lastModifiedBy>Lynn Lo</cp:lastModifiedBy>
  <cp:revision>35</cp:revision>
  <dcterms:created xsi:type="dcterms:W3CDTF">2022-10-26T02:31:33Z</dcterms:created>
  <dcterms:modified xsi:type="dcterms:W3CDTF">2023-09-14T06:58:26Z</dcterms:modified>
</cp:coreProperties>
</file>