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77" r:id="rId9"/>
    <p:sldId id="278" r:id="rId10"/>
    <p:sldId id="262" r:id="rId11"/>
    <p:sldId id="265" r:id="rId12"/>
    <p:sldId id="260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EE6E1-A903-4EE7-A3D8-0D0AEA678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7F8C19-8DCF-475D-9022-86EF16D49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43A95F-E83A-4650-8E33-82B6050D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4BB1-9CF4-4048-A389-4865E6DD34BD}" type="datetimeFigureOut">
              <a:rPr lang="es-ES" smtClean="0"/>
              <a:t>11/11/2020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93A282-9536-4EF1-9002-2F2612EA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6BD194-16CF-4137-AD84-B4D15EAFF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DF8C-7366-49A5-AA1E-411AB1DB81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323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7699B-EACB-4394-AB87-0A00ACC0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F8C13A-D2FF-478A-95EE-89DAD0B38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106E41-07E8-4AEC-AA97-2995A164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4BB1-9CF4-4048-A389-4865E6DD34BD}" type="datetimeFigureOut">
              <a:rPr lang="es-ES" smtClean="0"/>
              <a:t>11/11/2020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78B38F-93FF-44B4-97F3-37AE7F75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4E6D72-304E-4443-9FB2-C91661F2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DF8C-7366-49A5-AA1E-411AB1DB81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249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21163D-AF91-4BDC-822B-BCCBD48C0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92962A-0DFC-43D1-B30A-CBBA61E7D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808634-7ED0-41B7-BBF6-9080DD03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4BB1-9CF4-4048-A389-4865E6DD34BD}" type="datetimeFigureOut">
              <a:rPr lang="es-ES" smtClean="0"/>
              <a:t>11/11/2020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C53D26-C1E7-422C-A32D-83BBF8D15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FA5FA1-0AB9-4E41-B1E7-F32C2AF9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DF8C-7366-49A5-AA1E-411AB1DB81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161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DB726-4785-4BEB-A6A5-8C10D2F5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1AE99-57E3-4B69-B391-502846AEF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F1E3F7-FAA6-4D6B-8B57-FCD075B1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4BB1-9CF4-4048-A389-4865E6DD34BD}" type="datetimeFigureOut">
              <a:rPr lang="es-ES" smtClean="0"/>
              <a:t>11/11/2020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CA3E9D-C74D-4062-9C77-A564532A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E9A229-A465-4F6D-A212-C1CF4D84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DF8C-7366-49A5-AA1E-411AB1DB81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779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FAB43-94A1-4D55-871B-C507E3E4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F7AADC-C8DD-4FAD-884D-8980AD3C8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5384BA-C673-4DDE-9742-D0B4BEE8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4BB1-9CF4-4048-A389-4865E6DD34BD}" type="datetimeFigureOut">
              <a:rPr lang="es-ES" smtClean="0"/>
              <a:t>11/11/2020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9F8AF8-78E7-484B-AD8B-2C64A4B02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CBE363-8E75-47D4-985A-872FCC64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DF8C-7366-49A5-AA1E-411AB1DB81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078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6C3A0-CDF2-4773-8B9B-40A6266E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CD265-CA74-41C7-BCF5-03CD6B8C3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AC1CB7-A4EA-41D4-AED7-B4EB4F21D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9ABFB0-E2A6-4024-8FD4-F014B935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4BB1-9CF4-4048-A389-4865E6DD34BD}" type="datetimeFigureOut">
              <a:rPr lang="es-ES" smtClean="0"/>
              <a:t>11/11/2020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430726-271F-4375-8C3C-C104B617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D9F22F-6C46-4D05-A74D-3980C1B71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DF8C-7366-49A5-AA1E-411AB1DB81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701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27643-E551-4185-8B1F-1A672FC7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22DA27-D9D9-42B6-9D21-C34027CA3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248DFD-EE7C-40D1-8588-6AEB5EF0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478343-97A5-4484-9732-AAE49A907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AE4DB8-6823-4505-A53F-A3BD2BAE1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8F08B1B-FBEF-4E59-A4F1-527FA739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4BB1-9CF4-4048-A389-4865E6DD34BD}" type="datetimeFigureOut">
              <a:rPr lang="es-ES" smtClean="0"/>
              <a:t>11/11/2020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46328C6-31AA-4FCB-922C-3DE5C519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4C41C3-C89E-44E5-B988-93E0EDEE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DF8C-7366-49A5-AA1E-411AB1DB81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18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451CF-2623-4AF0-8CFC-E63EF5E5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028AEB-1D4F-4CDE-8A0E-31E66208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4BB1-9CF4-4048-A389-4865E6DD34BD}" type="datetimeFigureOut">
              <a:rPr lang="es-ES" smtClean="0"/>
              <a:t>11/11/2020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92A452-F519-48E3-B10A-D39F2C5B8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01A25D-AE79-4BB9-A8F0-C510BADA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DF8C-7366-49A5-AA1E-411AB1DB81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901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1DB6885-5B49-44AA-8430-5B9C8F34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4BB1-9CF4-4048-A389-4865E6DD34BD}" type="datetimeFigureOut">
              <a:rPr lang="es-ES" smtClean="0"/>
              <a:t>11/11/2020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2B883C9-0C62-401E-A5E3-CAC03B91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98B1C2-B563-45AD-B7DC-F115CE65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DF8C-7366-49A5-AA1E-411AB1DB81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879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9E03F-F6A1-4CE5-92A4-16185196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3C9C2A-DED3-4044-8C7E-949A26992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453FDD-0F10-42F6-9761-7C83F45B2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E648FD-A737-486A-AA4C-9F36E6C6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4BB1-9CF4-4048-A389-4865E6DD34BD}" type="datetimeFigureOut">
              <a:rPr lang="es-ES" smtClean="0"/>
              <a:t>11/11/2020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7E04D3-0271-4EA8-964D-F53BDF1D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F598AB-63B2-4D5C-856D-FF226B77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DF8C-7366-49A5-AA1E-411AB1DB81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396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C7C19-7AC0-4E5C-A018-E9C2D2389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14AB024-8487-410C-A37E-95163AB32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C2CCAB-A991-47B2-82A7-F4B230FB6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6E33DF-7C1D-42E3-B430-D65EA057C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4BB1-9CF4-4048-A389-4865E6DD34BD}" type="datetimeFigureOut">
              <a:rPr lang="es-ES" smtClean="0"/>
              <a:t>11/11/2020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D0C314-BBEC-42DE-BB74-A90A2D65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C3518F-6CEA-4E53-9376-8AB9AEB2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DF8C-7366-49A5-AA1E-411AB1DB81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6491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A5F842-A48D-4B97-A3E4-8F644F63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CB5A60-31C9-425C-B14A-D71DC8B36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1AFEDF-0841-4FA5-9AE7-519EF6A68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24BB1-9CF4-4048-A389-4865E6DD34BD}" type="datetimeFigureOut">
              <a:rPr lang="es-ES" smtClean="0"/>
              <a:t>11/11/2020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9E2668-E0C1-4A52-B045-3BE2A39B8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67035-BB2E-4278-BDBE-719CF0E97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3DF8C-7366-49A5-AA1E-411AB1DB81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472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79391-6DF0-4AF9-929C-1F2F3EE3B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Visual C#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F5C488-7F04-4793-9E01-29152873D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Tecnología Binaria</a:t>
            </a:r>
          </a:p>
          <a:p>
            <a:r>
              <a:rPr lang="es-ES" dirty="0"/>
              <a:t>https://www.youtube.com/channel/UCJeVpLbYfAHivHHrwG2TqFw</a:t>
            </a:r>
          </a:p>
        </p:txBody>
      </p:sp>
    </p:spTree>
    <p:extLst>
      <p:ext uri="{BB962C8B-B14F-4D97-AF65-F5344CB8AC3E}">
        <p14:creationId xmlns:p14="http://schemas.microsoft.com/office/powerpoint/2010/main" val="2764461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263F5-9B46-4C95-B7C7-D81031CA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Conversiones (Vídeos 6, 7, 8 y 13)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6822C3-84A6-4AA0-AC3F-0A1AD9C17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Convierte una variable de tipo </a:t>
            </a:r>
            <a:r>
              <a:rPr lang="es-ES" b="1" dirty="0"/>
              <a:t>número</a:t>
            </a:r>
            <a:r>
              <a:rPr lang="es-ES" dirty="0"/>
              <a:t> a </a:t>
            </a:r>
            <a:r>
              <a:rPr lang="es-ES" b="1" dirty="0" err="1"/>
              <a:t>string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i="1" dirty="0"/>
              <a:t>&lt;nombre de variable&gt;.</a:t>
            </a:r>
            <a:r>
              <a:rPr lang="es-ES" i="1" dirty="0" err="1"/>
              <a:t>ToString</a:t>
            </a:r>
            <a:r>
              <a:rPr lang="es-ES" i="1" dirty="0"/>
              <a:t>();</a:t>
            </a:r>
          </a:p>
          <a:p>
            <a:r>
              <a:rPr lang="es-ES" dirty="0"/>
              <a:t>Convierte una variable de tipo </a:t>
            </a:r>
            <a:r>
              <a:rPr lang="es-ES" b="1" dirty="0" err="1"/>
              <a:t>bool</a:t>
            </a:r>
            <a:r>
              <a:rPr lang="es-ES" dirty="0"/>
              <a:t> a </a:t>
            </a:r>
            <a:r>
              <a:rPr lang="es-ES" b="1" dirty="0" err="1"/>
              <a:t>string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i="1" dirty="0"/>
              <a:t>&lt;nombre de variable&gt;.</a:t>
            </a:r>
            <a:r>
              <a:rPr lang="es-ES" i="1" dirty="0" err="1"/>
              <a:t>ToString</a:t>
            </a:r>
            <a:r>
              <a:rPr lang="es-ES" i="1" dirty="0"/>
              <a:t>();</a:t>
            </a:r>
          </a:p>
          <a:p>
            <a:r>
              <a:rPr lang="es-ES" dirty="0"/>
              <a:t>Convierte una variable de tipo </a:t>
            </a:r>
            <a:r>
              <a:rPr lang="es-ES" b="1" dirty="0" err="1"/>
              <a:t>DateTime</a:t>
            </a:r>
            <a:r>
              <a:rPr lang="es-ES" b="1" dirty="0"/>
              <a:t> </a:t>
            </a:r>
            <a:r>
              <a:rPr lang="es-ES" dirty="0"/>
              <a:t>a </a:t>
            </a:r>
            <a:r>
              <a:rPr lang="es-ES" b="1" dirty="0" err="1"/>
              <a:t>string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i="1" dirty="0"/>
              <a:t>&lt;nombre de variable&gt;.</a:t>
            </a:r>
            <a:r>
              <a:rPr lang="es-ES" i="1" dirty="0" err="1"/>
              <a:t>ToString</a:t>
            </a:r>
            <a:r>
              <a:rPr lang="es-ES" i="1" dirty="0"/>
              <a:t>();</a:t>
            </a:r>
          </a:p>
          <a:p>
            <a:r>
              <a:rPr lang="es-ES" dirty="0"/>
              <a:t>Para convertir una variable de tipo texto a otro tipo de dato se usa:</a:t>
            </a:r>
          </a:p>
          <a:p>
            <a:pPr marL="457200" lvl="1" indent="0">
              <a:buNone/>
            </a:pPr>
            <a:r>
              <a:rPr lang="es-ES" i="1" dirty="0" err="1"/>
              <a:t>Convert.Toxxx</a:t>
            </a:r>
            <a:r>
              <a:rPr lang="es-ES" i="1" dirty="0"/>
              <a:t>(&lt;variable de tipo </a:t>
            </a:r>
            <a:r>
              <a:rPr lang="es-ES" i="1" dirty="0" err="1"/>
              <a:t>string</a:t>
            </a:r>
            <a:r>
              <a:rPr lang="es-ES" i="1" dirty="0"/>
              <a:t>&gt;)</a:t>
            </a:r>
          </a:p>
          <a:p>
            <a:pPr marL="457200" lvl="1" indent="0">
              <a:buNone/>
            </a:pPr>
            <a:r>
              <a:rPr lang="es-ES" dirty="0"/>
              <a:t>Donde </a:t>
            </a:r>
            <a:r>
              <a:rPr lang="es-ES" dirty="0" err="1"/>
              <a:t>xxx</a:t>
            </a:r>
            <a:r>
              <a:rPr lang="es-ES" dirty="0"/>
              <a:t> puede ser </a:t>
            </a:r>
            <a:r>
              <a:rPr lang="es-ES" b="1" dirty="0"/>
              <a:t>byte</a:t>
            </a:r>
            <a:r>
              <a:rPr lang="es-ES" dirty="0"/>
              <a:t>, </a:t>
            </a:r>
            <a:r>
              <a:rPr lang="es-ES" b="1" dirty="0" err="1"/>
              <a:t>int</a:t>
            </a:r>
            <a:r>
              <a:rPr lang="es-ES" dirty="0"/>
              <a:t>, </a:t>
            </a:r>
            <a:r>
              <a:rPr lang="es-ES" b="1" dirty="0"/>
              <a:t>double</a:t>
            </a:r>
            <a:r>
              <a:rPr lang="es-ES" dirty="0"/>
              <a:t>, </a:t>
            </a:r>
            <a:r>
              <a:rPr lang="es-ES" b="1" dirty="0" err="1"/>
              <a:t>DateTime</a:t>
            </a:r>
            <a:r>
              <a:rPr lang="es-ES" dirty="0"/>
              <a:t>, etc.</a:t>
            </a:r>
            <a:endParaRPr lang="es-ES" b="1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3939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FD776-AE67-4009-A52C-F38227FB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Constantes (Vídeo 10)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CF8528-405D-4F37-B0AE-3EE7D9ED2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definición de una constante se hace así:</a:t>
            </a:r>
          </a:p>
          <a:p>
            <a:pPr marL="457200" lvl="1" indent="0">
              <a:buNone/>
            </a:pPr>
            <a:r>
              <a:rPr lang="es-ES" i="1" dirty="0" err="1"/>
              <a:t>const</a:t>
            </a:r>
            <a:r>
              <a:rPr lang="es-ES" i="1" dirty="0"/>
              <a:t> &lt;tipo de dato&gt; &lt;nombre de la constante&gt; = &lt;valor&gt;;</a:t>
            </a:r>
          </a:p>
          <a:p>
            <a:pPr marL="457200" lvl="1" indent="0">
              <a:buNone/>
            </a:pP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696788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FADDD-9AF8-49AB-8B56-3055F2DE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Mostrar mensaje (Vídeo 4)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D85BF1-9751-4857-A378-11B2BC55A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usa el método </a:t>
            </a:r>
            <a:r>
              <a:rPr lang="es-ES" b="1" dirty="0" err="1"/>
              <a:t>MessageBox</a:t>
            </a:r>
            <a:r>
              <a:rPr lang="es-ES" dirty="0"/>
              <a:t>. Se puede llamar a este método de dos formas:</a:t>
            </a:r>
          </a:p>
          <a:p>
            <a:pPr lvl="1"/>
            <a:r>
              <a:rPr lang="es-ES" b="1" dirty="0" err="1"/>
              <a:t>Mbox</a:t>
            </a:r>
            <a:r>
              <a:rPr lang="es-ES" dirty="0"/>
              <a:t> y dos veces tabulador. Mostrará la estructura básica del método.</a:t>
            </a:r>
          </a:p>
          <a:p>
            <a:pPr lvl="1"/>
            <a:r>
              <a:rPr lang="es-ES" dirty="0"/>
              <a:t>Escribir manualmente el método: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sz="2000" i="1" dirty="0" err="1"/>
              <a:t>MessageBox.Show</a:t>
            </a:r>
            <a:r>
              <a:rPr lang="es-ES" sz="2000" i="1" dirty="0"/>
              <a:t>(“&lt;mensaje&gt;”);</a:t>
            </a:r>
          </a:p>
          <a:p>
            <a:pPr lvl="1"/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617340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DDC3B-46E2-4EE8-B202-DE3A9BE3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y formularios (Vídeo 12)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B7ADF2-45DD-43B5-9A07-60EDBD73C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cerrar y salir de una aplicación la instrucción que se usa es:</a:t>
            </a:r>
          </a:p>
          <a:p>
            <a:pPr marL="457200" lvl="1" indent="0">
              <a:buNone/>
            </a:pPr>
            <a:r>
              <a:rPr lang="es-ES" i="1" dirty="0" err="1"/>
              <a:t>Application.Exit</a:t>
            </a:r>
            <a:r>
              <a:rPr lang="es-ES" i="1" dirty="0"/>
              <a:t>();</a:t>
            </a:r>
          </a:p>
          <a:p>
            <a:r>
              <a:rPr lang="es-ES" dirty="0"/>
              <a:t>Para cerrar un formulario la instrucción es:</a:t>
            </a:r>
          </a:p>
          <a:p>
            <a:pPr marL="457200" lvl="1" indent="0">
              <a:buNone/>
            </a:pPr>
            <a:r>
              <a:rPr lang="es-ES" i="1" dirty="0" err="1"/>
              <a:t>Close</a:t>
            </a:r>
            <a:r>
              <a:rPr lang="es-ES" i="1" dirty="0"/>
              <a:t>();</a:t>
            </a:r>
            <a:r>
              <a:rPr lang="es-ES" dirty="0"/>
              <a:t> </a:t>
            </a:r>
            <a:r>
              <a:rPr lang="es-ES" dirty="0" err="1"/>
              <a:t>ó</a:t>
            </a:r>
            <a:r>
              <a:rPr lang="es-ES" dirty="0"/>
              <a:t> </a:t>
            </a:r>
            <a:r>
              <a:rPr lang="es-ES" i="1" dirty="0" err="1"/>
              <a:t>this.Close</a:t>
            </a:r>
            <a:r>
              <a:rPr lang="es-ES" i="1" dirty="0"/>
              <a:t>();</a:t>
            </a:r>
            <a:endParaRPr lang="es-ES" dirty="0"/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0738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4A721-3CE2-4CEA-BDB7-478BFEF9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 de errores I (Vídeo 13)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A70EA3-E455-428C-98C5-E16514A36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controlar errores se usa la estructura </a:t>
            </a:r>
            <a:r>
              <a:rPr lang="es-ES" b="1" dirty="0"/>
              <a:t>try…catch</a:t>
            </a:r>
            <a:r>
              <a:rPr lang="es-ES" dirty="0"/>
              <a:t>. Su sintaxis es:</a:t>
            </a:r>
          </a:p>
          <a:p>
            <a:pPr marL="457200" lvl="1" indent="0">
              <a:buNone/>
            </a:pPr>
            <a:r>
              <a:rPr lang="es-ES" i="1" dirty="0"/>
              <a:t>try{</a:t>
            </a:r>
          </a:p>
          <a:p>
            <a:pPr marL="457200" lvl="1" indent="0">
              <a:buNone/>
            </a:pPr>
            <a:r>
              <a:rPr lang="es-ES" i="1" dirty="0"/>
              <a:t>	//instrucciones susceptibles de provocar errores</a:t>
            </a:r>
          </a:p>
          <a:p>
            <a:pPr marL="457200" lvl="1" indent="0">
              <a:buNone/>
            </a:pPr>
            <a:r>
              <a:rPr lang="es-ES" i="1" dirty="0"/>
              <a:t>} catch (</a:t>
            </a:r>
            <a:r>
              <a:rPr lang="es-ES" i="1" dirty="0" err="1"/>
              <a:t>Exception</a:t>
            </a:r>
            <a:r>
              <a:rPr lang="es-ES" i="1" dirty="0"/>
              <a:t> &lt;nombre de una nueva variable&gt;){</a:t>
            </a:r>
          </a:p>
          <a:p>
            <a:pPr marL="457200" lvl="1" indent="0">
              <a:buNone/>
            </a:pPr>
            <a:r>
              <a:rPr lang="es-ES" i="1" dirty="0"/>
              <a:t>	//instrucciones que se ejecutan si se produce un error</a:t>
            </a:r>
          </a:p>
          <a:p>
            <a:pPr marL="457200" lvl="1" indent="0">
              <a:buNone/>
            </a:pPr>
            <a:r>
              <a:rPr lang="es-ES" i="1" dirty="0"/>
              <a:t>}</a:t>
            </a:r>
          </a:p>
          <a:p>
            <a:r>
              <a:rPr lang="es-ES" dirty="0"/>
              <a:t>El </a:t>
            </a:r>
            <a:r>
              <a:rPr lang="es-ES" b="1" dirty="0" err="1"/>
              <a:t>Exception</a:t>
            </a:r>
            <a:r>
              <a:rPr lang="es-ES" dirty="0"/>
              <a:t> se puede sustituir por un error en concreto de la siguiente forma tomada como ejemplo: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7C67FF2C-9834-43B8-9EF6-B3D379E64B80}"/>
              </a:ext>
            </a:extLst>
          </p:cNvPr>
          <p:cNvSpPr/>
          <p:nvPr/>
        </p:nvSpPr>
        <p:spPr>
          <a:xfrm>
            <a:off x="10375392" y="56923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3259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4AF31-54B0-4CED-84E2-4F3DCB5E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 de errores II (Vídeo 13)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C40C5F-8767-4FC1-BAA6-CDC090FA7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i="1" dirty="0"/>
              <a:t>try{</a:t>
            </a:r>
          </a:p>
          <a:p>
            <a:pPr marL="457200" lvl="1" indent="0">
              <a:buNone/>
            </a:pPr>
            <a:r>
              <a:rPr lang="es-ES" i="1" dirty="0"/>
              <a:t>		//instrucciones susceptibles de provocar errores</a:t>
            </a:r>
          </a:p>
          <a:p>
            <a:pPr marL="457200" lvl="1" indent="0">
              <a:buNone/>
            </a:pPr>
            <a:r>
              <a:rPr lang="es-ES" i="1" dirty="0"/>
              <a:t>	} catch (</a:t>
            </a:r>
            <a:r>
              <a:rPr lang="es-ES" i="1" dirty="0" err="1"/>
              <a:t>OverFlowException</a:t>
            </a:r>
            <a:r>
              <a:rPr lang="es-ES" i="1" dirty="0"/>
              <a:t> &lt;nombre de una nueva variable&gt;){</a:t>
            </a:r>
          </a:p>
          <a:p>
            <a:pPr marL="457200" lvl="1" indent="0">
              <a:buNone/>
            </a:pPr>
            <a:r>
              <a:rPr lang="es-ES" i="1" dirty="0"/>
              <a:t>		//instrucciones que se ejecutan si se produce un error de este tipo</a:t>
            </a:r>
          </a:p>
          <a:p>
            <a:pPr marL="457200" lvl="1" indent="0">
              <a:buNone/>
            </a:pPr>
            <a:r>
              <a:rPr lang="es-ES" i="1" dirty="0"/>
              <a:t>	}</a:t>
            </a:r>
          </a:p>
          <a:p>
            <a:r>
              <a:rPr lang="es-ES" dirty="0"/>
              <a:t>Si se quieren añadir más capturas de otro tipo de errores, sólo hay que añadir otro </a:t>
            </a:r>
            <a:r>
              <a:rPr lang="es-ES" b="1" dirty="0"/>
              <a:t>catch:</a:t>
            </a:r>
            <a:endParaRPr lang="es-ES" dirty="0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08B21F0C-DB60-430B-8B2F-97B9966D883A}"/>
              </a:ext>
            </a:extLst>
          </p:cNvPr>
          <p:cNvSpPr/>
          <p:nvPr/>
        </p:nvSpPr>
        <p:spPr>
          <a:xfrm>
            <a:off x="10375392" y="56923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4729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FA031-4C5D-4BE2-B127-FE36226D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 de errores III (Vídeo 13)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2C1B71-AECC-4BBC-8753-3A2D2F9D9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i="1" dirty="0"/>
              <a:t>try{</a:t>
            </a:r>
          </a:p>
          <a:p>
            <a:pPr marL="457200" lvl="1" indent="0">
              <a:buNone/>
            </a:pPr>
            <a:r>
              <a:rPr lang="es-ES" i="1" dirty="0"/>
              <a:t>		//instrucciones susceptibles de provocar errores</a:t>
            </a:r>
          </a:p>
          <a:p>
            <a:pPr marL="457200" lvl="1" indent="0">
              <a:buNone/>
            </a:pPr>
            <a:r>
              <a:rPr lang="es-ES" i="1" dirty="0"/>
              <a:t>	} catch (</a:t>
            </a:r>
            <a:r>
              <a:rPr lang="es-ES" i="1" dirty="0" err="1"/>
              <a:t>OverFlowException</a:t>
            </a:r>
            <a:r>
              <a:rPr lang="es-ES" i="1" dirty="0"/>
              <a:t> &lt;nombre de una nueva variable&gt;){</a:t>
            </a:r>
          </a:p>
          <a:p>
            <a:pPr marL="457200" lvl="1" indent="0">
              <a:buNone/>
            </a:pPr>
            <a:r>
              <a:rPr lang="es-ES" i="1" dirty="0"/>
              <a:t>		//instrucciones que se ejecutan si se produce un error de este tipo</a:t>
            </a:r>
          </a:p>
          <a:p>
            <a:pPr marL="457200" lvl="1" indent="0">
              <a:buNone/>
            </a:pPr>
            <a:r>
              <a:rPr lang="es-ES" i="1" dirty="0"/>
              <a:t>	} catch (</a:t>
            </a:r>
            <a:r>
              <a:rPr lang="es-ES" i="1" dirty="0" err="1"/>
              <a:t>FormatException</a:t>
            </a:r>
            <a:r>
              <a:rPr lang="es-ES" i="1" dirty="0"/>
              <a:t> &lt;nombre de una nueva variable&gt;){</a:t>
            </a:r>
          </a:p>
          <a:p>
            <a:pPr marL="457200" lvl="1" indent="0">
              <a:buNone/>
            </a:pPr>
            <a:r>
              <a:rPr lang="es-ES" i="1" dirty="0"/>
              <a:t>		//instrucciones que se ejecutan si se produce un error de este tipo</a:t>
            </a:r>
          </a:p>
          <a:p>
            <a:pPr marL="457200" lvl="1" indent="0">
              <a:buNone/>
            </a:pPr>
            <a:r>
              <a:rPr lang="es-ES" i="1" dirty="0"/>
              <a:t>	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9097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2CE50-DAA4-481A-8533-3D72E83C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 </a:t>
            </a:r>
            <a:r>
              <a:rPr lang="es-ES" b="1" dirty="0" err="1"/>
              <a:t>if</a:t>
            </a:r>
            <a:r>
              <a:rPr lang="es-ES" dirty="0"/>
              <a:t> I (Vídeos 15, 16, 17 y 18)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7F5034-2509-40F2-B0F3-8D2D1B95F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Su sintaxis es:</a:t>
            </a:r>
          </a:p>
          <a:p>
            <a:pPr marL="457200" lvl="1" indent="0">
              <a:buNone/>
            </a:pPr>
            <a:r>
              <a:rPr lang="es-ES" i="1" dirty="0" err="1"/>
              <a:t>if</a:t>
            </a:r>
            <a:r>
              <a:rPr lang="es-ES" i="1" dirty="0"/>
              <a:t> (&lt;condición&gt;){</a:t>
            </a:r>
          </a:p>
          <a:p>
            <a:pPr marL="457200" lvl="1" indent="0">
              <a:buNone/>
            </a:pPr>
            <a:r>
              <a:rPr lang="es-ES" i="1" dirty="0"/>
              <a:t>	//instrucciones</a:t>
            </a:r>
          </a:p>
          <a:p>
            <a:pPr marL="457200" lvl="1" indent="0">
              <a:buNone/>
            </a:pPr>
            <a:r>
              <a:rPr lang="es-ES" i="1" dirty="0"/>
              <a:t>}</a:t>
            </a:r>
          </a:p>
          <a:p>
            <a:r>
              <a:rPr lang="es-ES" dirty="0"/>
              <a:t>Otra sintaxis un poco más complicada es:</a:t>
            </a:r>
          </a:p>
          <a:p>
            <a:pPr marL="457200" lvl="1" indent="0">
              <a:buNone/>
            </a:pPr>
            <a:r>
              <a:rPr lang="es-ES" i="1" dirty="0" err="1"/>
              <a:t>if</a:t>
            </a:r>
            <a:r>
              <a:rPr lang="es-ES" i="1" dirty="0"/>
              <a:t> (&lt;condición&gt;){</a:t>
            </a:r>
          </a:p>
          <a:p>
            <a:pPr marL="457200" lvl="1" indent="0">
              <a:buNone/>
            </a:pPr>
            <a:r>
              <a:rPr lang="es-ES" i="1" dirty="0"/>
              <a:t>	//instrucciones</a:t>
            </a:r>
          </a:p>
          <a:p>
            <a:pPr marL="457200" lvl="1" indent="0">
              <a:buNone/>
            </a:pPr>
            <a:r>
              <a:rPr lang="es-ES" i="1" dirty="0"/>
              <a:t>} </a:t>
            </a:r>
            <a:r>
              <a:rPr lang="es-ES" i="1" dirty="0" err="1"/>
              <a:t>else</a:t>
            </a:r>
            <a:r>
              <a:rPr lang="es-ES" i="1" dirty="0"/>
              <a:t> {</a:t>
            </a:r>
          </a:p>
          <a:p>
            <a:pPr marL="457200" lvl="1" indent="0">
              <a:buNone/>
            </a:pPr>
            <a:r>
              <a:rPr lang="es-ES" i="1" dirty="0"/>
              <a:t>	//instrucciones</a:t>
            </a:r>
          </a:p>
          <a:p>
            <a:pPr marL="457200" lvl="1" indent="0">
              <a:buNone/>
            </a:pPr>
            <a:r>
              <a:rPr lang="es-ES" i="1" dirty="0"/>
              <a:t>}</a:t>
            </a:r>
          </a:p>
          <a:p>
            <a:pPr marL="457200" lvl="1" indent="0">
              <a:buNone/>
            </a:pPr>
            <a:endParaRPr lang="es-ES" i="1" dirty="0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0DD7C8DC-3498-4A14-9BD5-3108118C89E7}"/>
              </a:ext>
            </a:extLst>
          </p:cNvPr>
          <p:cNvSpPr/>
          <p:nvPr/>
        </p:nvSpPr>
        <p:spPr>
          <a:xfrm>
            <a:off x="10375392" y="56923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2931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221FE-48DA-4ED6-8A00-1D0C225DF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 </a:t>
            </a:r>
            <a:r>
              <a:rPr lang="es-ES" b="1" dirty="0" err="1"/>
              <a:t>if</a:t>
            </a:r>
            <a:r>
              <a:rPr lang="es-ES" dirty="0"/>
              <a:t> II(Vídeos 15, 16, 17 y 18)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16D648-1F3D-40B4-97D5-F0328E6EF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Operadores de comparación:</a:t>
            </a:r>
          </a:p>
          <a:p>
            <a:pPr lvl="1"/>
            <a:r>
              <a:rPr lang="es-ES" b="1" dirty="0"/>
              <a:t>==</a:t>
            </a:r>
            <a:r>
              <a:rPr lang="es-ES" dirty="0"/>
              <a:t>: Igual a</a:t>
            </a:r>
          </a:p>
          <a:p>
            <a:pPr lvl="1"/>
            <a:r>
              <a:rPr lang="es-ES" b="1" dirty="0"/>
              <a:t>!=</a:t>
            </a:r>
            <a:r>
              <a:rPr lang="es-ES" dirty="0"/>
              <a:t>: Distinto de</a:t>
            </a:r>
          </a:p>
          <a:p>
            <a:pPr lvl="1"/>
            <a:r>
              <a:rPr lang="es-ES" b="1" dirty="0"/>
              <a:t>&lt;</a:t>
            </a:r>
            <a:r>
              <a:rPr lang="es-ES" dirty="0"/>
              <a:t>: Menor que</a:t>
            </a:r>
          </a:p>
          <a:p>
            <a:pPr lvl="1"/>
            <a:r>
              <a:rPr lang="es-ES" b="1" dirty="0"/>
              <a:t>&gt;</a:t>
            </a:r>
            <a:r>
              <a:rPr lang="es-ES" dirty="0"/>
              <a:t>: Mayor que</a:t>
            </a:r>
          </a:p>
          <a:p>
            <a:pPr lvl="1"/>
            <a:r>
              <a:rPr lang="es-ES" b="1" dirty="0"/>
              <a:t>&lt;=</a:t>
            </a:r>
            <a:r>
              <a:rPr lang="es-ES" dirty="0"/>
              <a:t>: Menor o igual que</a:t>
            </a:r>
          </a:p>
          <a:p>
            <a:pPr lvl="1"/>
            <a:r>
              <a:rPr lang="es-ES" b="1" dirty="0"/>
              <a:t>&gt;=</a:t>
            </a:r>
            <a:r>
              <a:rPr lang="es-ES" dirty="0"/>
              <a:t>: Mayor o igual que</a:t>
            </a:r>
          </a:p>
          <a:p>
            <a:endParaRPr lang="es-ES" dirty="0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5AA6C914-7149-488B-B529-0B1157BB5957}"/>
              </a:ext>
            </a:extLst>
          </p:cNvPr>
          <p:cNvSpPr/>
          <p:nvPr/>
        </p:nvSpPr>
        <p:spPr>
          <a:xfrm>
            <a:off x="10375392" y="56923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7007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FB2AE-CF01-4CDC-9202-BA432479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 </a:t>
            </a:r>
            <a:r>
              <a:rPr lang="es-ES" b="1" dirty="0" err="1"/>
              <a:t>if</a:t>
            </a:r>
            <a:r>
              <a:rPr lang="es-ES" dirty="0"/>
              <a:t> III(Vídeos 15, 16, 17 y 18)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FA667E-4466-4D56-A866-7CD9E88DB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Operadores condicionales:</a:t>
            </a:r>
          </a:p>
          <a:p>
            <a:pPr lvl="1"/>
            <a:r>
              <a:rPr lang="es-ES" b="1" dirty="0"/>
              <a:t>&amp;</a:t>
            </a:r>
            <a:r>
              <a:rPr lang="es-ES" dirty="0"/>
              <a:t>: Y</a:t>
            </a:r>
          </a:p>
          <a:p>
            <a:pPr lvl="1"/>
            <a:r>
              <a:rPr lang="es-ES" b="1" dirty="0"/>
              <a:t>||</a:t>
            </a:r>
            <a:r>
              <a:rPr lang="es-ES" dirty="0"/>
              <a:t>: O</a:t>
            </a:r>
          </a:p>
          <a:p>
            <a:r>
              <a:rPr lang="es-ES" dirty="0"/>
              <a:t>Los </a:t>
            </a:r>
            <a:r>
              <a:rPr lang="es-ES" b="1" dirty="0" err="1"/>
              <a:t>if</a:t>
            </a:r>
            <a:r>
              <a:rPr lang="es-ES" dirty="0"/>
              <a:t> también pueden contener un </a:t>
            </a:r>
            <a:r>
              <a:rPr lang="es-ES" b="1" dirty="0" err="1"/>
              <a:t>else</a:t>
            </a:r>
            <a:r>
              <a:rPr lang="es-ES" b="1" dirty="0"/>
              <a:t> </a:t>
            </a:r>
            <a:r>
              <a:rPr lang="es-ES" b="1" dirty="0" err="1"/>
              <a:t>if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i="1" dirty="0" err="1"/>
              <a:t>if</a:t>
            </a:r>
            <a:r>
              <a:rPr lang="es-ES" i="1" dirty="0"/>
              <a:t> (&lt;condición 1&gt;){</a:t>
            </a:r>
          </a:p>
          <a:p>
            <a:pPr marL="457200" lvl="1" indent="0">
              <a:buNone/>
            </a:pPr>
            <a:r>
              <a:rPr lang="es-ES" i="1" dirty="0"/>
              <a:t>	//instrucciones</a:t>
            </a:r>
          </a:p>
          <a:p>
            <a:pPr marL="457200" lvl="1" indent="0">
              <a:buNone/>
            </a:pPr>
            <a:r>
              <a:rPr lang="es-ES" i="1" dirty="0"/>
              <a:t>} </a:t>
            </a:r>
            <a:r>
              <a:rPr lang="es-ES" i="1" dirty="0" err="1"/>
              <a:t>else</a:t>
            </a:r>
            <a:r>
              <a:rPr lang="es-ES" i="1" dirty="0"/>
              <a:t> </a:t>
            </a:r>
            <a:r>
              <a:rPr lang="es-ES" i="1" dirty="0" err="1"/>
              <a:t>if</a:t>
            </a:r>
            <a:r>
              <a:rPr lang="es-ES" i="1" dirty="0"/>
              <a:t> (&lt;condición 2&gt;){</a:t>
            </a:r>
          </a:p>
          <a:p>
            <a:pPr marL="457200" lvl="1" indent="0">
              <a:buNone/>
            </a:pPr>
            <a:r>
              <a:rPr lang="es-ES" i="1" dirty="0"/>
              <a:t>	//instrucciones</a:t>
            </a:r>
          </a:p>
          <a:p>
            <a:pPr marL="457200" lvl="1" indent="0">
              <a:buNone/>
            </a:pPr>
            <a:r>
              <a:rPr lang="es-ES" i="1" dirty="0"/>
              <a:t>} </a:t>
            </a:r>
            <a:r>
              <a:rPr lang="es-ES" i="1" dirty="0" err="1"/>
              <a:t>else</a:t>
            </a:r>
            <a:r>
              <a:rPr lang="es-ES" i="1" dirty="0"/>
              <a:t> {</a:t>
            </a:r>
          </a:p>
          <a:p>
            <a:pPr marL="457200" lvl="1" indent="0">
              <a:buNone/>
            </a:pPr>
            <a:r>
              <a:rPr lang="es-ES" i="1" dirty="0"/>
              <a:t>	//instrucciones</a:t>
            </a:r>
          </a:p>
          <a:p>
            <a:pPr marL="457200" lvl="1" indent="0">
              <a:buNone/>
            </a:pPr>
            <a:r>
              <a:rPr lang="es-ES" i="1" dirty="0"/>
              <a:t>}</a:t>
            </a:r>
          </a:p>
          <a:p>
            <a:pPr marL="457200" lvl="1" indent="0">
              <a:buNone/>
            </a:pPr>
            <a:endParaRPr lang="es-ES" i="1" dirty="0"/>
          </a:p>
          <a:p>
            <a:endParaRPr lang="es-ES" dirty="0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28C3D965-0BDA-4984-8CF7-2E40AD8F2EB2}"/>
              </a:ext>
            </a:extLst>
          </p:cNvPr>
          <p:cNvSpPr/>
          <p:nvPr/>
        </p:nvSpPr>
        <p:spPr>
          <a:xfrm>
            <a:off x="10375392" y="56923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364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B5441-1E98-40E5-A4A1-3F68FD8C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Archivo </a:t>
            </a:r>
            <a:r>
              <a:rPr lang="es-ES" dirty="0" err="1"/>
              <a:t>Program.cs</a:t>
            </a:r>
            <a:r>
              <a:rPr lang="es-ES" dirty="0"/>
              <a:t> (Vídeo 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02E6B6-AEB9-4FD8-A0EB-726C63F9B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En el explorador de soluciones encontraremos siempre el archivo </a:t>
            </a:r>
            <a:r>
              <a:rPr lang="es-ES" b="1" dirty="0" err="1"/>
              <a:t>Program.cs</a:t>
            </a:r>
            <a:r>
              <a:rPr lang="es-ES" dirty="0"/>
              <a:t>. Se usa entre otras cosas, para lanzar la aplicación, indicándose en él el formulario que inicialmente se va a mostrar.</a:t>
            </a:r>
          </a:p>
        </p:txBody>
      </p:sp>
    </p:spTree>
    <p:extLst>
      <p:ext uri="{BB962C8B-B14F-4D97-AF65-F5344CB8AC3E}">
        <p14:creationId xmlns:p14="http://schemas.microsoft.com/office/powerpoint/2010/main" val="3922897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D1EB2-8698-4967-A22F-B92E65907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 </a:t>
            </a:r>
            <a:r>
              <a:rPr lang="es-ES" b="1" dirty="0" err="1"/>
              <a:t>if</a:t>
            </a:r>
            <a:r>
              <a:rPr lang="es-ES" dirty="0"/>
              <a:t> IV(Vídeos 15, 16, 17 y 18)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ABC28B-3B71-49D2-A860-27E0F62E8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 Los </a:t>
            </a:r>
            <a:r>
              <a:rPr lang="es-ES" b="1" dirty="0" err="1"/>
              <a:t>if</a:t>
            </a:r>
            <a:r>
              <a:rPr lang="es-ES" b="1" dirty="0"/>
              <a:t> </a:t>
            </a:r>
            <a:r>
              <a:rPr lang="es-ES" dirty="0"/>
              <a:t>se puede anidar:</a:t>
            </a:r>
          </a:p>
          <a:p>
            <a:pPr marL="457200" lvl="1" indent="0">
              <a:buNone/>
            </a:pPr>
            <a:r>
              <a:rPr lang="es-ES" i="1" dirty="0" err="1"/>
              <a:t>if</a:t>
            </a:r>
            <a:r>
              <a:rPr lang="es-ES" i="1" dirty="0"/>
              <a:t> (&lt;condición 1&gt;){</a:t>
            </a:r>
          </a:p>
          <a:p>
            <a:pPr marL="457200" lvl="1" indent="0">
              <a:buNone/>
            </a:pPr>
            <a:r>
              <a:rPr lang="es-ES" i="1" dirty="0"/>
              <a:t>	//instrucciones</a:t>
            </a:r>
          </a:p>
          <a:p>
            <a:pPr marL="457200" lvl="1" indent="0">
              <a:buNone/>
            </a:pPr>
            <a:r>
              <a:rPr lang="es-ES" i="1" dirty="0"/>
              <a:t>	</a:t>
            </a:r>
            <a:r>
              <a:rPr lang="es-ES" i="1" dirty="0" err="1"/>
              <a:t>if</a:t>
            </a:r>
            <a:r>
              <a:rPr lang="es-ES" i="1" dirty="0"/>
              <a:t> (&lt;condición 2&gt;){</a:t>
            </a:r>
          </a:p>
          <a:p>
            <a:pPr marL="457200" lvl="1" indent="0">
              <a:buNone/>
            </a:pPr>
            <a:r>
              <a:rPr lang="es-ES" i="1" dirty="0"/>
              <a:t>		//instrucciones</a:t>
            </a:r>
          </a:p>
          <a:p>
            <a:pPr marL="457200" lvl="1" indent="0">
              <a:buNone/>
            </a:pPr>
            <a:r>
              <a:rPr lang="es-ES" i="1" dirty="0"/>
              <a:t>	}</a:t>
            </a:r>
          </a:p>
          <a:p>
            <a:pPr marL="457200" lvl="1" indent="0">
              <a:buNone/>
            </a:pPr>
            <a:r>
              <a:rPr lang="es-ES" i="1" dirty="0"/>
              <a:t>} </a:t>
            </a:r>
            <a:r>
              <a:rPr lang="es-ES" i="1" dirty="0" err="1"/>
              <a:t>else</a:t>
            </a:r>
            <a:r>
              <a:rPr lang="es-ES" i="1" dirty="0"/>
              <a:t> {</a:t>
            </a:r>
          </a:p>
          <a:p>
            <a:pPr marL="457200" lvl="1" indent="0">
              <a:buNone/>
            </a:pPr>
            <a:r>
              <a:rPr lang="es-ES" i="1" dirty="0"/>
              <a:t>	//instrucciones</a:t>
            </a:r>
          </a:p>
          <a:p>
            <a:pPr marL="457200" lvl="1" indent="0">
              <a:buNone/>
            </a:pPr>
            <a:r>
              <a:rPr lang="es-ES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7104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716F3-57D2-4E95-A762-12F3CB940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 </a:t>
            </a:r>
            <a:r>
              <a:rPr lang="es-ES" b="1" dirty="0" err="1"/>
              <a:t>Switch</a:t>
            </a:r>
            <a:r>
              <a:rPr lang="es-ES" dirty="0"/>
              <a:t> I(Vídeos 19 y 20)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5283CE-6055-4DC0-A04F-8E02FB30F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La sintaxis es:</a:t>
            </a:r>
          </a:p>
          <a:p>
            <a:pPr marL="457200" lvl="1" indent="0">
              <a:buNone/>
            </a:pPr>
            <a:r>
              <a:rPr lang="es-ES" sz="1600" i="1" dirty="0" err="1"/>
              <a:t>Switch</a:t>
            </a:r>
            <a:r>
              <a:rPr lang="es-ES" sz="1600" i="1" dirty="0"/>
              <a:t> (&lt;variable a evaluar&gt;){</a:t>
            </a:r>
          </a:p>
          <a:p>
            <a:pPr marL="457200" lvl="1" indent="0">
              <a:buNone/>
            </a:pPr>
            <a:r>
              <a:rPr lang="es-ES" sz="1600" i="1" dirty="0"/>
              <a:t>	case &lt;valor1&gt;:</a:t>
            </a:r>
          </a:p>
          <a:p>
            <a:pPr marL="457200" lvl="1" indent="0">
              <a:buNone/>
            </a:pPr>
            <a:r>
              <a:rPr lang="es-ES" sz="1600" i="1" dirty="0"/>
              <a:t>		//instrucciones</a:t>
            </a:r>
          </a:p>
          <a:p>
            <a:pPr marL="457200" lvl="1" indent="0">
              <a:buNone/>
            </a:pPr>
            <a:r>
              <a:rPr lang="es-ES" sz="1600" i="1" dirty="0"/>
              <a:t>		break;</a:t>
            </a:r>
          </a:p>
          <a:p>
            <a:pPr marL="457200" lvl="1" indent="0">
              <a:buNone/>
            </a:pPr>
            <a:r>
              <a:rPr lang="es-ES" sz="1600" i="1" dirty="0"/>
              <a:t>	case &lt;valor2&gt;:</a:t>
            </a:r>
          </a:p>
          <a:p>
            <a:pPr marL="457200" lvl="1" indent="0">
              <a:buNone/>
            </a:pPr>
            <a:r>
              <a:rPr lang="es-ES" sz="1600" i="1" dirty="0"/>
              <a:t>		//instrucciones</a:t>
            </a:r>
          </a:p>
          <a:p>
            <a:pPr marL="457200" lvl="1" indent="0">
              <a:buNone/>
            </a:pPr>
            <a:r>
              <a:rPr lang="es-ES" sz="1600" i="1" dirty="0"/>
              <a:t>		break;</a:t>
            </a:r>
          </a:p>
          <a:p>
            <a:pPr marL="457200" lvl="1" indent="0">
              <a:buNone/>
            </a:pPr>
            <a:r>
              <a:rPr lang="es-ES" sz="1600" i="1" dirty="0"/>
              <a:t>	.</a:t>
            </a:r>
          </a:p>
          <a:p>
            <a:pPr marL="457200" lvl="1" indent="0">
              <a:buNone/>
            </a:pPr>
            <a:r>
              <a:rPr lang="es-ES" sz="1600" i="1" dirty="0"/>
              <a:t>	.</a:t>
            </a:r>
          </a:p>
          <a:p>
            <a:pPr marL="457200" lvl="1" indent="0">
              <a:buNone/>
            </a:pPr>
            <a:r>
              <a:rPr lang="es-ES" sz="1600" i="1" dirty="0"/>
              <a:t>	.</a:t>
            </a:r>
          </a:p>
          <a:p>
            <a:pPr marL="457200" lvl="1" indent="0">
              <a:buNone/>
            </a:pPr>
            <a:r>
              <a:rPr lang="es-ES" sz="1600" i="1" dirty="0"/>
              <a:t>	case &lt;</a:t>
            </a:r>
            <a:r>
              <a:rPr lang="es-ES" sz="1600" i="1" dirty="0" err="1"/>
              <a:t>valorN</a:t>
            </a:r>
            <a:r>
              <a:rPr lang="es-ES" sz="1600" i="1" dirty="0"/>
              <a:t>&gt;:</a:t>
            </a:r>
          </a:p>
          <a:p>
            <a:pPr marL="457200" lvl="1" indent="0">
              <a:buNone/>
            </a:pPr>
            <a:r>
              <a:rPr lang="es-ES" sz="1600" i="1" dirty="0"/>
              <a:t>		//instrucciones</a:t>
            </a:r>
          </a:p>
          <a:p>
            <a:pPr marL="457200" lvl="1" indent="0">
              <a:buNone/>
            </a:pPr>
            <a:r>
              <a:rPr lang="es-ES" sz="1600" i="1" dirty="0"/>
              <a:t>		break;</a:t>
            </a:r>
          </a:p>
          <a:p>
            <a:pPr marL="457200" lvl="1" indent="0">
              <a:buNone/>
            </a:pPr>
            <a:r>
              <a:rPr lang="es-ES" sz="1600" i="1" dirty="0"/>
              <a:t>	default:</a:t>
            </a:r>
          </a:p>
          <a:p>
            <a:pPr marL="457200" lvl="1" indent="0">
              <a:buNone/>
            </a:pPr>
            <a:r>
              <a:rPr lang="es-ES" sz="1600" i="1" dirty="0"/>
              <a:t>		//instrucciones</a:t>
            </a:r>
          </a:p>
          <a:p>
            <a:pPr marL="457200" lvl="1" indent="0">
              <a:buNone/>
            </a:pPr>
            <a:r>
              <a:rPr lang="es-ES" sz="1600" i="1" dirty="0"/>
              <a:t>		break;</a:t>
            </a:r>
          </a:p>
          <a:p>
            <a:pPr marL="457200" lvl="1" indent="0">
              <a:buNone/>
            </a:pPr>
            <a:r>
              <a:rPr lang="es-ES" sz="1600" i="1" dirty="0"/>
              <a:t>}</a:t>
            </a:r>
          </a:p>
          <a:p>
            <a:pPr marL="457200" lvl="1" indent="0">
              <a:buNone/>
            </a:pPr>
            <a:endParaRPr lang="es-ES" i="1" dirty="0"/>
          </a:p>
          <a:p>
            <a:pPr marL="457200" lvl="1" indent="0">
              <a:buNone/>
            </a:pP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1639512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66EA9-03CD-4317-B416-ADA6FB80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 </a:t>
            </a:r>
            <a:r>
              <a:rPr lang="es-ES" b="1" dirty="0" err="1"/>
              <a:t>Switch</a:t>
            </a:r>
            <a:r>
              <a:rPr lang="es-ES" dirty="0"/>
              <a:t> II(Vídeos 19 y 20)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64BD7C-71B9-494D-AEF8-40DDD55D2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instrucciones que se encuentran dentro del </a:t>
            </a:r>
            <a:r>
              <a:rPr lang="es-ES" b="1" dirty="0"/>
              <a:t>default</a:t>
            </a:r>
            <a:r>
              <a:rPr lang="es-ES" dirty="0"/>
              <a:t> sólo se ejecutarán si ninguno de los </a:t>
            </a:r>
            <a:r>
              <a:rPr lang="es-ES" b="1" dirty="0"/>
              <a:t>case</a:t>
            </a:r>
            <a:r>
              <a:rPr lang="es-ES" dirty="0"/>
              <a:t> anteriores se cumplen.</a:t>
            </a:r>
          </a:p>
          <a:p>
            <a:r>
              <a:rPr lang="es-ES" dirty="0"/>
              <a:t>Los </a:t>
            </a:r>
            <a:r>
              <a:rPr lang="es-ES" b="1" dirty="0" err="1"/>
              <a:t>switch</a:t>
            </a:r>
            <a:r>
              <a:rPr lang="es-ES" b="1" dirty="0"/>
              <a:t> </a:t>
            </a:r>
            <a:r>
              <a:rPr lang="es-ES" dirty="0"/>
              <a:t>también se pueden anidar, formando parte de las instrucciones que se encuentren dentro de uno de los </a:t>
            </a:r>
            <a:r>
              <a:rPr lang="es-ES" b="1" dirty="0"/>
              <a:t>case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2550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80394-2391-47FB-91AD-5EE4179C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 </a:t>
            </a:r>
            <a:r>
              <a:rPr lang="es-ES" b="1" dirty="0" err="1"/>
              <a:t>for</a:t>
            </a:r>
            <a:r>
              <a:rPr lang="es-ES" dirty="0"/>
              <a:t> (Vídeos 21, 22 y 23)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92D261-BED3-4C47-A883-C2427EFB5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sintaxis es:</a:t>
            </a:r>
          </a:p>
          <a:p>
            <a:pPr marL="457200" lvl="1" indent="0">
              <a:buNone/>
            </a:pPr>
            <a:r>
              <a:rPr lang="es-ES" i="1" dirty="0" err="1"/>
              <a:t>for</a:t>
            </a:r>
            <a:r>
              <a:rPr lang="es-ES" i="1" dirty="0"/>
              <a:t> (</a:t>
            </a:r>
            <a:r>
              <a:rPr lang="es-ES" i="1" dirty="0" err="1"/>
              <a:t>int</a:t>
            </a:r>
            <a:r>
              <a:rPr lang="es-ES" i="1" dirty="0"/>
              <a:t> &lt;variable&gt; = &lt;valor&gt;; &lt;condición&gt;; &lt;cambio del valor de la variable&gt;){</a:t>
            </a:r>
          </a:p>
          <a:p>
            <a:pPr marL="457200" lvl="1" indent="0">
              <a:buNone/>
            </a:pPr>
            <a:r>
              <a:rPr lang="es-ES" i="1" dirty="0"/>
              <a:t>	//instrucciones</a:t>
            </a:r>
          </a:p>
          <a:p>
            <a:pPr marL="457200" lvl="1" indent="0">
              <a:buNone/>
            </a:pPr>
            <a:r>
              <a:rPr lang="es-ES" i="1" dirty="0"/>
              <a:t>}</a:t>
            </a:r>
          </a:p>
          <a:p>
            <a:r>
              <a:rPr lang="es-ES" dirty="0"/>
              <a:t>Para romper la ejecución de un bucle </a:t>
            </a:r>
            <a:r>
              <a:rPr lang="es-ES" b="1" dirty="0" err="1"/>
              <a:t>for</a:t>
            </a:r>
            <a:r>
              <a:rPr lang="es-ES" dirty="0"/>
              <a:t> se usa la instrucción </a:t>
            </a:r>
            <a:r>
              <a:rPr lang="es-ES" b="1" dirty="0"/>
              <a:t>break;</a:t>
            </a:r>
          </a:p>
          <a:p>
            <a:r>
              <a:rPr lang="es-ES" dirty="0"/>
              <a:t>Además del </a:t>
            </a:r>
            <a:r>
              <a:rPr lang="es-ES" b="1" dirty="0"/>
              <a:t>break</a:t>
            </a:r>
            <a:r>
              <a:rPr lang="es-ES" dirty="0"/>
              <a:t> se puede usar la instrucción </a:t>
            </a:r>
            <a:r>
              <a:rPr lang="es-ES" b="1" dirty="0" err="1"/>
              <a:t>continue</a:t>
            </a:r>
            <a:r>
              <a:rPr lang="es-ES" dirty="0"/>
              <a:t>, que lo que hace es que rompe la iteración que se está ejecutando para pasar a la siguiente.</a:t>
            </a:r>
          </a:p>
        </p:txBody>
      </p:sp>
    </p:spTree>
    <p:extLst>
      <p:ext uri="{BB962C8B-B14F-4D97-AF65-F5344CB8AC3E}">
        <p14:creationId xmlns:p14="http://schemas.microsoft.com/office/powerpoint/2010/main" val="1167966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4A084-FBB0-48D2-879B-CF08A428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 </a:t>
            </a:r>
            <a:r>
              <a:rPr lang="es-ES" b="1" dirty="0" err="1"/>
              <a:t>while</a:t>
            </a:r>
            <a:r>
              <a:rPr lang="es-ES" dirty="0"/>
              <a:t> (Vídeo 24)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0A27DF-4FCF-4510-AED3-4BD6F117F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sintaxis:</a:t>
            </a:r>
          </a:p>
          <a:p>
            <a:pPr marL="457200" lvl="1" indent="0">
              <a:buNone/>
            </a:pPr>
            <a:r>
              <a:rPr lang="es-ES" i="1" dirty="0" err="1"/>
              <a:t>while</a:t>
            </a:r>
            <a:r>
              <a:rPr lang="es-ES" i="1" dirty="0"/>
              <a:t> (&lt;condición&gt;){</a:t>
            </a:r>
          </a:p>
          <a:p>
            <a:pPr marL="457200" lvl="1" indent="0">
              <a:buNone/>
            </a:pPr>
            <a:r>
              <a:rPr lang="es-ES" i="1" dirty="0"/>
              <a:t>	//instrucciones</a:t>
            </a:r>
          </a:p>
          <a:p>
            <a:pPr marL="457200" lvl="1" indent="0">
              <a:buNone/>
            </a:pPr>
            <a:r>
              <a:rPr lang="es-ES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4965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A99A2-F84F-42D7-9B62-4937B177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 </a:t>
            </a:r>
            <a:r>
              <a:rPr lang="es-ES" b="1" dirty="0"/>
              <a:t>Do </a:t>
            </a:r>
            <a:r>
              <a:rPr lang="es-ES" b="1" dirty="0" err="1"/>
              <a:t>while</a:t>
            </a:r>
            <a:r>
              <a:rPr lang="es-ES" dirty="0"/>
              <a:t> (Vídeo 25)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E87F3-0C60-43C6-8CF4-00D40D0E2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sintaxis es: </a:t>
            </a:r>
          </a:p>
          <a:p>
            <a:pPr marL="457200" lvl="1" indent="0">
              <a:buNone/>
            </a:pPr>
            <a:r>
              <a:rPr lang="es-ES" i="1" dirty="0"/>
              <a:t>do {</a:t>
            </a:r>
          </a:p>
          <a:p>
            <a:pPr marL="457200" lvl="1" indent="0">
              <a:buNone/>
            </a:pPr>
            <a:r>
              <a:rPr lang="es-ES" i="1" dirty="0"/>
              <a:t>	//instrucciones</a:t>
            </a:r>
          </a:p>
          <a:p>
            <a:pPr marL="457200" lvl="1" indent="0">
              <a:buNone/>
            </a:pPr>
            <a:r>
              <a:rPr lang="es-ES" i="1" dirty="0"/>
              <a:t>} </a:t>
            </a:r>
            <a:r>
              <a:rPr lang="es-ES" i="1" dirty="0" err="1"/>
              <a:t>while</a:t>
            </a:r>
            <a:r>
              <a:rPr lang="es-ES" i="1" dirty="0"/>
              <a:t> (&lt;condición&gt;);</a:t>
            </a:r>
          </a:p>
          <a:p>
            <a:r>
              <a:rPr lang="es-ES" dirty="0"/>
              <a:t>Las instrucciones que contenga este bucle se van a ejecutar al menos, una vez.</a:t>
            </a:r>
          </a:p>
        </p:txBody>
      </p:sp>
    </p:spTree>
    <p:extLst>
      <p:ext uri="{BB962C8B-B14F-4D97-AF65-F5344CB8AC3E}">
        <p14:creationId xmlns:p14="http://schemas.microsoft.com/office/powerpoint/2010/main" val="891724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9D8C7-DE13-486A-93EF-54E592D6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Arrays</a:t>
            </a:r>
            <a:r>
              <a:rPr lang="es-ES" dirty="0"/>
              <a:t> (Vídeos 26 y 27)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377235-D450-4463-9ED7-695C9A009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La declaración de un </a:t>
            </a:r>
            <a:r>
              <a:rPr lang="es-ES" b="1" dirty="0"/>
              <a:t>array</a:t>
            </a:r>
            <a:r>
              <a:rPr lang="es-ES" dirty="0"/>
              <a:t> se hace así:</a:t>
            </a:r>
          </a:p>
          <a:p>
            <a:pPr marL="457200" lvl="1" indent="0">
              <a:buNone/>
            </a:pPr>
            <a:r>
              <a:rPr lang="es-ES" i="1" dirty="0"/>
              <a:t>&lt;tipo de dato&gt;[] &lt;nombre del array&gt; = new &lt;mismo tipo de dato&gt;[</a:t>
            </a:r>
            <a:r>
              <a:rPr lang="es-ES" i="1" dirty="0" err="1"/>
              <a:t>nº</a:t>
            </a:r>
            <a:r>
              <a:rPr lang="es-ES" i="1" dirty="0"/>
              <a:t> de 	posiciones 	que tiene el array&gt;];</a:t>
            </a:r>
          </a:p>
          <a:p>
            <a:pPr marL="457200" lvl="1" indent="0">
              <a:buNone/>
            </a:pPr>
            <a:r>
              <a:rPr lang="es-ES" dirty="0"/>
              <a:t>Por ejemplo: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i="1" dirty="0" err="1"/>
              <a:t>int</a:t>
            </a:r>
            <a:r>
              <a:rPr lang="es-ES" i="1" dirty="0"/>
              <a:t>[] edades = new </a:t>
            </a:r>
            <a:r>
              <a:rPr lang="es-ES" i="1" dirty="0" err="1"/>
              <a:t>int</a:t>
            </a:r>
            <a:r>
              <a:rPr lang="es-ES" i="1" dirty="0"/>
              <a:t>[5];</a:t>
            </a:r>
          </a:p>
          <a:p>
            <a:r>
              <a:rPr lang="es-ES" dirty="0"/>
              <a:t>El primer índice en un </a:t>
            </a:r>
            <a:r>
              <a:rPr lang="es-ES" b="1" dirty="0"/>
              <a:t>array</a:t>
            </a:r>
            <a:r>
              <a:rPr lang="es-ES" dirty="0"/>
              <a:t> es el 0.</a:t>
            </a:r>
          </a:p>
          <a:p>
            <a:r>
              <a:rPr lang="es-ES" dirty="0"/>
              <a:t>Para dar un valor a alguna de las posiciones:</a:t>
            </a:r>
          </a:p>
          <a:p>
            <a:pPr marL="457200" lvl="1" indent="0">
              <a:buNone/>
            </a:pPr>
            <a:r>
              <a:rPr lang="es-ES" i="1" dirty="0"/>
              <a:t>&lt;nombre del array&gt;[&lt;posición&gt;] = &lt;valor&gt;;</a:t>
            </a:r>
          </a:p>
          <a:p>
            <a:r>
              <a:rPr lang="es-ES" dirty="0"/>
              <a:t>Para ver el valor de alguna de las posiciones:</a:t>
            </a:r>
          </a:p>
          <a:p>
            <a:pPr marL="457200" lvl="1" indent="0">
              <a:buNone/>
            </a:pPr>
            <a:r>
              <a:rPr lang="es-ES" i="1" dirty="0"/>
              <a:t>&lt;nombre del array&gt;[&lt;posición&gt;];</a:t>
            </a:r>
          </a:p>
          <a:p>
            <a:r>
              <a:rPr lang="es-ES" dirty="0"/>
              <a:t>Para ver el tamaño de un </a:t>
            </a:r>
            <a:r>
              <a:rPr lang="es-ES" b="1" dirty="0"/>
              <a:t>array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i="1" dirty="0"/>
              <a:t>&lt;nombre array&gt;.</a:t>
            </a:r>
            <a:r>
              <a:rPr lang="es-ES" i="1" dirty="0" err="1"/>
              <a:t>Length</a:t>
            </a:r>
            <a:endParaRPr lang="es-ES" i="1" dirty="0"/>
          </a:p>
          <a:p>
            <a:pPr marL="457200" lvl="1" indent="0">
              <a:buNone/>
            </a:pP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824265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33E10-5722-4397-8042-B9925A6A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Arrays</a:t>
            </a:r>
            <a:r>
              <a:rPr lang="es-ES" b="1" dirty="0"/>
              <a:t> multidimensionales I (</a:t>
            </a:r>
            <a:r>
              <a:rPr lang="es-ES" dirty="0"/>
              <a:t>28 y 29)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C1ADC9-D515-4196-B953-F3BEDAA2B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declaran así:</a:t>
            </a:r>
          </a:p>
          <a:p>
            <a:pPr marL="457200" lvl="1" indent="0">
              <a:buNone/>
            </a:pPr>
            <a:r>
              <a:rPr lang="es-ES" i="1" dirty="0"/>
              <a:t>&lt;tipo de dato&gt;[,] &lt;nombre del array&gt; = new &lt;mismo tipo de dato&gt; [&lt;</a:t>
            </a:r>
            <a:r>
              <a:rPr lang="es-ES" i="1" dirty="0" err="1"/>
              <a:t>nº</a:t>
            </a:r>
            <a:r>
              <a:rPr lang="es-ES" i="1" dirty="0"/>
              <a:t> de filas&gt;, &lt;</a:t>
            </a:r>
            <a:r>
              <a:rPr lang="es-ES" i="1" dirty="0" err="1"/>
              <a:t>nº</a:t>
            </a:r>
            <a:r>
              <a:rPr lang="es-ES" i="1" dirty="0"/>
              <a:t> de columnas&gt;];</a:t>
            </a:r>
          </a:p>
          <a:p>
            <a:r>
              <a:rPr lang="es-ES" dirty="0"/>
              <a:t>En los </a:t>
            </a:r>
            <a:r>
              <a:rPr lang="es-ES" b="1" dirty="0" err="1"/>
              <a:t>arrays</a:t>
            </a:r>
            <a:r>
              <a:rPr lang="es-ES" b="1" dirty="0"/>
              <a:t> multidimensionales</a:t>
            </a:r>
            <a:r>
              <a:rPr lang="es-ES" dirty="0"/>
              <a:t> los valores se dan así:</a:t>
            </a:r>
          </a:p>
          <a:p>
            <a:pPr marL="457200" lvl="1" indent="0">
              <a:buNone/>
            </a:pPr>
            <a:r>
              <a:rPr lang="es-ES" i="1" dirty="0"/>
              <a:t>&lt;nombre del array&gt;[&lt;fila&gt;, &lt;columna&gt;] = &lt;valor&gt;;</a:t>
            </a:r>
          </a:p>
          <a:p>
            <a:r>
              <a:rPr lang="es-ES" dirty="0"/>
              <a:t>Los valores se obtienen de la siguiente forma:</a:t>
            </a:r>
          </a:p>
          <a:p>
            <a:pPr marL="457200" lvl="1" indent="0">
              <a:buNone/>
            </a:pPr>
            <a:r>
              <a:rPr lang="es-ES" i="1" dirty="0"/>
              <a:t>&lt;nombre del array&gt; [&lt;fila&gt;, &lt;columna&gt;] </a:t>
            </a:r>
          </a:p>
          <a:p>
            <a:r>
              <a:rPr lang="es-ES" dirty="0"/>
              <a:t>En estos </a:t>
            </a:r>
            <a:r>
              <a:rPr lang="es-ES" b="1" dirty="0" err="1"/>
              <a:t>arrays</a:t>
            </a:r>
            <a:r>
              <a:rPr lang="es-ES" dirty="0"/>
              <a:t> la propiedad </a:t>
            </a:r>
            <a:r>
              <a:rPr lang="es-ES" b="1" dirty="0" err="1"/>
              <a:t>Length</a:t>
            </a:r>
            <a:r>
              <a:rPr lang="es-ES" dirty="0"/>
              <a:t> da como resultado el producto de sus dimensiones. Por ejemplo:</a:t>
            </a:r>
          </a:p>
          <a:p>
            <a:pPr marL="457200" lvl="1" indent="0">
              <a:buNone/>
            </a:pPr>
            <a:r>
              <a:rPr lang="es-ES" dirty="0"/>
              <a:t>En Matriz[5,3], su longitud es de 15: 5 X 3.</a:t>
            </a:r>
          </a:p>
          <a:p>
            <a:endParaRPr lang="es-ES" i="1" dirty="0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E68B02DB-8B60-47D9-AFBC-57916A719DCA}"/>
              </a:ext>
            </a:extLst>
          </p:cNvPr>
          <p:cNvSpPr/>
          <p:nvPr/>
        </p:nvSpPr>
        <p:spPr>
          <a:xfrm>
            <a:off x="10375392" y="56923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2034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FD2B9-9A43-49EE-A273-06FBFF462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Arrays</a:t>
            </a:r>
            <a:r>
              <a:rPr lang="es-ES" b="1" dirty="0"/>
              <a:t> multidimensionales II (</a:t>
            </a:r>
            <a:r>
              <a:rPr lang="es-ES" dirty="0"/>
              <a:t>28 y 29)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64BB34-B4BF-4A4B-8AE0-C6A51110E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saber el número de filas y columnas se usa la propiedad </a:t>
            </a:r>
            <a:r>
              <a:rPr lang="es-ES" b="1" dirty="0" err="1"/>
              <a:t>GetLength</a:t>
            </a:r>
            <a:r>
              <a:rPr lang="es-ES" b="1" dirty="0"/>
              <a:t>(&lt;parámetro)</a:t>
            </a:r>
            <a:r>
              <a:rPr lang="es-ES" dirty="0"/>
              <a:t>. Si lo que queremos saber es el número de filas, el parámetro es 0; y es 1 si queremos saber el número </a:t>
            </a:r>
            <a:r>
              <a:rPr lang="es-ES"/>
              <a:t>de columnas.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215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83EE3-BE0B-4510-8A3F-8AD887DD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Los comentarios (Vídeo 3)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4CD3C9-2BE0-4797-9626-E427E5BCB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pueden hacer de distintas formas:</a:t>
            </a:r>
          </a:p>
          <a:p>
            <a:pPr lvl="1"/>
            <a:r>
              <a:rPr lang="es-ES" dirty="0"/>
              <a:t>Son comentarios exportables a XML.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i="1" dirty="0"/>
              <a:t>///&lt;</a:t>
            </a:r>
            <a:r>
              <a:rPr lang="es-ES" i="1" dirty="0" err="1"/>
              <a:t>summary</a:t>
            </a:r>
            <a:r>
              <a:rPr lang="es-ES" i="1" dirty="0"/>
              <a:t>&gt;</a:t>
            </a:r>
          </a:p>
          <a:p>
            <a:pPr marL="457200" lvl="1" indent="0">
              <a:buNone/>
            </a:pPr>
            <a:r>
              <a:rPr lang="es-ES" i="1" dirty="0"/>
              <a:t>	///comentario</a:t>
            </a:r>
          </a:p>
          <a:p>
            <a:pPr marL="457200" lvl="1" indent="0" algn="just">
              <a:buNone/>
            </a:pPr>
            <a:r>
              <a:rPr lang="es-ES" i="1" dirty="0"/>
              <a:t>	///&lt;/</a:t>
            </a:r>
            <a:r>
              <a:rPr lang="es-ES" i="1" dirty="0" err="1"/>
              <a:t>summary</a:t>
            </a:r>
            <a:r>
              <a:rPr lang="es-ES" i="1" dirty="0"/>
              <a:t>&gt;</a:t>
            </a:r>
          </a:p>
          <a:p>
            <a:r>
              <a:rPr lang="es-ES" dirty="0"/>
              <a:t>// Comentario de una sola línea.</a:t>
            </a:r>
          </a:p>
          <a:p>
            <a:r>
              <a:rPr lang="es-ES" dirty="0"/>
              <a:t>/* Comentario de varias líneas */</a:t>
            </a:r>
          </a:p>
        </p:txBody>
      </p:sp>
    </p:spTree>
    <p:extLst>
      <p:ext uri="{BB962C8B-B14F-4D97-AF65-F5344CB8AC3E}">
        <p14:creationId xmlns:p14="http://schemas.microsoft.com/office/powerpoint/2010/main" val="61287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C8E35-A761-4DA1-A6F2-1F5A95D1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 de variables I (Vídeos 4, 5, 8, 9 y 14)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FFAFC2-6134-485A-B8C5-3DF99C579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variables se pueden definir de cuatro formas distintas: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i="1" dirty="0"/>
              <a:t>&lt;tipo de dato&gt; &lt;nombre de la variable&gt; = &lt;valor&gt;;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i="1" dirty="0"/>
              <a:t>&lt;tipo de dato&gt; &lt;nombre de la variable&gt;;</a:t>
            </a:r>
          </a:p>
          <a:p>
            <a:pPr marL="457200" lvl="1" indent="0">
              <a:buNone/>
            </a:pPr>
            <a:r>
              <a:rPr lang="es-ES" i="1" dirty="0"/>
              <a:t>   …</a:t>
            </a:r>
          </a:p>
          <a:p>
            <a:pPr marL="457200" lvl="1" indent="0">
              <a:buNone/>
            </a:pPr>
            <a:r>
              <a:rPr lang="es-ES" i="1" dirty="0"/>
              <a:t>   &lt;nombre de la variable&gt; = &lt;valor&gt;;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Si las variables son de un mismo tipo:</a:t>
            </a:r>
          </a:p>
          <a:p>
            <a:pPr marL="914400" lvl="2" indent="0">
              <a:buNone/>
            </a:pPr>
            <a:r>
              <a:rPr lang="es-ES" i="1" dirty="0"/>
              <a:t>&lt;tipo de dato&gt; &lt;variable1&gt;, &lt;variable2&gt;, …, &lt;</a:t>
            </a:r>
            <a:r>
              <a:rPr lang="es-ES" i="1" dirty="0" err="1"/>
              <a:t>variableN</a:t>
            </a:r>
            <a:r>
              <a:rPr lang="es-ES" i="1" dirty="0"/>
              <a:t>&gt;;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i="1" dirty="0"/>
              <a:t>Teniendo en cuenta que en una misma línea de código puede haber distintas instrucciones:</a:t>
            </a:r>
          </a:p>
          <a:p>
            <a:pPr marL="914400" lvl="2" indent="0">
              <a:buNone/>
            </a:pPr>
            <a:r>
              <a:rPr lang="es-ES" i="1" dirty="0"/>
              <a:t>&lt;tipo de dato&gt; &lt;variable1&gt;; &lt;tipo de dato&gt; &lt;variable2&gt;; …; &lt;tipo de dato&gt; &lt;variable3&gt;;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b="1" dirty="0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D5AB6D55-5C63-4E1B-A0D5-20985FE583F0}"/>
              </a:ext>
            </a:extLst>
          </p:cNvPr>
          <p:cNvSpPr/>
          <p:nvPr/>
        </p:nvSpPr>
        <p:spPr>
          <a:xfrm>
            <a:off x="10375392" y="56923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027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8BF25-551C-4ACB-B159-1F60F3A9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 de variables II (Vídeos 4, 5, 8, 9 y 14)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9AF40F-F4F0-489F-88E6-4440304BC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tipos de datos de las variables pueden ser: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b="1" dirty="0" err="1"/>
              <a:t>string</a:t>
            </a:r>
            <a:r>
              <a:rPr lang="es-ES" dirty="0"/>
              <a:t>: Cadena de caracteres. </a:t>
            </a:r>
            <a:endParaRPr lang="es-ES" i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b="1" dirty="0" err="1"/>
              <a:t>int</a:t>
            </a:r>
            <a:r>
              <a:rPr lang="es-ES" dirty="0"/>
              <a:t>: Entero positivo o negativo.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b="1" dirty="0" err="1"/>
              <a:t>uint</a:t>
            </a:r>
            <a:r>
              <a:rPr lang="es-ES" dirty="0"/>
              <a:t>: Entero positivo.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b="1" dirty="0" err="1"/>
              <a:t>float</a:t>
            </a:r>
            <a:r>
              <a:rPr lang="es-ES" dirty="0"/>
              <a:t>: Número con decimales. </a:t>
            </a:r>
          </a:p>
          <a:p>
            <a:pPr lvl="2"/>
            <a:r>
              <a:rPr lang="es-ES" dirty="0"/>
              <a:t>Al final del valor hay que poner una </a:t>
            </a:r>
            <a:r>
              <a:rPr lang="es-ES" b="1" dirty="0"/>
              <a:t>f</a:t>
            </a:r>
            <a:r>
              <a:rPr lang="es-ES" dirty="0"/>
              <a:t>: 3,5f.</a:t>
            </a:r>
          </a:p>
          <a:p>
            <a:pPr lvl="2"/>
            <a:r>
              <a:rPr lang="es-ES" dirty="0"/>
              <a:t>Si se le quita la </a:t>
            </a:r>
            <a:r>
              <a:rPr lang="es-ES" b="1" dirty="0"/>
              <a:t>f</a:t>
            </a:r>
            <a:r>
              <a:rPr lang="es-ES" dirty="0"/>
              <a:t>, el número va a ser tratado como </a:t>
            </a:r>
            <a:r>
              <a:rPr lang="es-ES" b="1" dirty="0" err="1"/>
              <a:t>double</a:t>
            </a:r>
            <a:r>
              <a:rPr lang="es-ES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dirty="0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9BEEBF0F-FC83-4A96-BF23-F8934AB64B5C}"/>
              </a:ext>
            </a:extLst>
          </p:cNvPr>
          <p:cNvSpPr/>
          <p:nvPr/>
        </p:nvSpPr>
        <p:spPr>
          <a:xfrm>
            <a:off x="10110349" y="563699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123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556AA-1593-4FEC-B750-3093F7EA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 de variables III (Vídeos 4, 5, 8, 9 y 14)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9B7681-C922-4BEF-81BE-47CDC7F4E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s-ES" b="1" dirty="0"/>
              <a:t>double</a:t>
            </a:r>
            <a:r>
              <a:rPr lang="es-ES" dirty="0"/>
              <a:t>: Número con decimales.</a:t>
            </a:r>
          </a:p>
          <a:p>
            <a:pPr lvl="2"/>
            <a:r>
              <a:rPr lang="es-ES" dirty="0"/>
              <a:t>Acepta números y decimales más grandes que el </a:t>
            </a:r>
            <a:r>
              <a:rPr lang="es-ES" b="1" dirty="0" err="1"/>
              <a:t>float</a:t>
            </a:r>
            <a:r>
              <a:rPr lang="es-ES" dirty="0"/>
              <a:t>.</a:t>
            </a:r>
            <a:endParaRPr lang="es-E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b="1" dirty="0"/>
              <a:t>decimal: </a:t>
            </a:r>
            <a:r>
              <a:rPr lang="es-ES" dirty="0"/>
              <a:t>Números decimales.</a:t>
            </a:r>
          </a:p>
          <a:p>
            <a:pPr lvl="2"/>
            <a:r>
              <a:rPr lang="es-ES" dirty="0"/>
              <a:t>Acepta números y decimales más grandes que el </a:t>
            </a:r>
            <a:r>
              <a:rPr lang="es-ES" b="1" dirty="0" err="1"/>
              <a:t>double</a:t>
            </a:r>
            <a:r>
              <a:rPr lang="es-ES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b="1" dirty="0"/>
              <a:t>byte</a:t>
            </a:r>
            <a:r>
              <a:rPr lang="es-ES" sz="2800" dirty="0"/>
              <a:t>: </a:t>
            </a:r>
            <a:r>
              <a:rPr lang="es-ES" dirty="0"/>
              <a:t>Número muy pequeños.</a:t>
            </a:r>
          </a:p>
          <a:p>
            <a:pPr lvl="2"/>
            <a:r>
              <a:rPr lang="es-ES" dirty="0"/>
              <a:t>Su valor máximo es 255.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b="1" dirty="0" err="1"/>
              <a:t>bool</a:t>
            </a:r>
            <a:r>
              <a:rPr lang="es-ES" dirty="0"/>
              <a:t>: Sólo admite </a:t>
            </a:r>
            <a:r>
              <a:rPr lang="es-ES" b="1" dirty="0"/>
              <a:t>true</a:t>
            </a:r>
            <a:r>
              <a:rPr lang="es-ES" dirty="0"/>
              <a:t> o </a:t>
            </a:r>
            <a:r>
              <a:rPr lang="es-ES" b="1" dirty="0"/>
              <a:t>false</a:t>
            </a:r>
            <a:r>
              <a:rPr lang="es-ES" dirty="0"/>
              <a:t>.</a:t>
            </a:r>
          </a:p>
          <a:p>
            <a:pPr marL="457200" lvl="1" indent="0">
              <a:buNone/>
            </a:pPr>
            <a:endParaRPr lang="es-ES" sz="2400" dirty="0"/>
          </a:p>
          <a:p>
            <a:pPr lvl="2">
              <a:buFont typeface="Wingdings" panose="05000000000000000000" pitchFamily="2" charset="2"/>
              <a:buChar char="§"/>
            </a:pPr>
            <a:endParaRPr lang="es-ES" b="1" dirty="0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06AE2D24-8B0B-4D23-A563-C9BDF6A5BB77}"/>
              </a:ext>
            </a:extLst>
          </p:cNvPr>
          <p:cNvSpPr/>
          <p:nvPr/>
        </p:nvSpPr>
        <p:spPr>
          <a:xfrm>
            <a:off x="10375392" y="56923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7019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2A579-58BB-4190-8137-6A3836DB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 de variables IV (Vídeos 4, 5, 8, 9 y 14)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677C7F-7873-4768-8C3D-CF1DCE6B4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s-ES" b="1" dirty="0" err="1"/>
              <a:t>DateTime</a:t>
            </a:r>
            <a:r>
              <a:rPr lang="es-ES" dirty="0"/>
              <a:t>: Guarda fechas.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ES" dirty="0"/>
              <a:t>Ejemplo de dar un valor a este tipo de dar valores:</a:t>
            </a:r>
          </a:p>
          <a:p>
            <a:pPr marL="914400" lvl="2" indent="0">
              <a:buNone/>
            </a:pPr>
            <a:r>
              <a:rPr lang="es-ES" sz="2400" dirty="0"/>
              <a:t>	</a:t>
            </a:r>
            <a:r>
              <a:rPr lang="es-ES" sz="1800" i="1" dirty="0" err="1"/>
              <a:t>DateTime</a:t>
            </a:r>
            <a:r>
              <a:rPr lang="es-ES" sz="1800" i="1" dirty="0"/>
              <a:t> fecha = </a:t>
            </a:r>
            <a:r>
              <a:rPr lang="es-ES" sz="1800" i="1" dirty="0" err="1"/>
              <a:t>DateTime.Today</a:t>
            </a:r>
            <a:r>
              <a:rPr lang="es-ES" sz="1800" i="1" dirty="0"/>
              <a:t>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ES" dirty="0"/>
              <a:t>Tienen una serie de métodos a los que se accede así:</a:t>
            </a:r>
          </a:p>
          <a:p>
            <a:pPr marL="914400" lvl="2" indent="0">
              <a:buNone/>
            </a:pPr>
            <a:r>
              <a:rPr lang="es-ES" sz="2400" i="1" dirty="0"/>
              <a:t>	</a:t>
            </a:r>
            <a:r>
              <a:rPr lang="es-ES" sz="1800" i="1" dirty="0"/>
              <a:t>&lt;nombre de variable&gt;.&lt;método&gt;</a:t>
            </a:r>
            <a:endParaRPr lang="es-E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s-ES" dirty="0"/>
              <a:t>Algunos métodos: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s-ES" b="1" dirty="0" err="1"/>
              <a:t>ToShortDateString</a:t>
            </a:r>
            <a:r>
              <a:rPr lang="es-ES" dirty="0"/>
              <a:t>: Muestra la fecha en formato corto.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s-ES" b="1" dirty="0" err="1"/>
              <a:t>Year</a:t>
            </a:r>
            <a:r>
              <a:rPr lang="es-ES" dirty="0"/>
              <a:t>: Muestra el año.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s-ES" b="1" dirty="0" err="1"/>
              <a:t>Month</a:t>
            </a:r>
            <a:r>
              <a:rPr lang="es-ES" dirty="0"/>
              <a:t>: Muestra el mes.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s-ES" sz="2200" b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078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05514-0226-4583-AE9F-E98DEDBD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Operaciones con variables I(Vídeo 21)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68712D-B7A7-4FC3-AB9B-426C95518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Con cadenas de caracteres:</a:t>
            </a:r>
          </a:p>
          <a:p>
            <a:pPr lvl="1"/>
            <a:r>
              <a:rPr lang="es-ES" dirty="0"/>
              <a:t>Unión de cadenas. Para unir dos cadenas de caracteres se usa el símbolo </a:t>
            </a:r>
            <a:r>
              <a:rPr lang="es-ES" b="1" dirty="0"/>
              <a:t>+</a:t>
            </a:r>
            <a:r>
              <a:rPr lang="es-ES" dirty="0"/>
              <a:t>:</a:t>
            </a:r>
          </a:p>
          <a:p>
            <a:pPr marL="914400" lvl="2" indent="0">
              <a:buNone/>
            </a:pPr>
            <a:r>
              <a:rPr lang="es-ES" i="1" dirty="0"/>
              <a:t>&lt;cadena1&gt; + &lt;cadena2&gt;</a:t>
            </a:r>
          </a:p>
          <a:p>
            <a:pPr lvl="1"/>
            <a:r>
              <a:rPr lang="es-ES" dirty="0"/>
              <a:t>Otra forma de unir cadenas es:</a:t>
            </a:r>
          </a:p>
          <a:p>
            <a:pPr marL="914400" lvl="2" indent="0">
              <a:buNone/>
            </a:pPr>
            <a:r>
              <a:rPr lang="es-ES" i="1" dirty="0"/>
              <a:t>&lt;cadena1&gt; += &lt;valor&gt;</a:t>
            </a:r>
            <a:endParaRPr lang="es-ES" dirty="0"/>
          </a:p>
          <a:p>
            <a:pPr marL="914400" lvl="2" indent="0">
              <a:buNone/>
            </a:pPr>
            <a:r>
              <a:rPr lang="es-ES" dirty="0"/>
              <a:t>El valor da igual que sea un </a:t>
            </a:r>
            <a:r>
              <a:rPr lang="es-ES" b="1" dirty="0" err="1"/>
              <a:t>string</a:t>
            </a:r>
            <a:r>
              <a:rPr lang="es-ES" dirty="0"/>
              <a:t> o un número.</a:t>
            </a:r>
          </a:p>
          <a:p>
            <a:r>
              <a:rPr lang="es-ES" dirty="0"/>
              <a:t>Con números (aritméticas):</a:t>
            </a:r>
          </a:p>
          <a:p>
            <a:pPr lvl="1"/>
            <a:r>
              <a:rPr lang="es-ES" b="1" dirty="0"/>
              <a:t>+</a:t>
            </a:r>
            <a:r>
              <a:rPr lang="es-ES" dirty="0"/>
              <a:t>: Suma</a:t>
            </a:r>
          </a:p>
          <a:p>
            <a:pPr lvl="1"/>
            <a:r>
              <a:rPr lang="es-ES" b="1" dirty="0"/>
              <a:t>-</a:t>
            </a:r>
            <a:r>
              <a:rPr lang="es-ES" dirty="0"/>
              <a:t>: Resta</a:t>
            </a:r>
          </a:p>
          <a:p>
            <a:pPr lvl="1"/>
            <a:r>
              <a:rPr lang="es-ES" b="1" dirty="0"/>
              <a:t>*</a:t>
            </a:r>
            <a:r>
              <a:rPr lang="es-ES" dirty="0"/>
              <a:t>: Multiplicación</a:t>
            </a:r>
          </a:p>
          <a:p>
            <a:pPr lvl="1"/>
            <a:r>
              <a:rPr lang="es-ES" b="1" dirty="0"/>
              <a:t>/</a:t>
            </a:r>
            <a:r>
              <a:rPr lang="es-ES" dirty="0"/>
              <a:t>: División</a:t>
            </a:r>
          </a:p>
          <a:p>
            <a:pPr lvl="1"/>
            <a:r>
              <a:rPr lang="es-ES" b="1" dirty="0"/>
              <a:t>&lt;variable&gt;++</a:t>
            </a:r>
            <a:r>
              <a:rPr lang="es-ES" dirty="0"/>
              <a:t>: Suma 1 a la variable</a:t>
            </a:r>
          </a:p>
          <a:p>
            <a:pPr lvl="1"/>
            <a:r>
              <a:rPr lang="es-ES" b="1" dirty="0"/>
              <a:t>&lt;variable&gt;--</a:t>
            </a:r>
            <a:r>
              <a:rPr lang="es-ES" dirty="0"/>
              <a:t>: Resta 1 a la variable</a:t>
            </a:r>
            <a:endParaRPr lang="es-ES" b="1" dirty="0"/>
          </a:p>
          <a:p>
            <a:pPr marL="914400" lvl="2" indent="0">
              <a:buNone/>
            </a:pPr>
            <a:endParaRPr lang="es-ES" dirty="0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8BF72200-BA9A-45D6-938F-71C573100878}"/>
              </a:ext>
            </a:extLst>
          </p:cNvPr>
          <p:cNvSpPr/>
          <p:nvPr/>
        </p:nvSpPr>
        <p:spPr>
          <a:xfrm>
            <a:off x="10375392" y="56923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103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BDD6B-FD71-467F-95C9-F8EB2AC0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Operaciones con variables I(Vídeo 21)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1024AA-E5A0-4FEC-ADA5-11C647EEC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b="1" dirty="0"/>
              <a:t>&lt;variable&gt; += &lt;cantidad&gt;</a:t>
            </a:r>
            <a:r>
              <a:rPr lang="es-ES" dirty="0"/>
              <a:t>: Suma la cantidad a la variable</a:t>
            </a:r>
          </a:p>
          <a:p>
            <a:pPr lvl="1"/>
            <a:r>
              <a:rPr lang="es-ES" b="1" dirty="0"/>
              <a:t>&lt;variable&gt; -= &lt;cantidad&gt;</a:t>
            </a:r>
            <a:r>
              <a:rPr lang="es-ES" dirty="0"/>
              <a:t>: Resta la cantidad a la variable</a:t>
            </a:r>
          </a:p>
          <a:p>
            <a:pPr lvl="1"/>
            <a:r>
              <a:rPr lang="es-ES" dirty="0"/>
              <a:t>Existen más operaciones usando la función </a:t>
            </a:r>
            <a:r>
              <a:rPr lang="es-ES" b="1" dirty="0" err="1"/>
              <a:t>Math</a:t>
            </a:r>
            <a:r>
              <a:rPr lang="es-ES" dirty="0"/>
              <a:t>.</a:t>
            </a:r>
          </a:p>
          <a:p>
            <a:pPr lvl="1"/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7505761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1759</Words>
  <Application>Microsoft Office PowerPoint</Application>
  <PresentationFormat>Panorámica</PresentationFormat>
  <Paragraphs>217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Tema de Office</vt:lpstr>
      <vt:lpstr>Visual C#</vt:lpstr>
      <vt:lpstr>Archivo Program.cs (Vídeo 2)</vt:lpstr>
      <vt:lpstr>Los comentarios (Vídeo 3)</vt:lpstr>
      <vt:lpstr>Definición de variables I (Vídeos 4, 5, 8, 9 y 14)</vt:lpstr>
      <vt:lpstr>Definición de variables II (Vídeos 4, 5, 8, 9 y 14)</vt:lpstr>
      <vt:lpstr>Definición de variables III (Vídeos 4, 5, 8, 9 y 14)</vt:lpstr>
      <vt:lpstr>Definición de variables IV (Vídeos 4, 5, 8, 9 y 14)</vt:lpstr>
      <vt:lpstr>Operaciones con variables I(Vídeo 21)</vt:lpstr>
      <vt:lpstr>Operaciones con variables I(Vídeo 21)</vt:lpstr>
      <vt:lpstr>Conversiones (Vídeos 6, 7, 8 y 13)</vt:lpstr>
      <vt:lpstr>Constantes (Vídeo 10)</vt:lpstr>
      <vt:lpstr>Mostrar mensaje (Vídeo 4)</vt:lpstr>
      <vt:lpstr>Aplicaciones y formularios (Vídeo 12)</vt:lpstr>
      <vt:lpstr>Control de errores I (Vídeo 13)</vt:lpstr>
      <vt:lpstr>Control de errores II (Vídeo 13)</vt:lpstr>
      <vt:lpstr>Control de errores III (Vídeo 13)</vt:lpstr>
      <vt:lpstr>Sentencia if I (Vídeos 15, 16, 17 y 18)</vt:lpstr>
      <vt:lpstr>Sentencia if II(Vídeos 15, 16, 17 y 18)</vt:lpstr>
      <vt:lpstr>Sentencia if III(Vídeos 15, 16, 17 y 18)</vt:lpstr>
      <vt:lpstr>Sentencia if IV(Vídeos 15, 16, 17 y 18)</vt:lpstr>
      <vt:lpstr>Sentencia Switch I(Vídeos 19 y 20)</vt:lpstr>
      <vt:lpstr>Sentencia Switch II(Vídeos 19 y 20)</vt:lpstr>
      <vt:lpstr>Sentencia for (Vídeos 21, 22 y 23)</vt:lpstr>
      <vt:lpstr>Sentencia while (Vídeo 24)</vt:lpstr>
      <vt:lpstr>Sentencia Do while (Vídeo 25)</vt:lpstr>
      <vt:lpstr>Arrays (Vídeos 26 y 27)</vt:lpstr>
      <vt:lpstr>Arrays multidimensionales I (28 y 29)</vt:lpstr>
      <vt:lpstr>Arrays multidimensionales II (28 y 29)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C#</dc:title>
  <dc:creator>Script</dc:creator>
  <cp:lastModifiedBy>Script</cp:lastModifiedBy>
  <cp:revision>55</cp:revision>
  <dcterms:created xsi:type="dcterms:W3CDTF">2020-11-06T11:21:56Z</dcterms:created>
  <dcterms:modified xsi:type="dcterms:W3CDTF">2020-11-11T13:09:24Z</dcterms:modified>
</cp:coreProperties>
</file>