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77" r:id="rId9"/>
    <p:sldId id="278" r:id="rId10"/>
    <p:sldId id="262" r:id="rId11"/>
    <p:sldId id="265" r:id="rId12"/>
    <p:sldId id="260" r:id="rId13"/>
    <p:sldId id="266" r:id="rId14"/>
    <p:sldId id="267" r:id="rId15"/>
    <p:sldId id="268" r:id="rId16"/>
    <p:sldId id="269" r:id="rId17"/>
    <p:sldId id="270" r:id="rId18"/>
    <p:sldId id="271" r:id="rId19"/>
    <p:sldId id="272" r:id="rId20"/>
    <p:sldId id="273" r:id="rId21"/>
    <p:sldId id="274" r:id="rId22"/>
    <p:sldId id="275" r:id="rId23"/>
    <p:sldId id="276" r:id="rId24"/>
    <p:sldId id="284" r:id="rId25"/>
    <p:sldId id="279" r:id="rId26"/>
    <p:sldId id="280" r:id="rId27"/>
    <p:sldId id="281" r:id="rId28"/>
    <p:sldId id="282" r:id="rId29"/>
    <p:sldId id="283" r:id="rId30"/>
    <p:sldId id="285" r:id="rId31"/>
    <p:sldId id="286" r:id="rId32"/>
    <p:sldId id="287" r:id="rId33"/>
    <p:sldId id="288" r:id="rId34"/>
    <p:sldId id="289" r:id="rId35"/>
    <p:sldId id="294" r:id="rId36"/>
    <p:sldId id="291" r:id="rId37"/>
    <p:sldId id="292" r:id="rId38"/>
    <p:sldId id="293" r:id="rId39"/>
    <p:sldId id="295" r:id="rId40"/>
    <p:sldId id="296" r:id="rId41"/>
    <p:sldId id="297" r:id="rId42"/>
    <p:sldId id="298" r:id="rId43"/>
    <p:sldId id="299" r:id="rId44"/>
    <p:sldId id="300" r:id="rId45"/>
    <p:sldId id="301" r:id="rId46"/>
    <p:sldId id="29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EE6E1-A903-4EE7-A3D8-0D0AEA678C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F7F8C19-8DCF-475D-9022-86EF16D49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743A95F-E83A-4650-8E33-82B6050D3197}"/>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5" name="Marcador de pie de página 4">
            <a:extLst>
              <a:ext uri="{FF2B5EF4-FFF2-40B4-BE49-F238E27FC236}">
                <a16:creationId xmlns:a16="http://schemas.microsoft.com/office/drawing/2014/main" id="{E493A282-9536-4EF1-9002-2F2612EAE9B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E6BD194-16CF-4137-AD84-B4D15EAFFB98}"/>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149323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7699B-EACB-4394-AB87-0A00ACC0555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CF8C13A-D2FF-478A-95EE-89DAD0B3819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7106E41-07E8-4AEC-AA97-2995A16436DA}"/>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5" name="Marcador de pie de página 4">
            <a:extLst>
              <a:ext uri="{FF2B5EF4-FFF2-40B4-BE49-F238E27FC236}">
                <a16:creationId xmlns:a16="http://schemas.microsoft.com/office/drawing/2014/main" id="{FD78B38F-93FF-44B4-97F3-37AE7F7538C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4E6D72-304E-4443-9FB2-C91661F2710B}"/>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61249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821163D-AF91-4BDC-822B-BCCBD48C086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692962A-0DFC-43D1-B30A-CBBA61E7DE4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808634-7ED0-41B7-BBF6-9080DD03678F}"/>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5" name="Marcador de pie de página 4">
            <a:extLst>
              <a:ext uri="{FF2B5EF4-FFF2-40B4-BE49-F238E27FC236}">
                <a16:creationId xmlns:a16="http://schemas.microsoft.com/office/drawing/2014/main" id="{6AC53D26-C1E7-422C-A32D-83BBF8D1599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FFA5FA1-0AB9-4E41-B1E7-F32C2AF904B1}"/>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73161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DB726-4785-4BEB-A6A5-8C10D2F5986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CD1AE99-57E3-4B69-B391-502846AEF18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8F1E3F7-FAA6-4D6B-8B57-FCD075B195F6}"/>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5" name="Marcador de pie de página 4">
            <a:extLst>
              <a:ext uri="{FF2B5EF4-FFF2-40B4-BE49-F238E27FC236}">
                <a16:creationId xmlns:a16="http://schemas.microsoft.com/office/drawing/2014/main" id="{2BCA3E9D-C74D-4062-9C77-A564532AE7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2E9A229-A465-4F6D-A212-C1CF4D84D016}"/>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333779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FAB43-94A1-4D55-871B-C507E3E489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CF7AADC-C8DD-4FAD-884D-8980AD3C8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C5384BA-C673-4DDE-9742-D0B4BEE8E162}"/>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5" name="Marcador de pie de página 4">
            <a:extLst>
              <a:ext uri="{FF2B5EF4-FFF2-40B4-BE49-F238E27FC236}">
                <a16:creationId xmlns:a16="http://schemas.microsoft.com/office/drawing/2014/main" id="{9E9F8AF8-78E7-484B-AD8B-2C64A4B02C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CBE363-8E75-47D4-985A-872FCC64DC0E}"/>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35607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6C3A0-CDF2-4773-8B9B-40A6266EFE8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DACD265-CA74-41C7-BCF5-03CD6B8C3AE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9AC1CB7-A4EA-41D4-AED7-B4EB4F21DDB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E9ABFB0-E2A6-4024-8FD4-F014B935A02B}"/>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6" name="Marcador de pie de página 5">
            <a:extLst>
              <a:ext uri="{FF2B5EF4-FFF2-40B4-BE49-F238E27FC236}">
                <a16:creationId xmlns:a16="http://schemas.microsoft.com/office/drawing/2014/main" id="{DA430726-271F-4375-8C3C-C104B6178B1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7D9F22F-6C46-4D05-A74D-3980C1B71D89}"/>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1427018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27643-E551-4185-8B1F-1A672FC70CB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B22DA27-D9D9-42B6-9D21-C34027CA3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2248DFD-EE7C-40D1-8588-6AEB5EF0FAF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6478343-97A5-4484-9732-AAE49A907E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DAE4DB8-6823-4505-A53F-A3BD2BAE189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8F08B1B-FBEF-4E59-A4F1-527FA739F37B}"/>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8" name="Marcador de pie de página 7">
            <a:extLst>
              <a:ext uri="{FF2B5EF4-FFF2-40B4-BE49-F238E27FC236}">
                <a16:creationId xmlns:a16="http://schemas.microsoft.com/office/drawing/2014/main" id="{C46328C6-31AA-4FCB-922C-3DE5C5190CB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04C41C3-C89E-44E5-B988-93E0EDEEF954}"/>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69918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451CF-2623-4AF0-8CFC-E63EF5E5977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C028AEB-1D4F-4CDE-8A0E-31E662087379}"/>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4" name="Marcador de pie de página 3">
            <a:extLst>
              <a:ext uri="{FF2B5EF4-FFF2-40B4-BE49-F238E27FC236}">
                <a16:creationId xmlns:a16="http://schemas.microsoft.com/office/drawing/2014/main" id="{3892A452-F519-48E3-B10A-D39F2C5B81F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B01A25D-AE79-4BB9-A8F0-C510BADA488F}"/>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325901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1DB6885-5B49-44AA-8430-5B9C8F34FB38}"/>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3" name="Marcador de pie de página 2">
            <a:extLst>
              <a:ext uri="{FF2B5EF4-FFF2-40B4-BE49-F238E27FC236}">
                <a16:creationId xmlns:a16="http://schemas.microsoft.com/office/drawing/2014/main" id="{A2B883C9-0C62-401E-A5E3-CAC03B918C1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F98B1C2-B563-45AD-B7DC-F115CE65BC37}"/>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1008796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69E03F-F6A1-4CE5-92A4-16185196207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23C9C2A-DED3-4044-8C7E-949A26992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5453FDD-0F10-42F6-9761-7C83F45B2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3E648FD-A737-486A-AA4C-9F36E6C6DA38}"/>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6" name="Marcador de pie de página 5">
            <a:extLst>
              <a:ext uri="{FF2B5EF4-FFF2-40B4-BE49-F238E27FC236}">
                <a16:creationId xmlns:a16="http://schemas.microsoft.com/office/drawing/2014/main" id="{407E04D3-0271-4EA8-964D-F53BDF1DE23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EF598AB-63B2-4D5C-856D-FF226B771618}"/>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428396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C7C19-7AC0-4E5C-A018-E9C2D2389EC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14AB024-8487-410C-A37E-95163AB32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3C2CCAB-A991-47B2-82A7-F4B230FB6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E6E33DF-7C1D-42E3-B430-D65EA057CE27}"/>
              </a:ext>
            </a:extLst>
          </p:cNvPr>
          <p:cNvSpPr>
            <a:spLocks noGrp="1"/>
          </p:cNvSpPr>
          <p:nvPr>
            <p:ph type="dt" sz="half" idx="10"/>
          </p:nvPr>
        </p:nvSpPr>
        <p:spPr/>
        <p:txBody>
          <a:bodyPr/>
          <a:lstStyle/>
          <a:p>
            <a:fld id="{90424BB1-9CF4-4048-A389-4865E6DD34BD}" type="datetimeFigureOut">
              <a:rPr lang="es-ES" smtClean="0"/>
              <a:t>12/11/2020</a:t>
            </a:fld>
            <a:endParaRPr lang="es-ES"/>
          </a:p>
        </p:txBody>
      </p:sp>
      <p:sp>
        <p:nvSpPr>
          <p:cNvPr id="6" name="Marcador de pie de página 5">
            <a:extLst>
              <a:ext uri="{FF2B5EF4-FFF2-40B4-BE49-F238E27FC236}">
                <a16:creationId xmlns:a16="http://schemas.microsoft.com/office/drawing/2014/main" id="{68D0C314-BBEC-42DE-BB74-A90A2D65338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4C3518F-6CEA-4E53-9376-8AB9AEB21DFB}"/>
              </a:ext>
            </a:extLst>
          </p:cNvPr>
          <p:cNvSpPr>
            <a:spLocks noGrp="1"/>
          </p:cNvSpPr>
          <p:nvPr>
            <p:ph type="sldNum" sz="quarter" idx="12"/>
          </p:nvPr>
        </p:nvSpPr>
        <p:spPr/>
        <p:txBody>
          <a:bodyPr/>
          <a:lstStyle/>
          <a:p>
            <a:fld id="{2A13DF8C-7366-49A5-AA1E-411AB1DB81B3}" type="slidenum">
              <a:rPr lang="es-ES" smtClean="0"/>
              <a:t>‹Nº›</a:t>
            </a:fld>
            <a:endParaRPr lang="es-ES"/>
          </a:p>
        </p:txBody>
      </p:sp>
    </p:spTree>
    <p:extLst>
      <p:ext uri="{BB962C8B-B14F-4D97-AF65-F5344CB8AC3E}">
        <p14:creationId xmlns:p14="http://schemas.microsoft.com/office/powerpoint/2010/main" val="270649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8A5F842-A48D-4B97-A3E4-8F644F633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8CB5A60-31C9-425C-B14A-D71DC8B36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B1AFEDF-0841-4FA5-9AE7-519EF6A68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24BB1-9CF4-4048-A389-4865E6DD34BD}" type="datetimeFigureOut">
              <a:rPr lang="es-ES" smtClean="0"/>
              <a:t>12/11/2020</a:t>
            </a:fld>
            <a:endParaRPr lang="es-ES"/>
          </a:p>
        </p:txBody>
      </p:sp>
      <p:sp>
        <p:nvSpPr>
          <p:cNvPr id="5" name="Marcador de pie de página 4">
            <a:extLst>
              <a:ext uri="{FF2B5EF4-FFF2-40B4-BE49-F238E27FC236}">
                <a16:creationId xmlns:a16="http://schemas.microsoft.com/office/drawing/2014/main" id="{709E2668-E0C1-4A52-B045-3BE2A39B8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55C67035-BB2E-4278-BDBE-719CF0E97C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3DF8C-7366-49A5-AA1E-411AB1DB81B3}" type="slidenum">
              <a:rPr lang="es-ES" smtClean="0"/>
              <a:t>‹Nº›</a:t>
            </a:fld>
            <a:endParaRPr lang="es-ES"/>
          </a:p>
        </p:txBody>
      </p:sp>
    </p:spTree>
    <p:extLst>
      <p:ext uri="{BB962C8B-B14F-4D97-AF65-F5344CB8AC3E}">
        <p14:creationId xmlns:p14="http://schemas.microsoft.com/office/powerpoint/2010/main" val="3864725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779391-6DF0-4AF9-929C-1F2F3EE3B1E8}"/>
              </a:ext>
            </a:extLst>
          </p:cNvPr>
          <p:cNvSpPr>
            <a:spLocks noGrp="1"/>
          </p:cNvSpPr>
          <p:nvPr>
            <p:ph type="ctrTitle"/>
          </p:nvPr>
        </p:nvSpPr>
        <p:spPr/>
        <p:txBody>
          <a:bodyPr/>
          <a:lstStyle/>
          <a:p>
            <a:r>
              <a:rPr lang="es-ES" dirty="0"/>
              <a:t>Visual C#</a:t>
            </a:r>
          </a:p>
        </p:txBody>
      </p:sp>
      <p:sp>
        <p:nvSpPr>
          <p:cNvPr id="3" name="Subtítulo 2">
            <a:extLst>
              <a:ext uri="{FF2B5EF4-FFF2-40B4-BE49-F238E27FC236}">
                <a16:creationId xmlns:a16="http://schemas.microsoft.com/office/drawing/2014/main" id="{10F5C488-7F04-4793-9E01-29152873DC61}"/>
              </a:ext>
            </a:extLst>
          </p:cNvPr>
          <p:cNvSpPr>
            <a:spLocks noGrp="1"/>
          </p:cNvSpPr>
          <p:nvPr>
            <p:ph type="subTitle" idx="1"/>
          </p:nvPr>
        </p:nvSpPr>
        <p:spPr/>
        <p:txBody>
          <a:bodyPr/>
          <a:lstStyle/>
          <a:p>
            <a:r>
              <a:rPr lang="es-ES" dirty="0"/>
              <a:t>Tecnología Binaria</a:t>
            </a:r>
          </a:p>
          <a:p>
            <a:r>
              <a:rPr lang="es-ES" dirty="0"/>
              <a:t>https://www.youtube.com/channel/UCJeVpLbYfAHivHHrwG2TqFw</a:t>
            </a:r>
          </a:p>
        </p:txBody>
      </p:sp>
    </p:spTree>
    <p:extLst>
      <p:ext uri="{BB962C8B-B14F-4D97-AF65-F5344CB8AC3E}">
        <p14:creationId xmlns:p14="http://schemas.microsoft.com/office/powerpoint/2010/main" val="276446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B263F5-9B46-4C95-B7C7-D81031CAD697}"/>
              </a:ext>
            </a:extLst>
          </p:cNvPr>
          <p:cNvSpPr>
            <a:spLocks noGrp="1"/>
          </p:cNvSpPr>
          <p:nvPr>
            <p:ph type="title"/>
          </p:nvPr>
        </p:nvSpPr>
        <p:spPr/>
        <p:txBody>
          <a:bodyPr/>
          <a:lstStyle/>
          <a:p>
            <a:r>
              <a:rPr lang="es-ES" dirty="0"/>
              <a:t>Conversiones (Vídeos 6, 7, 8 y 13)</a:t>
            </a:r>
          </a:p>
        </p:txBody>
      </p:sp>
      <p:sp>
        <p:nvSpPr>
          <p:cNvPr id="3" name="Marcador de contenido 2">
            <a:extLst>
              <a:ext uri="{FF2B5EF4-FFF2-40B4-BE49-F238E27FC236}">
                <a16:creationId xmlns:a16="http://schemas.microsoft.com/office/drawing/2014/main" id="{C46822C3-84A6-4AA0-AC3F-0A1AD9C172F6}"/>
              </a:ext>
            </a:extLst>
          </p:cNvPr>
          <p:cNvSpPr>
            <a:spLocks noGrp="1"/>
          </p:cNvSpPr>
          <p:nvPr>
            <p:ph idx="1"/>
          </p:nvPr>
        </p:nvSpPr>
        <p:spPr/>
        <p:txBody>
          <a:bodyPr/>
          <a:lstStyle/>
          <a:p>
            <a:r>
              <a:rPr lang="es-ES" dirty="0"/>
              <a:t>Convierte una variable de tipo </a:t>
            </a:r>
            <a:r>
              <a:rPr lang="es-ES" b="1" dirty="0"/>
              <a:t>número</a:t>
            </a:r>
            <a:r>
              <a:rPr lang="es-ES" dirty="0"/>
              <a:t> a </a:t>
            </a:r>
            <a:r>
              <a:rPr lang="es-ES" b="1" dirty="0" err="1"/>
              <a:t>string</a:t>
            </a:r>
            <a:r>
              <a:rPr lang="es-ES" dirty="0"/>
              <a:t>:</a:t>
            </a:r>
          </a:p>
          <a:p>
            <a:pPr marL="457200" lvl="1" indent="0">
              <a:buNone/>
            </a:pPr>
            <a:r>
              <a:rPr lang="es-ES" i="1" dirty="0"/>
              <a:t>&lt;nombre de variable&gt;.</a:t>
            </a:r>
            <a:r>
              <a:rPr lang="es-ES" i="1" dirty="0" err="1"/>
              <a:t>ToString</a:t>
            </a:r>
            <a:r>
              <a:rPr lang="es-ES" i="1" dirty="0"/>
              <a:t>();</a:t>
            </a:r>
          </a:p>
          <a:p>
            <a:r>
              <a:rPr lang="es-ES" dirty="0"/>
              <a:t>Convierte una variable de tipo </a:t>
            </a:r>
            <a:r>
              <a:rPr lang="es-ES" b="1" dirty="0" err="1"/>
              <a:t>bool</a:t>
            </a:r>
            <a:r>
              <a:rPr lang="es-ES" dirty="0"/>
              <a:t> a </a:t>
            </a:r>
            <a:r>
              <a:rPr lang="es-ES" b="1" dirty="0" err="1"/>
              <a:t>string</a:t>
            </a:r>
            <a:r>
              <a:rPr lang="es-ES" dirty="0"/>
              <a:t>:</a:t>
            </a:r>
          </a:p>
          <a:p>
            <a:pPr marL="457200" lvl="1" indent="0">
              <a:buNone/>
            </a:pPr>
            <a:r>
              <a:rPr lang="es-ES" i="1" dirty="0"/>
              <a:t>&lt;nombre de variable&gt;.</a:t>
            </a:r>
            <a:r>
              <a:rPr lang="es-ES" i="1" dirty="0" err="1"/>
              <a:t>ToString</a:t>
            </a:r>
            <a:r>
              <a:rPr lang="es-ES" i="1" dirty="0"/>
              <a:t>();</a:t>
            </a:r>
          </a:p>
          <a:p>
            <a:r>
              <a:rPr lang="es-ES" dirty="0"/>
              <a:t>Convierte una variable de tipo </a:t>
            </a:r>
            <a:r>
              <a:rPr lang="es-ES" b="1" dirty="0" err="1"/>
              <a:t>DateTime</a:t>
            </a:r>
            <a:r>
              <a:rPr lang="es-ES" b="1" dirty="0"/>
              <a:t> </a:t>
            </a:r>
            <a:r>
              <a:rPr lang="es-ES" dirty="0"/>
              <a:t>a </a:t>
            </a:r>
            <a:r>
              <a:rPr lang="es-ES" b="1" dirty="0" err="1"/>
              <a:t>string</a:t>
            </a:r>
            <a:r>
              <a:rPr lang="es-ES" dirty="0"/>
              <a:t>:</a:t>
            </a:r>
          </a:p>
          <a:p>
            <a:pPr marL="457200" lvl="1" indent="0">
              <a:buNone/>
            </a:pPr>
            <a:r>
              <a:rPr lang="es-ES" i="1" dirty="0"/>
              <a:t>&lt;nombre de variable&gt;.</a:t>
            </a:r>
            <a:r>
              <a:rPr lang="es-ES" i="1" dirty="0" err="1"/>
              <a:t>ToString</a:t>
            </a:r>
            <a:r>
              <a:rPr lang="es-ES" i="1" dirty="0"/>
              <a:t>();</a:t>
            </a:r>
          </a:p>
          <a:p>
            <a:r>
              <a:rPr lang="es-ES" dirty="0"/>
              <a:t>Para convertir una variable de tipo texto a otro tipo de dato se usa:</a:t>
            </a:r>
          </a:p>
          <a:p>
            <a:pPr marL="457200" lvl="1" indent="0">
              <a:buNone/>
            </a:pPr>
            <a:r>
              <a:rPr lang="es-ES" i="1" dirty="0" err="1"/>
              <a:t>Convert.Toxxx</a:t>
            </a:r>
            <a:r>
              <a:rPr lang="es-ES" i="1" dirty="0"/>
              <a:t>(&lt;variable de tipo </a:t>
            </a:r>
            <a:r>
              <a:rPr lang="es-ES" i="1" dirty="0" err="1"/>
              <a:t>string</a:t>
            </a:r>
            <a:r>
              <a:rPr lang="es-ES" i="1" dirty="0"/>
              <a:t>&gt;)</a:t>
            </a:r>
          </a:p>
          <a:p>
            <a:pPr marL="457200" lvl="1" indent="0">
              <a:buNone/>
            </a:pPr>
            <a:r>
              <a:rPr lang="es-ES" dirty="0"/>
              <a:t>Donde </a:t>
            </a:r>
            <a:r>
              <a:rPr lang="es-ES" dirty="0" err="1"/>
              <a:t>xxx</a:t>
            </a:r>
            <a:r>
              <a:rPr lang="es-ES" dirty="0"/>
              <a:t> puede ser </a:t>
            </a:r>
            <a:r>
              <a:rPr lang="es-ES" b="1" dirty="0"/>
              <a:t>byte</a:t>
            </a:r>
            <a:r>
              <a:rPr lang="es-ES" dirty="0"/>
              <a:t>, </a:t>
            </a:r>
            <a:r>
              <a:rPr lang="es-ES" b="1" dirty="0" err="1"/>
              <a:t>int</a:t>
            </a:r>
            <a:r>
              <a:rPr lang="es-ES" dirty="0"/>
              <a:t>, </a:t>
            </a:r>
            <a:r>
              <a:rPr lang="es-ES" b="1" dirty="0"/>
              <a:t>double</a:t>
            </a:r>
            <a:r>
              <a:rPr lang="es-ES" dirty="0"/>
              <a:t>, </a:t>
            </a:r>
            <a:r>
              <a:rPr lang="es-ES" b="1" dirty="0" err="1"/>
              <a:t>DateTime</a:t>
            </a:r>
            <a:r>
              <a:rPr lang="es-ES" dirty="0"/>
              <a:t>, etc.</a:t>
            </a:r>
            <a:endParaRPr lang="es-ES" b="1" dirty="0"/>
          </a:p>
          <a:p>
            <a:endParaRPr lang="es-ES" dirty="0"/>
          </a:p>
          <a:p>
            <a:endParaRPr lang="es-ES" dirty="0"/>
          </a:p>
        </p:txBody>
      </p:sp>
    </p:spTree>
    <p:extLst>
      <p:ext uri="{BB962C8B-B14F-4D97-AF65-F5344CB8AC3E}">
        <p14:creationId xmlns:p14="http://schemas.microsoft.com/office/powerpoint/2010/main" val="259393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FD776-AE67-4009-A52C-F38227FBBD76}"/>
              </a:ext>
            </a:extLst>
          </p:cNvPr>
          <p:cNvSpPr>
            <a:spLocks noGrp="1"/>
          </p:cNvSpPr>
          <p:nvPr>
            <p:ph type="title"/>
          </p:nvPr>
        </p:nvSpPr>
        <p:spPr/>
        <p:txBody>
          <a:bodyPr/>
          <a:lstStyle/>
          <a:p>
            <a:r>
              <a:rPr lang="es-ES" dirty="0"/>
              <a:t>Constantes (Vídeo 10)</a:t>
            </a:r>
          </a:p>
        </p:txBody>
      </p:sp>
      <p:sp>
        <p:nvSpPr>
          <p:cNvPr id="3" name="Marcador de contenido 2">
            <a:extLst>
              <a:ext uri="{FF2B5EF4-FFF2-40B4-BE49-F238E27FC236}">
                <a16:creationId xmlns:a16="http://schemas.microsoft.com/office/drawing/2014/main" id="{1ECF8528-405D-4F37-B0AE-3EE7D9ED2BF4}"/>
              </a:ext>
            </a:extLst>
          </p:cNvPr>
          <p:cNvSpPr>
            <a:spLocks noGrp="1"/>
          </p:cNvSpPr>
          <p:nvPr>
            <p:ph idx="1"/>
          </p:nvPr>
        </p:nvSpPr>
        <p:spPr/>
        <p:txBody>
          <a:bodyPr/>
          <a:lstStyle/>
          <a:p>
            <a:r>
              <a:rPr lang="es-ES" dirty="0"/>
              <a:t>La definición de una constante se hace así:</a:t>
            </a:r>
          </a:p>
          <a:p>
            <a:pPr marL="457200" lvl="1" indent="0">
              <a:buNone/>
            </a:pPr>
            <a:r>
              <a:rPr lang="es-ES" i="1" dirty="0" err="1"/>
              <a:t>const</a:t>
            </a:r>
            <a:r>
              <a:rPr lang="es-ES" i="1" dirty="0"/>
              <a:t> &lt;tipo de dato&gt; &lt;nombre de la constante&gt; = &lt;valor&gt;;</a:t>
            </a:r>
          </a:p>
          <a:p>
            <a:pPr marL="457200" lvl="1" indent="0">
              <a:buNone/>
            </a:pPr>
            <a:endParaRPr lang="es-ES" i="1" dirty="0"/>
          </a:p>
        </p:txBody>
      </p:sp>
    </p:spTree>
    <p:extLst>
      <p:ext uri="{BB962C8B-B14F-4D97-AF65-F5344CB8AC3E}">
        <p14:creationId xmlns:p14="http://schemas.microsoft.com/office/powerpoint/2010/main" val="69678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FADDD-9AF8-49AB-8B56-3055F2DEB8FD}"/>
              </a:ext>
            </a:extLst>
          </p:cNvPr>
          <p:cNvSpPr>
            <a:spLocks noGrp="1"/>
          </p:cNvSpPr>
          <p:nvPr>
            <p:ph type="title"/>
          </p:nvPr>
        </p:nvSpPr>
        <p:spPr/>
        <p:txBody>
          <a:bodyPr/>
          <a:lstStyle/>
          <a:p>
            <a:r>
              <a:rPr lang="es-ES" dirty="0"/>
              <a:t>Mostrar mensaje (Vídeo 4)</a:t>
            </a:r>
          </a:p>
        </p:txBody>
      </p:sp>
      <p:sp>
        <p:nvSpPr>
          <p:cNvPr id="3" name="Marcador de contenido 2">
            <a:extLst>
              <a:ext uri="{FF2B5EF4-FFF2-40B4-BE49-F238E27FC236}">
                <a16:creationId xmlns:a16="http://schemas.microsoft.com/office/drawing/2014/main" id="{22D85BF1-9751-4857-A378-11B2BC55ACC1}"/>
              </a:ext>
            </a:extLst>
          </p:cNvPr>
          <p:cNvSpPr>
            <a:spLocks noGrp="1"/>
          </p:cNvSpPr>
          <p:nvPr>
            <p:ph idx="1"/>
          </p:nvPr>
        </p:nvSpPr>
        <p:spPr/>
        <p:txBody>
          <a:bodyPr/>
          <a:lstStyle/>
          <a:p>
            <a:r>
              <a:rPr lang="es-ES" dirty="0"/>
              <a:t>Se usa el método </a:t>
            </a:r>
            <a:r>
              <a:rPr lang="es-ES" b="1" dirty="0" err="1"/>
              <a:t>MessageBox</a:t>
            </a:r>
            <a:r>
              <a:rPr lang="es-ES" dirty="0"/>
              <a:t>. Se puede llamar a este método de dos formas:</a:t>
            </a:r>
          </a:p>
          <a:p>
            <a:pPr lvl="1"/>
            <a:r>
              <a:rPr lang="es-ES" b="1" dirty="0" err="1"/>
              <a:t>Mbox</a:t>
            </a:r>
            <a:r>
              <a:rPr lang="es-ES" dirty="0"/>
              <a:t> y dos veces tabulador. Mostrará la estructura básica del método.</a:t>
            </a:r>
          </a:p>
          <a:p>
            <a:pPr lvl="1"/>
            <a:r>
              <a:rPr lang="es-ES" dirty="0"/>
              <a:t>Escribir manualmente el método:</a:t>
            </a:r>
          </a:p>
          <a:p>
            <a:pPr marL="457200" lvl="1" indent="0">
              <a:buNone/>
            </a:pPr>
            <a:r>
              <a:rPr lang="es-ES" dirty="0"/>
              <a:t>	</a:t>
            </a:r>
            <a:r>
              <a:rPr lang="es-ES" sz="2000" i="1" dirty="0" err="1"/>
              <a:t>MessageBox.Show</a:t>
            </a:r>
            <a:r>
              <a:rPr lang="es-ES" sz="2000" i="1" dirty="0"/>
              <a:t>(“&lt;mensaje&gt;”);</a:t>
            </a:r>
          </a:p>
          <a:p>
            <a:pPr lvl="1"/>
            <a:endParaRPr lang="es-ES" b="1" dirty="0"/>
          </a:p>
        </p:txBody>
      </p:sp>
    </p:spTree>
    <p:extLst>
      <p:ext uri="{BB962C8B-B14F-4D97-AF65-F5344CB8AC3E}">
        <p14:creationId xmlns:p14="http://schemas.microsoft.com/office/powerpoint/2010/main" val="61734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DDC3B-46E2-4EE8-B202-DE3A9BE335CD}"/>
              </a:ext>
            </a:extLst>
          </p:cNvPr>
          <p:cNvSpPr>
            <a:spLocks noGrp="1"/>
          </p:cNvSpPr>
          <p:nvPr>
            <p:ph type="title"/>
          </p:nvPr>
        </p:nvSpPr>
        <p:spPr/>
        <p:txBody>
          <a:bodyPr/>
          <a:lstStyle/>
          <a:p>
            <a:r>
              <a:rPr lang="es-ES" dirty="0"/>
              <a:t>Aplicaciones y formularios (Vídeo 12)</a:t>
            </a:r>
          </a:p>
        </p:txBody>
      </p:sp>
      <p:sp>
        <p:nvSpPr>
          <p:cNvPr id="3" name="Marcador de contenido 2">
            <a:extLst>
              <a:ext uri="{FF2B5EF4-FFF2-40B4-BE49-F238E27FC236}">
                <a16:creationId xmlns:a16="http://schemas.microsoft.com/office/drawing/2014/main" id="{E7B7ADF2-45DD-43B5-9A07-60EDBD73CC9E}"/>
              </a:ext>
            </a:extLst>
          </p:cNvPr>
          <p:cNvSpPr>
            <a:spLocks noGrp="1"/>
          </p:cNvSpPr>
          <p:nvPr>
            <p:ph idx="1"/>
          </p:nvPr>
        </p:nvSpPr>
        <p:spPr/>
        <p:txBody>
          <a:bodyPr/>
          <a:lstStyle/>
          <a:p>
            <a:r>
              <a:rPr lang="es-ES" dirty="0"/>
              <a:t>Para cerrar y salir de una aplicación la instrucción que se usa es:</a:t>
            </a:r>
          </a:p>
          <a:p>
            <a:pPr marL="457200" lvl="1" indent="0">
              <a:buNone/>
            </a:pPr>
            <a:r>
              <a:rPr lang="es-ES" i="1" dirty="0" err="1"/>
              <a:t>Application.Exit</a:t>
            </a:r>
            <a:r>
              <a:rPr lang="es-ES" i="1" dirty="0"/>
              <a:t>();</a:t>
            </a:r>
          </a:p>
          <a:p>
            <a:r>
              <a:rPr lang="es-ES" dirty="0"/>
              <a:t>Para cerrar un formulario la instrucción es:</a:t>
            </a:r>
          </a:p>
          <a:p>
            <a:pPr marL="457200" lvl="1" indent="0">
              <a:buNone/>
            </a:pPr>
            <a:r>
              <a:rPr lang="es-ES" i="1" dirty="0" err="1"/>
              <a:t>Close</a:t>
            </a:r>
            <a:r>
              <a:rPr lang="es-ES" i="1" dirty="0"/>
              <a:t>();</a:t>
            </a:r>
            <a:r>
              <a:rPr lang="es-ES" dirty="0"/>
              <a:t> </a:t>
            </a:r>
            <a:r>
              <a:rPr lang="es-ES" dirty="0" err="1"/>
              <a:t>ó</a:t>
            </a:r>
            <a:r>
              <a:rPr lang="es-ES" dirty="0"/>
              <a:t> </a:t>
            </a:r>
            <a:r>
              <a:rPr lang="es-ES" i="1" dirty="0" err="1"/>
              <a:t>this.Close</a:t>
            </a:r>
            <a:r>
              <a:rPr lang="es-ES" i="1" dirty="0"/>
              <a:t>();</a:t>
            </a:r>
            <a:endParaRPr lang="es-ES" dirty="0"/>
          </a:p>
          <a:p>
            <a:pPr marL="457200" lvl="1" indent="0">
              <a:buNone/>
            </a:pPr>
            <a:endParaRPr lang="es-ES" dirty="0"/>
          </a:p>
        </p:txBody>
      </p:sp>
    </p:spTree>
    <p:extLst>
      <p:ext uri="{BB962C8B-B14F-4D97-AF65-F5344CB8AC3E}">
        <p14:creationId xmlns:p14="http://schemas.microsoft.com/office/powerpoint/2010/main" val="3200738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4A721-3CE2-4CEA-BDB7-478BFEF9605F}"/>
              </a:ext>
            </a:extLst>
          </p:cNvPr>
          <p:cNvSpPr>
            <a:spLocks noGrp="1"/>
          </p:cNvSpPr>
          <p:nvPr>
            <p:ph type="title"/>
          </p:nvPr>
        </p:nvSpPr>
        <p:spPr/>
        <p:txBody>
          <a:bodyPr/>
          <a:lstStyle/>
          <a:p>
            <a:r>
              <a:rPr lang="es-ES" dirty="0"/>
              <a:t>Control de errores I (Vídeo 13)</a:t>
            </a:r>
          </a:p>
        </p:txBody>
      </p:sp>
      <p:sp>
        <p:nvSpPr>
          <p:cNvPr id="3" name="Marcador de contenido 2">
            <a:extLst>
              <a:ext uri="{FF2B5EF4-FFF2-40B4-BE49-F238E27FC236}">
                <a16:creationId xmlns:a16="http://schemas.microsoft.com/office/drawing/2014/main" id="{E2A70EA3-E455-428C-98C5-E16514A3612D}"/>
              </a:ext>
            </a:extLst>
          </p:cNvPr>
          <p:cNvSpPr>
            <a:spLocks noGrp="1"/>
          </p:cNvSpPr>
          <p:nvPr>
            <p:ph idx="1"/>
          </p:nvPr>
        </p:nvSpPr>
        <p:spPr/>
        <p:txBody>
          <a:bodyPr/>
          <a:lstStyle/>
          <a:p>
            <a:r>
              <a:rPr lang="es-ES" dirty="0"/>
              <a:t>Para controlar errores se usa la estructura </a:t>
            </a:r>
            <a:r>
              <a:rPr lang="es-ES" b="1" dirty="0"/>
              <a:t>try…catch</a:t>
            </a:r>
            <a:r>
              <a:rPr lang="es-ES" dirty="0"/>
              <a:t>. Su sintaxis es:</a:t>
            </a:r>
          </a:p>
          <a:p>
            <a:pPr marL="457200" lvl="1" indent="0">
              <a:buNone/>
            </a:pPr>
            <a:r>
              <a:rPr lang="es-ES" i="1" dirty="0"/>
              <a:t>try{</a:t>
            </a:r>
          </a:p>
          <a:p>
            <a:pPr marL="457200" lvl="1" indent="0">
              <a:buNone/>
            </a:pPr>
            <a:r>
              <a:rPr lang="es-ES" i="1" dirty="0"/>
              <a:t>	//instrucciones susceptibles de provocar errores</a:t>
            </a:r>
          </a:p>
          <a:p>
            <a:pPr marL="457200" lvl="1" indent="0">
              <a:buNone/>
            </a:pPr>
            <a:r>
              <a:rPr lang="es-ES" i="1" dirty="0"/>
              <a:t>} catch (</a:t>
            </a:r>
            <a:r>
              <a:rPr lang="es-ES" i="1" dirty="0" err="1"/>
              <a:t>Exception</a:t>
            </a:r>
            <a:r>
              <a:rPr lang="es-ES" i="1" dirty="0"/>
              <a:t> &lt;nombre de una nueva variable&gt;){</a:t>
            </a:r>
          </a:p>
          <a:p>
            <a:pPr marL="457200" lvl="1" indent="0">
              <a:buNone/>
            </a:pPr>
            <a:r>
              <a:rPr lang="es-ES" i="1" dirty="0"/>
              <a:t>	//instrucciones que se ejecutan si se produce un error</a:t>
            </a:r>
          </a:p>
          <a:p>
            <a:pPr marL="457200" lvl="1" indent="0">
              <a:buNone/>
            </a:pPr>
            <a:r>
              <a:rPr lang="es-ES" i="1" dirty="0"/>
              <a:t>}</a:t>
            </a:r>
          </a:p>
          <a:p>
            <a:r>
              <a:rPr lang="es-ES" dirty="0"/>
              <a:t>El </a:t>
            </a:r>
            <a:r>
              <a:rPr lang="es-ES" b="1" dirty="0" err="1"/>
              <a:t>Exception</a:t>
            </a:r>
            <a:r>
              <a:rPr lang="es-ES" dirty="0"/>
              <a:t> se puede sustituir por un error en concreto de la siguiente forma tomada como ejemplo:</a:t>
            </a:r>
          </a:p>
        </p:txBody>
      </p:sp>
      <p:sp>
        <p:nvSpPr>
          <p:cNvPr id="4" name="Flecha: a la derecha 3">
            <a:extLst>
              <a:ext uri="{FF2B5EF4-FFF2-40B4-BE49-F238E27FC236}">
                <a16:creationId xmlns:a16="http://schemas.microsoft.com/office/drawing/2014/main" id="{7C67FF2C-9834-43B8-9EF6-B3D379E64B80}"/>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8325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4AF31-54B0-4CED-84E2-4F3DCB5EC1B8}"/>
              </a:ext>
            </a:extLst>
          </p:cNvPr>
          <p:cNvSpPr>
            <a:spLocks noGrp="1"/>
          </p:cNvSpPr>
          <p:nvPr>
            <p:ph type="title"/>
          </p:nvPr>
        </p:nvSpPr>
        <p:spPr/>
        <p:txBody>
          <a:bodyPr/>
          <a:lstStyle/>
          <a:p>
            <a:r>
              <a:rPr lang="es-ES" dirty="0"/>
              <a:t>Control de errores II (Vídeo 13)</a:t>
            </a:r>
          </a:p>
        </p:txBody>
      </p:sp>
      <p:sp>
        <p:nvSpPr>
          <p:cNvPr id="3" name="Marcador de contenido 2">
            <a:extLst>
              <a:ext uri="{FF2B5EF4-FFF2-40B4-BE49-F238E27FC236}">
                <a16:creationId xmlns:a16="http://schemas.microsoft.com/office/drawing/2014/main" id="{F4C40C5F-8767-4FC1-BAA6-CDC090FA79AE}"/>
              </a:ext>
            </a:extLst>
          </p:cNvPr>
          <p:cNvSpPr>
            <a:spLocks noGrp="1"/>
          </p:cNvSpPr>
          <p:nvPr>
            <p:ph idx="1"/>
          </p:nvPr>
        </p:nvSpPr>
        <p:spPr/>
        <p:txBody>
          <a:bodyPr/>
          <a:lstStyle/>
          <a:p>
            <a:pPr marL="457200" lvl="1" indent="0">
              <a:buNone/>
            </a:pPr>
            <a:r>
              <a:rPr lang="es-ES" dirty="0"/>
              <a:t>	</a:t>
            </a:r>
            <a:r>
              <a:rPr lang="es-ES" i="1" dirty="0"/>
              <a:t>try{</a:t>
            </a:r>
          </a:p>
          <a:p>
            <a:pPr marL="457200" lvl="1" indent="0">
              <a:buNone/>
            </a:pPr>
            <a:r>
              <a:rPr lang="es-ES" i="1" dirty="0"/>
              <a:t>		//instrucciones susceptibles de provocar errores</a:t>
            </a:r>
          </a:p>
          <a:p>
            <a:pPr marL="457200" lvl="1" indent="0">
              <a:buNone/>
            </a:pPr>
            <a:r>
              <a:rPr lang="es-ES" i="1" dirty="0"/>
              <a:t>	} catch (</a:t>
            </a:r>
            <a:r>
              <a:rPr lang="es-ES" i="1" dirty="0" err="1"/>
              <a:t>OverFlowException</a:t>
            </a:r>
            <a:r>
              <a:rPr lang="es-ES" i="1" dirty="0"/>
              <a:t> &lt;nombre de una nueva variable&gt;){</a:t>
            </a:r>
          </a:p>
          <a:p>
            <a:pPr marL="457200" lvl="1" indent="0">
              <a:buNone/>
            </a:pPr>
            <a:r>
              <a:rPr lang="es-ES" i="1" dirty="0"/>
              <a:t>		//instrucciones que se ejecutan si se produce un error de este tipo</a:t>
            </a:r>
          </a:p>
          <a:p>
            <a:pPr marL="457200" lvl="1" indent="0">
              <a:buNone/>
            </a:pPr>
            <a:r>
              <a:rPr lang="es-ES" i="1" dirty="0"/>
              <a:t>	}</a:t>
            </a:r>
          </a:p>
          <a:p>
            <a:r>
              <a:rPr lang="es-ES" dirty="0"/>
              <a:t>Si se quieren añadir más capturas de otro tipo de errores, sólo hay que añadir otro </a:t>
            </a:r>
            <a:r>
              <a:rPr lang="es-ES" b="1" dirty="0"/>
              <a:t>catch:</a:t>
            </a:r>
            <a:endParaRPr lang="es-ES" dirty="0"/>
          </a:p>
        </p:txBody>
      </p:sp>
      <p:sp>
        <p:nvSpPr>
          <p:cNvPr id="4" name="Flecha: a la derecha 3">
            <a:extLst>
              <a:ext uri="{FF2B5EF4-FFF2-40B4-BE49-F238E27FC236}">
                <a16:creationId xmlns:a16="http://schemas.microsoft.com/office/drawing/2014/main" id="{08B21F0C-DB60-430B-8B2F-97B9966D883A}"/>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7472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FA031-4C5D-4BE2-B127-FE36226D1C2B}"/>
              </a:ext>
            </a:extLst>
          </p:cNvPr>
          <p:cNvSpPr>
            <a:spLocks noGrp="1"/>
          </p:cNvSpPr>
          <p:nvPr>
            <p:ph type="title"/>
          </p:nvPr>
        </p:nvSpPr>
        <p:spPr/>
        <p:txBody>
          <a:bodyPr/>
          <a:lstStyle/>
          <a:p>
            <a:r>
              <a:rPr lang="es-ES" dirty="0"/>
              <a:t>Control de errores III (Vídeo 13)</a:t>
            </a:r>
          </a:p>
        </p:txBody>
      </p:sp>
      <p:sp>
        <p:nvSpPr>
          <p:cNvPr id="3" name="Marcador de contenido 2">
            <a:extLst>
              <a:ext uri="{FF2B5EF4-FFF2-40B4-BE49-F238E27FC236}">
                <a16:creationId xmlns:a16="http://schemas.microsoft.com/office/drawing/2014/main" id="{832C1B71-AECC-4BBC-8753-3A2D2F9D9E6A}"/>
              </a:ext>
            </a:extLst>
          </p:cNvPr>
          <p:cNvSpPr>
            <a:spLocks noGrp="1"/>
          </p:cNvSpPr>
          <p:nvPr>
            <p:ph idx="1"/>
          </p:nvPr>
        </p:nvSpPr>
        <p:spPr/>
        <p:txBody>
          <a:bodyPr/>
          <a:lstStyle/>
          <a:p>
            <a:pPr marL="457200" lvl="1" indent="0">
              <a:buNone/>
            </a:pPr>
            <a:r>
              <a:rPr lang="es-ES" dirty="0"/>
              <a:t>	</a:t>
            </a:r>
            <a:r>
              <a:rPr lang="es-ES" i="1" dirty="0"/>
              <a:t>try{</a:t>
            </a:r>
          </a:p>
          <a:p>
            <a:pPr marL="457200" lvl="1" indent="0">
              <a:buNone/>
            </a:pPr>
            <a:r>
              <a:rPr lang="es-ES" i="1" dirty="0"/>
              <a:t>		//instrucciones susceptibles de provocar errores</a:t>
            </a:r>
          </a:p>
          <a:p>
            <a:pPr marL="457200" lvl="1" indent="0">
              <a:buNone/>
            </a:pPr>
            <a:r>
              <a:rPr lang="es-ES" i="1" dirty="0"/>
              <a:t>	} catch (</a:t>
            </a:r>
            <a:r>
              <a:rPr lang="es-ES" i="1" dirty="0" err="1"/>
              <a:t>OverFlowException</a:t>
            </a:r>
            <a:r>
              <a:rPr lang="es-ES" i="1" dirty="0"/>
              <a:t> &lt;nombre de una nueva variable&gt;){</a:t>
            </a:r>
          </a:p>
          <a:p>
            <a:pPr marL="457200" lvl="1" indent="0">
              <a:buNone/>
            </a:pPr>
            <a:r>
              <a:rPr lang="es-ES" i="1" dirty="0"/>
              <a:t>		//instrucciones que se ejecutan si se produce un error de este tipo</a:t>
            </a:r>
          </a:p>
          <a:p>
            <a:pPr marL="457200" lvl="1" indent="0">
              <a:buNone/>
            </a:pPr>
            <a:r>
              <a:rPr lang="es-ES" i="1" dirty="0"/>
              <a:t>	} catch (</a:t>
            </a:r>
            <a:r>
              <a:rPr lang="es-ES" i="1" dirty="0" err="1"/>
              <a:t>FormatException</a:t>
            </a:r>
            <a:r>
              <a:rPr lang="es-ES" i="1" dirty="0"/>
              <a:t> &lt;nombre de una nueva variable&gt;){</a:t>
            </a:r>
          </a:p>
          <a:p>
            <a:pPr marL="457200" lvl="1" indent="0">
              <a:buNone/>
            </a:pPr>
            <a:r>
              <a:rPr lang="es-ES" i="1" dirty="0"/>
              <a:t>		//instrucciones que se ejecutan si se produce un error de este tipo</a:t>
            </a:r>
          </a:p>
          <a:p>
            <a:pPr marL="457200" lvl="1" indent="0">
              <a:buNone/>
            </a:pPr>
            <a:r>
              <a:rPr lang="es-ES" i="1" dirty="0"/>
              <a:t>	}</a:t>
            </a:r>
          </a:p>
          <a:p>
            <a:endParaRPr lang="es-ES" dirty="0"/>
          </a:p>
        </p:txBody>
      </p:sp>
    </p:spTree>
    <p:extLst>
      <p:ext uri="{BB962C8B-B14F-4D97-AF65-F5344CB8AC3E}">
        <p14:creationId xmlns:p14="http://schemas.microsoft.com/office/powerpoint/2010/main" val="66909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2CE50-DAA4-481A-8533-3D72E83CED13}"/>
              </a:ext>
            </a:extLst>
          </p:cNvPr>
          <p:cNvSpPr>
            <a:spLocks noGrp="1"/>
          </p:cNvSpPr>
          <p:nvPr>
            <p:ph type="title"/>
          </p:nvPr>
        </p:nvSpPr>
        <p:spPr/>
        <p:txBody>
          <a:bodyPr/>
          <a:lstStyle/>
          <a:p>
            <a:r>
              <a:rPr lang="es-ES" dirty="0"/>
              <a:t>Sentencia </a:t>
            </a:r>
            <a:r>
              <a:rPr lang="es-ES" b="1" dirty="0" err="1"/>
              <a:t>if</a:t>
            </a:r>
            <a:r>
              <a:rPr lang="es-ES" dirty="0"/>
              <a:t> I (Vídeos 15, 16, 17 y 18)</a:t>
            </a:r>
          </a:p>
        </p:txBody>
      </p:sp>
      <p:sp>
        <p:nvSpPr>
          <p:cNvPr id="3" name="Marcador de contenido 2">
            <a:extLst>
              <a:ext uri="{FF2B5EF4-FFF2-40B4-BE49-F238E27FC236}">
                <a16:creationId xmlns:a16="http://schemas.microsoft.com/office/drawing/2014/main" id="{7D7F5034-2509-40F2-B0F3-8D2D1B95FDC4}"/>
              </a:ext>
            </a:extLst>
          </p:cNvPr>
          <p:cNvSpPr>
            <a:spLocks noGrp="1"/>
          </p:cNvSpPr>
          <p:nvPr>
            <p:ph idx="1"/>
          </p:nvPr>
        </p:nvSpPr>
        <p:spPr/>
        <p:txBody>
          <a:bodyPr/>
          <a:lstStyle/>
          <a:p>
            <a:r>
              <a:rPr lang="es-ES" dirty="0"/>
              <a:t>Su sintaxis es:</a:t>
            </a:r>
          </a:p>
          <a:p>
            <a:pPr marL="457200" lvl="1" indent="0">
              <a:buNone/>
            </a:pPr>
            <a:r>
              <a:rPr lang="es-ES" i="1" dirty="0" err="1"/>
              <a:t>if</a:t>
            </a:r>
            <a:r>
              <a:rPr lang="es-ES" i="1" dirty="0"/>
              <a:t> (&lt;condición&gt;){</a:t>
            </a:r>
          </a:p>
          <a:p>
            <a:pPr marL="457200" lvl="1" indent="0">
              <a:buNone/>
            </a:pPr>
            <a:r>
              <a:rPr lang="es-ES" i="1" dirty="0"/>
              <a:t>	//instrucciones</a:t>
            </a:r>
          </a:p>
          <a:p>
            <a:pPr marL="457200" lvl="1" indent="0">
              <a:buNone/>
            </a:pPr>
            <a:r>
              <a:rPr lang="es-ES" i="1" dirty="0"/>
              <a:t>}</a:t>
            </a:r>
          </a:p>
          <a:p>
            <a:r>
              <a:rPr lang="es-ES" dirty="0"/>
              <a:t>Otra sintaxis un poco más complicada es:</a:t>
            </a:r>
          </a:p>
          <a:p>
            <a:pPr marL="457200" lvl="1" indent="0">
              <a:buNone/>
            </a:pPr>
            <a:r>
              <a:rPr lang="es-ES" i="1" dirty="0" err="1"/>
              <a:t>if</a:t>
            </a:r>
            <a:r>
              <a:rPr lang="es-ES" i="1" dirty="0"/>
              <a:t> (&lt;condición&gt;){</a:t>
            </a:r>
          </a:p>
          <a:p>
            <a:pPr marL="457200" lvl="1" indent="0">
              <a:buNone/>
            </a:pPr>
            <a:r>
              <a:rPr lang="es-ES" i="1" dirty="0"/>
              <a:t>	//instrucciones</a:t>
            </a:r>
          </a:p>
          <a:p>
            <a:pPr marL="457200" lvl="1" indent="0">
              <a:buNone/>
            </a:pPr>
            <a:r>
              <a:rPr lang="es-ES" i="1" dirty="0"/>
              <a:t>} </a:t>
            </a:r>
            <a:r>
              <a:rPr lang="es-ES" i="1" dirty="0" err="1"/>
              <a:t>else</a:t>
            </a:r>
            <a:r>
              <a:rPr lang="es-ES" i="1" dirty="0"/>
              <a:t> {</a:t>
            </a:r>
          </a:p>
          <a:p>
            <a:pPr marL="457200" lvl="1" indent="0">
              <a:buNone/>
            </a:pPr>
            <a:r>
              <a:rPr lang="es-ES" i="1" dirty="0"/>
              <a:t>	//instrucciones</a:t>
            </a:r>
          </a:p>
          <a:p>
            <a:pPr marL="457200" lvl="1" indent="0">
              <a:buNone/>
            </a:pPr>
            <a:r>
              <a:rPr lang="es-ES" i="1" dirty="0"/>
              <a:t>}</a:t>
            </a:r>
          </a:p>
          <a:p>
            <a:pPr marL="457200" lvl="1" indent="0">
              <a:buNone/>
            </a:pPr>
            <a:endParaRPr lang="es-ES" i="1" dirty="0"/>
          </a:p>
        </p:txBody>
      </p:sp>
      <p:sp>
        <p:nvSpPr>
          <p:cNvPr id="4" name="Flecha: a la derecha 3">
            <a:extLst>
              <a:ext uri="{FF2B5EF4-FFF2-40B4-BE49-F238E27FC236}">
                <a16:creationId xmlns:a16="http://schemas.microsoft.com/office/drawing/2014/main" id="{0DD7C8DC-3498-4A14-9BD5-3108118C89E7}"/>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1293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7221FE-48DA-4ED6-8A00-1D0C225DF49F}"/>
              </a:ext>
            </a:extLst>
          </p:cNvPr>
          <p:cNvSpPr>
            <a:spLocks noGrp="1"/>
          </p:cNvSpPr>
          <p:nvPr>
            <p:ph type="title"/>
          </p:nvPr>
        </p:nvSpPr>
        <p:spPr/>
        <p:txBody>
          <a:bodyPr/>
          <a:lstStyle/>
          <a:p>
            <a:r>
              <a:rPr lang="es-ES" dirty="0"/>
              <a:t>Sentencia </a:t>
            </a:r>
            <a:r>
              <a:rPr lang="es-ES" b="1" dirty="0" err="1"/>
              <a:t>if</a:t>
            </a:r>
            <a:r>
              <a:rPr lang="es-ES" dirty="0"/>
              <a:t> II(Vídeos 15, 16, 17 y 18)</a:t>
            </a:r>
          </a:p>
        </p:txBody>
      </p:sp>
      <p:sp>
        <p:nvSpPr>
          <p:cNvPr id="3" name="Marcador de contenido 2">
            <a:extLst>
              <a:ext uri="{FF2B5EF4-FFF2-40B4-BE49-F238E27FC236}">
                <a16:creationId xmlns:a16="http://schemas.microsoft.com/office/drawing/2014/main" id="{2A16D648-1F3D-40B4-97D5-F0328E6EFFC7}"/>
              </a:ext>
            </a:extLst>
          </p:cNvPr>
          <p:cNvSpPr>
            <a:spLocks noGrp="1"/>
          </p:cNvSpPr>
          <p:nvPr>
            <p:ph idx="1"/>
          </p:nvPr>
        </p:nvSpPr>
        <p:spPr/>
        <p:txBody>
          <a:bodyPr/>
          <a:lstStyle/>
          <a:p>
            <a:r>
              <a:rPr lang="es-ES" dirty="0"/>
              <a:t>Operadores de comparación:</a:t>
            </a:r>
          </a:p>
          <a:p>
            <a:pPr lvl="1"/>
            <a:r>
              <a:rPr lang="es-ES" b="1" dirty="0"/>
              <a:t>==</a:t>
            </a:r>
            <a:r>
              <a:rPr lang="es-ES" dirty="0"/>
              <a:t>: Igual a</a:t>
            </a:r>
          </a:p>
          <a:p>
            <a:pPr lvl="1"/>
            <a:r>
              <a:rPr lang="es-ES" b="1" dirty="0"/>
              <a:t>!=</a:t>
            </a:r>
            <a:r>
              <a:rPr lang="es-ES" dirty="0"/>
              <a:t>: Distinto de</a:t>
            </a:r>
          </a:p>
          <a:p>
            <a:pPr lvl="1"/>
            <a:r>
              <a:rPr lang="es-ES" b="1" dirty="0"/>
              <a:t>&lt;</a:t>
            </a:r>
            <a:r>
              <a:rPr lang="es-ES" dirty="0"/>
              <a:t>: Menor que</a:t>
            </a:r>
          </a:p>
          <a:p>
            <a:pPr lvl="1"/>
            <a:r>
              <a:rPr lang="es-ES" b="1" dirty="0"/>
              <a:t>&gt;</a:t>
            </a:r>
            <a:r>
              <a:rPr lang="es-ES" dirty="0"/>
              <a:t>: Mayor que</a:t>
            </a:r>
          </a:p>
          <a:p>
            <a:pPr lvl="1"/>
            <a:r>
              <a:rPr lang="es-ES" b="1" dirty="0"/>
              <a:t>&lt;=</a:t>
            </a:r>
            <a:r>
              <a:rPr lang="es-ES" dirty="0"/>
              <a:t>: Menor o igual que</a:t>
            </a:r>
          </a:p>
          <a:p>
            <a:pPr lvl="1"/>
            <a:r>
              <a:rPr lang="es-ES" b="1" dirty="0"/>
              <a:t>&gt;=</a:t>
            </a:r>
            <a:r>
              <a:rPr lang="es-ES" dirty="0"/>
              <a:t>: Mayor o igual que</a:t>
            </a:r>
          </a:p>
          <a:p>
            <a:endParaRPr lang="es-ES" dirty="0"/>
          </a:p>
        </p:txBody>
      </p:sp>
      <p:sp>
        <p:nvSpPr>
          <p:cNvPr id="4" name="Flecha: a la derecha 3">
            <a:extLst>
              <a:ext uri="{FF2B5EF4-FFF2-40B4-BE49-F238E27FC236}">
                <a16:creationId xmlns:a16="http://schemas.microsoft.com/office/drawing/2014/main" id="{5AA6C914-7149-488B-B529-0B1157BB5957}"/>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67007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FB2AE-CF01-4CDC-9202-BA43247937AE}"/>
              </a:ext>
            </a:extLst>
          </p:cNvPr>
          <p:cNvSpPr>
            <a:spLocks noGrp="1"/>
          </p:cNvSpPr>
          <p:nvPr>
            <p:ph type="title"/>
          </p:nvPr>
        </p:nvSpPr>
        <p:spPr/>
        <p:txBody>
          <a:bodyPr/>
          <a:lstStyle/>
          <a:p>
            <a:r>
              <a:rPr lang="es-ES" dirty="0"/>
              <a:t>Sentencia </a:t>
            </a:r>
            <a:r>
              <a:rPr lang="es-ES" b="1" dirty="0" err="1"/>
              <a:t>if</a:t>
            </a:r>
            <a:r>
              <a:rPr lang="es-ES" dirty="0"/>
              <a:t> III(Vídeos 15, 16, 17 y 18)</a:t>
            </a:r>
          </a:p>
        </p:txBody>
      </p:sp>
      <p:sp>
        <p:nvSpPr>
          <p:cNvPr id="3" name="Marcador de contenido 2">
            <a:extLst>
              <a:ext uri="{FF2B5EF4-FFF2-40B4-BE49-F238E27FC236}">
                <a16:creationId xmlns:a16="http://schemas.microsoft.com/office/drawing/2014/main" id="{67FA667E-4466-4D56-A866-7CD9E88DB622}"/>
              </a:ext>
            </a:extLst>
          </p:cNvPr>
          <p:cNvSpPr>
            <a:spLocks noGrp="1"/>
          </p:cNvSpPr>
          <p:nvPr>
            <p:ph idx="1"/>
          </p:nvPr>
        </p:nvSpPr>
        <p:spPr/>
        <p:txBody>
          <a:bodyPr>
            <a:normAutofit lnSpcReduction="10000"/>
          </a:bodyPr>
          <a:lstStyle/>
          <a:p>
            <a:r>
              <a:rPr lang="es-ES" dirty="0"/>
              <a:t>Operadores condicionales:</a:t>
            </a:r>
          </a:p>
          <a:p>
            <a:pPr lvl="1"/>
            <a:r>
              <a:rPr lang="es-ES" b="1" dirty="0"/>
              <a:t>&amp;</a:t>
            </a:r>
            <a:r>
              <a:rPr lang="es-ES" dirty="0"/>
              <a:t>: Y</a:t>
            </a:r>
          </a:p>
          <a:p>
            <a:pPr lvl="1"/>
            <a:r>
              <a:rPr lang="es-ES" b="1" dirty="0"/>
              <a:t>||</a:t>
            </a:r>
            <a:r>
              <a:rPr lang="es-ES" dirty="0"/>
              <a:t>: O</a:t>
            </a:r>
          </a:p>
          <a:p>
            <a:r>
              <a:rPr lang="es-ES" dirty="0"/>
              <a:t>Los </a:t>
            </a:r>
            <a:r>
              <a:rPr lang="es-ES" b="1" dirty="0" err="1"/>
              <a:t>if</a:t>
            </a:r>
            <a:r>
              <a:rPr lang="es-ES" dirty="0"/>
              <a:t> también pueden contener un </a:t>
            </a:r>
            <a:r>
              <a:rPr lang="es-ES" b="1" dirty="0" err="1"/>
              <a:t>else</a:t>
            </a:r>
            <a:r>
              <a:rPr lang="es-ES" b="1" dirty="0"/>
              <a:t> </a:t>
            </a:r>
            <a:r>
              <a:rPr lang="es-ES" b="1" dirty="0" err="1"/>
              <a:t>if</a:t>
            </a:r>
            <a:r>
              <a:rPr lang="es-ES" dirty="0"/>
              <a:t>:</a:t>
            </a:r>
          </a:p>
          <a:p>
            <a:pPr marL="457200" lvl="1" indent="0">
              <a:buNone/>
            </a:pPr>
            <a:r>
              <a:rPr lang="es-ES" i="1" dirty="0" err="1"/>
              <a:t>if</a:t>
            </a:r>
            <a:r>
              <a:rPr lang="es-ES" i="1" dirty="0"/>
              <a:t> (&lt;condición 1&gt;){</a:t>
            </a:r>
          </a:p>
          <a:p>
            <a:pPr marL="457200" lvl="1" indent="0">
              <a:buNone/>
            </a:pPr>
            <a:r>
              <a:rPr lang="es-ES" i="1" dirty="0"/>
              <a:t>	//instrucciones</a:t>
            </a:r>
          </a:p>
          <a:p>
            <a:pPr marL="457200" lvl="1" indent="0">
              <a:buNone/>
            </a:pPr>
            <a:r>
              <a:rPr lang="es-ES" i="1" dirty="0"/>
              <a:t>} </a:t>
            </a:r>
            <a:r>
              <a:rPr lang="es-ES" i="1" dirty="0" err="1"/>
              <a:t>else</a:t>
            </a:r>
            <a:r>
              <a:rPr lang="es-ES" i="1" dirty="0"/>
              <a:t> </a:t>
            </a:r>
            <a:r>
              <a:rPr lang="es-ES" i="1" dirty="0" err="1"/>
              <a:t>if</a:t>
            </a:r>
            <a:r>
              <a:rPr lang="es-ES" i="1" dirty="0"/>
              <a:t> (&lt;condición 2&gt;){</a:t>
            </a:r>
          </a:p>
          <a:p>
            <a:pPr marL="457200" lvl="1" indent="0">
              <a:buNone/>
            </a:pPr>
            <a:r>
              <a:rPr lang="es-ES" i="1" dirty="0"/>
              <a:t>	//instrucciones</a:t>
            </a:r>
          </a:p>
          <a:p>
            <a:pPr marL="457200" lvl="1" indent="0">
              <a:buNone/>
            </a:pPr>
            <a:r>
              <a:rPr lang="es-ES" i="1" dirty="0"/>
              <a:t>} </a:t>
            </a:r>
            <a:r>
              <a:rPr lang="es-ES" i="1" dirty="0" err="1"/>
              <a:t>else</a:t>
            </a:r>
            <a:r>
              <a:rPr lang="es-ES" i="1" dirty="0"/>
              <a:t> {</a:t>
            </a:r>
          </a:p>
          <a:p>
            <a:pPr marL="457200" lvl="1" indent="0">
              <a:buNone/>
            </a:pPr>
            <a:r>
              <a:rPr lang="es-ES" i="1" dirty="0"/>
              <a:t>	//instrucciones</a:t>
            </a:r>
          </a:p>
          <a:p>
            <a:pPr marL="457200" lvl="1" indent="0">
              <a:buNone/>
            </a:pPr>
            <a:r>
              <a:rPr lang="es-ES" i="1" dirty="0"/>
              <a:t>}</a:t>
            </a:r>
          </a:p>
          <a:p>
            <a:pPr marL="457200" lvl="1" indent="0">
              <a:buNone/>
            </a:pPr>
            <a:endParaRPr lang="es-ES" i="1" dirty="0"/>
          </a:p>
          <a:p>
            <a:endParaRPr lang="es-ES" dirty="0"/>
          </a:p>
        </p:txBody>
      </p:sp>
      <p:sp>
        <p:nvSpPr>
          <p:cNvPr id="4" name="Flecha: a la derecha 3">
            <a:extLst>
              <a:ext uri="{FF2B5EF4-FFF2-40B4-BE49-F238E27FC236}">
                <a16:creationId xmlns:a16="http://schemas.microsoft.com/office/drawing/2014/main" id="{28C3D965-0BDA-4984-8CF7-2E40AD8F2EB2}"/>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2364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B5441-1E98-40E5-A4A1-3F68FD8C3F4C}"/>
              </a:ext>
            </a:extLst>
          </p:cNvPr>
          <p:cNvSpPr>
            <a:spLocks noGrp="1"/>
          </p:cNvSpPr>
          <p:nvPr>
            <p:ph type="title"/>
          </p:nvPr>
        </p:nvSpPr>
        <p:spPr/>
        <p:txBody>
          <a:bodyPr/>
          <a:lstStyle/>
          <a:p>
            <a:r>
              <a:rPr lang="es-ES" dirty="0"/>
              <a:t>Archivo </a:t>
            </a:r>
            <a:r>
              <a:rPr lang="es-ES" dirty="0" err="1"/>
              <a:t>Program.cs</a:t>
            </a:r>
            <a:r>
              <a:rPr lang="es-ES" dirty="0"/>
              <a:t> (Vídeo 2)</a:t>
            </a:r>
          </a:p>
        </p:txBody>
      </p:sp>
      <p:sp>
        <p:nvSpPr>
          <p:cNvPr id="3" name="Marcador de contenido 2">
            <a:extLst>
              <a:ext uri="{FF2B5EF4-FFF2-40B4-BE49-F238E27FC236}">
                <a16:creationId xmlns:a16="http://schemas.microsoft.com/office/drawing/2014/main" id="{C402E6B6-AEB9-4FD8-A0EB-726C63F9B0A9}"/>
              </a:ext>
            </a:extLst>
          </p:cNvPr>
          <p:cNvSpPr>
            <a:spLocks noGrp="1"/>
          </p:cNvSpPr>
          <p:nvPr>
            <p:ph idx="1"/>
          </p:nvPr>
        </p:nvSpPr>
        <p:spPr/>
        <p:txBody>
          <a:bodyPr/>
          <a:lstStyle/>
          <a:p>
            <a:pPr algn="just"/>
            <a:r>
              <a:rPr lang="es-ES" dirty="0"/>
              <a:t>En el explorador de soluciones encontraremos siempre el archivo </a:t>
            </a:r>
            <a:r>
              <a:rPr lang="es-ES" b="1" dirty="0" err="1"/>
              <a:t>Program.cs</a:t>
            </a:r>
            <a:r>
              <a:rPr lang="es-ES" dirty="0"/>
              <a:t>. Se usa entre otras cosas, para lanzar la aplicación, indicándose en él el formulario que inicialmente se va a mostrar.</a:t>
            </a:r>
          </a:p>
        </p:txBody>
      </p:sp>
    </p:spTree>
    <p:extLst>
      <p:ext uri="{BB962C8B-B14F-4D97-AF65-F5344CB8AC3E}">
        <p14:creationId xmlns:p14="http://schemas.microsoft.com/office/powerpoint/2010/main" val="3922897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D1EB2-8698-4967-A22F-B92E659075EA}"/>
              </a:ext>
            </a:extLst>
          </p:cNvPr>
          <p:cNvSpPr>
            <a:spLocks noGrp="1"/>
          </p:cNvSpPr>
          <p:nvPr>
            <p:ph type="title"/>
          </p:nvPr>
        </p:nvSpPr>
        <p:spPr/>
        <p:txBody>
          <a:bodyPr/>
          <a:lstStyle/>
          <a:p>
            <a:r>
              <a:rPr lang="es-ES" dirty="0"/>
              <a:t>Sentencia </a:t>
            </a:r>
            <a:r>
              <a:rPr lang="es-ES" b="1" dirty="0" err="1"/>
              <a:t>if</a:t>
            </a:r>
            <a:r>
              <a:rPr lang="es-ES" dirty="0"/>
              <a:t> IV(Vídeos 15, 16, 17 y 18)</a:t>
            </a:r>
          </a:p>
        </p:txBody>
      </p:sp>
      <p:sp>
        <p:nvSpPr>
          <p:cNvPr id="3" name="Marcador de contenido 2">
            <a:extLst>
              <a:ext uri="{FF2B5EF4-FFF2-40B4-BE49-F238E27FC236}">
                <a16:creationId xmlns:a16="http://schemas.microsoft.com/office/drawing/2014/main" id="{0EABC28B-3B71-49D2-A860-27E0F62E80D6}"/>
              </a:ext>
            </a:extLst>
          </p:cNvPr>
          <p:cNvSpPr>
            <a:spLocks noGrp="1"/>
          </p:cNvSpPr>
          <p:nvPr>
            <p:ph idx="1"/>
          </p:nvPr>
        </p:nvSpPr>
        <p:spPr/>
        <p:txBody>
          <a:bodyPr/>
          <a:lstStyle/>
          <a:p>
            <a:r>
              <a:rPr lang="es-ES" dirty="0"/>
              <a:t> Los </a:t>
            </a:r>
            <a:r>
              <a:rPr lang="es-ES" b="1" dirty="0" err="1"/>
              <a:t>if</a:t>
            </a:r>
            <a:r>
              <a:rPr lang="es-ES" b="1" dirty="0"/>
              <a:t> </a:t>
            </a:r>
            <a:r>
              <a:rPr lang="es-ES" dirty="0"/>
              <a:t>se puede anidar:</a:t>
            </a:r>
          </a:p>
          <a:p>
            <a:pPr marL="457200" lvl="1" indent="0">
              <a:buNone/>
            </a:pPr>
            <a:r>
              <a:rPr lang="es-ES" i="1" dirty="0" err="1"/>
              <a:t>if</a:t>
            </a:r>
            <a:r>
              <a:rPr lang="es-ES" i="1" dirty="0"/>
              <a:t> (&lt;condición 1&gt;){</a:t>
            </a:r>
          </a:p>
          <a:p>
            <a:pPr marL="457200" lvl="1" indent="0">
              <a:buNone/>
            </a:pPr>
            <a:r>
              <a:rPr lang="es-ES" i="1" dirty="0"/>
              <a:t>	//instrucciones</a:t>
            </a:r>
          </a:p>
          <a:p>
            <a:pPr marL="457200" lvl="1" indent="0">
              <a:buNone/>
            </a:pPr>
            <a:r>
              <a:rPr lang="es-ES" i="1" dirty="0"/>
              <a:t>	</a:t>
            </a:r>
            <a:r>
              <a:rPr lang="es-ES" i="1" dirty="0" err="1"/>
              <a:t>if</a:t>
            </a:r>
            <a:r>
              <a:rPr lang="es-ES" i="1" dirty="0"/>
              <a:t> (&lt;condición 2&gt;){</a:t>
            </a:r>
          </a:p>
          <a:p>
            <a:pPr marL="457200" lvl="1" indent="0">
              <a:buNone/>
            </a:pPr>
            <a:r>
              <a:rPr lang="es-ES" i="1" dirty="0"/>
              <a:t>		//instrucciones</a:t>
            </a:r>
          </a:p>
          <a:p>
            <a:pPr marL="457200" lvl="1" indent="0">
              <a:buNone/>
            </a:pPr>
            <a:r>
              <a:rPr lang="es-ES" i="1" dirty="0"/>
              <a:t>	}</a:t>
            </a:r>
          </a:p>
          <a:p>
            <a:pPr marL="457200" lvl="1" indent="0">
              <a:buNone/>
            </a:pPr>
            <a:r>
              <a:rPr lang="es-ES" i="1" dirty="0"/>
              <a:t>} </a:t>
            </a:r>
            <a:r>
              <a:rPr lang="es-ES" i="1" dirty="0" err="1"/>
              <a:t>else</a:t>
            </a:r>
            <a:r>
              <a:rPr lang="es-ES" i="1" dirty="0"/>
              <a:t> {</a:t>
            </a:r>
          </a:p>
          <a:p>
            <a:pPr marL="457200" lvl="1" indent="0">
              <a:buNone/>
            </a:pPr>
            <a:r>
              <a:rPr lang="es-ES" i="1" dirty="0"/>
              <a:t>	//instrucciones</a:t>
            </a:r>
          </a:p>
          <a:p>
            <a:pPr marL="457200" lvl="1" indent="0">
              <a:buNone/>
            </a:pPr>
            <a:r>
              <a:rPr lang="es-ES" i="1" dirty="0"/>
              <a:t>}</a:t>
            </a:r>
          </a:p>
        </p:txBody>
      </p:sp>
    </p:spTree>
    <p:extLst>
      <p:ext uri="{BB962C8B-B14F-4D97-AF65-F5344CB8AC3E}">
        <p14:creationId xmlns:p14="http://schemas.microsoft.com/office/powerpoint/2010/main" val="2947104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716F3-57D2-4E95-A762-12F3CB9406C1}"/>
              </a:ext>
            </a:extLst>
          </p:cNvPr>
          <p:cNvSpPr>
            <a:spLocks noGrp="1"/>
          </p:cNvSpPr>
          <p:nvPr>
            <p:ph type="title"/>
          </p:nvPr>
        </p:nvSpPr>
        <p:spPr/>
        <p:txBody>
          <a:bodyPr/>
          <a:lstStyle/>
          <a:p>
            <a:r>
              <a:rPr lang="es-ES" dirty="0"/>
              <a:t>Sentencia </a:t>
            </a:r>
            <a:r>
              <a:rPr lang="es-ES" b="1" dirty="0" err="1"/>
              <a:t>Switch</a:t>
            </a:r>
            <a:r>
              <a:rPr lang="es-ES" dirty="0"/>
              <a:t> I(Vídeos 19 y 20)</a:t>
            </a:r>
          </a:p>
        </p:txBody>
      </p:sp>
      <p:sp>
        <p:nvSpPr>
          <p:cNvPr id="3" name="Marcador de contenido 2">
            <a:extLst>
              <a:ext uri="{FF2B5EF4-FFF2-40B4-BE49-F238E27FC236}">
                <a16:creationId xmlns:a16="http://schemas.microsoft.com/office/drawing/2014/main" id="{D95283CE-6055-4DC0-A04F-8E02FB30F282}"/>
              </a:ext>
            </a:extLst>
          </p:cNvPr>
          <p:cNvSpPr>
            <a:spLocks noGrp="1"/>
          </p:cNvSpPr>
          <p:nvPr>
            <p:ph idx="1"/>
          </p:nvPr>
        </p:nvSpPr>
        <p:spPr/>
        <p:txBody>
          <a:bodyPr>
            <a:normAutofit fontScale="92500" lnSpcReduction="20000"/>
          </a:bodyPr>
          <a:lstStyle/>
          <a:p>
            <a:r>
              <a:rPr lang="es-ES" dirty="0"/>
              <a:t>La sintaxis es:</a:t>
            </a:r>
          </a:p>
          <a:p>
            <a:pPr marL="457200" lvl="1" indent="0">
              <a:buNone/>
            </a:pPr>
            <a:r>
              <a:rPr lang="es-ES" sz="1600" i="1" dirty="0" err="1"/>
              <a:t>Switch</a:t>
            </a:r>
            <a:r>
              <a:rPr lang="es-ES" sz="1600" i="1" dirty="0"/>
              <a:t> (&lt;variable a evaluar&gt;){</a:t>
            </a:r>
          </a:p>
          <a:p>
            <a:pPr marL="457200" lvl="1" indent="0">
              <a:buNone/>
            </a:pPr>
            <a:r>
              <a:rPr lang="es-ES" sz="1600" i="1" dirty="0"/>
              <a:t>	case &lt;valor1&gt;:</a:t>
            </a:r>
          </a:p>
          <a:p>
            <a:pPr marL="457200" lvl="1" indent="0">
              <a:buNone/>
            </a:pPr>
            <a:r>
              <a:rPr lang="es-ES" sz="1600" i="1" dirty="0"/>
              <a:t>		//instrucciones</a:t>
            </a:r>
          </a:p>
          <a:p>
            <a:pPr marL="457200" lvl="1" indent="0">
              <a:buNone/>
            </a:pPr>
            <a:r>
              <a:rPr lang="es-ES" sz="1600" i="1" dirty="0"/>
              <a:t>		break;</a:t>
            </a:r>
          </a:p>
          <a:p>
            <a:pPr marL="457200" lvl="1" indent="0">
              <a:buNone/>
            </a:pPr>
            <a:r>
              <a:rPr lang="es-ES" sz="1600" i="1" dirty="0"/>
              <a:t>	case &lt;valor2&gt;:</a:t>
            </a:r>
          </a:p>
          <a:p>
            <a:pPr marL="457200" lvl="1" indent="0">
              <a:buNone/>
            </a:pPr>
            <a:r>
              <a:rPr lang="es-ES" sz="1600" i="1" dirty="0"/>
              <a:t>		//instrucciones</a:t>
            </a:r>
          </a:p>
          <a:p>
            <a:pPr marL="457200" lvl="1" indent="0">
              <a:buNone/>
            </a:pPr>
            <a:r>
              <a:rPr lang="es-ES" sz="1600" i="1" dirty="0"/>
              <a:t>		break;</a:t>
            </a:r>
          </a:p>
          <a:p>
            <a:pPr marL="457200" lvl="1" indent="0">
              <a:buNone/>
            </a:pPr>
            <a:r>
              <a:rPr lang="es-ES" sz="1600" i="1" dirty="0"/>
              <a:t>	.</a:t>
            </a:r>
          </a:p>
          <a:p>
            <a:pPr marL="457200" lvl="1" indent="0">
              <a:buNone/>
            </a:pPr>
            <a:r>
              <a:rPr lang="es-ES" sz="1600" i="1" dirty="0"/>
              <a:t>	.</a:t>
            </a:r>
          </a:p>
          <a:p>
            <a:pPr marL="457200" lvl="1" indent="0">
              <a:buNone/>
            </a:pPr>
            <a:r>
              <a:rPr lang="es-ES" sz="1600" i="1" dirty="0"/>
              <a:t>	.</a:t>
            </a:r>
          </a:p>
          <a:p>
            <a:pPr marL="457200" lvl="1" indent="0">
              <a:buNone/>
            </a:pPr>
            <a:r>
              <a:rPr lang="es-ES" sz="1600" i="1" dirty="0"/>
              <a:t>	case &lt;</a:t>
            </a:r>
            <a:r>
              <a:rPr lang="es-ES" sz="1600" i="1" dirty="0" err="1"/>
              <a:t>valorN</a:t>
            </a:r>
            <a:r>
              <a:rPr lang="es-ES" sz="1600" i="1" dirty="0"/>
              <a:t>&gt;:</a:t>
            </a:r>
          </a:p>
          <a:p>
            <a:pPr marL="457200" lvl="1" indent="0">
              <a:buNone/>
            </a:pPr>
            <a:r>
              <a:rPr lang="es-ES" sz="1600" i="1" dirty="0"/>
              <a:t>		//instrucciones</a:t>
            </a:r>
          </a:p>
          <a:p>
            <a:pPr marL="457200" lvl="1" indent="0">
              <a:buNone/>
            </a:pPr>
            <a:r>
              <a:rPr lang="es-ES" sz="1600" i="1" dirty="0"/>
              <a:t>		break;</a:t>
            </a:r>
          </a:p>
          <a:p>
            <a:pPr marL="457200" lvl="1" indent="0">
              <a:buNone/>
            </a:pPr>
            <a:r>
              <a:rPr lang="es-ES" sz="1600" i="1" dirty="0"/>
              <a:t>	default:</a:t>
            </a:r>
          </a:p>
          <a:p>
            <a:pPr marL="457200" lvl="1" indent="0">
              <a:buNone/>
            </a:pPr>
            <a:r>
              <a:rPr lang="es-ES" sz="1600" i="1" dirty="0"/>
              <a:t>		//instrucciones</a:t>
            </a:r>
          </a:p>
          <a:p>
            <a:pPr marL="457200" lvl="1" indent="0">
              <a:buNone/>
            </a:pPr>
            <a:r>
              <a:rPr lang="es-ES" sz="1600" i="1" dirty="0"/>
              <a:t>		break;</a:t>
            </a:r>
          </a:p>
          <a:p>
            <a:pPr marL="457200" lvl="1" indent="0">
              <a:buNone/>
            </a:pPr>
            <a:r>
              <a:rPr lang="es-ES" sz="1600" i="1" dirty="0"/>
              <a:t>}</a:t>
            </a:r>
          </a:p>
          <a:p>
            <a:pPr marL="457200" lvl="1" indent="0">
              <a:buNone/>
            </a:pPr>
            <a:endParaRPr lang="es-ES" i="1" dirty="0"/>
          </a:p>
          <a:p>
            <a:pPr marL="457200" lvl="1" indent="0">
              <a:buNone/>
            </a:pPr>
            <a:endParaRPr lang="es-ES" i="1" dirty="0"/>
          </a:p>
        </p:txBody>
      </p:sp>
    </p:spTree>
    <p:extLst>
      <p:ext uri="{BB962C8B-B14F-4D97-AF65-F5344CB8AC3E}">
        <p14:creationId xmlns:p14="http://schemas.microsoft.com/office/powerpoint/2010/main" val="1639512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66EA9-03CD-4317-B416-ADA6FB803F8F}"/>
              </a:ext>
            </a:extLst>
          </p:cNvPr>
          <p:cNvSpPr>
            <a:spLocks noGrp="1"/>
          </p:cNvSpPr>
          <p:nvPr>
            <p:ph type="title"/>
          </p:nvPr>
        </p:nvSpPr>
        <p:spPr/>
        <p:txBody>
          <a:bodyPr/>
          <a:lstStyle/>
          <a:p>
            <a:r>
              <a:rPr lang="es-ES" dirty="0"/>
              <a:t>Sentencia </a:t>
            </a:r>
            <a:r>
              <a:rPr lang="es-ES" b="1" dirty="0" err="1"/>
              <a:t>Switch</a:t>
            </a:r>
            <a:r>
              <a:rPr lang="es-ES" dirty="0"/>
              <a:t> II(Vídeos 19 y 20)</a:t>
            </a:r>
          </a:p>
        </p:txBody>
      </p:sp>
      <p:sp>
        <p:nvSpPr>
          <p:cNvPr id="3" name="Marcador de contenido 2">
            <a:extLst>
              <a:ext uri="{FF2B5EF4-FFF2-40B4-BE49-F238E27FC236}">
                <a16:creationId xmlns:a16="http://schemas.microsoft.com/office/drawing/2014/main" id="{1D64BD7C-71B9-494D-AEF8-40DDD55D29BE}"/>
              </a:ext>
            </a:extLst>
          </p:cNvPr>
          <p:cNvSpPr>
            <a:spLocks noGrp="1"/>
          </p:cNvSpPr>
          <p:nvPr>
            <p:ph idx="1"/>
          </p:nvPr>
        </p:nvSpPr>
        <p:spPr/>
        <p:txBody>
          <a:bodyPr/>
          <a:lstStyle/>
          <a:p>
            <a:r>
              <a:rPr lang="es-ES" dirty="0"/>
              <a:t>Las instrucciones que se encuentran dentro del </a:t>
            </a:r>
            <a:r>
              <a:rPr lang="es-ES" b="1" dirty="0"/>
              <a:t>default</a:t>
            </a:r>
            <a:r>
              <a:rPr lang="es-ES" dirty="0"/>
              <a:t> sólo se ejecutarán si ninguno de los </a:t>
            </a:r>
            <a:r>
              <a:rPr lang="es-ES" b="1" dirty="0"/>
              <a:t>case</a:t>
            </a:r>
            <a:r>
              <a:rPr lang="es-ES" dirty="0"/>
              <a:t> anteriores se cumplen.</a:t>
            </a:r>
          </a:p>
          <a:p>
            <a:r>
              <a:rPr lang="es-ES" dirty="0"/>
              <a:t>Los </a:t>
            </a:r>
            <a:r>
              <a:rPr lang="es-ES" b="1" dirty="0" err="1"/>
              <a:t>switch</a:t>
            </a:r>
            <a:r>
              <a:rPr lang="es-ES" b="1" dirty="0"/>
              <a:t> </a:t>
            </a:r>
            <a:r>
              <a:rPr lang="es-ES" dirty="0"/>
              <a:t>también se pueden anidar, formando parte de las instrucciones que se encuentren dentro de uno de los </a:t>
            </a:r>
            <a:r>
              <a:rPr lang="es-ES" b="1" dirty="0"/>
              <a:t>case</a:t>
            </a:r>
            <a:r>
              <a:rPr lang="es-ES" dirty="0"/>
              <a:t>.</a:t>
            </a:r>
          </a:p>
        </p:txBody>
      </p:sp>
    </p:spTree>
    <p:extLst>
      <p:ext uri="{BB962C8B-B14F-4D97-AF65-F5344CB8AC3E}">
        <p14:creationId xmlns:p14="http://schemas.microsoft.com/office/powerpoint/2010/main" val="1782550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80394-2391-47FB-91AD-5EE4179C1509}"/>
              </a:ext>
            </a:extLst>
          </p:cNvPr>
          <p:cNvSpPr>
            <a:spLocks noGrp="1"/>
          </p:cNvSpPr>
          <p:nvPr>
            <p:ph type="title"/>
          </p:nvPr>
        </p:nvSpPr>
        <p:spPr/>
        <p:txBody>
          <a:bodyPr/>
          <a:lstStyle/>
          <a:p>
            <a:r>
              <a:rPr lang="es-ES" dirty="0"/>
              <a:t>Sentencia </a:t>
            </a:r>
            <a:r>
              <a:rPr lang="es-ES" b="1" dirty="0" err="1"/>
              <a:t>for</a:t>
            </a:r>
            <a:r>
              <a:rPr lang="es-ES" dirty="0"/>
              <a:t> (Vídeos 21, 22 y 23)</a:t>
            </a:r>
          </a:p>
        </p:txBody>
      </p:sp>
      <p:sp>
        <p:nvSpPr>
          <p:cNvPr id="3" name="Marcador de contenido 2">
            <a:extLst>
              <a:ext uri="{FF2B5EF4-FFF2-40B4-BE49-F238E27FC236}">
                <a16:creationId xmlns:a16="http://schemas.microsoft.com/office/drawing/2014/main" id="{6B92D261-BED3-4C47-A883-C2427EFB5550}"/>
              </a:ext>
            </a:extLst>
          </p:cNvPr>
          <p:cNvSpPr>
            <a:spLocks noGrp="1"/>
          </p:cNvSpPr>
          <p:nvPr>
            <p:ph idx="1"/>
          </p:nvPr>
        </p:nvSpPr>
        <p:spPr/>
        <p:txBody>
          <a:bodyPr/>
          <a:lstStyle/>
          <a:p>
            <a:r>
              <a:rPr lang="es-ES" dirty="0"/>
              <a:t>La sintaxis es:</a:t>
            </a:r>
          </a:p>
          <a:p>
            <a:pPr marL="457200" lvl="1" indent="0">
              <a:buNone/>
            </a:pPr>
            <a:r>
              <a:rPr lang="es-ES" i="1" dirty="0" err="1"/>
              <a:t>for</a:t>
            </a:r>
            <a:r>
              <a:rPr lang="es-ES" i="1" dirty="0"/>
              <a:t> (</a:t>
            </a:r>
            <a:r>
              <a:rPr lang="es-ES" i="1" dirty="0" err="1"/>
              <a:t>int</a:t>
            </a:r>
            <a:r>
              <a:rPr lang="es-ES" i="1" dirty="0"/>
              <a:t> &lt;variable&gt; = &lt;valor&gt;; &lt;condición&gt;; &lt;cambio del valor de la variable&gt;){</a:t>
            </a:r>
          </a:p>
          <a:p>
            <a:pPr marL="457200" lvl="1" indent="0">
              <a:buNone/>
            </a:pPr>
            <a:r>
              <a:rPr lang="es-ES" i="1" dirty="0"/>
              <a:t>	//instrucciones</a:t>
            </a:r>
          </a:p>
          <a:p>
            <a:pPr marL="457200" lvl="1" indent="0">
              <a:buNone/>
            </a:pPr>
            <a:r>
              <a:rPr lang="es-ES" i="1" dirty="0"/>
              <a:t>}</a:t>
            </a:r>
          </a:p>
          <a:p>
            <a:r>
              <a:rPr lang="es-ES" dirty="0"/>
              <a:t>Para romper la ejecución de un bucle </a:t>
            </a:r>
            <a:r>
              <a:rPr lang="es-ES" b="1" dirty="0" err="1"/>
              <a:t>for</a:t>
            </a:r>
            <a:r>
              <a:rPr lang="es-ES" dirty="0"/>
              <a:t> se usa la instrucción </a:t>
            </a:r>
            <a:r>
              <a:rPr lang="es-ES" b="1" dirty="0"/>
              <a:t>break;</a:t>
            </a:r>
          </a:p>
          <a:p>
            <a:r>
              <a:rPr lang="es-ES" dirty="0"/>
              <a:t>Además del </a:t>
            </a:r>
            <a:r>
              <a:rPr lang="es-ES" b="1" dirty="0"/>
              <a:t>break</a:t>
            </a:r>
            <a:r>
              <a:rPr lang="es-ES" dirty="0"/>
              <a:t> se puede usar la instrucción </a:t>
            </a:r>
            <a:r>
              <a:rPr lang="es-ES" b="1" dirty="0" err="1"/>
              <a:t>continue</a:t>
            </a:r>
            <a:r>
              <a:rPr lang="es-ES" dirty="0"/>
              <a:t>, que lo que hace es que rompe la iteración que se está ejecutando para pasar a la siguiente.</a:t>
            </a:r>
          </a:p>
        </p:txBody>
      </p:sp>
    </p:spTree>
    <p:extLst>
      <p:ext uri="{BB962C8B-B14F-4D97-AF65-F5344CB8AC3E}">
        <p14:creationId xmlns:p14="http://schemas.microsoft.com/office/powerpoint/2010/main" val="1167966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36137-7009-4B53-8747-1577166B776C}"/>
              </a:ext>
            </a:extLst>
          </p:cNvPr>
          <p:cNvSpPr>
            <a:spLocks noGrp="1"/>
          </p:cNvSpPr>
          <p:nvPr>
            <p:ph type="title"/>
          </p:nvPr>
        </p:nvSpPr>
        <p:spPr/>
        <p:txBody>
          <a:bodyPr/>
          <a:lstStyle/>
          <a:p>
            <a:r>
              <a:rPr lang="es-ES" dirty="0"/>
              <a:t>Bucle </a:t>
            </a:r>
            <a:r>
              <a:rPr lang="es-ES" b="1" dirty="0" err="1"/>
              <a:t>foreach</a:t>
            </a:r>
            <a:r>
              <a:rPr lang="es-ES" dirty="0"/>
              <a:t> (Vídeo 30)</a:t>
            </a:r>
          </a:p>
        </p:txBody>
      </p:sp>
      <p:sp>
        <p:nvSpPr>
          <p:cNvPr id="3" name="Marcador de contenido 2">
            <a:extLst>
              <a:ext uri="{FF2B5EF4-FFF2-40B4-BE49-F238E27FC236}">
                <a16:creationId xmlns:a16="http://schemas.microsoft.com/office/drawing/2014/main" id="{463F7D3F-6A80-49D3-988C-A4969A5E649A}"/>
              </a:ext>
            </a:extLst>
          </p:cNvPr>
          <p:cNvSpPr>
            <a:spLocks noGrp="1"/>
          </p:cNvSpPr>
          <p:nvPr>
            <p:ph idx="1"/>
          </p:nvPr>
        </p:nvSpPr>
        <p:spPr/>
        <p:txBody>
          <a:bodyPr/>
          <a:lstStyle/>
          <a:p>
            <a:r>
              <a:rPr lang="es-ES" dirty="0"/>
              <a:t>Se puede usar este bucle para recorrer un </a:t>
            </a:r>
            <a:r>
              <a:rPr lang="es-ES" b="1" dirty="0"/>
              <a:t>array</a:t>
            </a:r>
            <a:r>
              <a:rPr lang="es-ES" dirty="0"/>
              <a:t> o cualquier otro tipo de colección.</a:t>
            </a:r>
          </a:p>
          <a:p>
            <a:r>
              <a:rPr lang="es-ES" dirty="0"/>
              <a:t>Sintaxis:</a:t>
            </a:r>
          </a:p>
          <a:p>
            <a:pPr marL="457200" lvl="1" indent="0">
              <a:buNone/>
            </a:pPr>
            <a:r>
              <a:rPr lang="es-ES" i="1" dirty="0" err="1"/>
              <a:t>foreach</a:t>
            </a:r>
            <a:r>
              <a:rPr lang="es-ES" i="1" dirty="0"/>
              <a:t> (&lt;tipo de dato&gt; &lt;nombre que se le da a cada elemento&gt; in &lt;nombre del array / colección&gt;){</a:t>
            </a:r>
          </a:p>
          <a:p>
            <a:pPr marL="457200" lvl="1" indent="0">
              <a:buNone/>
            </a:pPr>
            <a:r>
              <a:rPr lang="es-ES" i="1" dirty="0"/>
              <a:t>	//instrucciones</a:t>
            </a:r>
          </a:p>
          <a:p>
            <a:pPr marL="457200" lvl="1" indent="0">
              <a:buNone/>
            </a:pPr>
            <a:r>
              <a:rPr lang="es-ES" i="1" dirty="0"/>
              <a:t>}</a:t>
            </a:r>
          </a:p>
          <a:p>
            <a:r>
              <a:rPr lang="es-ES" dirty="0"/>
              <a:t> </a:t>
            </a:r>
          </a:p>
        </p:txBody>
      </p:sp>
    </p:spTree>
    <p:extLst>
      <p:ext uri="{BB962C8B-B14F-4D97-AF65-F5344CB8AC3E}">
        <p14:creationId xmlns:p14="http://schemas.microsoft.com/office/powerpoint/2010/main" val="1287895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4A084-FBB0-48D2-879B-CF08A4282AFF}"/>
              </a:ext>
            </a:extLst>
          </p:cNvPr>
          <p:cNvSpPr>
            <a:spLocks noGrp="1"/>
          </p:cNvSpPr>
          <p:nvPr>
            <p:ph type="title"/>
          </p:nvPr>
        </p:nvSpPr>
        <p:spPr/>
        <p:txBody>
          <a:bodyPr/>
          <a:lstStyle/>
          <a:p>
            <a:r>
              <a:rPr lang="es-ES" dirty="0"/>
              <a:t>Sentencia </a:t>
            </a:r>
            <a:r>
              <a:rPr lang="es-ES" b="1" dirty="0" err="1"/>
              <a:t>while</a:t>
            </a:r>
            <a:r>
              <a:rPr lang="es-ES" dirty="0"/>
              <a:t> (Vídeo 24)</a:t>
            </a:r>
          </a:p>
        </p:txBody>
      </p:sp>
      <p:sp>
        <p:nvSpPr>
          <p:cNvPr id="3" name="Marcador de contenido 2">
            <a:extLst>
              <a:ext uri="{FF2B5EF4-FFF2-40B4-BE49-F238E27FC236}">
                <a16:creationId xmlns:a16="http://schemas.microsoft.com/office/drawing/2014/main" id="{570A27DF-4FCF-4510-AED3-4BD6F117F1BE}"/>
              </a:ext>
            </a:extLst>
          </p:cNvPr>
          <p:cNvSpPr>
            <a:spLocks noGrp="1"/>
          </p:cNvSpPr>
          <p:nvPr>
            <p:ph idx="1"/>
          </p:nvPr>
        </p:nvSpPr>
        <p:spPr/>
        <p:txBody>
          <a:bodyPr/>
          <a:lstStyle/>
          <a:p>
            <a:r>
              <a:rPr lang="es-ES" dirty="0"/>
              <a:t>La sintaxis:</a:t>
            </a:r>
          </a:p>
          <a:p>
            <a:pPr marL="457200" lvl="1" indent="0">
              <a:buNone/>
            </a:pPr>
            <a:r>
              <a:rPr lang="es-ES" i="1" dirty="0" err="1"/>
              <a:t>while</a:t>
            </a:r>
            <a:r>
              <a:rPr lang="es-ES" i="1" dirty="0"/>
              <a:t> (&lt;condición&gt;){</a:t>
            </a:r>
          </a:p>
          <a:p>
            <a:pPr marL="457200" lvl="1" indent="0">
              <a:buNone/>
            </a:pPr>
            <a:r>
              <a:rPr lang="es-ES" i="1" dirty="0"/>
              <a:t>	//instrucciones</a:t>
            </a:r>
          </a:p>
          <a:p>
            <a:pPr marL="457200" lvl="1" indent="0">
              <a:buNone/>
            </a:pPr>
            <a:r>
              <a:rPr lang="es-ES" i="1" dirty="0"/>
              <a:t>}</a:t>
            </a:r>
          </a:p>
        </p:txBody>
      </p:sp>
    </p:spTree>
    <p:extLst>
      <p:ext uri="{BB962C8B-B14F-4D97-AF65-F5344CB8AC3E}">
        <p14:creationId xmlns:p14="http://schemas.microsoft.com/office/powerpoint/2010/main" val="874965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8A99A2-F84F-42D7-9B62-4937B1774A2F}"/>
              </a:ext>
            </a:extLst>
          </p:cNvPr>
          <p:cNvSpPr>
            <a:spLocks noGrp="1"/>
          </p:cNvSpPr>
          <p:nvPr>
            <p:ph type="title"/>
          </p:nvPr>
        </p:nvSpPr>
        <p:spPr/>
        <p:txBody>
          <a:bodyPr/>
          <a:lstStyle/>
          <a:p>
            <a:r>
              <a:rPr lang="es-ES" dirty="0"/>
              <a:t>Sentencia </a:t>
            </a:r>
            <a:r>
              <a:rPr lang="es-ES" b="1" dirty="0"/>
              <a:t>Do </a:t>
            </a:r>
            <a:r>
              <a:rPr lang="es-ES" b="1" dirty="0" err="1"/>
              <a:t>while</a:t>
            </a:r>
            <a:r>
              <a:rPr lang="es-ES" dirty="0"/>
              <a:t> (Vídeo 25)</a:t>
            </a:r>
          </a:p>
        </p:txBody>
      </p:sp>
      <p:sp>
        <p:nvSpPr>
          <p:cNvPr id="3" name="Marcador de contenido 2">
            <a:extLst>
              <a:ext uri="{FF2B5EF4-FFF2-40B4-BE49-F238E27FC236}">
                <a16:creationId xmlns:a16="http://schemas.microsoft.com/office/drawing/2014/main" id="{B2BE87F3-0C60-43C6-8CF4-00D40D0E210A}"/>
              </a:ext>
            </a:extLst>
          </p:cNvPr>
          <p:cNvSpPr>
            <a:spLocks noGrp="1"/>
          </p:cNvSpPr>
          <p:nvPr>
            <p:ph idx="1"/>
          </p:nvPr>
        </p:nvSpPr>
        <p:spPr/>
        <p:txBody>
          <a:bodyPr/>
          <a:lstStyle/>
          <a:p>
            <a:r>
              <a:rPr lang="es-ES" dirty="0"/>
              <a:t>La sintaxis es: </a:t>
            </a:r>
          </a:p>
          <a:p>
            <a:pPr marL="457200" lvl="1" indent="0">
              <a:buNone/>
            </a:pPr>
            <a:r>
              <a:rPr lang="es-ES" i="1" dirty="0"/>
              <a:t>do {</a:t>
            </a:r>
          </a:p>
          <a:p>
            <a:pPr marL="457200" lvl="1" indent="0">
              <a:buNone/>
            </a:pPr>
            <a:r>
              <a:rPr lang="es-ES" i="1" dirty="0"/>
              <a:t>	//instrucciones</a:t>
            </a:r>
          </a:p>
          <a:p>
            <a:pPr marL="457200" lvl="1" indent="0">
              <a:buNone/>
            </a:pPr>
            <a:r>
              <a:rPr lang="es-ES" i="1" dirty="0"/>
              <a:t>} </a:t>
            </a:r>
            <a:r>
              <a:rPr lang="es-ES" i="1" dirty="0" err="1"/>
              <a:t>while</a:t>
            </a:r>
            <a:r>
              <a:rPr lang="es-ES" i="1" dirty="0"/>
              <a:t> (&lt;condición&gt;);</a:t>
            </a:r>
          </a:p>
          <a:p>
            <a:r>
              <a:rPr lang="es-ES" dirty="0"/>
              <a:t>Las instrucciones que contenga este bucle se van a ejecutar al menos, una vez.</a:t>
            </a:r>
          </a:p>
        </p:txBody>
      </p:sp>
    </p:spTree>
    <p:extLst>
      <p:ext uri="{BB962C8B-B14F-4D97-AF65-F5344CB8AC3E}">
        <p14:creationId xmlns:p14="http://schemas.microsoft.com/office/powerpoint/2010/main" val="891724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79D8C7-DE13-486A-93EF-54E592D6759B}"/>
              </a:ext>
            </a:extLst>
          </p:cNvPr>
          <p:cNvSpPr>
            <a:spLocks noGrp="1"/>
          </p:cNvSpPr>
          <p:nvPr>
            <p:ph type="title"/>
          </p:nvPr>
        </p:nvSpPr>
        <p:spPr/>
        <p:txBody>
          <a:bodyPr/>
          <a:lstStyle/>
          <a:p>
            <a:r>
              <a:rPr lang="es-ES" b="1" dirty="0" err="1"/>
              <a:t>Arrays</a:t>
            </a:r>
            <a:r>
              <a:rPr lang="es-ES" dirty="0"/>
              <a:t> (Vídeos 26 y 27)</a:t>
            </a:r>
            <a:endParaRPr lang="es-ES" b="1" dirty="0"/>
          </a:p>
        </p:txBody>
      </p:sp>
      <p:sp>
        <p:nvSpPr>
          <p:cNvPr id="3" name="Marcador de contenido 2">
            <a:extLst>
              <a:ext uri="{FF2B5EF4-FFF2-40B4-BE49-F238E27FC236}">
                <a16:creationId xmlns:a16="http://schemas.microsoft.com/office/drawing/2014/main" id="{64377235-D450-4463-9ED7-695C9A009533}"/>
              </a:ext>
            </a:extLst>
          </p:cNvPr>
          <p:cNvSpPr>
            <a:spLocks noGrp="1"/>
          </p:cNvSpPr>
          <p:nvPr>
            <p:ph idx="1"/>
          </p:nvPr>
        </p:nvSpPr>
        <p:spPr/>
        <p:txBody>
          <a:bodyPr>
            <a:normAutofit fontScale="92500" lnSpcReduction="20000"/>
          </a:bodyPr>
          <a:lstStyle/>
          <a:p>
            <a:r>
              <a:rPr lang="es-ES" dirty="0"/>
              <a:t>La declaración de un </a:t>
            </a:r>
            <a:r>
              <a:rPr lang="es-ES" b="1" dirty="0"/>
              <a:t>array</a:t>
            </a:r>
            <a:r>
              <a:rPr lang="es-ES" dirty="0"/>
              <a:t> se hace así:</a:t>
            </a:r>
          </a:p>
          <a:p>
            <a:pPr marL="457200" lvl="1" indent="0">
              <a:buNone/>
            </a:pPr>
            <a:r>
              <a:rPr lang="es-ES" i="1" dirty="0"/>
              <a:t>&lt;tipo de dato&gt;[] &lt;nombre del array&gt; = new &lt;mismo tipo de dato&gt;[</a:t>
            </a:r>
            <a:r>
              <a:rPr lang="es-ES" i="1" dirty="0" err="1"/>
              <a:t>nº</a:t>
            </a:r>
            <a:r>
              <a:rPr lang="es-ES" i="1" dirty="0"/>
              <a:t> de 	posiciones 	que tiene el array&gt;];</a:t>
            </a:r>
          </a:p>
          <a:p>
            <a:pPr marL="457200" lvl="1" indent="0">
              <a:buNone/>
            </a:pPr>
            <a:r>
              <a:rPr lang="es-ES" dirty="0"/>
              <a:t>Por ejemplo:</a:t>
            </a:r>
          </a:p>
          <a:p>
            <a:pPr marL="457200" lvl="1" indent="0">
              <a:buNone/>
            </a:pPr>
            <a:r>
              <a:rPr lang="es-ES" dirty="0"/>
              <a:t>	</a:t>
            </a:r>
            <a:r>
              <a:rPr lang="es-ES" i="1" dirty="0" err="1"/>
              <a:t>int</a:t>
            </a:r>
            <a:r>
              <a:rPr lang="es-ES" i="1" dirty="0"/>
              <a:t>[] edades = new </a:t>
            </a:r>
            <a:r>
              <a:rPr lang="es-ES" i="1" dirty="0" err="1"/>
              <a:t>int</a:t>
            </a:r>
            <a:r>
              <a:rPr lang="es-ES" i="1" dirty="0"/>
              <a:t>[5];</a:t>
            </a:r>
          </a:p>
          <a:p>
            <a:r>
              <a:rPr lang="es-ES" dirty="0"/>
              <a:t>El primer índice en un </a:t>
            </a:r>
            <a:r>
              <a:rPr lang="es-ES" b="1" dirty="0"/>
              <a:t>array</a:t>
            </a:r>
            <a:r>
              <a:rPr lang="es-ES" dirty="0"/>
              <a:t> es el 0.</a:t>
            </a:r>
          </a:p>
          <a:p>
            <a:r>
              <a:rPr lang="es-ES" dirty="0"/>
              <a:t>Para dar un valor a alguna de las posiciones:</a:t>
            </a:r>
          </a:p>
          <a:p>
            <a:pPr marL="457200" lvl="1" indent="0">
              <a:buNone/>
            </a:pPr>
            <a:r>
              <a:rPr lang="es-ES" i="1" dirty="0"/>
              <a:t>&lt;nombre del array&gt;[&lt;posición&gt;] = &lt;valor&gt;;</a:t>
            </a:r>
          </a:p>
          <a:p>
            <a:r>
              <a:rPr lang="es-ES" dirty="0"/>
              <a:t>Para ver el valor de alguna de las posiciones:</a:t>
            </a:r>
          </a:p>
          <a:p>
            <a:pPr marL="457200" lvl="1" indent="0">
              <a:buNone/>
            </a:pPr>
            <a:r>
              <a:rPr lang="es-ES" i="1" dirty="0"/>
              <a:t>&lt;nombre del array&gt;[&lt;posición&gt;];</a:t>
            </a:r>
          </a:p>
          <a:p>
            <a:r>
              <a:rPr lang="es-ES" dirty="0"/>
              <a:t>Para ver el tamaño de un </a:t>
            </a:r>
            <a:r>
              <a:rPr lang="es-ES" b="1" dirty="0"/>
              <a:t>array</a:t>
            </a:r>
            <a:r>
              <a:rPr lang="es-ES" dirty="0"/>
              <a:t>:</a:t>
            </a:r>
          </a:p>
          <a:p>
            <a:pPr marL="457200" lvl="1" indent="0">
              <a:buNone/>
            </a:pPr>
            <a:r>
              <a:rPr lang="es-ES" i="1" dirty="0"/>
              <a:t>&lt;nombre array&gt;.</a:t>
            </a:r>
            <a:r>
              <a:rPr lang="es-ES" i="1" dirty="0" err="1"/>
              <a:t>Length</a:t>
            </a:r>
            <a:endParaRPr lang="es-ES" i="1" dirty="0"/>
          </a:p>
          <a:p>
            <a:pPr marL="457200" lvl="1" indent="0">
              <a:buNone/>
            </a:pPr>
            <a:endParaRPr lang="es-ES" i="1" dirty="0"/>
          </a:p>
        </p:txBody>
      </p:sp>
    </p:spTree>
    <p:extLst>
      <p:ext uri="{BB962C8B-B14F-4D97-AF65-F5344CB8AC3E}">
        <p14:creationId xmlns:p14="http://schemas.microsoft.com/office/powerpoint/2010/main" val="3824265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33E10-5722-4397-8042-B9925A6A93E1}"/>
              </a:ext>
            </a:extLst>
          </p:cNvPr>
          <p:cNvSpPr>
            <a:spLocks noGrp="1"/>
          </p:cNvSpPr>
          <p:nvPr>
            <p:ph type="title"/>
          </p:nvPr>
        </p:nvSpPr>
        <p:spPr/>
        <p:txBody>
          <a:bodyPr/>
          <a:lstStyle/>
          <a:p>
            <a:r>
              <a:rPr lang="es-ES" b="1" dirty="0" err="1"/>
              <a:t>Arrays</a:t>
            </a:r>
            <a:r>
              <a:rPr lang="es-ES" b="1" dirty="0"/>
              <a:t> multidimensionales I (</a:t>
            </a:r>
            <a:r>
              <a:rPr lang="es-ES" dirty="0"/>
              <a:t>28 y 29)</a:t>
            </a:r>
          </a:p>
        </p:txBody>
      </p:sp>
      <p:sp>
        <p:nvSpPr>
          <p:cNvPr id="3" name="Marcador de contenido 2">
            <a:extLst>
              <a:ext uri="{FF2B5EF4-FFF2-40B4-BE49-F238E27FC236}">
                <a16:creationId xmlns:a16="http://schemas.microsoft.com/office/drawing/2014/main" id="{9BC1ADC9-D515-4196-B953-F3BEDAA2B865}"/>
              </a:ext>
            </a:extLst>
          </p:cNvPr>
          <p:cNvSpPr>
            <a:spLocks noGrp="1"/>
          </p:cNvSpPr>
          <p:nvPr>
            <p:ph idx="1"/>
          </p:nvPr>
        </p:nvSpPr>
        <p:spPr/>
        <p:txBody>
          <a:bodyPr/>
          <a:lstStyle/>
          <a:p>
            <a:r>
              <a:rPr lang="es-ES" dirty="0"/>
              <a:t>Se declaran así:</a:t>
            </a:r>
          </a:p>
          <a:p>
            <a:pPr marL="457200" lvl="1" indent="0">
              <a:buNone/>
            </a:pPr>
            <a:r>
              <a:rPr lang="es-ES" i="1" dirty="0"/>
              <a:t>&lt;tipo de dato&gt;[,] &lt;nombre del array&gt; = new &lt;mismo tipo de dato&gt; [&lt;</a:t>
            </a:r>
            <a:r>
              <a:rPr lang="es-ES" i="1" dirty="0" err="1"/>
              <a:t>nº</a:t>
            </a:r>
            <a:r>
              <a:rPr lang="es-ES" i="1" dirty="0"/>
              <a:t> de filas&gt;, &lt;</a:t>
            </a:r>
            <a:r>
              <a:rPr lang="es-ES" i="1" dirty="0" err="1"/>
              <a:t>nº</a:t>
            </a:r>
            <a:r>
              <a:rPr lang="es-ES" i="1" dirty="0"/>
              <a:t> de columnas&gt;];</a:t>
            </a:r>
          </a:p>
          <a:p>
            <a:r>
              <a:rPr lang="es-ES" dirty="0"/>
              <a:t>En los </a:t>
            </a:r>
            <a:r>
              <a:rPr lang="es-ES" b="1" dirty="0" err="1"/>
              <a:t>arrays</a:t>
            </a:r>
            <a:r>
              <a:rPr lang="es-ES" b="1" dirty="0"/>
              <a:t> multidimensionales</a:t>
            </a:r>
            <a:r>
              <a:rPr lang="es-ES" dirty="0"/>
              <a:t> los valores se dan así:</a:t>
            </a:r>
          </a:p>
          <a:p>
            <a:pPr marL="457200" lvl="1" indent="0">
              <a:buNone/>
            </a:pPr>
            <a:r>
              <a:rPr lang="es-ES" i="1" dirty="0"/>
              <a:t>&lt;nombre del array&gt;[&lt;fila&gt;, &lt;columna&gt;] = &lt;valor&gt;;</a:t>
            </a:r>
          </a:p>
          <a:p>
            <a:r>
              <a:rPr lang="es-ES" dirty="0"/>
              <a:t>Los valores se obtienen de la siguiente forma:</a:t>
            </a:r>
          </a:p>
          <a:p>
            <a:pPr marL="457200" lvl="1" indent="0">
              <a:buNone/>
            </a:pPr>
            <a:r>
              <a:rPr lang="es-ES" i="1" dirty="0"/>
              <a:t>&lt;nombre del array&gt; [&lt;fila&gt;, &lt;columna&gt;] </a:t>
            </a:r>
          </a:p>
          <a:p>
            <a:r>
              <a:rPr lang="es-ES" dirty="0"/>
              <a:t>En estos </a:t>
            </a:r>
            <a:r>
              <a:rPr lang="es-ES" b="1" dirty="0" err="1"/>
              <a:t>arrays</a:t>
            </a:r>
            <a:r>
              <a:rPr lang="es-ES" dirty="0"/>
              <a:t> la propiedad </a:t>
            </a:r>
            <a:r>
              <a:rPr lang="es-ES" b="1" dirty="0" err="1"/>
              <a:t>Length</a:t>
            </a:r>
            <a:r>
              <a:rPr lang="es-ES" dirty="0"/>
              <a:t> da como resultado el producto de sus dimensiones. Por ejemplo:</a:t>
            </a:r>
          </a:p>
          <a:p>
            <a:pPr marL="457200" lvl="1" indent="0">
              <a:buNone/>
            </a:pPr>
            <a:r>
              <a:rPr lang="es-ES" dirty="0"/>
              <a:t>En Matriz[5,3], su longitud es de 15: 5 X 3.</a:t>
            </a:r>
          </a:p>
          <a:p>
            <a:endParaRPr lang="es-ES" i="1" dirty="0"/>
          </a:p>
        </p:txBody>
      </p:sp>
      <p:sp>
        <p:nvSpPr>
          <p:cNvPr id="4" name="Flecha: a la derecha 3">
            <a:extLst>
              <a:ext uri="{FF2B5EF4-FFF2-40B4-BE49-F238E27FC236}">
                <a16:creationId xmlns:a16="http://schemas.microsoft.com/office/drawing/2014/main" id="{E68B02DB-8B60-47D9-AFBC-57916A719DCA}"/>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02034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FD2B9-9A43-49EE-A273-06FBFF462C3B}"/>
              </a:ext>
            </a:extLst>
          </p:cNvPr>
          <p:cNvSpPr>
            <a:spLocks noGrp="1"/>
          </p:cNvSpPr>
          <p:nvPr>
            <p:ph type="title"/>
          </p:nvPr>
        </p:nvSpPr>
        <p:spPr/>
        <p:txBody>
          <a:bodyPr/>
          <a:lstStyle/>
          <a:p>
            <a:r>
              <a:rPr lang="es-ES" b="1" dirty="0" err="1"/>
              <a:t>Arrays</a:t>
            </a:r>
            <a:r>
              <a:rPr lang="es-ES" b="1" dirty="0"/>
              <a:t> multidimensionales II (</a:t>
            </a:r>
            <a:r>
              <a:rPr lang="es-ES" dirty="0"/>
              <a:t>28 y 29)</a:t>
            </a:r>
          </a:p>
        </p:txBody>
      </p:sp>
      <p:sp>
        <p:nvSpPr>
          <p:cNvPr id="3" name="Marcador de contenido 2">
            <a:extLst>
              <a:ext uri="{FF2B5EF4-FFF2-40B4-BE49-F238E27FC236}">
                <a16:creationId xmlns:a16="http://schemas.microsoft.com/office/drawing/2014/main" id="{C464BB34-B4BF-4A4B-8AE0-C6A51110E77F}"/>
              </a:ext>
            </a:extLst>
          </p:cNvPr>
          <p:cNvSpPr>
            <a:spLocks noGrp="1"/>
          </p:cNvSpPr>
          <p:nvPr>
            <p:ph idx="1"/>
          </p:nvPr>
        </p:nvSpPr>
        <p:spPr/>
        <p:txBody>
          <a:bodyPr/>
          <a:lstStyle/>
          <a:p>
            <a:r>
              <a:rPr lang="es-ES" dirty="0"/>
              <a:t>Para saber el número de filas y columnas se usa la propiedad </a:t>
            </a:r>
            <a:r>
              <a:rPr lang="es-ES" b="1" dirty="0" err="1"/>
              <a:t>GetLength</a:t>
            </a:r>
            <a:r>
              <a:rPr lang="es-ES" b="1" dirty="0"/>
              <a:t>(&lt;parámetro)</a:t>
            </a:r>
            <a:r>
              <a:rPr lang="es-ES" dirty="0"/>
              <a:t>. Si lo que queremos saber es el número de filas, el parámetro es 0; y es 1 si queremos saber el número </a:t>
            </a:r>
            <a:r>
              <a:rPr lang="es-ES"/>
              <a:t>de columnas.  </a:t>
            </a:r>
            <a:endParaRPr lang="es-ES" dirty="0"/>
          </a:p>
        </p:txBody>
      </p:sp>
    </p:spTree>
    <p:extLst>
      <p:ext uri="{BB962C8B-B14F-4D97-AF65-F5344CB8AC3E}">
        <p14:creationId xmlns:p14="http://schemas.microsoft.com/office/powerpoint/2010/main" val="257215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83EE3-BE0B-4510-8A3F-8AD887DD56B0}"/>
              </a:ext>
            </a:extLst>
          </p:cNvPr>
          <p:cNvSpPr>
            <a:spLocks noGrp="1"/>
          </p:cNvSpPr>
          <p:nvPr>
            <p:ph type="title"/>
          </p:nvPr>
        </p:nvSpPr>
        <p:spPr/>
        <p:txBody>
          <a:bodyPr/>
          <a:lstStyle/>
          <a:p>
            <a:r>
              <a:rPr lang="es-ES" dirty="0"/>
              <a:t>Los comentarios (Vídeo 3)</a:t>
            </a:r>
          </a:p>
        </p:txBody>
      </p:sp>
      <p:sp>
        <p:nvSpPr>
          <p:cNvPr id="3" name="Marcador de contenido 2">
            <a:extLst>
              <a:ext uri="{FF2B5EF4-FFF2-40B4-BE49-F238E27FC236}">
                <a16:creationId xmlns:a16="http://schemas.microsoft.com/office/drawing/2014/main" id="{D64CD3C9-2BE0-4797-9626-E427E5BCBFF7}"/>
              </a:ext>
            </a:extLst>
          </p:cNvPr>
          <p:cNvSpPr>
            <a:spLocks noGrp="1"/>
          </p:cNvSpPr>
          <p:nvPr>
            <p:ph idx="1"/>
          </p:nvPr>
        </p:nvSpPr>
        <p:spPr/>
        <p:txBody>
          <a:bodyPr/>
          <a:lstStyle/>
          <a:p>
            <a:r>
              <a:rPr lang="es-ES" dirty="0"/>
              <a:t>Se pueden hacer de distintas formas:</a:t>
            </a:r>
          </a:p>
          <a:p>
            <a:pPr lvl="1"/>
            <a:r>
              <a:rPr lang="es-ES" dirty="0"/>
              <a:t>Son comentarios exportables a XML.</a:t>
            </a:r>
          </a:p>
          <a:p>
            <a:pPr marL="457200" lvl="1" indent="0">
              <a:buNone/>
            </a:pPr>
            <a:r>
              <a:rPr lang="es-ES" dirty="0"/>
              <a:t>	</a:t>
            </a:r>
            <a:r>
              <a:rPr lang="es-ES" i="1" dirty="0"/>
              <a:t>///&lt;</a:t>
            </a:r>
            <a:r>
              <a:rPr lang="es-ES" i="1" dirty="0" err="1"/>
              <a:t>summary</a:t>
            </a:r>
            <a:r>
              <a:rPr lang="es-ES" i="1" dirty="0"/>
              <a:t>&gt;</a:t>
            </a:r>
          </a:p>
          <a:p>
            <a:pPr marL="457200" lvl="1" indent="0">
              <a:buNone/>
            </a:pPr>
            <a:r>
              <a:rPr lang="es-ES" i="1" dirty="0"/>
              <a:t>	///comentario</a:t>
            </a:r>
          </a:p>
          <a:p>
            <a:pPr marL="457200" lvl="1" indent="0" algn="just">
              <a:buNone/>
            </a:pPr>
            <a:r>
              <a:rPr lang="es-ES" i="1" dirty="0"/>
              <a:t>	///&lt;/</a:t>
            </a:r>
            <a:r>
              <a:rPr lang="es-ES" i="1" dirty="0" err="1"/>
              <a:t>summary</a:t>
            </a:r>
            <a:r>
              <a:rPr lang="es-ES" i="1" dirty="0"/>
              <a:t>&gt;</a:t>
            </a:r>
          </a:p>
          <a:p>
            <a:r>
              <a:rPr lang="es-ES" dirty="0"/>
              <a:t>// Comentario de una sola línea.</a:t>
            </a:r>
          </a:p>
          <a:p>
            <a:r>
              <a:rPr lang="es-ES" dirty="0"/>
              <a:t>/* Comentario de varias líneas */</a:t>
            </a:r>
          </a:p>
        </p:txBody>
      </p:sp>
    </p:spTree>
    <p:extLst>
      <p:ext uri="{BB962C8B-B14F-4D97-AF65-F5344CB8AC3E}">
        <p14:creationId xmlns:p14="http://schemas.microsoft.com/office/powerpoint/2010/main" val="612870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9B94D7-7EB4-4663-AB4E-F09504B2B797}"/>
              </a:ext>
            </a:extLst>
          </p:cNvPr>
          <p:cNvSpPr>
            <a:spLocks noGrp="1"/>
          </p:cNvSpPr>
          <p:nvPr>
            <p:ph type="title"/>
          </p:nvPr>
        </p:nvSpPr>
        <p:spPr/>
        <p:txBody>
          <a:bodyPr/>
          <a:lstStyle/>
          <a:p>
            <a:r>
              <a:rPr lang="es-ES" dirty="0" err="1"/>
              <a:t>ArrayList</a:t>
            </a:r>
            <a:r>
              <a:rPr lang="es-ES" dirty="0"/>
              <a:t> I(Vídeo 31)</a:t>
            </a:r>
          </a:p>
        </p:txBody>
      </p:sp>
      <p:sp>
        <p:nvSpPr>
          <p:cNvPr id="3" name="Marcador de contenido 2">
            <a:extLst>
              <a:ext uri="{FF2B5EF4-FFF2-40B4-BE49-F238E27FC236}">
                <a16:creationId xmlns:a16="http://schemas.microsoft.com/office/drawing/2014/main" id="{F24E5FD9-ECCC-4EAC-9A6F-A8347995C86E}"/>
              </a:ext>
            </a:extLst>
          </p:cNvPr>
          <p:cNvSpPr>
            <a:spLocks noGrp="1"/>
          </p:cNvSpPr>
          <p:nvPr>
            <p:ph idx="1"/>
          </p:nvPr>
        </p:nvSpPr>
        <p:spPr/>
        <p:txBody>
          <a:bodyPr/>
          <a:lstStyle/>
          <a:p>
            <a:r>
              <a:rPr lang="es-ES" dirty="0"/>
              <a:t>Son </a:t>
            </a:r>
            <a:r>
              <a:rPr lang="es-ES" b="1" dirty="0" err="1"/>
              <a:t>arrays</a:t>
            </a:r>
            <a:r>
              <a:rPr lang="es-ES" dirty="0"/>
              <a:t> dinámicos.</a:t>
            </a:r>
          </a:p>
          <a:p>
            <a:r>
              <a:rPr lang="es-ES" dirty="0"/>
              <a:t>En ellos se puede introducir cualquier tipo de dato.</a:t>
            </a:r>
          </a:p>
          <a:p>
            <a:r>
              <a:rPr lang="es-ES" dirty="0"/>
              <a:t>Para poder usar los </a:t>
            </a:r>
            <a:r>
              <a:rPr lang="es-ES" b="1" dirty="0" err="1"/>
              <a:t>ArrayList</a:t>
            </a:r>
            <a:r>
              <a:rPr lang="es-ES" dirty="0"/>
              <a:t> es necesario que en los </a:t>
            </a:r>
            <a:r>
              <a:rPr lang="es-ES" b="1" dirty="0" err="1"/>
              <a:t>using</a:t>
            </a:r>
            <a:r>
              <a:rPr lang="es-ES" dirty="0"/>
              <a:t> se incluya:</a:t>
            </a:r>
          </a:p>
          <a:p>
            <a:pPr marL="457200" lvl="1" indent="0">
              <a:buNone/>
            </a:pPr>
            <a:r>
              <a:rPr lang="es-ES" i="1" dirty="0" err="1"/>
              <a:t>using</a:t>
            </a:r>
            <a:r>
              <a:rPr lang="es-ES" i="1" dirty="0"/>
              <a:t> </a:t>
            </a:r>
            <a:r>
              <a:rPr lang="es-ES" i="1" dirty="0" err="1"/>
              <a:t>System.Collections</a:t>
            </a:r>
            <a:r>
              <a:rPr lang="es-ES" i="1" dirty="0"/>
              <a:t>;</a:t>
            </a:r>
          </a:p>
          <a:p>
            <a:r>
              <a:rPr lang="es-ES" dirty="0"/>
              <a:t>Para crearlo: </a:t>
            </a:r>
          </a:p>
          <a:p>
            <a:pPr marL="457200" lvl="1" indent="0">
              <a:buNone/>
            </a:pPr>
            <a:r>
              <a:rPr lang="es-ES" i="1" dirty="0" err="1"/>
              <a:t>ArrayList</a:t>
            </a:r>
            <a:r>
              <a:rPr lang="es-ES" i="1" dirty="0"/>
              <a:t> &lt;nombre del </a:t>
            </a:r>
            <a:r>
              <a:rPr lang="es-ES" i="1" dirty="0" err="1"/>
              <a:t>ArrayList</a:t>
            </a:r>
            <a:r>
              <a:rPr lang="es-ES" i="1" dirty="0"/>
              <a:t>&gt; = </a:t>
            </a:r>
            <a:r>
              <a:rPr lang="es-ES" i="1" dirty="0" err="1"/>
              <a:t>ArrayList</a:t>
            </a:r>
            <a:r>
              <a:rPr lang="es-ES" i="1" dirty="0"/>
              <a:t>();</a:t>
            </a:r>
          </a:p>
          <a:p>
            <a:r>
              <a:rPr lang="es-ES" dirty="0"/>
              <a:t>Adición de datos:</a:t>
            </a:r>
          </a:p>
          <a:p>
            <a:pPr marL="457200" lvl="1" indent="0">
              <a:buNone/>
            </a:pPr>
            <a:r>
              <a:rPr lang="es-ES" i="1" dirty="0"/>
              <a:t>&lt;nombre del </a:t>
            </a:r>
            <a:r>
              <a:rPr lang="es-ES" i="1" dirty="0" err="1"/>
              <a:t>ArrayList</a:t>
            </a:r>
            <a:r>
              <a:rPr lang="es-ES" i="1" dirty="0"/>
              <a:t>&gt;.</a:t>
            </a:r>
            <a:r>
              <a:rPr lang="es-ES" i="1" dirty="0" err="1"/>
              <a:t>Add</a:t>
            </a:r>
            <a:r>
              <a:rPr lang="es-ES" i="1" dirty="0"/>
              <a:t>(&lt;valor&gt;);</a:t>
            </a:r>
          </a:p>
          <a:p>
            <a:pPr marL="457200" lvl="1" indent="0">
              <a:buNone/>
            </a:pPr>
            <a:endParaRPr lang="es-ES" i="1" dirty="0"/>
          </a:p>
        </p:txBody>
      </p:sp>
    </p:spTree>
    <p:extLst>
      <p:ext uri="{BB962C8B-B14F-4D97-AF65-F5344CB8AC3E}">
        <p14:creationId xmlns:p14="http://schemas.microsoft.com/office/powerpoint/2010/main" val="3686399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488ED-18C7-4BB0-814C-A541CD1533C2}"/>
              </a:ext>
            </a:extLst>
          </p:cNvPr>
          <p:cNvSpPr>
            <a:spLocks noGrp="1"/>
          </p:cNvSpPr>
          <p:nvPr>
            <p:ph type="title"/>
          </p:nvPr>
        </p:nvSpPr>
        <p:spPr/>
        <p:txBody>
          <a:bodyPr/>
          <a:lstStyle/>
          <a:p>
            <a:r>
              <a:rPr lang="es-ES" dirty="0" err="1"/>
              <a:t>ArrayList</a:t>
            </a:r>
            <a:r>
              <a:rPr lang="es-ES" dirty="0"/>
              <a:t> II(Vídeo 31)</a:t>
            </a:r>
          </a:p>
        </p:txBody>
      </p:sp>
      <p:sp>
        <p:nvSpPr>
          <p:cNvPr id="3" name="Marcador de contenido 2">
            <a:extLst>
              <a:ext uri="{FF2B5EF4-FFF2-40B4-BE49-F238E27FC236}">
                <a16:creationId xmlns:a16="http://schemas.microsoft.com/office/drawing/2014/main" id="{B269AE57-4A6C-48B4-A758-B0DC74775A46}"/>
              </a:ext>
            </a:extLst>
          </p:cNvPr>
          <p:cNvSpPr>
            <a:spLocks noGrp="1"/>
          </p:cNvSpPr>
          <p:nvPr>
            <p:ph idx="1"/>
          </p:nvPr>
        </p:nvSpPr>
        <p:spPr/>
        <p:txBody>
          <a:bodyPr/>
          <a:lstStyle/>
          <a:p>
            <a:r>
              <a:rPr lang="es-ES" dirty="0"/>
              <a:t>Para recorrer un </a:t>
            </a:r>
            <a:r>
              <a:rPr lang="es-ES" b="1" dirty="0" err="1"/>
              <a:t>ArrayList</a:t>
            </a:r>
            <a:r>
              <a:rPr lang="es-ES" dirty="0"/>
              <a:t> se puede usar:</a:t>
            </a:r>
          </a:p>
          <a:p>
            <a:pPr lvl="1"/>
            <a:r>
              <a:rPr lang="es-ES" dirty="0"/>
              <a:t>Bucle </a:t>
            </a:r>
            <a:r>
              <a:rPr lang="es-ES" b="1" dirty="0" err="1"/>
              <a:t>for</a:t>
            </a:r>
            <a:r>
              <a:rPr lang="es-ES" dirty="0"/>
              <a:t>.</a:t>
            </a:r>
          </a:p>
          <a:p>
            <a:pPr lvl="1"/>
            <a:r>
              <a:rPr lang="es-ES" dirty="0"/>
              <a:t>Bucle </a:t>
            </a:r>
            <a:r>
              <a:rPr lang="es-ES" b="1" dirty="0" err="1"/>
              <a:t>foreach</a:t>
            </a:r>
            <a:r>
              <a:rPr lang="es-ES" dirty="0"/>
              <a:t>.</a:t>
            </a:r>
          </a:p>
          <a:p>
            <a:r>
              <a:rPr lang="es-ES" dirty="0"/>
              <a:t>Este tipo de elemento ya casi no se usa, pues existe otra forma de hacerlo.</a:t>
            </a:r>
          </a:p>
        </p:txBody>
      </p:sp>
    </p:spTree>
    <p:extLst>
      <p:ext uri="{BB962C8B-B14F-4D97-AF65-F5344CB8AC3E}">
        <p14:creationId xmlns:p14="http://schemas.microsoft.com/office/powerpoint/2010/main" val="3250244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DA17B-583C-4054-A928-241C897C3230}"/>
              </a:ext>
            </a:extLst>
          </p:cNvPr>
          <p:cNvSpPr>
            <a:spLocks noGrp="1"/>
          </p:cNvSpPr>
          <p:nvPr>
            <p:ph type="title"/>
          </p:nvPr>
        </p:nvSpPr>
        <p:spPr/>
        <p:txBody>
          <a:bodyPr/>
          <a:lstStyle/>
          <a:p>
            <a:r>
              <a:rPr lang="es-ES" dirty="0"/>
              <a:t>Estructura </a:t>
            </a:r>
            <a:r>
              <a:rPr lang="es-ES" dirty="0" err="1"/>
              <a:t>List</a:t>
            </a:r>
            <a:r>
              <a:rPr lang="es-ES" dirty="0"/>
              <a:t> I (Vídeos 32, 33 y 34)</a:t>
            </a:r>
          </a:p>
        </p:txBody>
      </p:sp>
      <p:sp>
        <p:nvSpPr>
          <p:cNvPr id="3" name="Marcador de contenido 2">
            <a:extLst>
              <a:ext uri="{FF2B5EF4-FFF2-40B4-BE49-F238E27FC236}">
                <a16:creationId xmlns:a16="http://schemas.microsoft.com/office/drawing/2014/main" id="{207E50F8-44BF-4A35-B5F8-C9E949223D07}"/>
              </a:ext>
            </a:extLst>
          </p:cNvPr>
          <p:cNvSpPr>
            <a:spLocks noGrp="1"/>
          </p:cNvSpPr>
          <p:nvPr>
            <p:ph idx="1"/>
          </p:nvPr>
        </p:nvSpPr>
        <p:spPr/>
        <p:txBody>
          <a:bodyPr>
            <a:normAutofit lnSpcReduction="10000"/>
          </a:bodyPr>
          <a:lstStyle/>
          <a:p>
            <a:r>
              <a:rPr lang="es-ES" dirty="0"/>
              <a:t>Sustituye a los </a:t>
            </a:r>
            <a:r>
              <a:rPr lang="es-ES" b="1" dirty="0" err="1"/>
              <a:t>ArrayList</a:t>
            </a:r>
            <a:r>
              <a:rPr lang="es-ES" dirty="0"/>
              <a:t>.</a:t>
            </a:r>
          </a:p>
          <a:p>
            <a:r>
              <a:rPr lang="es-ES" dirty="0"/>
              <a:t>La sintaxis de su definición es:</a:t>
            </a:r>
          </a:p>
          <a:p>
            <a:pPr marL="457200" lvl="1" indent="0">
              <a:buNone/>
            </a:pPr>
            <a:r>
              <a:rPr lang="es-ES" i="1" dirty="0" err="1"/>
              <a:t>List</a:t>
            </a:r>
            <a:r>
              <a:rPr lang="es-ES" i="1" dirty="0"/>
              <a:t>&lt;&lt;tipo de dato&gt;&gt; &lt;nombre del </a:t>
            </a:r>
            <a:r>
              <a:rPr lang="es-ES" i="1" dirty="0" err="1"/>
              <a:t>List</a:t>
            </a:r>
            <a:r>
              <a:rPr lang="es-ES" i="1" dirty="0"/>
              <a:t>&gt; = new </a:t>
            </a:r>
            <a:r>
              <a:rPr lang="es-ES" i="1" dirty="0" err="1"/>
              <a:t>List</a:t>
            </a:r>
            <a:r>
              <a:rPr lang="es-ES" i="1" dirty="0"/>
              <a:t>&lt;&lt;tipo de dato&gt;&gt;();</a:t>
            </a:r>
          </a:p>
          <a:p>
            <a:pPr marL="457200" lvl="1" indent="0">
              <a:buNone/>
            </a:pPr>
            <a:r>
              <a:rPr lang="es-ES" dirty="0"/>
              <a:t>Por ejemplo: </a:t>
            </a:r>
          </a:p>
          <a:p>
            <a:pPr marL="457200" lvl="1" indent="0">
              <a:buNone/>
            </a:pPr>
            <a:r>
              <a:rPr lang="es-ES" i="1" dirty="0" err="1"/>
              <a:t>List</a:t>
            </a:r>
            <a:r>
              <a:rPr lang="es-ES" i="1" dirty="0"/>
              <a:t>&lt;</a:t>
            </a:r>
            <a:r>
              <a:rPr lang="es-ES" i="1" dirty="0" err="1"/>
              <a:t>int</a:t>
            </a:r>
            <a:r>
              <a:rPr lang="es-ES" i="1" dirty="0"/>
              <a:t>&gt; lista = new </a:t>
            </a:r>
            <a:r>
              <a:rPr lang="es-ES" i="1" dirty="0" err="1"/>
              <a:t>List</a:t>
            </a:r>
            <a:r>
              <a:rPr lang="es-ES" i="1" dirty="0"/>
              <a:t>&lt;</a:t>
            </a:r>
            <a:r>
              <a:rPr lang="es-ES" i="1" dirty="0" err="1"/>
              <a:t>int</a:t>
            </a:r>
            <a:r>
              <a:rPr lang="es-ES" i="1" dirty="0"/>
              <a:t>&gt;();</a:t>
            </a:r>
          </a:p>
          <a:p>
            <a:r>
              <a:rPr lang="es-ES" dirty="0"/>
              <a:t>Para añadirle datos:</a:t>
            </a:r>
          </a:p>
          <a:p>
            <a:pPr marL="457200" lvl="1" indent="0">
              <a:buNone/>
            </a:pPr>
            <a:r>
              <a:rPr lang="es-ES" i="1" dirty="0"/>
              <a:t>&lt;nombre del </a:t>
            </a:r>
            <a:r>
              <a:rPr lang="es-ES" i="1" dirty="0" err="1"/>
              <a:t>List</a:t>
            </a:r>
            <a:r>
              <a:rPr lang="es-ES" i="1" dirty="0"/>
              <a:t>&gt;.</a:t>
            </a:r>
            <a:r>
              <a:rPr lang="es-ES" i="1" dirty="0" err="1"/>
              <a:t>Add</a:t>
            </a:r>
            <a:r>
              <a:rPr lang="es-ES" i="1" dirty="0"/>
              <a:t>(&lt;valor&gt;);</a:t>
            </a:r>
          </a:p>
          <a:p>
            <a:r>
              <a:rPr lang="es-ES" dirty="0"/>
              <a:t>Se puede recorrer un </a:t>
            </a:r>
            <a:r>
              <a:rPr lang="es-ES" b="1" dirty="0" err="1"/>
              <a:t>List</a:t>
            </a:r>
            <a:r>
              <a:rPr lang="es-ES" dirty="0"/>
              <a:t> usando un bucle </a:t>
            </a:r>
            <a:r>
              <a:rPr lang="es-ES" b="1" dirty="0" err="1"/>
              <a:t>foreach</a:t>
            </a:r>
            <a:r>
              <a:rPr lang="es-ES" dirty="0"/>
              <a:t>.</a:t>
            </a:r>
          </a:p>
          <a:p>
            <a:r>
              <a:rPr lang="es-ES" dirty="0"/>
              <a:t>La conexión de un </a:t>
            </a:r>
            <a:r>
              <a:rPr lang="es-ES" b="1" dirty="0" err="1"/>
              <a:t>List</a:t>
            </a:r>
            <a:r>
              <a:rPr lang="es-ES" dirty="0"/>
              <a:t> a un componente </a:t>
            </a:r>
            <a:r>
              <a:rPr lang="es-ES" b="1" dirty="0" err="1"/>
              <a:t>ListBox</a:t>
            </a:r>
            <a:r>
              <a:rPr lang="es-ES" b="1" dirty="0"/>
              <a:t> </a:t>
            </a:r>
            <a:r>
              <a:rPr lang="es-ES" dirty="0"/>
              <a:t>se hace así:</a:t>
            </a:r>
          </a:p>
          <a:p>
            <a:pPr marL="0" indent="0">
              <a:buNone/>
            </a:pPr>
            <a:r>
              <a:rPr lang="es-ES" b="1" dirty="0"/>
              <a:t>	</a:t>
            </a:r>
            <a:r>
              <a:rPr lang="es-ES" i="1" dirty="0"/>
              <a:t>&lt;nombre del </a:t>
            </a:r>
            <a:r>
              <a:rPr lang="es-ES" i="1" dirty="0" err="1"/>
              <a:t>ListBox</a:t>
            </a:r>
            <a:r>
              <a:rPr lang="es-ES" i="1" dirty="0"/>
              <a:t>&gt;.</a:t>
            </a:r>
            <a:r>
              <a:rPr lang="es-ES" i="1" dirty="0" err="1"/>
              <a:t>DataSource</a:t>
            </a:r>
            <a:r>
              <a:rPr lang="es-ES" i="1" dirty="0"/>
              <a:t> = &lt;nombre del </a:t>
            </a:r>
            <a:r>
              <a:rPr lang="es-ES" i="1" dirty="0" err="1"/>
              <a:t>List</a:t>
            </a:r>
            <a:r>
              <a:rPr lang="es-ES" i="1" dirty="0"/>
              <a:t>&gt;;</a:t>
            </a:r>
            <a:endParaRPr lang="es-ES" dirty="0"/>
          </a:p>
        </p:txBody>
      </p:sp>
      <p:sp>
        <p:nvSpPr>
          <p:cNvPr id="4" name="Flecha: a la derecha 3">
            <a:extLst>
              <a:ext uri="{FF2B5EF4-FFF2-40B4-BE49-F238E27FC236}">
                <a16:creationId xmlns:a16="http://schemas.microsoft.com/office/drawing/2014/main" id="{E180C186-7B01-4CD9-919E-7F7ADA86DB6F}"/>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44569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927BE-D8FF-4FEC-A857-C300F662502A}"/>
              </a:ext>
            </a:extLst>
          </p:cNvPr>
          <p:cNvSpPr>
            <a:spLocks noGrp="1"/>
          </p:cNvSpPr>
          <p:nvPr>
            <p:ph type="title"/>
          </p:nvPr>
        </p:nvSpPr>
        <p:spPr/>
        <p:txBody>
          <a:bodyPr/>
          <a:lstStyle/>
          <a:p>
            <a:r>
              <a:rPr lang="es-ES" dirty="0"/>
              <a:t>Estructura </a:t>
            </a:r>
            <a:r>
              <a:rPr lang="es-ES" dirty="0" err="1"/>
              <a:t>List</a:t>
            </a:r>
            <a:r>
              <a:rPr lang="es-ES" dirty="0"/>
              <a:t> II (Vídeos 32, 33 y 34)</a:t>
            </a:r>
          </a:p>
        </p:txBody>
      </p:sp>
      <p:sp>
        <p:nvSpPr>
          <p:cNvPr id="3" name="Marcador de contenido 2">
            <a:extLst>
              <a:ext uri="{FF2B5EF4-FFF2-40B4-BE49-F238E27FC236}">
                <a16:creationId xmlns:a16="http://schemas.microsoft.com/office/drawing/2014/main" id="{C93FD7B0-E2F4-4016-AD7C-CD2D01967511}"/>
              </a:ext>
            </a:extLst>
          </p:cNvPr>
          <p:cNvSpPr>
            <a:spLocks noGrp="1"/>
          </p:cNvSpPr>
          <p:nvPr>
            <p:ph idx="1"/>
          </p:nvPr>
        </p:nvSpPr>
        <p:spPr/>
        <p:txBody>
          <a:bodyPr/>
          <a:lstStyle/>
          <a:p>
            <a:r>
              <a:rPr lang="es-ES" dirty="0"/>
              <a:t>Para que el componente </a:t>
            </a:r>
            <a:r>
              <a:rPr lang="es-ES" b="1" dirty="0" err="1"/>
              <a:t>ListBox</a:t>
            </a:r>
            <a:r>
              <a:rPr lang="es-ES" dirty="0"/>
              <a:t> se actualice cada vez que se añada un elemento nuevo, hay que hacer esto:</a:t>
            </a:r>
          </a:p>
          <a:p>
            <a:pPr marL="457200" lvl="1" indent="0">
              <a:buNone/>
            </a:pPr>
            <a:r>
              <a:rPr lang="es-ES" i="1" dirty="0"/>
              <a:t>&lt;nombre del </a:t>
            </a:r>
            <a:r>
              <a:rPr lang="es-ES" i="1" dirty="0" err="1"/>
              <a:t>ListBox</a:t>
            </a:r>
            <a:r>
              <a:rPr lang="es-ES" i="1" dirty="0"/>
              <a:t>&gt;.</a:t>
            </a:r>
            <a:r>
              <a:rPr lang="es-ES" i="1" dirty="0" err="1"/>
              <a:t>DataSource</a:t>
            </a:r>
            <a:r>
              <a:rPr lang="es-ES" i="1" dirty="0"/>
              <a:t> = </a:t>
            </a:r>
            <a:r>
              <a:rPr lang="es-ES" i="1" dirty="0" err="1"/>
              <a:t>null</a:t>
            </a:r>
            <a:r>
              <a:rPr lang="es-ES" i="1" dirty="0"/>
              <a:t>;</a:t>
            </a:r>
          </a:p>
          <a:p>
            <a:pPr marL="457200" lvl="1" indent="0">
              <a:buNone/>
            </a:pPr>
            <a:r>
              <a:rPr lang="es-ES" i="1" dirty="0"/>
              <a:t>&lt;nombre del </a:t>
            </a:r>
            <a:r>
              <a:rPr lang="es-ES" i="1" dirty="0" err="1"/>
              <a:t>ListBox</a:t>
            </a:r>
            <a:r>
              <a:rPr lang="es-ES" i="1" dirty="0"/>
              <a:t>&gt;.</a:t>
            </a:r>
            <a:r>
              <a:rPr lang="es-ES" i="1" dirty="0" err="1"/>
              <a:t>DataSource</a:t>
            </a:r>
            <a:r>
              <a:rPr lang="es-ES" i="1" dirty="0"/>
              <a:t> = &lt;nombre del </a:t>
            </a:r>
            <a:r>
              <a:rPr lang="es-ES" i="1" dirty="0" err="1"/>
              <a:t>List</a:t>
            </a:r>
            <a:r>
              <a:rPr lang="es-ES" i="1" dirty="0"/>
              <a:t>&gt;;</a:t>
            </a:r>
          </a:p>
          <a:p>
            <a:r>
              <a:rPr lang="es-ES" dirty="0"/>
              <a:t>Para eliminar un elemento de un </a:t>
            </a:r>
            <a:r>
              <a:rPr lang="es-ES" b="1" dirty="0" err="1"/>
              <a:t>List</a:t>
            </a:r>
            <a:r>
              <a:rPr lang="es-ES" dirty="0"/>
              <a:t> conectado a un </a:t>
            </a:r>
            <a:r>
              <a:rPr lang="es-ES" b="1" dirty="0" err="1"/>
              <a:t>ListBox</a:t>
            </a:r>
            <a:r>
              <a:rPr lang="es-ES" dirty="0"/>
              <a:t>:</a:t>
            </a:r>
          </a:p>
          <a:p>
            <a:pPr marL="457200" lvl="1" indent="0">
              <a:buNone/>
            </a:pPr>
            <a:r>
              <a:rPr lang="es-ES" i="1" dirty="0"/>
              <a:t>&lt;nombre del </a:t>
            </a:r>
            <a:r>
              <a:rPr lang="es-ES" i="1" dirty="0" err="1"/>
              <a:t>List</a:t>
            </a:r>
            <a:r>
              <a:rPr lang="es-ES" i="1" dirty="0"/>
              <a:t>&gt;.</a:t>
            </a:r>
            <a:r>
              <a:rPr lang="es-ES" i="1" dirty="0" err="1"/>
              <a:t>Remove</a:t>
            </a:r>
            <a:r>
              <a:rPr lang="es-ES" i="1" dirty="0"/>
              <a:t>(&lt;elemento a borrar&gt;);</a:t>
            </a:r>
            <a:endParaRPr lang="es-ES" dirty="0"/>
          </a:p>
          <a:p>
            <a:pPr marL="457200" lvl="1" indent="0">
              <a:buNone/>
            </a:pPr>
            <a:r>
              <a:rPr lang="es-ES" dirty="0"/>
              <a:t>Luego hay que actualizar el </a:t>
            </a:r>
            <a:r>
              <a:rPr lang="es-ES" b="1" dirty="0" err="1"/>
              <a:t>ListBox</a:t>
            </a:r>
            <a:r>
              <a:rPr lang="es-ES" b="1" dirty="0"/>
              <a:t>:</a:t>
            </a:r>
          </a:p>
          <a:p>
            <a:pPr marL="457200" lvl="1" indent="0">
              <a:buNone/>
            </a:pPr>
            <a:r>
              <a:rPr lang="es-ES" i="1" dirty="0"/>
              <a:t>&lt;nombre del </a:t>
            </a:r>
            <a:r>
              <a:rPr lang="es-ES" i="1" dirty="0" err="1"/>
              <a:t>ListBox</a:t>
            </a:r>
            <a:r>
              <a:rPr lang="es-ES" i="1" dirty="0"/>
              <a:t>&gt;.</a:t>
            </a:r>
            <a:r>
              <a:rPr lang="es-ES" i="1" dirty="0" err="1"/>
              <a:t>DataSource</a:t>
            </a:r>
            <a:r>
              <a:rPr lang="es-ES" i="1" dirty="0"/>
              <a:t> = </a:t>
            </a:r>
            <a:r>
              <a:rPr lang="es-ES" i="1" dirty="0" err="1"/>
              <a:t>null</a:t>
            </a:r>
            <a:r>
              <a:rPr lang="es-ES" i="1" dirty="0"/>
              <a:t>;</a:t>
            </a:r>
          </a:p>
          <a:p>
            <a:pPr marL="457200" lvl="1" indent="0">
              <a:buNone/>
            </a:pPr>
            <a:r>
              <a:rPr lang="es-ES" i="1" dirty="0"/>
              <a:t>&lt;nombre del </a:t>
            </a:r>
            <a:r>
              <a:rPr lang="es-ES" i="1" dirty="0" err="1"/>
              <a:t>ListBox</a:t>
            </a:r>
            <a:r>
              <a:rPr lang="es-ES" i="1" dirty="0"/>
              <a:t>&gt;.</a:t>
            </a:r>
            <a:r>
              <a:rPr lang="es-ES" i="1" dirty="0" err="1"/>
              <a:t>DataSource</a:t>
            </a:r>
            <a:r>
              <a:rPr lang="es-ES" i="1" dirty="0"/>
              <a:t> = &lt;nombre del </a:t>
            </a:r>
            <a:r>
              <a:rPr lang="es-ES" i="1" dirty="0" err="1"/>
              <a:t>List</a:t>
            </a:r>
            <a:r>
              <a:rPr lang="es-ES" i="1" dirty="0"/>
              <a:t>&gt;;</a:t>
            </a:r>
            <a:endParaRPr lang="es-ES" dirty="0"/>
          </a:p>
        </p:txBody>
      </p:sp>
      <p:sp>
        <p:nvSpPr>
          <p:cNvPr id="4" name="Flecha: a la derecha 3">
            <a:extLst>
              <a:ext uri="{FF2B5EF4-FFF2-40B4-BE49-F238E27FC236}">
                <a16:creationId xmlns:a16="http://schemas.microsoft.com/office/drawing/2014/main" id="{8AAE76D3-C095-49F6-85A0-87DDA1B30499}"/>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70958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E7AF3-4D74-4C36-B759-053DDDC22245}"/>
              </a:ext>
            </a:extLst>
          </p:cNvPr>
          <p:cNvSpPr>
            <a:spLocks noGrp="1"/>
          </p:cNvSpPr>
          <p:nvPr>
            <p:ph type="title"/>
          </p:nvPr>
        </p:nvSpPr>
        <p:spPr/>
        <p:txBody>
          <a:bodyPr/>
          <a:lstStyle/>
          <a:p>
            <a:r>
              <a:rPr lang="es-ES" dirty="0"/>
              <a:t>Estructura </a:t>
            </a:r>
            <a:r>
              <a:rPr lang="es-ES" dirty="0" err="1"/>
              <a:t>List</a:t>
            </a:r>
            <a:r>
              <a:rPr lang="es-ES" dirty="0"/>
              <a:t> III (Vídeos 32, 33 y 34)</a:t>
            </a:r>
          </a:p>
        </p:txBody>
      </p:sp>
      <p:sp>
        <p:nvSpPr>
          <p:cNvPr id="3" name="Marcador de contenido 2">
            <a:extLst>
              <a:ext uri="{FF2B5EF4-FFF2-40B4-BE49-F238E27FC236}">
                <a16:creationId xmlns:a16="http://schemas.microsoft.com/office/drawing/2014/main" id="{71AAE0DD-444F-4F85-A91D-7AC7DE5FCC7F}"/>
              </a:ext>
            </a:extLst>
          </p:cNvPr>
          <p:cNvSpPr>
            <a:spLocks noGrp="1"/>
          </p:cNvSpPr>
          <p:nvPr>
            <p:ph idx="1"/>
          </p:nvPr>
        </p:nvSpPr>
        <p:spPr/>
        <p:txBody>
          <a:bodyPr/>
          <a:lstStyle/>
          <a:p>
            <a:r>
              <a:rPr lang="es-ES" dirty="0"/>
              <a:t>Para modificar un elemento de un </a:t>
            </a:r>
            <a:r>
              <a:rPr lang="es-ES" b="1" dirty="0" err="1"/>
              <a:t>List</a:t>
            </a:r>
            <a:r>
              <a:rPr lang="es-ES" dirty="0"/>
              <a:t> conectado a un </a:t>
            </a:r>
            <a:r>
              <a:rPr lang="es-ES" b="1" dirty="0" err="1"/>
              <a:t>ListBox</a:t>
            </a:r>
            <a:r>
              <a:rPr lang="es-ES" dirty="0"/>
              <a:t>, hay que decirle al código que busque el ítem existente en la lista:</a:t>
            </a:r>
          </a:p>
          <a:p>
            <a:pPr marL="457200" lvl="1" indent="0">
              <a:buNone/>
            </a:pPr>
            <a:r>
              <a:rPr lang="es-ES" i="1" dirty="0" err="1"/>
              <a:t>var</a:t>
            </a:r>
            <a:r>
              <a:rPr lang="es-ES" i="1" dirty="0"/>
              <a:t> &lt;nombre que se le da a la variable&gt; = &lt;nombre del </a:t>
            </a:r>
            <a:r>
              <a:rPr lang="es-ES" i="1" dirty="0" err="1"/>
              <a:t>List</a:t>
            </a:r>
            <a:r>
              <a:rPr lang="es-ES" i="1" dirty="0"/>
              <a:t>&gt;.</a:t>
            </a:r>
            <a:r>
              <a:rPr lang="es-ES" i="1" dirty="0" err="1"/>
              <a:t>IndexOf</a:t>
            </a:r>
            <a:r>
              <a:rPr lang="es-ES" i="1" dirty="0"/>
              <a:t>(&lt;valor a buscar&gt;);</a:t>
            </a:r>
          </a:p>
          <a:p>
            <a:pPr marL="457200" lvl="1" indent="0">
              <a:buNone/>
            </a:pPr>
            <a:r>
              <a:rPr lang="es-ES" dirty="0"/>
              <a:t>A continuación hay que borrar el elemento del </a:t>
            </a:r>
            <a:r>
              <a:rPr lang="es-ES" b="1" dirty="0" err="1"/>
              <a:t>List</a:t>
            </a:r>
            <a:r>
              <a:rPr lang="es-ES" dirty="0"/>
              <a:t>:</a:t>
            </a:r>
          </a:p>
          <a:p>
            <a:pPr marL="457200" lvl="1" indent="0">
              <a:buNone/>
            </a:pPr>
            <a:r>
              <a:rPr lang="es-ES" i="1" dirty="0"/>
              <a:t>&lt;nombre del </a:t>
            </a:r>
            <a:r>
              <a:rPr lang="es-ES" i="1" dirty="0" err="1"/>
              <a:t>List</a:t>
            </a:r>
            <a:r>
              <a:rPr lang="es-ES" i="1" dirty="0"/>
              <a:t>&gt;.</a:t>
            </a:r>
            <a:r>
              <a:rPr lang="es-ES" i="1" dirty="0" err="1"/>
              <a:t>RemoveAt</a:t>
            </a:r>
            <a:r>
              <a:rPr lang="es-ES" i="1" dirty="0"/>
              <a:t>(&lt;nombre que se le da  a la variable&gt;);</a:t>
            </a:r>
          </a:p>
          <a:p>
            <a:pPr marL="457200" lvl="1" indent="0">
              <a:buNone/>
            </a:pPr>
            <a:r>
              <a:rPr lang="es-ES" dirty="0"/>
              <a:t>Por último, hay que insertar en la posición en la que estaba el elemento borrado, el nuevo valor:</a:t>
            </a:r>
          </a:p>
          <a:p>
            <a:pPr marL="457200" lvl="1" indent="0">
              <a:buNone/>
            </a:pPr>
            <a:r>
              <a:rPr lang="es-ES" i="1" dirty="0"/>
              <a:t>&lt;nombre del </a:t>
            </a:r>
            <a:r>
              <a:rPr lang="es-ES" i="1" dirty="0" err="1"/>
              <a:t>List</a:t>
            </a:r>
            <a:r>
              <a:rPr lang="es-ES" i="1" dirty="0"/>
              <a:t>&gt;.</a:t>
            </a:r>
            <a:r>
              <a:rPr lang="es-ES" i="1" dirty="0" err="1"/>
              <a:t>Insert</a:t>
            </a:r>
            <a:r>
              <a:rPr lang="es-ES" i="1" dirty="0"/>
              <a:t>(&lt;nombre que se le da  a la variable&gt;, &lt;nuevo valor&gt;)</a:t>
            </a:r>
          </a:p>
          <a:p>
            <a:pPr marL="457200" lvl="1" indent="0">
              <a:buNone/>
            </a:pPr>
            <a:r>
              <a:rPr lang="es-ES" dirty="0"/>
              <a:t>La actualización del </a:t>
            </a:r>
            <a:r>
              <a:rPr lang="es-ES" b="1" dirty="0" err="1"/>
              <a:t>ListBox</a:t>
            </a:r>
            <a:r>
              <a:rPr lang="es-ES" dirty="0"/>
              <a:t> se hace igual que se ha hecho anteriormente al borrar o insertar elementos.</a:t>
            </a:r>
            <a:endParaRPr lang="es-ES" b="1" dirty="0"/>
          </a:p>
        </p:txBody>
      </p:sp>
    </p:spTree>
    <p:extLst>
      <p:ext uri="{BB962C8B-B14F-4D97-AF65-F5344CB8AC3E}">
        <p14:creationId xmlns:p14="http://schemas.microsoft.com/office/powerpoint/2010/main" val="872913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47DF-CE05-45E7-AF2E-17A466DF752C}"/>
              </a:ext>
            </a:extLst>
          </p:cNvPr>
          <p:cNvSpPr>
            <a:spLocks noGrp="1"/>
          </p:cNvSpPr>
          <p:nvPr>
            <p:ph type="title"/>
          </p:nvPr>
        </p:nvSpPr>
        <p:spPr/>
        <p:txBody>
          <a:bodyPr/>
          <a:lstStyle/>
          <a:p>
            <a:r>
              <a:rPr lang="es-ES" dirty="0" err="1"/>
              <a:t>Namespaces</a:t>
            </a:r>
            <a:r>
              <a:rPr lang="es-ES" dirty="0"/>
              <a:t> (Vídeo 37)</a:t>
            </a:r>
          </a:p>
        </p:txBody>
      </p:sp>
      <p:sp>
        <p:nvSpPr>
          <p:cNvPr id="3" name="Marcador de contenido 2">
            <a:extLst>
              <a:ext uri="{FF2B5EF4-FFF2-40B4-BE49-F238E27FC236}">
                <a16:creationId xmlns:a16="http://schemas.microsoft.com/office/drawing/2014/main" id="{3CC0E2D2-3605-45AC-A057-A2991D755C9D}"/>
              </a:ext>
            </a:extLst>
          </p:cNvPr>
          <p:cNvSpPr>
            <a:spLocks noGrp="1"/>
          </p:cNvSpPr>
          <p:nvPr>
            <p:ph idx="1"/>
          </p:nvPr>
        </p:nvSpPr>
        <p:spPr/>
        <p:txBody>
          <a:bodyPr>
            <a:normAutofit lnSpcReduction="10000"/>
          </a:bodyPr>
          <a:lstStyle/>
          <a:p>
            <a:r>
              <a:rPr lang="es-ES" dirty="0"/>
              <a:t>Un </a:t>
            </a:r>
            <a:r>
              <a:rPr lang="es-ES" b="1" dirty="0" err="1"/>
              <a:t>namespace</a:t>
            </a:r>
            <a:r>
              <a:rPr lang="es-ES" dirty="0"/>
              <a:t> es un espacio donde se va a tener un conjunto de objetos relacionados, como pueden ser las </a:t>
            </a:r>
            <a:r>
              <a:rPr lang="es-ES" b="1" dirty="0"/>
              <a:t>clases</a:t>
            </a:r>
            <a:r>
              <a:rPr lang="es-ES" dirty="0"/>
              <a:t>.</a:t>
            </a:r>
          </a:p>
          <a:p>
            <a:r>
              <a:rPr lang="es-ES" dirty="0"/>
              <a:t>Aunque su nombre por defecto es el del proyecto, se puede cambiar por el que queramos. Por ejemplo: </a:t>
            </a:r>
            <a:r>
              <a:rPr lang="es-ES" i="1" dirty="0"/>
              <a:t>clases</a:t>
            </a:r>
            <a:r>
              <a:rPr lang="es-ES" dirty="0"/>
              <a:t>, </a:t>
            </a:r>
            <a:r>
              <a:rPr lang="es-ES" i="1" dirty="0"/>
              <a:t>datos</a:t>
            </a:r>
            <a:r>
              <a:rPr lang="es-ES" dirty="0"/>
              <a:t>, </a:t>
            </a:r>
            <a:r>
              <a:rPr lang="es-ES" dirty="0" err="1"/>
              <a:t>etc</a:t>
            </a:r>
            <a:r>
              <a:rPr lang="es-ES" dirty="0"/>
              <a:t>…</a:t>
            </a:r>
          </a:p>
          <a:p>
            <a:r>
              <a:rPr lang="es-ES" dirty="0"/>
              <a:t>Cuando desde otro código queremos acceder a algo contenido dentro de otro </a:t>
            </a:r>
            <a:r>
              <a:rPr lang="es-ES" b="1" dirty="0" err="1"/>
              <a:t>namespace</a:t>
            </a:r>
            <a:r>
              <a:rPr lang="es-ES" dirty="0"/>
              <a:t>, se le puede llamar a éste de dos formas:</a:t>
            </a:r>
          </a:p>
          <a:p>
            <a:pPr lvl="1"/>
            <a:r>
              <a:rPr lang="es-ES" dirty="0"/>
              <a:t>Escribiendo: &lt;nombre del </a:t>
            </a:r>
            <a:r>
              <a:rPr lang="es-ES" dirty="0" err="1"/>
              <a:t>namespace</a:t>
            </a:r>
            <a:r>
              <a:rPr lang="es-ES" dirty="0"/>
              <a:t>&gt;.&lt;nombre del contenido al que se quiera acceder&gt;</a:t>
            </a:r>
          </a:p>
          <a:p>
            <a:pPr lvl="1"/>
            <a:r>
              <a:rPr lang="es-ES" dirty="0"/>
              <a:t>Añadiendo el </a:t>
            </a:r>
            <a:r>
              <a:rPr lang="es-ES" b="1" dirty="0" err="1"/>
              <a:t>namespace</a:t>
            </a:r>
            <a:r>
              <a:rPr lang="es-ES" dirty="0"/>
              <a:t> en la sección </a:t>
            </a:r>
            <a:r>
              <a:rPr lang="es-ES" b="1" dirty="0" err="1"/>
              <a:t>using</a:t>
            </a:r>
            <a:r>
              <a:rPr lang="es-ES" dirty="0"/>
              <a:t>: </a:t>
            </a:r>
            <a:r>
              <a:rPr lang="es-ES" i="1" dirty="0" err="1"/>
              <a:t>using</a:t>
            </a:r>
            <a:r>
              <a:rPr lang="es-ES" i="1" dirty="0"/>
              <a:t> &lt;</a:t>
            </a:r>
            <a:r>
              <a:rPr lang="es-ES" i="1" dirty="0" err="1"/>
              <a:t>namespace</a:t>
            </a:r>
            <a:r>
              <a:rPr lang="es-ES" i="1" dirty="0"/>
              <a:t>&gt;;</a:t>
            </a:r>
          </a:p>
          <a:p>
            <a:r>
              <a:rPr lang="es-ES" dirty="0"/>
              <a:t>Al tener varios </a:t>
            </a:r>
            <a:r>
              <a:rPr lang="es-ES" b="1" dirty="0" err="1"/>
              <a:t>namespace</a:t>
            </a:r>
            <a:r>
              <a:rPr lang="es-ES" dirty="0"/>
              <a:t> en un proyecto se le llama trabajar en capas. Es mucho más seguro trabajar así.</a:t>
            </a:r>
          </a:p>
        </p:txBody>
      </p:sp>
    </p:spTree>
    <p:extLst>
      <p:ext uri="{BB962C8B-B14F-4D97-AF65-F5344CB8AC3E}">
        <p14:creationId xmlns:p14="http://schemas.microsoft.com/office/powerpoint/2010/main" val="600584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9F7E6-A5CF-415C-8907-F4EC1B9AC07A}"/>
              </a:ext>
            </a:extLst>
          </p:cNvPr>
          <p:cNvSpPr>
            <a:spLocks noGrp="1"/>
          </p:cNvSpPr>
          <p:nvPr>
            <p:ph type="title"/>
          </p:nvPr>
        </p:nvSpPr>
        <p:spPr/>
        <p:txBody>
          <a:bodyPr/>
          <a:lstStyle/>
          <a:p>
            <a:r>
              <a:rPr lang="es-ES" dirty="0"/>
              <a:t>Clases I (Vídeos 35, 36, 38, 39, 40, 41, 42 y 43)</a:t>
            </a:r>
          </a:p>
        </p:txBody>
      </p:sp>
      <p:sp>
        <p:nvSpPr>
          <p:cNvPr id="3" name="Marcador de contenido 2">
            <a:extLst>
              <a:ext uri="{FF2B5EF4-FFF2-40B4-BE49-F238E27FC236}">
                <a16:creationId xmlns:a16="http://schemas.microsoft.com/office/drawing/2014/main" id="{0CA6CB44-143B-453F-8896-F4038D276986}"/>
              </a:ext>
            </a:extLst>
          </p:cNvPr>
          <p:cNvSpPr>
            <a:spLocks noGrp="1"/>
          </p:cNvSpPr>
          <p:nvPr>
            <p:ph idx="1"/>
          </p:nvPr>
        </p:nvSpPr>
        <p:spPr/>
        <p:txBody>
          <a:bodyPr/>
          <a:lstStyle/>
          <a:p>
            <a:r>
              <a:rPr lang="es-ES" dirty="0"/>
              <a:t>Definen la estructura y comportamiento de un </a:t>
            </a:r>
            <a:r>
              <a:rPr lang="es-ES" b="1" dirty="0"/>
              <a:t>objeto</a:t>
            </a:r>
            <a:r>
              <a:rPr lang="es-ES" dirty="0"/>
              <a:t>.</a:t>
            </a:r>
          </a:p>
          <a:p>
            <a:r>
              <a:rPr lang="es-ES" dirty="0"/>
              <a:t>A partir de una </a:t>
            </a:r>
            <a:r>
              <a:rPr lang="es-ES" b="1" dirty="0"/>
              <a:t>clase</a:t>
            </a:r>
            <a:r>
              <a:rPr lang="es-ES" dirty="0"/>
              <a:t> se pueden crear tantos </a:t>
            </a:r>
            <a:r>
              <a:rPr lang="es-ES" b="1" dirty="0"/>
              <a:t>objetos </a:t>
            </a:r>
            <a:r>
              <a:rPr lang="es-ES" dirty="0"/>
              <a:t>como se quieran. Cada uno de estos </a:t>
            </a:r>
            <a:r>
              <a:rPr lang="es-ES" b="1" dirty="0"/>
              <a:t>objetos </a:t>
            </a:r>
            <a:r>
              <a:rPr lang="es-ES" dirty="0"/>
              <a:t>pueden tener características diferentes, o lo que es lo mismo, distintos valores en las mismas </a:t>
            </a:r>
            <a:r>
              <a:rPr lang="es-ES" b="1" dirty="0"/>
              <a:t>propiedades</a:t>
            </a:r>
            <a:r>
              <a:rPr lang="es-ES" dirty="0"/>
              <a:t>.</a:t>
            </a:r>
          </a:p>
          <a:p>
            <a:r>
              <a:rPr lang="es-ES" dirty="0"/>
              <a:t>Los pasos a seguir para añadir una nueva clase a un proyecto son:</a:t>
            </a:r>
          </a:p>
          <a:p>
            <a:pPr lvl="1"/>
            <a:r>
              <a:rPr lang="es-ES" dirty="0"/>
              <a:t>En el panel del </a:t>
            </a:r>
            <a:r>
              <a:rPr lang="es-ES" b="1" dirty="0"/>
              <a:t>Explorador de soluciones</a:t>
            </a:r>
            <a:r>
              <a:rPr lang="es-ES" dirty="0"/>
              <a:t>, hacer clic derecho sobre el nombre del proyecto.</a:t>
            </a:r>
          </a:p>
          <a:p>
            <a:pPr lvl="1"/>
            <a:r>
              <a:rPr lang="es-ES" dirty="0"/>
              <a:t>Seleccionar </a:t>
            </a:r>
            <a:r>
              <a:rPr lang="es-ES" b="1" dirty="0"/>
              <a:t>Agregar/Nuevo elemento</a:t>
            </a:r>
            <a:r>
              <a:rPr lang="es-ES" dirty="0"/>
              <a:t>.</a:t>
            </a:r>
          </a:p>
          <a:p>
            <a:pPr lvl="1"/>
            <a:r>
              <a:rPr lang="es-ES" dirty="0"/>
              <a:t>En la nueva ventana hay que elegir </a:t>
            </a:r>
            <a:r>
              <a:rPr lang="es-ES" b="1" dirty="0"/>
              <a:t>Clase</a:t>
            </a:r>
            <a:r>
              <a:rPr lang="es-ES" dirty="0"/>
              <a:t> y darle nombre.</a:t>
            </a:r>
          </a:p>
          <a:p>
            <a:endParaRPr lang="es-ES" dirty="0"/>
          </a:p>
        </p:txBody>
      </p:sp>
      <p:sp>
        <p:nvSpPr>
          <p:cNvPr id="4" name="Flecha: a la derecha 3">
            <a:extLst>
              <a:ext uri="{FF2B5EF4-FFF2-40B4-BE49-F238E27FC236}">
                <a16:creationId xmlns:a16="http://schemas.microsoft.com/office/drawing/2014/main" id="{10CCE9A5-1E9C-4C84-9B05-87C1650A6D87}"/>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61674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AC9E4-0CDC-4378-B054-7B16C0282995}"/>
              </a:ext>
            </a:extLst>
          </p:cNvPr>
          <p:cNvSpPr>
            <a:spLocks noGrp="1"/>
          </p:cNvSpPr>
          <p:nvPr>
            <p:ph type="title"/>
          </p:nvPr>
        </p:nvSpPr>
        <p:spPr/>
        <p:txBody>
          <a:bodyPr/>
          <a:lstStyle/>
          <a:p>
            <a:r>
              <a:rPr lang="es-ES" dirty="0"/>
              <a:t>Clases II (Vídeos 35, 36, 38, 39, 40, 41, 42 y 43)</a:t>
            </a:r>
          </a:p>
        </p:txBody>
      </p:sp>
      <p:sp>
        <p:nvSpPr>
          <p:cNvPr id="3" name="Marcador de contenido 2">
            <a:extLst>
              <a:ext uri="{FF2B5EF4-FFF2-40B4-BE49-F238E27FC236}">
                <a16:creationId xmlns:a16="http://schemas.microsoft.com/office/drawing/2014/main" id="{440E4056-69B3-4DDA-9FD5-5B9E068239E2}"/>
              </a:ext>
            </a:extLst>
          </p:cNvPr>
          <p:cNvSpPr>
            <a:spLocks noGrp="1"/>
          </p:cNvSpPr>
          <p:nvPr>
            <p:ph idx="1"/>
          </p:nvPr>
        </p:nvSpPr>
        <p:spPr/>
        <p:txBody>
          <a:bodyPr/>
          <a:lstStyle/>
          <a:p>
            <a:r>
              <a:rPr lang="es-ES" dirty="0"/>
              <a:t>La estructura de una clase está formada por:</a:t>
            </a:r>
          </a:p>
          <a:p>
            <a:pPr lvl="1"/>
            <a:r>
              <a:rPr lang="es-ES" dirty="0"/>
              <a:t>Zona donde se definen los </a:t>
            </a:r>
            <a:r>
              <a:rPr lang="es-ES" b="1" dirty="0" err="1"/>
              <a:t>using</a:t>
            </a:r>
            <a:r>
              <a:rPr lang="es-ES" dirty="0"/>
              <a:t>.</a:t>
            </a:r>
          </a:p>
          <a:p>
            <a:pPr lvl="1"/>
            <a:r>
              <a:rPr lang="es-ES" dirty="0"/>
              <a:t>Apartado </a:t>
            </a:r>
            <a:r>
              <a:rPr lang="es-ES" b="1" dirty="0" err="1"/>
              <a:t>Namespace</a:t>
            </a:r>
            <a:r>
              <a:rPr lang="es-ES" dirty="0"/>
              <a:t> que es como un espacio donde se encapsulan clases y código.</a:t>
            </a:r>
          </a:p>
          <a:p>
            <a:pPr lvl="1"/>
            <a:r>
              <a:rPr lang="es-ES" dirty="0"/>
              <a:t>Dentro de </a:t>
            </a:r>
            <a:r>
              <a:rPr lang="es-ES" b="1" dirty="0" err="1"/>
              <a:t>Namespace</a:t>
            </a:r>
            <a:r>
              <a:rPr lang="es-ES" dirty="0"/>
              <a:t> se encuentra el apartado de la </a:t>
            </a:r>
            <a:r>
              <a:rPr lang="es-ES" b="1" dirty="0"/>
              <a:t>clase</a:t>
            </a:r>
            <a:r>
              <a:rPr lang="es-ES" dirty="0"/>
              <a:t>.</a:t>
            </a:r>
          </a:p>
          <a:p>
            <a:r>
              <a:rPr lang="es-ES" dirty="0"/>
              <a:t>En el interior de la </a:t>
            </a:r>
            <a:r>
              <a:rPr lang="es-ES" b="1" dirty="0"/>
              <a:t>clase</a:t>
            </a:r>
            <a:r>
              <a:rPr lang="es-ES" dirty="0"/>
              <a:t> se definen sus </a:t>
            </a:r>
            <a:r>
              <a:rPr lang="es-ES" b="1" dirty="0"/>
              <a:t>propiedades</a:t>
            </a:r>
            <a:r>
              <a:rPr lang="es-ES" dirty="0"/>
              <a:t> y </a:t>
            </a:r>
            <a:r>
              <a:rPr lang="es-ES" b="1" dirty="0"/>
              <a:t>métodos</a:t>
            </a:r>
            <a:r>
              <a:rPr lang="es-ES" dirty="0"/>
              <a:t>.</a:t>
            </a:r>
          </a:p>
          <a:p>
            <a:r>
              <a:rPr lang="es-ES" dirty="0"/>
              <a:t>El nombre de las </a:t>
            </a:r>
            <a:r>
              <a:rPr lang="es-ES" b="1" dirty="0"/>
              <a:t>propiedades</a:t>
            </a:r>
            <a:r>
              <a:rPr lang="es-ES" dirty="0"/>
              <a:t> debe ser en minúsculas.</a:t>
            </a:r>
          </a:p>
          <a:p>
            <a:r>
              <a:rPr lang="es-ES" dirty="0"/>
              <a:t>Las </a:t>
            </a:r>
            <a:r>
              <a:rPr lang="es-ES" b="1" dirty="0"/>
              <a:t>propiedades</a:t>
            </a:r>
            <a:r>
              <a:rPr lang="es-ES" dirty="0"/>
              <a:t> de la </a:t>
            </a:r>
            <a:r>
              <a:rPr lang="es-ES" b="1" dirty="0"/>
              <a:t>clase</a:t>
            </a:r>
            <a:r>
              <a:rPr lang="es-ES" dirty="0"/>
              <a:t> se definen dentro de ésta de la siguiente forma:</a:t>
            </a:r>
          </a:p>
          <a:p>
            <a:pPr marL="457200" lvl="1" indent="0">
              <a:buNone/>
            </a:pPr>
            <a:r>
              <a:rPr lang="es-ES" i="1" dirty="0"/>
              <a:t>&lt;</a:t>
            </a:r>
            <a:r>
              <a:rPr lang="es-ES" i="1" dirty="0" err="1"/>
              <a:t>public</a:t>
            </a:r>
            <a:r>
              <a:rPr lang="es-ES" i="1" dirty="0"/>
              <a:t>/</a:t>
            </a:r>
            <a:r>
              <a:rPr lang="es-ES" i="1" dirty="0" err="1"/>
              <a:t>private</a:t>
            </a:r>
            <a:r>
              <a:rPr lang="es-ES" i="1" dirty="0"/>
              <a:t>&gt; &lt;tipo de dato&gt; &lt;nombre de la propiedad&gt;;</a:t>
            </a:r>
          </a:p>
          <a:p>
            <a:pPr marL="457200" lvl="1" indent="0">
              <a:buNone/>
            </a:pPr>
            <a:endParaRPr lang="es-ES" i="1" dirty="0"/>
          </a:p>
        </p:txBody>
      </p:sp>
      <p:sp>
        <p:nvSpPr>
          <p:cNvPr id="4" name="Flecha: a la derecha 3">
            <a:extLst>
              <a:ext uri="{FF2B5EF4-FFF2-40B4-BE49-F238E27FC236}">
                <a16:creationId xmlns:a16="http://schemas.microsoft.com/office/drawing/2014/main" id="{911A0104-1DEB-44F5-B3CD-FF3D84DC3AFC}"/>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81959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A76B1-49D3-46E2-8FA5-647E4366C217}"/>
              </a:ext>
            </a:extLst>
          </p:cNvPr>
          <p:cNvSpPr>
            <a:spLocks noGrp="1"/>
          </p:cNvSpPr>
          <p:nvPr>
            <p:ph type="title"/>
          </p:nvPr>
        </p:nvSpPr>
        <p:spPr/>
        <p:txBody>
          <a:bodyPr/>
          <a:lstStyle/>
          <a:p>
            <a:r>
              <a:rPr lang="es-ES" dirty="0"/>
              <a:t>Clases III (Vídeos 35, 36, 38, 39, 40, 41, 42 y 43)</a:t>
            </a:r>
          </a:p>
        </p:txBody>
      </p:sp>
      <p:sp>
        <p:nvSpPr>
          <p:cNvPr id="3" name="Marcador de contenido 2">
            <a:extLst>
              <a:ext uri="{FF2B5EF4-FFF2-40B4-BE49-F238E27FC236}">
                <a16:creationId xmlns:a16="http://schemas.microsoft.com/office/drawing/2014/main" id="{25A5782D-866B-41E7-9786-F4D5C889C59E}"/>
              </a:ext>
            </a:extLst>
          </p:cNvPr>
          <p:cNvSpPr>
            <a:spLocks noGrp="1"/>
          </p:cNvSpPr>
          <p:nvPr>
            <p:ph idx="1"/>
          </p:nvPr>
        </p:nvSpPr>
        <p:spPr/>
        <p:txBody>
          <a:bodyPr>
            <a:normAutofit fontScale="92500" lnSpcReduction="10000"/>
          </a:bodyPr>
          <a:lstStyle/>
          <a:p>
            <a:r>
              <a:rPr lang="es-ES" dirty="0"/>
              <a:t>Para ver la </a:t>
            </a:r>
            <a:r>
              <a:rPr lang="es-ES" b="1" dirty="0"/>
              <a:t>clase</a:t>
            </a:r>
            <a:r>
              <a:rPr lang="es-ES" dirty="0"/>
              <a:t> desde otro código, formulario, clase, </a:t>
            </a:r>
            <a:r>
              <a:rPr lang="es-ES" dirty="0" err="1"/>
              <a:t>etc</a:t>
            </a:r>
            <a:r>
              <a:rPr lang="es-ES" dirty="0"/>
              <a:t>… hay que definirla como </a:t>
            </a:r>
            <a:r>
              <a:rPr lang="es-ES" b="1" dirty="0"/>
              <a:t>pública</a:t>
            </a:r>
            <a:r>
              <a:rPr lang="es-ES" dirty="0"/>
              <a:t>:</a:t>
            </a:r>
          </a:p>
          <a:p>
            <a:pPr marL="457200" lvl="1" indent="0">
              <a:buNone/>
            </a:pPr>
            <a:r>
              <a:rPr lang="es-ES" i="1" dirty="0" err="1"/>
              <a:t>public</a:t>
            </a:r>
            <a:r>
              <a:rPr lang="es-ES" i="1" dirty="0"/>
              <a:t> </a:t>
            </a:r>
            <a:r>
              <a:rPr lang="es-ES" i="1" dirty="0" err="1"/>
              <a:t>class</a:t>
            </a:r>
            <a:r>
              <a:rPr lang="es-ES" i="1" dirty="0"/>
              <a:t> &lt;nombre de la clase&gt;{}</a:t>
            </a:r>
          </a:p>
          <a:p>
            <a:r>
              <a:rPr lang="es-ES" dirty="0"/>
              <a:t>Los </a:t>
            </a:r>
            <a:r>
              <a:rPr lang="es-ES" b="1" dirty="0"/>
              <a:t>métodos </a:t>
            </a:r>
            <a:r>
              <a:rPr lang="es-ES" dirty="0"/>
              <a:t>de la </a:t>
            </a:r>
            <a:r>
              <a:rPr lang="es-ES" b="1" dirty="0"/>
              <a:t>clase</a:t>
            </a:r>
            <a:r>
              <a:rPr lang="es-ES" dirty="0"/>
              <a:t> se definen así:</a:t>
            </a:r>
          </a:p>
          <a:p>
            <a:pPr marL="457200" lvl="1" indent="0">
              <a:buNone/>
            </a:pPr>
            <a:r>
              <a:rPr lang="es-ES" i="1" dirty="0"/>
              <a:t>[</a:t>
            </a:r>
            <a:r>
              <a:rPr lang="es-ES" i="1" dirty="0" err="1"/>
              <a:t>public</a:t>
            </a:r>
            <a:r>
              <a:rPr lang="es-ES" i="1" dirty="0"/>
              <a:t>] &lt;</a:t>
            </a:r>
            <a:r>
              <a:rPr lang="es-ES" i="1" dirty="0" err="1"/>
              <a:t>void</a:t>
            </a:r>
            <a:r>
              <a:rPr lang="es-ES" i="1" dirty="0"/>
              <a:t>&gt;/&lt;tipo de dato&gt; &lt;nombre del método&gt;(){}</a:t>
            </a:r>
          </a:p>
          <a:p>
            <a:pPr marL="457200" lvl="1" indent="0">
              <a:buNone/>
            </a:pPr>
            <a:r>
              <a:rPr lang="es-ES" dirty="0"/>
              <a:t>Si en la definición se indica </a:t>
            </a:r>
            <a:r>
              <a:rPr lang="es-ES" b="1" dirty="0" err="1"/>
              <a:t>void</a:t>
            </a:r>
            <a:r>
              <a:rPr lang="es-ES" dirty="0"/>
              <a:t> quiere decir que el </a:t>
            </a:r>
            <a:r>
              <a:rPr lang="es-ES" b="1" dirty="0"/>
              <a:t>método</a:t>
            </a:r>
            <a:r>
              <a:rPr lang="es-ES" dirty="0"/>
              <a:t> no va a devolver ningún valor; en cambio, si pone un tipo de dato, el </a:t>
            </a:r>
            <a:r>
              <a:rPr lang="es-ES" b="1" dirty="0"/>
              <a:t>método </a:t>
            </a:r>
            <a:r>
              <a:rPr lang="es-ES" dirty="0"/>
              <a:t>devuelve un valor del tipo de dato de dato indicado.</a:t>
            </a:r>
          </a:p>
          <a:p>
            <a:r>
              <a:rPr lang="es-ES" dirty="0"/>
              <a:t>Por seguridad, en las </a:t>
            </a:r>
            <a:r>
              <a:rPr lang="es-ES" b="1" dirty="0"/>
              <a:t>clases</a:t>
            </a:r>
            <a:r>
              <a:rPr lang="es-ES" dirty="0"/>
              <a:t>, las </a:t>
            </a:r>
            <a:r>
              <a:rPr lang="es-ES" b="1" dirty="0"/>
              <a:t>propiedades</a:t>
            </a:r>
            <a:r>
              <a:rPr lang="es-ES" dirty="0"/>
              <a:t> no deben como </a:t>
            </a:r>
            <a:r>
              <a:rPr lang="es-ES" b="1" dirty="0"/>
              <a:t>públicas</a:t>
            </a:r>
            <a:r>
              <a:rPr lang="es-ES" dirty="0"/>
              <a:t>, ya que podrían modificarse en cualquier momento por cualquier código. Deben definirse como </a:t>
            </a:r>
            <a:r>
              <a:rPr lang="es-ES" b="1" dirty="0" err="1"/>
              <a:t>private</a:t>
            </a:r>
            <a:r>
              <a:rPr lang="es-ES" dirty="0"/>
              <a:t>. Así, el contenido des las </a:t>
            </a:r>
            <a:r>
              <a:rPr lang="es-ES" b="1" dirty="0"/>
              <a:t>propiedades</a:t>
            </a:r>
            <a:r>
              <a:rPr lang="es-ES" dirty="0"/>
              <a:t> sólo se pueden cambiar usando </a:t>
            </a:r>
            <a:r>
              <a:rPr lang="es-ES" b="1" dirty="0"/>
              <a:t>métodos </a:t>
            </a:r>
            <a:r>
              <a:rPr lang="es-ES" dirty="0"/>
              <a:t>de la misma </a:t>
            </a:r>
            <a:r>
              <a:rPr lang="es-ES" b="1" dirty="0"/>
              <a:t>clase</a:t>
            </a:r>
            <a:r>
              <a:rPr lang="es-ES" dirty="0"/>
              <a:t>.</a:t>
            </a:r>
          </a:p>
          <a:p>
            <a:endParaRPr lang="es-ES" dirty="0"/>
          </a:p>
        </p:txBody>
      </p:sp>
      <p:sp>
        <p:nvSpPr>
          <p:cNvPr id="6" name="Flecha: a la derecha 5">
            <a:extLst>
              <a:ext uri="{FF2B5EF4-FFF2-40B4-BE49-F238E27FC236}">
                <a16:creationId xmlns:a16="http://schemas.microsoft.com/office/drawing/2014/main" id="{981868DE-6E6B-4AD4-A4C2-17E8A0830948}"/>
              </a:ext>
            </a:extLst>
          </p:cNvPr>
          <p:cNvSpPr/>
          <p:nvPr/>
        </p:nvSpPr>
        <p:spPr>
          <a:xfrm>
            <a:off x="10375392" y="58272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37560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7516F-B82F-4088-9948-BB5C4DA1697E}"/>
              </a:ext>
            </a:extLst>
          </p:cNvPr>
          <p:cNvSpPr>
            <a:spLocks noGrp="1"/>
          </p:cNvSpPr>
          <p:nvPr>
            <p:ph type="title"/>
          </p:nvPr>
        </p:nvSpPr>
        <p:spPr/>
        <p:txBody>
          <a:bodyPr/>
          <a:lstStyle/>
          <a:p>
            <a:r>
              <a:rPr lang="es-ES" dirty="0"/>
              <a:t>Clases IV (Vídeos 35, 36, 38, 39, 40, 41, 42 y 43)</a:t>
            </a:r>
          </a:p>
        </p:txBody>
      </p:sp>
      <p:sp>
        <p:nvSpPr>
          <p:cNvPr id="3" name="Marcador de contenido 2">
            <a:extLst>
              <a:ext uri="{FF2B5EF4-FFF2-40B4-BE49-F238E27FC236}">
                <a16:creationId xmlns:a16="http://schemas.microsoft.com/office/drawing/2014/main" id="{9A577E6E-90ED-4DAB-8DD7-E36738527A74}"/>
              </a:ext>
            </a:extLst>
          </p:cNvPr>
          <p:cNvSpPr>
            <a:spLocks noGrp="1"/>
          </p:cNvSpPr>
          <p:nvPr>
            <p:ph idx="1"/>
          </p:nvPr>
        </p:nvSpPr>
        <p:spPr/>
        <p:txBody>
          <a:bodyPr>
            <a:normAutofit fontScale="92500"/>
          </a:bodyPr>
          <a:lstStyle/>
          <a:p>
            <a:r>
              <a:rPr lang="es-ES" dirty="0"/>
              <a:t>Un </a:t>
            </a:r>
            <a:r>
              <a:rPr lang="es-ES" b="1" dirty="0"/>
              <a:t>constructor</a:t>
            </a:r>
            <a:r>
              <a:rPr lang="es-ES" dirty="0"/>
              <a:t> es un método que se tiene que llamar igual que la </a:t>
            </a:r>
            <a:r>
              <a:rPr lang="es-ES" b="1" dirty="0"/>
              <a:t>clase </a:t>
            </a:r>
            <a:r>
              <a:rPr lang="es-ES" dirty="0"/>
              <a:t>y se puede crear de dos formas distintas:</a:t>
            </a:r>
          </a:p>
          <a:p>
            <a:pPr lvl="1"/>
            <a:r>
              <a:rPr lang="es-ES" dirty="0"/>
              <a:t>Escribiendo </a:t>
            </a:r>
            <a:r>
              <a:rPr lang="es-ES" b="1" dirty="0" err="1"/>
              <a:t>ctor</a:t>
            </a:r>
            <a:r>
              <a:rPr lang="es-ES" dirty="0"/>
              <a:t> y pulsando dos veces el tabulador para que se construya automáticamente la estructura.</a:t>
            </a:r>
          </a:p>
          <a:p>
            <a:pPr lvl="1"/>
            <a:r>
              <a:rPr lang="es-ES" dirty="0"/>
              <a:t>Escribiendo directamente la estructura:</a:t>
            </a:r>
          </a:p>
          <a:p>
            <a:pPr marL="914400" lvl="2" indent="0">
              <a:buNone/>
            </a:pPr>
            <a:r>
              <a:rPr lang="es-ES" i="1" dirty="0" err="1"/>
              <a:t>public</a:t>
            </a:r>
            <a:r>
              <a:rPr lang="es-ES" i="1" dirty="0"/>
              <a:t> &lt;nombre del constructor&gt;(){}</a:t>
            </a:r>
          </a:p>
          <a:p>
            <a:r>
              <a:rPr lang="es-ES" dirty="0"/>
              <a:t>El </a:t>
            </a:r>
            <a:r>
              <a:rPr lang="es-ES" b="1" dirty="0"/>
              <a:t>constructor</a:t>
            </a:r>
            <a:r>
              <a:rPr lang="es-ES" dirty="0"/>
              <a:t> debe ser el primer </a:t>
            </a:r>
            <a:r>
              <a:rPr lang="es-ES" b="1" dirty="0"/>
              <a:t>método</a:t>
            </a:r>
            <a:r>
              <a:rPr lang="es-ES" dirty="0"/>
              <a:t> que se ejecute automáticamente cada vez que se cree un </a:t>
            </a:r>
            <a:r>
              <a:rPr lang="es-ES" b="1" dirty="0"/>
              <a:t>objeto</a:t>
            </a:r>
            <a:r>
              <a:rPr lang="es-ES" dirty="0"/>
              <a:t> de esa </a:t>
            </a:r>
            <a:r>
              <a:rPr lang="es-ES" b="1" dirty="0"/>
              <a:t>clase</a:t>
            </a:r>
            <a:r>
              <a:rPr lang="es-ES" dirty="0"/>
              <a:t>, y sólo se ejecuta una vez.</a:t>
            </a:r>
          </a:p>
          <a:p>
            <a:r>
              <a:rPr lang="es-ES" dirty="0"/>
              <a:t>El objetivo principal del </a:t>
            </a:r>
            <a:r>
              <a:rPr lang="es-ES" b="1" dirty="0"/>
              <a:t>constructor </a:t>
            </a:r>
            <a:r>
              <a:rPr lang="es-ES" dirty="0"/>
              <a:t>es inicializar las </a:t>
            </a:r>
            <a:r>
              <a:rPr lang="es-ES" b="1" dirty="0"/>
              <a:t>propiedades</a:t>
            </a:r>
            <a:r>
              <a:rPr lang="es-ES" dirty="0"/>
              <a:t> de la </a:t>
            </a:r>
            <a:r>
              <a:rPr lang="es-ES" b="1" dirty="0"/>
              <a:t>clase</a:t>
            </a:r>
            <a:r>
              <a:rPr lang="es-ES" dirty="0"/>
              <a:t>. Hay que tener en cuenta que antes del </a:t>
            </a:r>
            <a:r>
              <a:rPr lang="es-ES" b="1" dirty="0"/>
              <a:t>constructor</a:t>
            </a:r>
            <a:r>
              <a:rPr lang="es-ES" dirty="0"/>
              <a:t> se deben haber declarado las </a:t>
            </a:r>
            <a:r>
              <a:rPr lang="es-ES" b="1" dirty="0"/>
              <a:t>propiedades</a:t>
            </a:r>
            <a:r>
              <a:rPr lang="es-ES" dirty="0"/>
              <a:t> como si fueran </a:t>
            </a:r>
            <a:r>
              <a:rPr lang="es-ES" b="1" dirty="0"/>
              <a:t>variables</a:t>
            </a:r>
            <a:r>
              <a:rPr lang="es-ES" dirty="0"/>
              <a:t>.</a:t>
            </a:r>
          </a:p>
        </p:txBody>
      </p:sp>
      <p:sp>
        <p:nvSpPr>
          <p:cNvPr id="4" name="Flecha: a la derecha 3">
            <a:extLst>
              <a:ext uri="{FF2B5EF4-FFF2-40B4-BE49-F238E27FC236}">
                <a16:creationId xmlns:a16="http://schemas.microsoft.com/office/drawing/2014/main" id="{2B27F60E-156E-4DD2-8018-0AD888A4C310}"/>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6911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C8E35-A761-4DA1-A6F2-1F5A95D1CA7D}"/>
              </a:ext>
            </a:extLst>
          </p:cNvPr>
          <p:cNvSpPr>
            <a:spLocks noGrp="1"/>
          </p:cNvSpPr>
          <p:nvPr>
            <p:ph type="title"/>
          </p:nvPr>
        </p:nvSpPr>
        <p:spPr/>
        <p:txBody>
          <a:bodyPr/>
          <a:lstStyle/>
          <a:p>
            <a:r>
              <a:rPr lang="es-ES" dirty="0"/>
              <a:t>Definición de variables I (Vídeos 4, 5, 8, 9 y 14)</a:t>
            </a:r>
          </a:p>
        </p:txBody>
      </p:sp>
      <p:sp>
        <p:nvSpPr>
          <p:cNvPr id="3" name="Marcador de contenido 2">
            <a:extLst>
              <a:ext uri="{FF2B5EF4-FFF2-40B4-BE49-F238E27FC236}">
                <a16:creationId xmlns:a16="http://schemas.microsoft.com/office/drawing/2014/main" id="{3FFFAFC2-6134-485A-B8C5-3DF99C579511}"/>
              </a:ext>
            </a:extLst>
          </p:cNvPr>
          <p:cNvSpPr>
            <a:spLocks noGrp="1"/>
          </p:cNvSpPr>
          <p:nvPr>
            <p:ph idx="1"/>
          </p:nvPr>
        </p:nvSpPr>
        <p:spPr/>
        <p:txBody>
          <a:bodyPr/>
          <a:lstStyle/>
          <a:p>
            <a:r>
              <a:rPr lang="es-ES" dirty="0"/>
              <a:t>Las variables se pueden definir de cuatro formas distintas:</a:t>
            </a:r>
          </a:p>
          <a:p>
            <a:pPr lvl="1">
              <a:buFont typeface="Wingdings" panose="05000000000000000000" pitchFamily="2" charset="2"/>
              <a:buChar char="§"/>
            </a:pPr>
            <a:r>
              <a:rPr lang="es-ES" i="1" dirty="0"/>
              <a:t>&lt;tipo de dato&gt; &lt;nombre de la variable&gt; = &lt;valor&gt;;</a:t>
            </a:r>
          </a:p>
          <a:p>
            <a:pPr lvl="1" algn="just">
              <a:buFont typeface="Wingdings" panose="05000000000000000000" pitchFamily="2" charset="2"/>
              <a:buChar char="§"/>
            </a:pPr>
            <a:r>
              <a:rPr lang="es-ES" i="1" dirty="0"/>
              <a:t>&lt;tipo de dato&gt; &lt;nombre de la variable&gt;;</a:t>
            </a:r>
          </a:p>
          <a:p>
            <a:pPr marL="457200" lvl="1" indent="0">
              <a:buNone/>
            </a:pPr>
            <a:r>
              <a:rPr lang="es-ES" i="1" dirty="0"/>
              <a:t>   …</a:t>
            </a:r>
          </a:p>
          <a:p>
            <a:pPr marL="457200" lvl="1" indent="0">
              <a:buNone/>
            </a:pPr>
            <a:r>
              <a:rPr lang="es-ES" i="1" dirty="0"/>
              <a:t>   &lt;nombre de la variable&gt; = &lt;valor&gt;;</a:t>
            </a:r>
          </a:p>
          <a:p>
            <a:pPr lvl="1">
              <a:buFont typeface="Wingdings" panose="05000000000000000000" pitchFamily="2" charset="2"/>
              <a:buChar char="§"/>
            </a:pPr>
            <a:r>
              <a:rPr lang="es-ES" dirty="0"/>
              <a:t>Si las variables son de un mismo tipo:</a:t>
            </a:r>
          </a:p>
          <a:p>
            <a:pPr marL="914400" lvl="2" indent="0">
              <a:buNone/>
            </a:pPr>
            <a:r>
              <a:rPr lang="es-ES" i="1" dirty="0"/>
              <a:t>&lt;tipo de dato&gt; &lt;variable1&gt;, &lt;variable2&gt;, …, &lt;</a:t>
            </a:r>
            <a:r>
              <a:rPr lang="es-ES" i="1" dirty="0" err="1"/>
              <a:t>variableN</a:t>
            </a:r>
            <a:r>
              <a:rPr lang="es-ES" i="1" dirty="0"/>
              <a:t>&gt;;</a:t>
            </a:r>
          </a:p>
          <a:p>
            <a:pPr lvl="1">
              <a:buFont typeface="Wingdings" panose="05000000000000000000" pitchFamily="2" charset="2"/>
              <a:buChar char="§"/>
            </a:pPr>
            <a:r>
              <a:rPr lang="es-ES" i="1" dirty="0"/>
              <a:t>Teniendo en cuenta que en una misma línea de código puede haber distintas instrucciones:</a:t>
            </a:r>
          </a:p>
          <a:p>
            <a:pPr marL="914400" lvl="2" indent="0">
              <a:buNone/>
            </a:pPr>
            <a:r>
              <a:rPr lang="es-ES" i="1" dirty="0"/>
              <a:t>&lt;tipo de dato&gt; &lt;variable1&gt;; &lt;tipo de dato&gt; &lt;variable2&gt;; …; &lt;tipo de dato&gt; &lt;variable3&gt;;</a:t>
            </a:r>
          </a:p>
          <a:p>
            <a:pPr lvl="1">
              <a:buFont typeface="Wingdings" panose="05000000000000000000" pitchFamily="2" charset="2"/>
              <a:buChar char="§"/>
            </a:pPr>
            <a:endParaRPr lang="es-ES" b="1" dirty="0"/>
          </a:p>
        </p:txBody>
      </p:sp>
      <p:sp>
        <p:nvSpPr>
          <p:cNvPr id="4" name="Flecha: a la derecha 3">
            <a:extLst>
              <a:ext uri="{FF2B5EF4-FFF2-40B4-BE49-F238E27FC236}">
                <a16:creationId xmlns:a16="http://schemas.microsoft.com/office/drawing/2014/main" id="{D5AB6D55-5C63-4E1B-A0D5-20985FE583F0}"/>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10277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FEF92E-61EC-413E-94D1-0663DDCB04F3}"/>
              </a:ext>
            </a:extLst>
          </p:cNvPr>
          <p:cNvSpPr>
            <a:spLocks noGrp="1"/>
          </p:cNvSpPr>
          <p:nvPr>
            <p:ph type="title"/>
          </p:nvPr>
        </p:nvSpPr>
        <p:spPr/>
        <p:txBody>
          <a:bodyPr/>
          <a:lstStyle/>
          <a:p>
            <a:r>
              <a:rPr lang="es-ES" dirty="0"/>
              <a:t>Clases V (Vídeos 35, 36, 38, 39, 40, 41, 42 y 43)</a:t>
            </a:r>
          </a:p>
        </p:txBody>
      </p:sp>
      <p:sp>
        <p:nvSpPr>
          <p:cNvPr id="3" name="Marcador de contenido 2">
            <a:extLst>
              <a:ext uri="{FF2B5EF4-FFF2-40B4-BE49-F238E27FC236}">
                <a16:creationId xmlns:a16="http://schemas.microsoft.com/office/drawing/2014/main" id="{4D3B5423-5586-414D-BF16-91EDA29A7EB0}"/>
              </a:ext>
            </a:extLst>
          </p:cNvPr>
          <p:cNvSpPr>
            <a:spLocks noGrp="1"/>
          </p:cNvSpPr>
          <p:nvPr>
            <p:ph idx="1"/>
          </p:nvPr>
        </p:nvSpPr>
        <p:spPr/>
        <p:txBody>
          <a:bodyPr>
            <a:normAutofit fontScale="92500" lnSpcReduction="10000"/>
          </a:bodyPr>
          <a:lstStyle/>
          <a:p>
            <a:r>
              <a:rPr lang="es-ES" dirty="0"/>
              <a:t>Los </a:t>
            </a:r>
            <a:r>
              <a:rPr lang="es-ES" b="1" dirty="0"/>
              <a:t>constructores</a:t>
            </a:r>
            <a:r>
              <a:rPr lang="es-ES" dirty="0"/>
              <a:t> no pueden retornar datos.</a:t>
            </a:r>
          </a:p>
          <a:p>
            <a:r>
              <a:rPr lang="es-ES" dirty="0"/>
              <a:t>Un ejemplo de la estructura completa de una </a:t>
            </a:r>
            <a:r>
              <a:rPr lang="es-ES" b="1" dirty="0"/>
              <a:t>clase</a:t>
            </a:r>
            <a:r>
              <a:rPr lang="es-ES" dirty="0"/>
              <a:t> sería:</a:t>
            </a:r>
          </a:p>
          <a:p>
            <a:pPr marL="457200" lvl="1" indent="0">
              <a:buNone/>
            </a:pPr>
            <a:r>
              <a:rPr lang="es-ES" i="1" dirty="0" err="1"/>
              <a:t>public</a:t>
            </a:r>
            <a:r>
              <a:rPr lang="es-ES" i="1" dirty="0"/>
              <a:t> </a:t>
            </a:r>
            <a:r>
              <a:rPr lang="es-ES" i="1" dirty="0" err="1"/>
              <a:t>class</a:t>
            </a:r>
            <a:r>
              <a:rPr lang="es-ES" i="1" dirty="0"/>
              <a:t> teléfono(){</a:t>
            </a:r>
          </a:p>
          <a:p>
            <a:pPr marL="457200" lvl="1" indent="0">
              <a:buNone/>
            </a:pPr>
            <a:r>
              <a:rPr lang="es-ES" i="1" dirty="0"/>
              <a:t>	</a:t>
            </a:r>
            <a:r>
              <a:rPr lang="es-ES" i="1" dirty="0" err="1"/>
              <a:t>private</a:t>
            </a:r>
            <a:r>
              <a:rPr lang="es-ES" i="1" dirty="0"/>
              <a:t> </a:t>
            </a:r>
            <a:r>
              <a:rPr lang="es-ES" i="1" dirty="0" err="1"/>
              <a:t>string</a:t>
            </a:r>
            <a:r>
              <a:rPr lang="es-ES" i="1" dirty="0"/>
              <a:t> marca;</a:t>
            </a:r>
          </a:p>
          <a:p>
            <a:pPr marL="457200" lvl="1" indent="0">
              <a:buNone/>
            </a:pPr>
            <a:r>
              <a:rPr lang="es-ES" i="1" dirty="0"/>
              <a:t>	</a:t>
            </a:r>
            <a:r>
              <a:rPr lang="es-ES" i="1" dirty="0" err="1"/>
              <a:t>private</a:t>
            </a:r>
            <a:r>
              <a:rPr lang="es-ES" i="1" dirty="0"/>
              <a:t> </a:t>
            </a:r>
            <a:r>
              <a:rPr lang="es-ES" i="1" dirty="0" err="1"/>
              <a:t>string</a:t>
            </a:r>
            <a:r>
              <a:rPr lang="es-ES" i="1" dirty="0"/>
              <a:t> modelo;</a:t>
            </a:r>
          </a:p>
          <a:p>
            <a:pPr marL="457200" lvl="1" indent="0">
              <a:buNone/>
            </a:pPr>
            <a:r>
              <a:rPr lang="es-ES" i="1" dirty="0"/>
              <a:t>	</a:t>
            </a:r>
            <a:r>
              <a:rPr lang="es-ES" i="1" dirty="0" err="1"/>
              <a:t>private</a:t>
            </a:r>
            <a:r>
              <a:rPr lang="es-ES" i="1" dirty="0"/>
              <a:t> double precio;</a:t>
            </a:r>
          </a:p>
          <a:p>
            <a:pPr marL="457200" lvl="1" indent="0">
              <a:buNone/>
            </a:pPr>
            <a:r>
              <a:rPr lang="es-ES" i="1" dirty="0"/>
              <a:t>	</a:t>
            </a:r>
            <a:r>
              <a:rPr lang="es-ES" i="1" dirty="0" err="1"/>
              <a:t>public</a:t>
            </a:r>
            <a:r>
              <a:rPr lang="es-ES" i="1" dirty="0"/>
              <a:t> teléfono(){</a:t>
            </a:r>
          </a:p>
          <a:p>
            <a:pPr marL="457200" lvl="1" indent="0">
              <a:buNone/>
            </a:pPr>
            <a:r>
              <a:rPr lang="es-ES" i="1" dirty="0"/>
              <a:t>		marca = “”;</a:t>
            </a:r>
          </a:p>
          <a:p>
            <a:pPr marL="457200" lvl="1" indent="0">
              <a:buNone/>
            </a:pPr>
            <a:r>
              <a:rPr lang="es-ES" i="1" dirty="0"/>
              <a:t>		modelo = “”;</a:t>
            </a:r>
          </a:p>
          <a:p>
            <a:pPr marL="457200" lvl="1" indent="0">
              <a:buNone/>
            </a:pPr>
            <a:r>
              <a:rPr lang="es-ES" i="1" dirty="0"/>
              <a:t>		precio = 0;</a:t>
            </a:r>
          </a:p>
          <a:p>
            <a:pPr marL="457200" lvl="1" indent="0">
              <a:buNone/>
            </a:pPr>
            <a:r>
              <a:rPr lang="es-ES" i="1" dirty="0"/>
              <a:t>	}</a:t>
            </a:r>
          </a:p>
          <a:p>
            <a:pPr marL="457200" lvl="1" indent="0">
              <a:buNone/>
            </a:pPr>
            <a:r>
              <a:rPr lang="es-ES" i="1" dirty="0"/>
              <a:t>} </a:t>
            </a:r>
          </a:p>
        </p:txBody>
      </p:sp>
      <p:sp>
        <p:nvSpPr>
          <p:cNvPr id="4" name="Flecha: a la derecha 3">
            <a:extLst>
              <a:ext uri="{FF2B5EF4-FFF2-40B4-BE49-F238E27FC236}">
                <a16:creationId xmlns:a16="http://schemas.microsoft.com/office/drawing/2014/main" id="{865F2E52-BECF-45B3-BFDF-D8EB228EC458}"/>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54139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FC377-B608-4F9F-864E-076B7713A883}"/>
              </a:ext>
            </a:extLst>
          </p:cNvPr>
          <p:cNvSpPr>
            <a:spLocks noGrp="1"/>
          </p:cNvSpPr>
          <p:nvPr>
            <p:ph type="title"/>
          </p:nvPr>
        </p:nvSpPr>
        <p:spPr/>
        <p:txBody>
          <a:bodyPr/>
          <a:lstStyle/>
          <a:p>
            <a:r>
              <a:rPr lang="es-ES" dirty="0"/>
              <a:t>Clases VI (Vídeos 35, 36, 38, 39, 40, 41, 42 y 43)</a:t>
            </a:r>
          </a:p>
        </p:txBody>
      </p:sp>
      <p:sp>
        <p:nvSpPr>
          <p:cNvPr id="3" name="Marcador de contenido 2">
            <a:extLst>
              <a:ext uri="{FF2B5EF4-FFF2-40B4-BE49-F238E27FC236}">
                <a16:creationId xmlns:a16="http://schemas.microsoft.com/office/drawing/2014/main" id="{1BEF7255-515F-4035-9194-DC61BB1F389B}"/>
              </a:ext>
            </a:extLst>
          </p:cNvPr>
          <p:cNvSpPr>
            <a:spLocks noGrp="1"/>
          </p:cNvSpPr>
          <p:nvPr>
            <p:ph idx="1"/>
          </p:nvPr>
        </p:nvSpPr>
        <p:spPr/>
        <p:txBody>
          <a:bodyPr/>
          <a:lstStyle/>
          <a:p>
            <a:r>
              <a:rPr lang="es-ES" dirty="0"/>
              <a:t>Una misma </a:t>
            </a:r>
            <a:r>
              <a:rPr lang="es-ES" b="1" dirty="0"/>
              <a:t>clase</a:t>
            </a:r>
            <a:r>
              <a:rPr lang="es-ES" dirty="0"/>
              <a:t> puede tener varios </a:t>
            </a:r>
            <a:r>
              <a:rPr lang="es-ES" b="1" dirty="0"/>
              <a:t>constructores</a:t>
            </a:r>
            <a:r>
              <a:rPr lang="es-ES" dirty="0"/>
              <a:t>, sólo se debe cumplir que cada uno de ellos tenga un elemento diferenciador del resto, por ejemplo, que espere recibir un parámetro:</a:t>
            </a:r>
          </a:p>
          <a:p>
            <a:pPr marL="457200" lvl="1" indent="0">
              <a:buNone/>
            </a:pPr>
            <a:r>
              <a:rPr lang="es-ES" i="1" dirty="0" err="1"/>
              <a:t>public</a:t>
            </a:r>
            <a:r>
              <a:rPr lang="es-ES" i="1" dirty="0"/>
              <a:t> </a:t>
            </a:r>
            <a:r>
              <a:rPr lang="es-ES" i="1" dirty="0" err="1"/>
              <a:t>telefono</a:t>
            </a:r>
            <a:r>
              <a:rPr lang="es-ES" i="1" dirty="0"/>
              <a:t>(){}</a:t>
            </a:r>
          </a:p>
          <a:p>
            <a:pPr marL="457200" lvl="1" indent="0">
              <a:buNone/>
            </a:pPr>
            <a:r>
              <a:rPr lang="es-ES" i="1" dirty="0" err="1"/>
              <a:t>public</a:t>
            </a:r>
            <a:r>
              <a:rPr lang="es-ES" i="1" dirty="0"/>
              <a:t> teléfono(</a:t>
            </a:r>
            <a:r>
              <a:rPr lang="es-ES" i="1" dirty="0" err="1"/>
              <a:t>string</a:t>
            </a:r>
            <a:r>
              <a:rPr lang="es-ES" i="1" dirty="0"/>
              <a:t> M){}</a:t>
            </a:r>
          </a:p>
          <a:p>
            <a:pPr marL="457200" lvl="1" indent="0">
              <a:buNone/>
            </a:pPr>
            <a:r>
              <a:rPr lang="es-ES" dirty="0"/>
              <a:t>Siempre respetando que todos ellos tengan el mismo nombre que la </a:t>
            </a:r>
            <a:r>
              <a:rPr lang="es-ES" b="1" dirty="0"/>
              <a:t>clase.</a:t>
            </a:r>
          </a:p>
          <a:p>
            <a:pPr marL="457200" lvl="1" indent="0">
              <a:buNone/>
            </a:pPr>
            <a:r>
              <a:rPr lang="es-ES" dirty="0"/>
              <a:t>Un </a:t>
            </a:r>
            <a:r>
              <a:rPr lang="es-ES" b="1" dirty="0"/>
              <a:t>objeto</a:t>
            </a:r>
            <a:r>
              <a:rPr lang="es-ES" dirty="0"/>
              <a:t> que use otro </a:t>
            </a:r>
            <a:r>
              <a:rPr lang="es-ES" b="1" dirty="0"/>
              <a:t>constructor</a:t>
            </a:r>
            <a:r>
              <a:rPr lang="es-ES" dirty="0"/>
              <a:t>, y siguiendo el ejemplo anterior, se crearía así:</a:t>
            </a:r>
          </a:p>
          <a:p>
            <a:pPr marL="457200" lvl="1" indent="0">
              <a:buNone/>
            </a:pPr>
            <a:r>
              <a:rPr lang="es-ES" i="1" dirty="0" err="1"/>
              <a:t>telefono</a:t>
            </a:r>
            <a:r>
              <a:rPr lang="es-ES" i="1" dirty="0"/>
              <a:t> &lt;nombre del objeto&gt; = new teléfono(“Samsung”);</a:t>
            </a:r>
          </a:p>
          <a:p>
            <a:endParaRPr lang="es-ES" dirty="0"/>
          </a:p>
        </p:txBody>
      </p:sp>
      <p:sp>
        <p:nvSpPr>
          <p:cNvPr id="4" name="Flecha: a la derecha 3">
            <a:extLst>
              <a:ext uri="{FF2B5EF4-FFF2-40B4-BE49-F238E27FC236}">
                <a16:creationId xmlns:a16="http://schemas.microsoft.com/office/drawing/2014/main" id="{AE82080F-9EB1-44B3-944A-6ECB283C9819}"/>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55663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F22A0-46CD-4783-BCF0-54E6644ABAAC}"/>
              </a:ext>
            </a:extLst>
          </p:cNvPr>
          <p:cNvSpPr>
            <a:spLocks noGrp="1"/>
          </p:cNvSpPr>
          <p:nvPr>
            <p:ph type="title"/>
          </p:nvPr>
        </p:nvSpPr>
        <p:spPr/>
        <p:txBody>
          <a:bodyPr/>
          <a:lstStyle/>
          <a:p>
            <a:r>
              <a:rPr lang="es-ES" dirty="0"/>
              <a:t>Clases VII (Vídeos 35, 36, 38, 39, 40, 41, 42 y 43)</a:t>
            </a:r>
          </a:p>
        </p:txBody>
      </p:sp>
      <p:sp>
        <p:nvSpPr>
          <p:cNvPr id="3" name="Marcador de contenido 2">
            <a:extLst>
              <a:ext uri="{FF2B5EF4-FFF2-40B4-BE49-F238E27FC236}">
                <a16:creationId xmlns:a16="http://schemas.microsoft.com/office/drawing/2014/main" id="{C0A4FE3D-50E4-4CC7-B006-67990AFF7B45}"/>
              </a:ext>
            </a:extLst>
          </p:cNvPr>
          <p:cNvSpPr>
            <a:spLocks noGrp="1"/>
          </p:cNvSpPr>
          <p:nvPr>
            <p:ph idx="1"/>
          </p:nvPr>
        </p:nvSpPr>
        <p:spPr/>
        <p:txBody>
          <a:bodyPr>
            <a:normAutofit fontScale="92500" lnSpcReduction="10000"/>
          </a:bodyPr>
          <a:lstStyle/>
          <a:p>
            <a:r>
              <a:rPr lang="es-ES" dirty="0"/>
              <a:t>Para definir un </a:t>
            </a:r>
            <a:r>
              <a:rPr lang="es-ES" b="1" dirty="0"/>
              <a:t>método</a:t>
            </a:r>
            <a:r>
              <a:rPr lang="es-ES" dirty="0"/>
              <a:t> que devuelva un valor se hace así:</a:t>
            </a:r>
            <a:endParaRPr lang="es-ES" i="1" dirty="0"/>
          </a:p>
          <a:p>
            <a:pPr marL="457200" lvl="1" indent="0">
              <a:buNone/>
            </a:pPr>
            <a:r>
              <a:rPr lang="es-ES" i="1" dirty="0"/>
              <a:t>&lt;</a:t>
            </a:r>
            <a:r>
              <a:rPr lang="es-ES" i="1" dirty="0" err="1"/>
              <a:t>public</a:t>
            </a:r>
            <a:r>
              <a:rPr lang="es-ES" i="1" dirty="0"/>
              <a:t>/</a:t>
            </a:r>
            <a:r>
              <a:rPr lang="es-ES" i="1" dirty="0" err="1"/>
              <a:t>private</a:t>
            </a:r>
            <a:r>
              <a:rPr lang="es-ES" i="1" dirty="0"/>
              <a:t>&gt; &lt;tipo de dato del valor que se va a devolver&gt; &lt;nombre del método&gt;([&lt;parámetros&gt;]){</a:t>
            </a:r>
          </a:p>
          <a:p>
            <a:pPr marL="457200" lvl="1" indent="0">
              <a:buNone/>
            </a:pPr>
            <a:r>
              <a:rPr lang="es-ES" i="1" dirty="0"/>
              <a:t>	//instrucciones</a:t>
            </a:r>
          </a:p>
          <a:p>
            <a:pPr marL="457200" lvl="1" indent="0">
              <a:buNone/>
            </a:pPr>
            <a:r>
              <a:rPr lang="es-ES" i="1" dirty="0"/>
              <a:t>	</a:t>
            </a:r>
            <a:r>
              <a:rPr lang="es-ES" i="1" dirty="0" err="1"/>
              <a:t>return</a:t>
            </a:r>
            <a:r>
              <a:rPr lang="es-ES" i="1" dirty="0"/>
              <a:t> &lt;&lt;valor&gt;;</a:t>
            </a:r>
          </a:p>
          <a:p>
            <a:pPr marL="457200" lvl="1" indent="0">
              <a:buNone/>
            </a:pPr>
            <a:r>
              <a:rPr lang="es-ES" i="1" dirty="0"/>
              <a:t>}</a:t>
            </a:r>
          </a:p>
          <a:p>
            <a:r>
              <a:rPr lang="es-ES" dirty="0"/>
              <a:t>Para poder llamar a un </a:t>
            </a:r>
            <a:r>
              <a:rPr lang="es-ES" b="1" dirty="0"/>
              <a:t>método</a:t>
            </a:r>
            <a:r>
              <a:rPr lang="es-ES" dirty="0"/>
              <a:t> o </a:t>
            </a:r>
            <a:r>
              <a:rPr lang="es-ES" b="1" dirty="0"/>
              <a:t>propiedad</a:t>
            </a:r>
            <a:r>
              <a:rPr lang="es-ES" dirty="0"/>
              <a:t> de una clase sin tener que inicializar el </a:t>
            </a:r>
            <a:r>
              <a:rPr lang="es-ES" b="1" dirty="0"/>
              <a:t>objeto</a:t>
            </a:r>
            <a:r>
              <a:rPr lang="es-ES" dirty="0"/>
              <a:t>, se hace añadiendo </a:t>
            </a:r>
            <a:r>
              <a:rPr lang="es-ES" b="1" dirty="0" err="1"/>
              <a:t>static</a:t>
            </a:r>
            <a:r>
              <a:rPr lang="es-ES" dirty="0"/>
              <a:t> en la definición del </a:t>
            </a:r>
            <a:r>
              <a:rPr lang="es-ES" b="1" dirty="0"/>
              <a:t>método</a:t>
            </a:r>
            <a:r>
              <a:rPr lang="es-ES" dirty="0"/>
              <a:t> o </a:t>
            </a:r>
            <a:r>
              <a:rPr lang="es-ES" b="1" dirty="0"/>
              <a:t>propiedad</a:t>
            </a:r>
            <a:r>
              <a:rPr lang="es-ES" dirty="0"/>
              <a:t>:</a:t>
            </a:r>
          </a:p>
          <a:p>
            <a:pPr marL="457200" lvl="1" indent="0">
              <a:buNone/>
            </a:pPr>
            <a:r>
              <a:rPr lang="es-ES" i="1" dirty="0" err="1"/>
              <a:t>public</a:t>
            </a:r>
            <a:r>
              <a:rPr lang="es-ES" i="1" dirty="0"/>
              <a:t> </a:t>
            </a:r>
            <a:r>
              <a:rPr lang="es-ES" i="1" dirty="0" err="1"/>
              <a:t>static</a:t>
            </a:r>
            <a:r>
              <a:rPr lang="es-ES" i="1" dirty="0"/>
              <a:t> &lt;tipo de dato&gt; &lt;nombre de la propiedad&gt;</a:t>
            </a:r>
            <a:endParaRPr lang="es-ES" dirty="0"/>
          </a:p>
          <a:p>
            <a:pPr marL="457200" lvl="1" indent="0">
              <a:buNone/>
            </a:pPr>
            <a:r>
              <a:rPr lang="es-ES" dirty="0" err="1"/>
              <a:t>Ó</a:t>
            </a:r>
            <a:endParaRPr lang="es-ES" dirty="0"/>
          </a:p>
          <a:p>
            <a:pPr marL="457200" lvl="1" indent="0">
              <a:buNone/>
            </a:pPr>
            <a:r>
              <a:rPr lang="es-ES" i="1" dirty="0" err="1"/>
              <a:t>public</a:t>
            </a:r>
            <a:r>
              <a:rPr lang="es-ES" i="1" dirty="0"/>
              <a:t> </a:t>
            </a:r>
            <a:r>
              <a:rPr lang="es-ES" i="1" dirty="0" err="1"/>
              <a:t>static</a:t>
            </a:r>
            <a:r>
              <a:rPr lang="es-ES" i="1" dirty="0"/>
              <a:t> &lt;</a:t>
            </a:r>
            <a:r>
              <a:rPr lang="es-ES" i="1" dirty="0" err="1"/>
              <a:t>void</a:t>
            </a:r>
            <a:r>
              <a:rPr lang="es-ES" i="1" dirty="0"/>
              <a:t>&gt;/&lt;tipo de dato&gt; &lt;nombre del método&gt;([&lt;parámetro&gt;]){}</a:t>
            </a:r>
          </a:p>
        </p:txBody>
      </p:sp>
      <p:sp>
        <p:nvSpPr>
          <p:cNvPr id="4" name="Flecha: a la derecha 3">
            <a:extLst>
              <a:ext uri="{FF2B5EF4-FFF2-40B4-BE49-F238E27FC236}">
                <a16:creationId xmlns:a16="http://schemas.microsoft.com/office/drawing/2014/main" id="{3BCB168C-9898-4246-A64C-0AAF024A2F77}"/>
              </a:ext>
            </a:extLst>
          </p:cNvPr>
          <p:cNvSpPr/>
          <p:nvPr/>
        </p:nvSpPr>
        <p:spPr>
          <a:xfrm>
            <a:off x="10375392" y="593464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70499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9D2BF-F0C2-48B7-9B8F-B7086D13FFE9}"/>
              </a:ext>
            </a:extLst>
          </p:cNvPr>
          <p:cNvSpPr>
            <a:spLocks noGrp="1"/>
          </p:cNvSpPr>
          <p:nvPr>
            <p:ph type="title"/>
          </p:nvPr>
        </p:nvSpPr>
        <p:spPr/>
        <p:txBody>
          <a:bodyPr/>
          <a:lstStyle/>
          <a:p>
            <a:r>
              <a:rPr lang="es-ES" dirty="0"/>
              <a:t>Clases VIII (Vídeos 35, 36, 38, 39, 40, 41, 42 y 43)</a:t>
            </a:r>
          </a:p>
        </p:txBody>
      </p:sp>
      <p:sp>
        <p:nvSpPr>
          <p:cNvPr id="3" name="Marcador de contenido 2">
            <a:extLst>
              <a:ext uri="{FF2B5EF4-FFF2-40B4-BE49-F238E27FC236}">
                <a16:creationId xmlns:a16="http://schemas.microsoft.com/office/drawing/2014/main" id="{83627229-4C72-44FC-AF70-52E8B2F6F92B}"/>
              </a:ext>
            </a:extLst>
          </p:cNvPr>
          <p:cNvSpPr>
            <a:spLocks noGrp="1"/>
          </p:cNvSpPr>
          <p:nvPr>
            <p:ph idx="1"/>
          </p:nvPr>
        </p:nvSpPr>
        <p:spPr/>
        <p:txBody>
          <a:bodyPr/>
          <a:lstStyle/>
          <a:p>
            <a:r>
              <a:rPr lang="es-ES" dirty="0"/>
              <a:t>La llamada a una </a:t>
            </a:r>
            <a:r>
              <a:rPr lang="es-ES" b="1" dirty="0"/>
              <a:t>propiedad</a:t>
            </a:r>
            <a:r>
              <a:rPr lang="es-ES" dirty="0"/>
              <a:t> o </a:t>
            </a:r>
            <a:r>
              <a:rPr lang="es-ES" b="1" dirty="0"/>
              <a:t>método</a:t>
            </a:r>
            <a:r>
              <a:rPr lang="es-ES" dirty="0"/>
              <a:t> </a:t>
            </a:r>
            <a:r>
              <a:rPr lang="es-ES" b="1" dirty="0" err="1"/>
              <a:t>static</a:t>
            </a:r>
            <a:r>
              <a:rPr lang="es-ES" dirty="0"/>
              <a:t> se haría así:</a:t>
            </a:r>
          </a:p>
          <a:p>
            <a:pPr marL="457200" lvl="1" indent="0">
              <a:buNone/>
            </a:pPr>
            <a:r>
              <a:rPr lang="es-ES" i="1" dirty="0"/>
              <a:t>&lt;nombre de la clase&gt;.&lt;propiedad&gt;;</a:t>
            </a:r>
          </a:p>
          <a:p>
            <a:pPr marL="457200" lvl="1" indent="0">
              <a:buNone/>
            </a:pPr>
            <a:r>
              <a:rPr lang="es-ES" dirty="0" err="1"/>
              <a:t>Ó</a:t>
            </a:r>
            <a:endParaRPr lang="es-ES" dirty="0"/>
          </a:p>
          <a:p>
            <a:pPr marL="457200" lvl="1" indent="0">
              <a:buNone/>
            </a:pPr>
            <a:r>
              <a:rPr lang="es-ES" i="1" dirty="0"/>
              <a:t>&lt;nombre de la clase&gt;.&lt;nombre del método&gt;([&lt;parámetro&gt;]);</a:t>
            </a:r>
          </a:p>
          <a:p>
            <a:r>
              <a:rPr lang="es-ES" dirty="0"/>
              <a:t>Cuando un </a:t>
            </a:r>
            <a:r>
              <a:rPr lang="es-ES" b="1" dirty="0"/>
              <a:t>método</a:t>
            </a:r>
            <a:r>
              <a:rPr lang="es-ES" dirty="0"/>
              <a:t> o </a:t>
            </a:r>
            <a:r>
              <a:rPr lang="es-ES" b="1" dirty="0"/>
              <a:t>propiedad</a:t>
            </a:r>
            <a:r>
              <a:rPr lang="es-ES" dirty="0"/>
              <a:t> es estática, quiere decir que nunca pueden cambiar.</a:t>
            </a:r>
          </a:p>
          <a:p>
            <a:r>
              <a:rPr lang="es-ES" dirty="0"/>
              <a:t>Las </a:t>
            </a:r>
            <a:r>
              <a:rPr lang="es-ES" b="1" dirty="0"/>
              <a:t>propiedades</a:t>
            </a:r>
            <a:r>
              <a:rPr lang="es-ES" dirty="0"/>
              <a:t> y </a:t>
            </a:r>
            <a:r>
              <a:rPr lang="es-ES" b="1" dirty="0"/>
              <a:t>métodos </a:t>
            </a:r>
            <a:r>
              <a:rPr lang="es-ES" dirty="0"/>
              <a:t>estáticos pueden servir para crear una </a:t>
            </a:r>
            <a:r>
              <a:rPr lang="es-ES" b="1" dirty="0"/>
              <a:t>biblioteca</a:t>
            </a:r>
            <a:r>
              <a:rPr lang="es-ES" dirty="0"/>
              <a:t> de </a:t>
            </a:r>
            <a:r>
              <a:rPr lang="es-ES" b="1" dirty="0"/>
              <a:t>métodos </a:t>
            </a:r>
            <a:r>
              <a:rPr lang="es-ES" dirty="0"/>
              <a:t>que se van a usar en el proyecto.</a:t>
            </a:r>
          </a:p>
        </p:txBody>
      </p:sp>
      <p:sp>
        <p:nvSpPr>
          <p:cNvPr id="4" name="Flecha: a la derecha 3">
            <a:extLst>
              <a:ext uri="{FF2B5EF4-FFF2-40B4-BE49-F238E27FC236}">
                <a16:creationId xmlns:a16="http://schemas.microsoft.com/office/drawing/2014/main" id="{4A8C817F-7DC2-4AB2-81E1-2AD5355D77F2}"/>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86763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792B2-016A-4513-8E5C-F78B4747AB0C}"/>
              </a:ext>
            </a:extLst>
          </p:cNvPr>
          <p:cNvSpPr>
            <a:spLocks noGrp="1"/>
          </p:cNvSpPr>
          <p:nvPr>
            <p:ph type="title"/>
          </p:nvPr>
        </p:nvSpPr>
        <p:spPr/>
        <p:txBody>
          <a:bodyPr/>
          <a:lstStyle/>
          <a:p>
            <a:r>
              <a:rPr lang="es-ES" dirty="0"/>
              <a:t>Clases IX (Vídeos 35, 36, 38, 39, 40, 41, 42 y 43)</a:t>
            </a:r>
          </a:p>
        </p:txBody>
      </p:sp>
      <p:sp>
        <p:nvSpPr>
          <p:cNvPr id="3" name="Marcador de contenido 2">
            <a:extLst>
              <a:ext uri="{FF2B5EF4-FFF2-40B4-BE49-F238E27FC236}">
                <a16:creationId xmlns:a16="http://schemas.microsoft.com/office/drawing/2014/main" id="{EB36886C-ADC6-498D-80B9-2E845E22058D}"/>
              </a:ext>
            </a:extLst>
          </p:cNvPr>
          <p:cNvSpPr>
            <a:spLocks noGrp="1"/>
          </p:cNvSpPr>
          <p:nvPr>
            <p:ph idx="1"/>
          </p:nvPr>
        </p:nvSpPr>
        <p:spPr/>
        <p:txBody>
          <a:bodyPr>
            <a:normAutofit lnSpcReduction="10000"/>
          </a:bodyPr>
          <a:lstStyle/>
          <a:p>
            <a:r>
              <a:rPr lang="es-ES" dirty="0"/>
              <a:t>Los </a:t>
            </a:r>
            <a:r>
              <a:rPr lang="es-ES" b="1" dirty="0"/>
              <a:t>métodos </a:t>
            </a:r>
            <a:r>
              <a:rPr lang="es-ES" b="1" dirty="0" err="1"/>
              <a:t>get</a:t>
            </a:r>
            <a:r>
              <a:rPr lang="es-ES" dirty="0"/>
              <a:t> y </a:t>
            </a:r>
            <a:r>
              <a:rPr lang="es-ES" b="1" dirty="0"/>
              <a:t>set</a:t>
            </a:r>
            <a:r>
              <a:rPr lang="es-ES" dirty="0"/>
              <a:t> ayudan a controlar la obtención o introducción de un dato que se encuentre en una </a:t>
            </a:r>
            <a:r>
              <a:rPr lang="es-ES" b="1" dirty="0"/>
              <a:t>propiedad</a:t>
            </a:r>
            <a:r>
              <a:rPr lang="es-ES" dirty="0"/>
              <a:t> de la </a:t>
            </a:r>
            <a:r>
              <a:rPr lang="es-ES" b="1" dirty="0"/>
              <a:t>clase</a:t>
            </a:r>
            <a:r>
              <a:rPr lang="es-ES" dirty="0"/>
              <a:t>.</a:t>
            </a:r>
          </a:p>
          <a:p>
            <a:pPr lvl="1"/>
            <a:r>
              <a:rPr lang="es-ES" dirty="0"/>
              <a:t>Hay tres formas de crear estos </a:t>
            </a:r>
            <a:r>
              <a:rPr lang="es-ES" b="1" dirty="0"/>
              <a:t>métodos</a:t>
            </a:r>
            <a:r>
              <a:rPr lang="es-ES" dirty="0"/>
              <a:t>:</a:t>
            </a:r>
          </a:p>
          <a:p>
            <a:pPr lvl="2"/>
            <a:r>
              <a:rPr lang="es-ES" dirty="0"/>
              <a:t>En la definición de la </a:t>
            </a:r>
            <a:r>
              <a:rPr lang="es-ES" b="1" dirty="0"/>
              <a:t>propiedad </a:t>
            </a:r>
            <a:r>
              <a:rPr lang="es-ES" dirty="0"/>
              <a:t>hay que ir a la derecha de su nombre y pulsar </a:t>
            </a:r>
            <a:r>
              <a:rPr lang="es-ES" b="1" dirty="0"/>
              <a:t>CTRL + .</a:t>
            </a:r>
            <a:r>
              <a:rPr lang="es-ES" dirty="0"/>
              <a:t>, y seleccionando </a:t>
            </a:r>
            <a:r>
              <a:rPr lang="es-ES" b="1" dirty="0"/>
              <a:t>Encapsular campo: ‘&lt;nombre de la propiedad&gt;’ (y usar propiedad)</a:t>
            </a:r>
            <a:r>
              <a:rPr lang="es-ES" dirty="0"/>
              <a:t>. Esta es la forma más simple.</a:t>
            </a:r>
          </a:p>
          <a:p>
            <a:pPr lvl="2"/>
            <a:r>
              <a:rPr lang="es-ES" dirty="0"/>
              <a:t>Una forma más complicada es creando nosotros los </a:t>
            </a:r>
            <a:r>
              <a:rPr lang="es-ES" b="1" dirty="0"/>
              <a:t>métodos</a:t>
            </a:r>
            <a:r>
              <a:rPr lang="es-ES" dirty="0"/>
              <a:t>, en los que podemos hacer alguna operación complementaria. Por ejemplo:</a:t>
            </a:r>
          </a:p>
          <a:p>
            <a:pPr marL="1371600" lvl="3" indent="0">
              <a:buNone/>
            </a:pPr>
            <a:r>
              <a:rPr lang="es-ES" i="1" dirty="0" err="1"/>
              <a:t>public</a:t>
            </a:r>
            <a:r>
              <a:rPr lang="es-ES" i="1" dirty="0"/>
              <a:t> &lt;tipo de dato a devolver&gt; &lt;nombre de la propiedad con la inicial en mayúsculas&gt;{</a:t>
            </a:r>
          </a:p>
          <a:p>
            <a:pPr marL="1371600" lvl="3" indent="0">
              <a:buNone/>
            </a:pPr>
            <a:r>
              <a:rPr lang="es-ES" i="1" dirty="0"/>
              <a:t>	</a:t>
            </a:r>
            <a:r>
              <a:rPr lang="es-ES" i="1" dirty="0" err="1"/>
              <a:t>get</a:t>
            </a:r>
            <a:r>
              <a:rPr lang="es-ES" i="1" dirty="0"/>
              <a:t>{ </a:t>
            </a:r>
            <a:r>
              <a:rPr lang="es-ES" i="1" dirty="0" err="1"/>
              <a:t>return</a:t>
            </a:r>
            <a:r>
              <a:rPr lang="es-ES" i="1" dirty="0"/>
              <a:t> “Yo soy de “ + &lt;nombre de propiedad&gt;;}</a:t>
            </a:r>
          </a:p>
          <a:p>
            <a:pPr marL="1371600" lvl="3" indent="0">
              <a:buNone/>
            </a:pPr>
            <a:r>
              <a:rPr lang="es-ES" i="1" dirty="0"/>
              <a:t>	set{ &lt;nombre de la propiedad&gt; = </a:t>
            </a:r>
            <a:r>
              <a:rPr lang="es-ES" i="1" dirty="0" err="1"/>
              <a:t>value</a:t>
            </a:r>
            <a:r>
              <a:rPr lang="es-ES" i="1" dirty="0"/>
              <a:t>;}</a:t>
            </a:r>
          </a:p>
          <a:p>
            <a:pPr marL="1371600" lvl="3" indent="0">
              <a:buNone/>
            </a:pPr>
            <a:r>
              <a:rPr lang="es-ES" i="1" dirty="0"/>
              <a:t>}</a:t>
            </a:r>
          </a:p>
          <a:p>
            <a:pPr lvl="2"/>
            <a:r>
              <a:rPr lang="es-ES" dirty="0"/>
              <a:t>La tercera forma es:</a:t>
            </a:r>
          </a:p>
          <a:p>
            <a:pPr marL="1371600" lvl="3" indent="0">
              <a:buNone/>
            </a:pPr>
            <a:r>
              <a:rPr lang="es-ES" i="1" dirty="0" err="1"/>
              <a:t>public</a:t>
            </a:r>
            <a:r>
              <a:rPr lang="es-ES" i="1" dirty="0"/>
              <a:t> &lt;tipo de dato a devolver&gt; &lt;nombre de la propiedad&gt; { </a:t>
            </a:r>
            <a:r>
              <a:rPr lang="es-ES" i="1" dirty="0" err="1"/>
              <a:t>get</a:t>
            </a:r>
            <a:r>
              <a:rPr lang="es-ES" i="1" dirty="0"/>
              <a:t>; set; }</a:t>
            </a:r>
          </a:p>
          <a:p>
            <a:endParaRPr lang="es-ES" dirty="0"/>
          </a:p>
        </p:txBody>
      </p:sp>
      <p:sp>
        <p:nvSpPr>
          <p:cNvPr id="5" name="Flecha: a la derecha 4">
            <a:extLst>
              <a:ext uri="{FF2B5EF4-FFF2-40B4-BE49-F238E27FC236}">
                <a16:creationId xmlns:a16="http://schemas.microsoft.com/office/drawing/2014/main" id="{A44AC04E-3996-4C2F-8F69-A05A0811D447}"/>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62219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79ECD-BB3A-4C33-A3BB-D8210218813B}"/>
              </a:ext>
            </a:extLst>
          </p:cNvPr>
          <p:cNvSpPr>
            <a:spLocks noGrp="1"/>
          </p:cNvSpPr>
          <p:nvPr>
            <p:ph type="title"/>
          </p:nvPr>
        </p:nvSpPr>
        <p:spPr/>
        <p:txBody>
          <a:bodyPr/>
          <a:lstStyle/>
          <a:p>
            <a:r>
              <a:rPr lang="es-ES" dirty="0"/>
              <a:t>Clases X (Vídeos 35, 36, 38, 39, 40, 41, 42 y 43)</a:t>
            </a:r>
          </a:p>
        </p:txBody>
      </p:sp>
      <p:sp>
        <p:nvSpPr>
          <p:cNvPr id="3" name="Marcador de contenido 2">
            <a:extLst>
              <a:ext uri="{FF2B5EF4-FFF2-40B4-BE49-F238E27FC236}">
                <a16:creationId xmlns:a16="http://schemas.microsoft.com/office/drawing/2014/main" id="{53C6795B-EADC-4FF4-BCC9-EA4B1DCE6C44}"/>
              </a:ext>
            </a:extLst>
          </p:cNvPr>
          <p:cNvSpPr>
            <a:spLocks noGrp="1"/>
          </p:cNvSpPr>
          <p:nvPr>
            <p:ph idx="1"/>
          </p:nvPr>
        </p:nvSpPr>
        <p:spPr/>
        <p:txBody>
          <a:bodyPr/>
          <a:lstStyle/>
          <a:p>
            <a:r>
              <a:rPr lang="es-ES" dirty="0"/>
              <a:t>En los tres casos es obligatorio que el nombre de la </a:t>
            </a:r>
            <a:r>
              <a:rPr lang="es-ES" b="1" dirty="0"/>
              <a:t>propiedad</a:t>
            </a:r>
            <a:r>
              <a:rPr lang="es-ES" dirty="0"/>
              <a:t> tenga su inicial en mayúsculas.</a:t>
            </a:r>
          </a:p>
          <a:p>
            <a:r>
              <a:rPr lang="es-ES" dirty="0"/>
              <a:t>Para llamar a los </a:t>
            </a:r>
            <a:r>
              <a:rPr lang="es-ES" b="1" dirty="0"/>
              <a:t>métodos </a:t>
            </a:r>
            <a:r>
              <a:rPr lang="es-ES" b="1" dirty="0" err="1"/>
              <a:t>get</a:t>
            </a:r>
            <a:r>
              <a:rPr lang="es-ES" dirty="0"/>
              <a:t> y </a:t>
            </a:r>
            <a:r>
              <a:rPr lang="es-ES" b="1" dirty="0"/>
              <a:t>set</a:t>
            </a:r>
            <a:r>
              <a:rPr lang="es-ES" dirty="0"/>
              <a:t>, sólo hay que hacer:</a:t>
            </a:r>
          </a:p>
          <a:p>
            <a:pPr marL="457200" lvl="1" indent="0">
              <a:buNone/>
            </a:pPr>
            <a:r>
              <a:rPr lang="es-ES" i="1" dirty="0"/>
              <a:t>&lt;nombre del objeto&gt;.&lt;nombre del método&gt;;</a:t>
            </a:r>
          </a:p>
          <a:p>
            <a:pPr marL="457200" lvl="1" indent="0">
              <a:buNone/>
            </a:pPr>
            <a:r>
              <a:rPr lang="es-ES" dirty="0"/>
              <a:t>Por ejemplo:</a:t>
            </a:r>
          </a:p>
          <a:p>
            <a:pPr marL="457200" lvl="1" indent="0">
              <a:buNone/>
            </a:pPr>
            <a:r>
              <a:rPr lang="es-ES" i="1" dirty="0" err="1"/>
              <a:t>persona.Pais</a:t>
            </a:r>
            <a:r>
              <a:rPr lang="es-ES" i="1" dirty="0"/>
              <a:t> = “España”;</a:t>
            </a:r>
          </a:p>
          <a:p>
            <a:pPr marL="457200" lvl="1" indent="0">
              <a:buNone/>
            </a:pPr>
            <a:r>
              <a:rPr lang="es-ES" i="1" dirty="0" err="1"/>
              <a:t>MessageBox</a:t>
            </a:r>
            <a:r>
              <a:rPr lang="es-ES" i="1" dirty="0"/>
              <a:t>(</a:t>
            </a:r>
            <a:r>
              <a:rPr lang="es-ES" i="1" dirty="0" err="1"/>
              <a:t>persona.Pais</a:t>
            </a:r>
            <a:r>
              <a:rPr lang="es-ES" i="1" dirty="0"/>
              <a:t>);</a:t>
            </a:r>
          </a:p>
        </p:txBody>
      </p:sp>
    </p:spTree>
    <p:extLst>
      <p:ext uri="{BB962C8B-B14F-4D97-AF65-F5344CB8AC3E}">
        <p14:creationId xmlns:p14="http://schemas.microsoft.com/office/powerpoint/2010/main" val="1464493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07B2DE-07D1-478E-80DC-DC80BCFC2CD5}"/>
              </a:ext>
            </a:extLst>
          </p:cNvPr>
          <p:cNvSpPr>
            <a:spLocks noGrp="1"/>
          </p:cNvSpPr>
          <p:nvPr>
            <p:ph type="title"/>
          </p:nvPr>
        </p:nvSpPr>
        <p:spPr/>
        <p:txBody>
          <a:bodyPr/>
          <a:lstStyle/>
          <a:p>
            <a:r>
              <a:rPr lang="es-ES" dirty="0"/>
              <a:t>Objetos (Vídeos 35 y 36)</a:t>
            </a:r>
          </a:p>
        </p:txBody>
      </p:sp>
      <p:sp>
        <p:nvSpPr>
          <p:cNvPr id="3" name="Marcador de contenido 2">
            <a:extLst>
              <a:ext uri="{FF2B5EF4-FFF2-40B4-BE49-F238E27FC236}">
                <a16:creationId xmlns:a16="http://schemas.microsoft.com/office/drawing/2014/main" id="{CB930B5A-1542-471D-9794-D184FBA94408}"/>
              </a:ext>
            </a:extLst>
          </p:cNvPr>
          <p:cNvSpPr>
            <a:spLocks noGrp="1"/>
          </p:cNvSpPr>
          <p:nvPr>
            <p:ph idx="1"/>
          </p:nvPr>
        </p:nvSpPr>
        <p:spPr/>
        <p:txBody>
          <a:bodyPr/>
          <a:lstStyle/>
          <a:p>
            <a:r>
              <a:rPr lang="es-ES" dirty="0"/>
              <a:t>Un objeto es una entidad que tiene </a:t>
            </a:r>
            <a:r>
              <a:rPr lang="es-ES" b="1" dirty="0"/>
              <a:t>propiedades</a:t>
            </a:r>
            <a:r>
              <a:rPr lang="es-ES" dirty="0"/>
              <a:t> y </a:t>
            </a:r>
            <a:r>
              <a:rPr lang="es-ES" b="1" dirty="0"/>
              <a:t>métodos</a:t>
            </a:r>
            <a:r>
              <a:rPr lang="es-ES" dirty="0"/>
              <a:t> y reaccionan a </a:t>
            </a:r>
            <a:r>
              <a:rPr lang="es-ES" b="1" dirty="0"/>
              <a:t>eventos</a:t>
            </a:r>
            <a:r>
              <a:rPr lang="es-ES" dirty="0"/>
              <a:t>.</a:t>
            </a:r>
          </a:p>
          <a:p>
            <a:r>
              <a:rPr lang="es-ES" dirty="0"/>
              <a:t>La  creación de un </a:t>
            </a:r>
            <a:r>
              <a:rPr lang="es-ES" b="1" dirty="0"/>
              <a:t>objeto </a:t>
            </a:r>
            <a:r>
              <a:rPr lang="es-ES" dirty="0"/>
              <a:t> se hace así:</a:t>
            </a:r>
          </a:p>
          <a:p>
            <a:pPr marL="457200" lvl="1" indent="0">
              <a:buNone/>
            </a:pPr>
            <a:r>
              <a:rPr lang="es-ES" i="1" dirty="0"/>
              <a:t>&lt;nombre de la clase&gt; &lt;nombre del objeto&gt; = new &lt;nombre de la clase&gt;();</a:t>
            </a:r>
          </a:p>
          <a:p>
            <a:r>
              <a:rPr lang="es-ES" dirty="0"/>
              <a:t>Para llamar a una </a:t>
            </a:r>
            <a:r>
              <a:rPr lang="es-ES" b="1" dirty="0"/>
              <a:t>propiedad</a:t>
            </a:r>
            <a:r>
              <a:rPr lang="es-ES" dirty="0"/>
              <a:t> o </a:t>
            </a:r>
            <a:r>
              <a:rPr lang="es-ES" b="1" dirty="0"/>
              <a:t>método </a:t>
            </a:r>
            <a:r>
              <a:rPr lang="es-ES" dirty="0"/>
              <a:t>de un </a:t>
            </a:r>
            <a:r>
              <a:rPr lang="es-ES" b="1" dirty="0"/>
              <a:t>objeto</a:t>
            </a:r>
            <a:r>
              <a:rPr lang="es-ES" dirty="0"/>
              <a:t>: </a:t>
            </a:r>
          </a:p>
          <a:p>
            <a:pPr marL="457200" lvl="1" indent="0">
              <a:buNone/>
            </a:pPr>
            <a:r>
              <a:rPr lang="es-ES" i="1" dirty="0"/>
              <a:t>&lt;nombre del objeto&gt;.&lt;nombre de la propiedad/método&gt;;</a:t>
            </a:r>
          </a:p>
        </p:txBody>
      </p:sp>
    </p:spTree>
    <p:extLst>
      <p:ext uri="{BB962C8B-B14F-4D97-AF65-F5344CB8AC3E}">
        <p14:creationId xmlns:p14="http://schemas.microsoft.com/office/powerpoint/2010/main" val="1918154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A86B3-92C8-4A8B-AA79-E84D72506574}"/>
              </a:ext>
            </a:extLst>
          </p:cNvPr>
          <p:cNvSpPr>
            <a:spLocks noGrp="1"/>
          </p:cNvSpPr>
          <p:nvPr>
            <p:ph type="title"/>
          </p:nvPr>
        </p:nvSpPr>
        <p:spPr/>
        <p:txBody>
          <a:bodyPr/>
          <a:lstStyle/>
          <a:p>
            <a:r>
              <a:rPr lang="es-ES" dirty="0"/>
              <a:t>Trabajo con archivos I (Vídeos 44, 45 y 46)</a:t>
            </a:r>
          </a:p>
        </p:txBody>
      </p:sp>
      <p:sp>
        <p:nvSpPr>
          <p:cNvPr id="3" name="Marcador de contenido 2">
            <a:extLst>
              <a:ext uri="{FF2B5EF4-FFF2-40B4-BE49-F238E27FC236}">
                <a16:creationId xmlns:a16="http://schemas.microsoft.com/office/drawing/2014/main" id="{0828EC15-2075-4CF2-884A-AC3A1B03B9BA}"/>
              </a:ext>
            </a:extLst>
          </p:cNvPr>
          <p:cNvSpPr>
            <a:spLocks noGrp="1"/>
          </p:cNvSpPr>
          <p:nvPr>
            <p:ph idx="1"/>
          </p:nvPr>
        </p:nvSpPr>
        <p:spPr/>
        <p:txBody>
          <a:bodyPr>
            <a:normAutofit fontScale="92500" lnSpcReduction="10000"/>
          </a:bodyPr>
          <a:lstStyle/>
          <a:p>
            <a:r>
              <a:rPr lang="es-ES" dirty="0"/>
              <a:t>Para poder trabajar con archivos, primero hay que añadir una referencia a </a:t>
            </a:r>
            <a:r>
              <a:rPr lang="es-ES" b="1" dirty="0"/>
              <a:t>System.IO</a:t>
            </a:r>
            <a:r>
              <a:rPr lang="es-ES" dirty="0"/>
              <a:t> en el </a:t>
            </a:r>
            <a:r>
              <a:rPr lang="es-ES" b="1" dirty="0" err="1"/>
              <a:t>using</a:t>
            </a:r>
            <a:r>
              <a:rPr lang="es-ES" dirty="0"/>
              <a:t>:</a:t>
            </a:r>
          </a:p>
          <a:p>
            <a:pPr marL="457200" lvl="1" indent="0">
              <a:buNone/>
            </a:pPr>
            <a:r>
              <a:rPr lang="es-ES" i="1" dirty="0" err="1"/>
              <a:t>Using</a:t>
            </a:r>
            <a:r>
              <a:rPr lang="es-ES" i="1" dirty="0"/>
              <a:t> System.IO;</a:t>
            </a:r>
          </a:p>
          <a:p>
            <a:r>
              <a:rPr lang="es-ES" dirty="0"/>
              <a:t>Para poder escribir en un archivo, primero hay que crear un </a:t>
            </a:r>
            <a:r>
              <a:rPr lang="es-ES" b="1" dirty="0"/>
              <a:t>objeto </a:t>
            </a:r>
            <a:r>
              <a:rPr lang="es-ES" dirty="0"/>
              <a:t>de la </a:t>
            </a:r>
            <a:r>
              <a:rPr lang="es-ES" b="1" dirty="0"/>
              <a:t>clase </a:t>
            </a:r>
            <a:r>
              <a:rPr lang="es-ES" b="1" dirty="0" err="1"/>
              <a:t>TextWriter</a:t>
            </a:r>
            <a:r>
              <a:rPr lang="es-ES" dirty="0"/>
              <a:t>:</a:t>
            </a:r>
          </a:p>
          <a:p>
            <a:pPr marL="457200" lvl="1" indent="0">
              <a:buNone/>
            </a:pPr>
            <a:r>
              <a:rPr lang="es-ES" i="1" dirty="0" err="1"/>
              <a:t>TextWriter</a:t>
            </a:r>
            <a:r>
              <a:rPr lang="es-ES" i="1" dirty="0"/>
              <a:t> &lt;nombre del objeto&gt; = new </a:t>
            </a:r>
            <a:r>
              <a:rPr lang="es-ES" i="1" dirty="0" err="1"/>
              <a:t>StreamWriter</a:t>
            </a:r>
            <a:r>
              <a:rPr lang="es-ES" i="1" dirty="0"/>
              <a:t>(“&lt;ruta y nombre del archivo&gt;”);</a:t>
            </a:r>
          </a:p>
          <a:p>
            <a:pPr marL="457200" lvl="1" indent="0">
              <a:buNone/>
            </a:pPr>
            <a:r>
              <a:rPr lang="es-ES" dirty="0"/>
              <a:t>Después para realizar la escritura se usa el </a:t>
            </a:r>
            <a:r>
              <a:rPr lang="es-ES" b="1" dirty="0"/>
              <a:t>método</a:t>
            </a:r>
            <a:r>
              <a:rPr lang="es-ES" dirty="0"/>
              <a:t> </a:t>
            </a:r>
            <a:r>
              <a:rPr lang="es-ES" b="1" dirty="0" err="1"/>
              <a:t>Write</a:t>
            </a:r>
            <a:r>
              <a:rPr lang="es-ES" b="1" dirty="0"/>
              <a:t> </a:t>
            </a:r>
            <a:r>
              <a:rPr lang="es-ES" dirty="0"/>
              <a:t>o </a:t>
            </a:r>
            <a:r>
              <a:rPr lang="es-ES" b="1" dirty="0" err="1"/>
              <a:t>WriteLine</a:t>
            </a:r>
            <a:r>
              <a:rPr lang="es-ES" b="1" dirty="0"/>
              <a:t> </a:t>
            </a:r>
            <a:r>
              <a:rPr lang="es-ES" dirty="0"/>
              <a:t>del </a:t>
            </a:r>
            <a:r>
              <a:rPr lang="es-ES" b="1" dirty="0"/>
              <a:t>objeto </a:t>
            </a:r>
            <a:r>
              <a:rPr lang="es-ES" dirty="0"/>
              <a:t>creado, así:</a:t>
            </a:r>
          </a:p>
          <a:p>
            <a:pPr marL="457200" lvl="1" indent="0">
              <a:buNone/>
            </a:pPr>
            <a:endParaRPr lang="es-ES" dirty="0"/>
          </a:p>
          <a:p>
            <a:pPr marL="457200" lvl="1" indent="0">
              <a:buNone/>
            </a:pPr>
            <a:r>
              <a:rPr lang="es-ES" i="1" dirty="0"/>
              <a:t>&lt;nombre del objeto&gt;.</a:t>
            </a:r>
            <a:r>
              <a:rPr lang="es-ES" i="1" dirty="0" err="1"/>
              <a:t>WriteLine</a:t>
            </a:r>
            <a:r>
              <a:rPr lang="es-ES" i="1" dirty="0"/>
              <a:t>(“&lt;Texto&gt;”);</a:t>
            </a:r>
          </a:p>
          <a:p>
            <a:pPr marL="457200" lvl="1" indent="0">
              <a:buNone/>
            </a:pPr>
            <a:r>
              <a:rPr lang="es-ES" dirty="0"/>
              <a:t>Una vez terminado el trabajo con el archivo hay que cerrarlo:</a:t>
            </a:r>
          </a:p>
          <a:p>
            <a:pPr marL="457200" lvl="1" indent="0">
              <a:buNone/>
            </a:pPr>
            <a:r>
              <a:rPr lang="es-ES" i="1" dirty="0"/>
              <a:t>&lt;nombre del objeto&gt;.</a:t>
            </a:r>
            <a:r>
              <a:rPr lang="es-ES" i="1" dirty="0" err="1"/>
              <a:t>Close</a:t>
            </a:r>
            <a:r>
              <a:rPr lang="es-ES" i="1" dirty="0"/>
              <a:t>();</a:t>
            </a:r>
          </a:p>
        </p:txBody>
      </p:sp>
      <p:sp>
        <p:nvSpPr>
          <p:cNvPr id="5" name="Flecha: a la derecha 4">
            <a:extLst>
              <a:ext uri="{FF2B5EF4-FFF2-40B4-BE49-F238E27FC236}">
                <a16:creationId xmlns:a16="http://schemas.microsoft.com/office/drawing/2014/main" id="{26C45627-9EB2-4860-BC6B-1128E99098A2}"/>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28601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761AE3-CAEA-4C43-9F43-BB2CEE4D1169}"/>
              </a:ext>
            </a:extLst>
          </p:cNvPr>
          <p:cNvSpPr>
            <a:spLocks noGrp="1"/>
          </p:cNvSpPr>
          <p:nvPr>
            <p:ph type="title"/>
          </p:nvPr>
        </p:nvSpPr>
        <p:spPr/>
        <p:txBody>
          <a:bodyPr/>
          <a:lstStyle/>
          <a:p>
            <a:r>
              <a:rPr lang="es-ES" dirty="0"/>
              <a:t>Trabajo con archivos II (Vídeos 44, 45 y 46)</a:t>
            </a:r>
          </a:p>
        </p:txBody>
      </p:sp>
      <p:sp>
        <p:nvSpPr>
          <p:cNvPr id="3" name="Marcador de contenido 2">
            <a:extLst>
              <a:ext uri="{FF2B5EF4-FFF2-40B4-BE49-F238E27FC236}">
                <a16:creationId xmlns:a16="http://schemas.microsoft.com/office/drawing/2014/main" id="{14B3B4DD-4B54-45F0-8E70-BF42930137D9}"/>
              </a:ext>
            </a:extLst>
          </p:cNvPr>
          <p:cNvSpPr>
            <a:spLocks noGrp="1"/>
          </p:cNvSpPr>
          <p:nvPr>
            <p:ph idx="1"/>
          </p:nvPr>
        </p:nvSpPr>
        <p:spPr/>
        <p:txBody>
          <a:bodyPr/>
          <a:lstStyle/>
          <a:p>
            <a:r>
              <a:rPr lang="es-ES" dirty="0"/>
              <a:t>Para agregar más líneas al mismo archivo, a continuación del código anterior, hay que crear un nuevo objeto de tipo </a:t>
            </a:r>
            <a:r>
              <a:rPr lang="es-ES" b="1" dirty="0" err="1"/>
              <a:t>StreamWriter</a:t>
            </a:r>
            <a:r>
              <a:rPr lang="es-ES" dirty="0"/>
              <a:t>, añadir la nueva línea y cerrar de nuevo el archivo:</a:t>
            </a:r>
          </a:p>
          <a:p>
            <a:pPr marL="457200" lvl="1" indent="0">
              <a:buNone/>
            </a:pPr>
            <a:r>
              <a:rPr lang="es-ES" i="1" dirty="0" err="1"/>
              <a:t>StreamWriter</a:t>
            </a:r>
            <a:r>
              <a:rPr lang="es-ES" i="1" dirty="0"/>
              <a:t> &lt;nombre del nuevo objeto&gt; = </a:t>
            </a:r>
            <a:r>
              <a:rPr lang="es-ES" i="1" dirty="0" err="1"/>
              <a:t>File.AppendText</a:t>
            </a:r>
            <a:r>
              <a:rPr lang="es-ES" i="1" dirty="0"/>
              <a:t>(“&lt;ruta y nombre del archivo&gt;”);</a:t>
            </a:r>
          </a:p>
          <a:p>
            <a:pPr marL="457200" lvl="1" indent="0">
              <a:buNone/>
            </a:pPr>
            <a:r>
              <a:rPr lang="es-ES" i="1" dirty="0"/>
              <a:t>&lt;nombre del nuevo objeto&gt;.</a:t>
            </a:r>
            <a:r>
              <a:rPr lang="es-ES" i="1" dirty="0" err="1"/>
              <a:t>WriteLine</a:t>
            </a:r>
            <a:r>
              <a:rPr lang="es-ES" i="1" dirty="0"/>
              <a:t>(“&lt;Texto&gt;”);</a:t>
            </a:r>
          </a:p>
          <a:p>
            <a:pPr marL="457200" lvl="1" indent="0">
              <a:buNone/>
            </a:pPr>
            <a:r>
              <a:rPr lang="es-ES" i="1" dirty="0"/>
              <a:t>&lt;nombre del  nuevo objeto&gt;.</a:t>
            </a:r>
            <a:r>
              <a:rPr lang="es-ES" i="1" dirty="0" err="1"/>
              <a:t>Close</a:t>
            </a:r>
            <a:r>
              <a:rPr lang="es-ES" i="1" dirty="0"/>
              <a:t>();</a:t>
            </a:r>
            <a:r>
              <a:rPr lang="es-ES" dirty="0"/>
              <a:t> </a:t>
            </a:r>
          </a:p>
          <a:p>
            <a:pPr marL="457200" lvl="1" indent="0">
              <a:buNone/>
            </a:pPr>
            <a:r>
              <a:rPr lang="es-ES" dirty="0"/>
              <a:t>Para agregar nuevas líneas no es necesario que el archivo esté recién creado, se hayan escrito antes otras líneas, y se haya cerrado; puede ser que el archivo ya estuviese creado hace tiempo y ahora es cuando se quieren añadir nuevas líneas.</a:t>
            </a:r>
          </a:p>
        </p:txBody>
      </p:sp>
      <p:sp>
        <p:nvSpPr>
          <p:cNvPr id="5" name="Flecha: a la derecha 4">
            <a:extLst>
              <a:ext uri="{FF2B5EF4-FFF2-40B4-BE49-F238E27FC236}">
                <a16:creationId xmlns:a16="http://schemas.microsoft.com/office/drawing/2014/main" id="{69E9A7A4-ECEB-4259-97B8-580172DB9A4D}"/>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75447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0562A-D58D-41BF-B945-2DEBCA2F1A85}"/>
              </a:ext>
            </a:extLst>
          </p:cNvPr>
          <p:cNvSpPr>
            <a:spLocks noGrp="1"/>
          </p:cNvSpPr>
          <p:nvPr>
            <p:ph type="title"/>
          </p:nvPr>
        </p:nvSpPr>
        <p:spPr/>
        <p:txBody>
          <a:bodyPr/>
          <a:lstStyle/>
          <a:p>
            <a:r>
              <a:rPr lang="es-ES" dirty="0"/>
              <a:t>Trabajo con archivos III (Vídeos 44, 45 y 46)</a:t>
            </a:r>
          </a:p>
        </p:txBody>
      </p:sp>
      <p:sp>
        <p:nvSpPr>
          <p:cNvPr id="3" name="Marcador de contenido 2">
            <a:extLst>
              <a:ext uri="{FF2B5EF4-FFF2-40B4-BE49-F238E27FC236}">
                <a16:creationId xmlns:a16="http://schemas.microsoft.com/office/drawing/2014/main" id="{91C82CF9-F902-4A5C-96A7-B4B5477DFDD6}"/>
              </a:ext>
            </a:extLst>
          </p:cNvPr>
          <p:cNvSpPr>
            <a:spLocks noGrp="1"/>
          </p:cNvSpPr>
          <p:nvPr>
            <p:ph idx="1"/>
          </p:nvPr>
        </p:nvSpPr>
        <p:spPr/>
        <p:txBody>
          <a:bodyPr/>
          <a:lstStyle/>
          <a:p>
            <a:r>
              <a:rPr lang="es-ES" dirty="0"/>
              <a:t>Para leer el contenido de un archivo, hay que crear un </a:t>
            </a:r>
            <a:r>
              <a:rPr lang="es-ES" b="1" dirty="0"/>
              <a:t>objeto </a:t>
            </a:r>
            <a:r>
              <a:rPr lang="es-ES" dirty="0"/>
              <a:t>de la </a:t>
            </a:r>
            <a:r>
              <a:rPr lang="es-ES" b="1" dirty="0"/>
              <a:t>clase </a:t>
            </a:r>
            <a:r>
              <a:rPr lang="es-ES" b="1" dirty="0" err="1"/>
              <a:t>TextReader</a:t>
            </a:r>
            <a:r>
              <a:rPr lang="es-ES" dirty="0"/>
              <a:t>:</a:t>
            </a:r>
          </a:p>
          <a:p>
            <a:pPr marL="457200" lvl="1" indent="0">
              <a:buNone/>
            </a:pPr>
            <a:r>
              <a:rPr lang="es-ES" i="1" dirty="0" err="1"/>
              <a:t>TextReader</a:t>
            </a:r>
            <a:r>
              <a:rPr lang="es-ES" i="1" dirty="0"/>
              <a:t> &lt;nombre del objeto&gt; = new </a:t>
            </a:r>
            <a:r>
              <a:rPr lang="es-ES" i="1" dirty="0" err="1"/>
              <a:t>StreamReader</a:t>
            </a:r>
            <a:r>
              <a:rPr lang="es-ES" i="1" dirty="0"/>
              <a:t>(“&lt;</a:t>
            </a:r>
            <a:r>
              <a:rPr lang="es-ES" i="1" dirty="0" err="1"/>
              <a:t>path</a:t>
            </a:r>
            <a:r>
              <a:rPr lang="es-ES" i="1" dirty="0"/>
              <a:t>&gt;”);</a:t>
            </a:r>
          </a:p>
          <a:p>
            <a:pPr marL="457200" lvl="1" indent="0">
              <a:buNone/>
            </a:pPr>
            <a:r>
              <a:rPr lang="es-ES" dirty="0"/>
              <a:t>Después hay dos formas de leer el archivo:</a:t>
            </a:r>
          </a:p>
          <a:p>
            <a:pPr lvl="2"/>
            <a:r>
              <a:rPr lang="es-ES" dirty="0"/>
              <a:t>Usando el </a:t>
            </a:r>
            <a:r>
              <a:rPr lang="es-ES" b="1" dirty="0" err="1"/>
              <a:t>ReadLine</a:t>
            </a:r>
            <a:r>
              <a:rPr lang="es-ES" b="1" dirty="0"/>
              <a:t>()</a:t>
            </a:r>
            <a:r>
              <a:rPr lang="es-ES" dirty="0"/>
              <a:t>. Lee una sola línea:</a:t>
            </a:r>
          </a:p>
          <a:p>
            <a:pPr marL="1371600" lvl="3" indent="0">
              <a:buNone/>
            </a:pPr>
            <a:r>
              <a:rPr lang="es-ES" i="1" dirty="0"/>
              <a:t>&lt;nombre del objeto&gt;.</a:t>
            </a:r>
            <a:r>
              <a:rPr lang="es-ES" i="1" dirty="0" err="1"/>
              <a:t>ReadLine</a:t>
            </a:r>
            <a:r>
              <a:rPr lang="es-ES" i="1" dirty="0"/>
              <a:t>();</a:t>
            </a:r>
          </a:p>
          <a:p>
            <a:pPr lvl="2"/>
            <a:r>
              <a:rPr lang="es-ES" dirty="0"/>
              <a:t>Usando el </a:t>
            </a:r>
            <a:r>
              <a:rPr lang="es-ES" b="1" dirty="0" err="1"/>
              <a:t>ReadToEnd</a:t>
            </a:r>
            <a:r>
              <a:rPr lang="es-ES" b="1" dirty="0"/>
              <a:t>()</a:t>
            </a:r>
            <a:r>
              <a:rPr lang="es-ES" dirty="0"/>
              <a:t>. Lee todo el contenido del archivo de una vez.</a:t>
            </a:r>
          </a:p>
          <a:p>
            <a:pPr marL="1371600" lvl="3" indent="0">
              <a:buNone/>
            </a:pPr>
            <a:r>
              <a:rPr lang="es-ES" i="1" dirty="0"/>
              <a:t>&lt;nombre del objeto&gt;.</a:t>
            </a:r>
            <a:r>
              <a:rPr lang="es-ES" i="1" dirty="0" err="1"/>
              <a:t>ReadToEnd</a:t>
            </a:r>
            <a:r>
              <a:rPr lang="es-ES" i="1" dirty="0"/>
              <a:t>();</a:t>
            </a:r>
          </a:p>
          <a:p>
            <a:pPr marL="1371600" lvl="3" indent="0">
              <a:buNone/>
            </a:pPr>
            <a:r>
              <a:rPr lang="es-ES" dirty="0"/>
              <a:t>Usando este </a:t>
            </a:r>
            <a:r>
              <a:rPr lang="es-ES" b="1" dirty="0"/>
              <a:t>método </a:t>
            </a:r>
            <a:r>
              <a:rPr lang="es-ES" dirty="0"/>
              <a:t>se lee a partir de la línea de texto en que esté el puntero hasta el final. Por ejemplo, si primero se ha hecho un </a:t>
            </a:r>
            <a:r>
              <a:rPr lang="es-ES" b="1" dirty="0" err="1"/>
              <a:t>ReadLine</a:t>
            </a:r>
            <a:r>
              <a:rPr lang="es-ES" dirty="0"/>
              <a:t>, si luego se hace un </a:t>
            </a:r>
            <a:r>
              <a:rPr lang="es-ES" b="1" dirty="0" err="1"/>
              <a:t>ReadToEnd</a:t>
            </a:r>
            <a:r>
              <a:rPr lang="es-ES" dirty="0"/>
              <a:t>, éste leerá desde la segunda línea del archivo hasta el final.</a:t>
            </a:r>
            <a:endParaRPr lang="es-ES" b="1" dirty="0"/>
          </a:p>
        </p:txBody>
      </p:sp>
    </p:spTree>
    <p:extLst>
      <p:ext uri="{BB962C8B-B14F-4D97-AF65-F5344CB8AC3E}">
        <p14:creationId xmlns:p14="http://schemas.microsoft.com/office/powerpoint/2010/main" val="239479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D8BF25-551C-4ACB-B159-1F60F3A93914}"/>
              </a:ext>
            </a:extLst>
          </p:cNvPr>
          <p:cNvSpPr>
            <a:spLocks noGrp="1"/>
          </p:cNvSpPr>
          <p:nvPr>
            <p:ph type="title"/>
          </p:nvPr>
        </p:nvSpPr>
        <p:spPr/>
        <p:txBody>
          <a:bodyPr/>
          <a:lstStyle/>
          <a:p>
            <a:r>
              <a:rPr lang="es-ES" dirty="0"/>
              <a:t>Definición de variables II (Vídeos 4, 5, 8, 9 y 14)</a:t>
            </a:r>
          </a:p>
        </p:txBody>
      </p:sp>
      <p:sp>
        <p:nvSpPr>
          <p:cNvPr id="3" name="Marcador de contenido 2">
            <a:extLst>
              <a:ext uri="{FF2B5EF4-FFF2-40B4-BE49-F238E27FC236}">
                <a16:creationId xmlns:a16="http://schemas.microsoft.com/office/drawing/2014/main" id="{C09AF40F-F4F0-489F-88E6-4440304BCE83}"/>
              </a:ext>
            </a:extLst>
          </p:cNvPr>
          <p:cNvSpPr>
            <a:spLocks noGrp="1"/>
          </p:cNvSpPr>
          <p:nvPr>
            <p:ph idx="1"/>
          </p:nvPr>
        </p:nvSpPr>
        <p:spPr/>
        <p:txBody>
          <a:bodyPr/>
          <a:lstStyle/>
          <a:p>
            <a:r>
              <a:rPr lang="es-ES" dirty="0"/>
              <a:t>Los tipos de datos de las variables pueden ser:</a:t>
            </a:r>
          </a:p>
          <a:p>
            <a:pPr lvl="1">
              <a:buFont typeface="Wingdings" panose="05000000000000000000" pitchFamily="2" charset="2"/>
              <a:buChar char="§"/>
            </a:pPr>
            <a:r>
              <a:rPr lang="es-ES" b="1" dirty="0" err="1"/>
              <a:t>string</a:t>
            </a:r>
            <a:r>
              <a:rPr lang="es-ES" dirty="0"/>
              <a:t>: Cadena de caracteres. </a:t>
            </a:r>
            <a:endParaRPr lang="es-ES" i="1" dirty="0"/>
          </a:p>
          <a:p>
            <a:pPr lvl="1">
              <a:buFont typeface="Wingdings" panose="05000000000000000000" pitchFamily="2" charset="2"/>
              <a:buChar char="§"/>
            </a:pPr>
            <a:r>
              <a:rPr lang="es-ES" b="1" dirty="0" err="1"/>
              <a:t>int</a:t>
            </a:r>
            <a:r>
              <a:rPr lang="es-ES" dirty="0"/>
              <a:t>: Entero positivo o negativo.</a:t>
            </a:r>
          </a:p>
          <a:p>
            <a:pPr lvl="1">
              <a:buFont typeface="Wingdings" panose="05000000000000000000" pitchFamily="2" charset="2"/>
              <a:buChar char="§"/>
            </a:pPr>
            <a:r>
              <a:rPr lang="es-ES" b="1" dirty="0" err="1"/>
              <a:t>uint</a:t>
            </a:r>
            <a:r>
              <a:rPr lang="es-ES" dirty="0"/>
              <a:t>: Entero positivo.</a:t>
            </a:r>
          </a:p>
          <a:p>
            <a:pPr lvl="1">
              <a:buFont typeface="Wingdings" panose="05000000000000000000" pitchFamily="2" charset="2"/>
              <a:buChar char="§"/>
            </a:pPr>
            <a:r>
              <a:rPr lang="es-ES" b="1" dirty="0" err="1"/>
              <a:t>float</a:t>
            </a:r>
            <a:r>
              <a:rPr lang="es-ES" dirty="0"/>
              <a:t>: Número con decimales. </a:t>
            </a:r>
          </a:p>
          <a:p>
            <a:pPr lvl="2"/>
            <a:r>
              <a:rPr lang="es-ES" dirty="0"/>
              <a:t>Al final del valor hay que poner una </a:t>
            </a:r>
            <a:r>
              <a:rPr lang="es-ES" b="1" dirty="0"/>
              <a:t>f</a:t>
            </a:r>
            <a:r>
              <a:rPr lang="es-ES" dirty="0"/>
              <a:t>: 3,5f.</a:t>
            </a:r>
          </a:p>
          <a:p>
            <a:pPr lvl="2"/>
            <a:r>
              <a:rPr lang="es-ES" dirty="0"/>
              <a:t>Si se le quita la </a:t>
            </a:r>
            <a:r>
              <a:rPr lang="es-ES" b="1" dirty="0"/>
              <a:t>f</a:t>
            </a:r>
            <a:r>
              <a:rPr lang="es-ES" dirty="0"/>
              <a:t>, el número va a ser tratado como </a:t>
            </a:r>
            <a:r>
              <a:rPr lang="es-ES" b="1" dirty="0" err="1"/>
              <a:t>double</a:t>
            </a:r>
            <a:r>
              <a:rPr lang="es-ES" dirty="0"/>
              <a:t>.</a:t>
            </a:r>
          </a:p>
          <a:p>
            <a:pPr lvl="1">
              <a:buFont typeface="Wingdings" panose="05000000000000000000" pitchFamily="2" charset="2"/>
              <a:buChar char="§"/>
            </a:pPr>
            <a:endParaRPr lang="es-ES" dirty="0"/>
          </a:p>
        </p:txBody>
      </p:sp>
      <p:sp>
        <p:nvSpPr>
          <p:cNvPr id="5" name="Flecha: a la derecha 4">
            <a:extLst>
              <a:ext uri="{FF2B5EF4-FFF2-40B4-BE49-F238E27FC236}">
                <a16:creationId xmlns:a16="http://schemas.microsoft.com/office/drawing/2014/main" id="{9BEEBF0F-FC83-4A96-BF23-F8934AB64B5C}"/>
              </a:ext>
            </a:extLst>
          </p:cNvPr>
          <p:cNvSpPr/>
          <p:nvPr/>
        </p:nvSpPr>
        <p:spPr>
          <a:xfrm>
            <a:off x="10110349" y="563699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512386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915D3-BA7C-41E4-99DF-1791F35DA9E3}"/>
              </a:ext>
            </a:extLst>
          </p:cNvPr>
          <p:cNvSpPr>
            <a:spLocks noGrp="1"/>
          </p:cNvSpPr>
          <p:nvPr>
            <p:ph type="title"/>
          </p:nvPr>
        </p:nvSpPr>
        <p:spPr/>
        <p:txBody>
          <a:bodyPr/>
          <a:lstStyle/>
          <a:p>
            <a:r>
              <a:rPr lang="es-ES" dirty="0"/>
              <a:t>Control </a:t>
            </a:r>
            <a:r>
              <a:rPr lang="es-ES" dirty="0" err="1"/>
              <a:t>RichTextBox</a:t>
            </a:r>
            <a:r>
              <a:rPr lang="es-ES" dirty="0"/>
              <a:t> (Vídeo 47)</a:t>
            </a:r>
          </a:p>
        </p:txBody>
      </p:sp>
      <p:sp>
        <p:nvSpPr>
          <p:cNvPr id="3" name="Marcador de contenido 2">
            <a:extLst>
              <a:ext uri="{FF2B5EF4-FFF2-40B4-BE49-F238E27FC236}">
                <a16:creationId xmlns:a16="http://schemas.microsoft.com/office/drawing/2014/main" id="{9345355C-92C1-49CF-BBDE-D8831ABB95EE}"/>
              </a:ext>
            </a:extLst>
          </p:cNvPr>
          <p:cNvSpPr>
            <a:spLocks noGrp="1"/>
          </p:cNvSpPr>
          <p:nvPr>
            <p:ph idx="1"/>
          </p:nvPr>
        </p:nvSpPr>
        <p:spPr/>
        <p:txBody>
          <a:bodyPr/>
          <a:lstStyle/>
          <a:p>
            <a:r>
              <a:rPr lang="es-ES" dirty="0"/>
              <a:t>Es como un </a:t>
            </a:r>
            <a:r>
              <a:rPr lang="es-ES" b="1" dirty="0" err="1"/>
              <a:t>TextBox</a:t>
            </a:r>
            <a:r>
              <a:rPr lang="es-ES" dirty="0"/>
              <a:t>, pero el </a:t>
            </a:r>
            <a:r>
              <a:rPr lang="es-ES" b="1" dirty="0" err="1"/>
              <a:t>RichTextBox</a:t>
            </a:r>
            <a:r>
              <a:rPr lang="es-ES" dirty="0"/>
              <a:t> se puede dimensionar más grande y tiene características de edición avanzada, tales como formato del texto y del párrafo.</a:t>
            </a:r>
          </a:p>
        </p:txBody>
      </p:sp>
    </p:spTree>
    <p:extLst>
      <p:ext uri="{BB962C8B-B14F-4D97-AF65-F5344CB8AC3E}">
        <p14:creationId xmlns:p14="http://schemas.microsoft.com/office/powerpoint/2010/main" val="2234418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CB673-A432-4A13-A939-6E7487EA9F9D}"/>
              </a:ext>
            </a:extLst>
          </p:cNvPr>
          <p:cNvSpPr>
            <a:spLocks noGrp="1"/>
          </p:cNvSpPr>
          <p:nvPr>
            <p:ph type="title"/>
          </p:nvPr>
        </p:nvSpPr>
        <p:spPr/>
        <p:txBody>
          <a:bodyPr/>
          <a:lstStyle/>
          <a:p>
            <a:r>
              <a:rPr lang="es-ES" dirty="0"/>
              <a:t>Control </a:t>
            </a:r>
            <a:r>
              <a:rPr lang="es-ES" dirty="0" err="1"/>
              <a:t>OpenFileDialog</a:t>
            </a:r>
            <a:r>
              <a:rPr lang="es-ES" dirty="0"/>
              <a:t> I (Vídeo 47)</a:t>
            </a:r>
          </a:p>
        </p:txBody>
      </p:sp>
      <p:sp>
        <p:nvSpPr>
          <p:cNvPr id="3" name="Marcador de contenido 2">
            <a:extLst>
              <a:ext uri="{FF2B5EF4-FFF2-40B4-BE49-F238E27FC236}">
                <a16:creationId xmlns:a16="http://schemas.microsoft.com/office/drawing/2014/main" id="{BD37FAE1-0369-4A8D-B6BF-537C8F8059E0}"/>
              </a:ext>
            </a:extLst>
          </p:cNvPr>
          <p:cNvSpPr>
            <a:spLocks noGrp="1"/>
          </p:cNvSpPr>
          <p:nvPr>
            <p:ph idx="1"/>
          </p:nvPr>
        </p:nvSpPr>
        <p:spPr/>
        <p:txBody>
          <a:bodyPr/>
          <a:lstStyle/>
          <a:p>
            <a:r>
              <a:rPr lang="es-ES" dirty="0"/>
              <a:t>Este control muestra el típico cuadro de diálogo usado para abrir archivos.</a:t>
            </a:r>
          </a:p>
          <a:p>
            <a:r>
              <a:rPr lang="es-ES" dirty="0"/>
              <a:t>Una de sus </a:t>
            </a:r>
            <a:r>
              <a:rPr lang="es-ES" b="1" dirty="0"/>
              <a:t>propiedades</a:t>
            </a:r>
            <a:r>
              <a:rPr lang="es-ES" dirty="0"/>
              <a:t> es </a:t>
            </a:r>
            <a:r>
              <a:rPr lang="es-ES" b="1" dirty="0" err="1"/>
              <a:t>Title</a:t>
            </a:r>
            <a:r>
              <a:rPr lang="es-ES" dirty="0"/>
              <a:t>, en ella se le da el título al cuadro de diálogo.</a:t>
            </a:r>
          </a:p>
          <a:p>
            <a:r>
              <a:rPr lang="es-ES" dirty="0"/>
              <a:t>Para abrir el cuadro de diálogo, se usa el </a:t>
            </a:r>
            <a:r>
              <a:rPr lang="es-ES" b="1" dirty="0"/>
              <a:t>método </a:t>
            </a:r>
            <a:r>
              <a:rPr lang="es-ES" b="1" dirty="0" err="1"/>
              <a:t>ShowDialog</a:t>
            </a:r>
            <a:r>
              <a:rPr lang="es-ES" b="1" dirty="0"/>
              <a:t>()</a:t>
            </a:r>
            <a:r>
              <a:rPr lang="es-ES" dirty="0"/>
              <a:t>:</a:t>
            </a:r>
          </a:p>
          <a:p>
            <a:pPr marL="457200" lvl="1" indent="0">
              <a:buNone/>
            </a:pPr>
            <a:r>
              <a:rPr lang="es-ES" i="1" dirty="0"/>
              <a:t>&lt;nombre del control&gt;.</a:t>
            </a:r>
            <a:r>
              <a:rPr lang="es-ES" i="1" dirty="0" err="1"/>
              <a:t>ShowDialog</a:t>
            </a:r>
            <a:r>
              <a:rPr lang="es-ES" dirty="0"/>
              <a:t>;</a:t>
            </a:r>
          </a:p>
          <a:p>
            <a:r>
              <a:rPr lang="es-ES" dirty="0"/>
              <a:t>Una vez abierto el cuadro de diálogo, hay que obtener la ruta y el nombre del archivo seleccionado. Para ello, primero se comprueba que el archivo exista y después se abre:</a:t>
            </a:r>
          </a:p>
        </p:txBody>
      </p:sp>
      <p:sp>
        <p:nvSpPr>
          <p:cNvPr id="5" name="Flecha: a la derecha 4">
            <a:extLst>
              <a:ext uri="{FF2B5EF4-FFF2-40B4-BE49-F238E27FC236}">
                <a16:creationId xmlns:a16="http://schemas.microsoft.com/office/drawing/2014/main" id="{AFE246E7-3954-444A-AF6C-4D3FA8456111}"/>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55023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E8C34-D747-4FF0-8EAD-B6672BD972D7}"/>
              </a:ext>
            </a:extLst>
          </p:cNvPr>
          <p:cNvSpPr>
            <a:spLocks noGrp="1"/>
          </p:cNvSpPr>
          <p:nvPr>
            <p:ph type="title"/>
          </p:nvPr>
        </p:nvSpPr>
        <p:spPr/>
        <p:txBody>
          <a:bodyPr/>
          <a:lstStyle/>
          <a:p>
            <a:r>
              <a:rPr lang="es-ES" dirty="0"/>
              <a:t>Control </a:t>
            </a:r>
            <a:r>
              <a:rPr lang="es-ES" dirty="0" err="1"/>
              <a:t>OpenFileDialog</a:t>
            </a:r>
            <a:r>
              <a:rPr lang="es-ES" dirty="0"/>
              <a:t> II (Vídeo 47)</a:t>
            </a:r>
          </a:p>
        </p:txBody>
      </p:sp>
      <p:sp>
        <p:nvSpPr>
          <p:cNvPr id="3" name="Marcador de contenido 2">
            <a:extLst>
              <a:ext uri="{FF2B5EF4-FFF2-40B4-BE49-F238E27FC236}">
                <a16:creationId xmlns:a16="http://schemas.microsoft.com/office/drawing/2014/main" id="{728563CE-8CCB-4BEA-8606-37278D7EBD5D}"/>
              </a:ext>
            </a:extLst>
          </p:cNvPr>
          <p:cNvSpPr>
            <a:spLocks noGrp="1"/>
          </p:cNvSpPr>
          <p:nvPr>
            <p:ph idx="1"/>
          </p:nvPr>
        </p:nvSpPr>
        <p:spPr/>
        <p:txBody>
          <a:bodyPr/>
          <a:lstStyle/>
          <a:p>
            <a:pPr marL="457200" lvl="1" indent="0">
              <a:buNone/>
            </a:pPr>
            <a:r>
              <a:rPr lang="es-ES" i="1" dirty="0" err="1"/>
              <a:t>if</a:t>
            </a:r>
            <a:r>
              <a:rPr lang="es-ES" i="1" dirty="0"/>
              <a:t> (</a:t>
            </a:r>
            <a:r>
              <a:rPr lang="es-ES" i="1" dirty="0" err="1"/>
              <a:t>File.Exists</a:t>
            </a:r>
            <a:r>
              <a:rPr lang="es-ES" i="1" dirty="0"/>
              <a:t>(&lt;nombre del control </a:t>
            </a:r>
            <a:r>
              <a:rPr lang="es-ES" i="1" dirty="0" err="1"/>
              <a:t>OpenFileDialog</a:t>
            </a:r>
            <a:r>
              <a:rPr lang="es-ES" i="1" dirty="0"/>
              <a:t>&gt;.</a:t>
            </a:r>
            <a:r>
              <a:rPr lang="es-ES" i="1" dirty="0" err="1"/>
              <a:t>FileName</a:t>
            </a:r>
            <a:r>
              <a:rPr lang="es-ES" i="1" dirty="0"/>
              <a:t>)){</a:t>
            </a:r>
          </a:p>
          <a:p>
            <a:pPr marL="457200" lvl="1" indent="0">
              <a:buNone/>
            </a:pPr>
            <a:r>
              <a:rPr lang="es-ES" i="1" dirty="0"/>
              <a:t>	</a:t>
            </a:r>
            <a:r>
              <a:rPr lang="es-ES" i="1" dirty="0" err="1"/>
              <a:t>string</a:t>
            </a:r>
            <a:r>
              <a:rPr lang="es-ES" i="1" dirty="0"/>
              <a:t> Texto = “”;</a:t>
            </a:r>
          </a:p>
          <a:p>
            <a:pPr marL="457200" lvl="1" indent="0">
              <a:buNone/>
            </a:pPr>
            <a:r>
              <a:rPr lang="es-ES" i="1" dirty="0"/>
              <a:t>	</a:t>
            </a:r>
            <a:r>
              <a:rPr lang="es-ES" i="1" dirty="0" err="1"/>
              <a:t>TextReader</a:t>
            </a:r>
            <a:r>
              <a:rPr lang="es-ES" i="1" dirty="0"/>
              <a:t> &lt;nombre de objeto&gt; = new </a:t>
            </a:r>
            <a:r>
              <a:rPr lang="es-ES" i="1" dirty="0" err="1"/>
              <a:t>StreamReader</a:t>
            </a:r>
            <a:r>
              <a:rPr lang="es-ES" i="1" dirty="0"/>
              <a:t> (&lt;nombre del control 	</a:t>
            </a:r>
            <a:r>
              <a:rPr lang="es-ES" i="1" dirty="0" err="1"/>
              <a:t>OpenFileDialog</a:t>
            </a:r>
            <a:r>
              <a:rPr lang="es-ES" i="1" dirty="0"/>
              <a:t>&gt;.</a:t>
            </a:r>
            <a:r>
              <a:rPr lang="es-ES" i="1" dirty="0" err="1"/>
              <a:t>FileName</a:t>
            </a:r>
            <a:r>
              <a:rPr lang="es-ES" i="1" dirty="0"/>
              <a:t>);</a:t>
            </a:r>
          </a:p>
          <a:p>
            <a:pPr marL="457200" lvl="1" indent="0">
              <a:buNone/>
            </a:pPr>
            <a:r>
              <a:rPr lang="es-ES" i="1" dirty="0"/>
              <a:t>	Texto = &lt;nombre del objeto&gt;.</a:t>
            </a:r>
            <a:r>
              <a:rPr lang="es-ES" i="1" dirty="0" err="1"/>
              <a:t>ReadToEnd</a:t>
            </a:r>
            <a:r>
              <a:rPr lang="es-ES" i="1" dirty="0"/>
              <a:t>();</a:t>
            </a:r>
          </a:p>
          <a:p>
            <a:pPr marL="457200" lvl="1" indent="0">
              <a:buNone/>
            </a:pPr>
            <a:r>
              <a:rPr lang="es-ES" i="1" dirty="0"/>
              <a:t>	&lt;nombre del objeto&gt;.</a:t>
            </a:r>
            <a:r>
              <a:rPr lang="es-ES" i="1" dirty="0" err="1"/>
              <a:t>Close</a:t>
            </a:r>
            <a:r>
              <a:rPr lang="es-ES" i="1" dirty="0"/>
              <a:t>();</a:t>
            </a:r>
          </a:p>
          <a:p>
            <a:pPr marL="457200" lvl="1" indent="0">
              <a:buNone/>
            </a:pPr>
            <a:r>
              <a:rPr lang="es-ES" i="1" dirty="0"/>
              <a:t>}</a:t>
            </a:r>
          </a:p>
        </p:txBody>
      </p:sp>
    </p:spTree>
    <p:extLst>
      <p:ext uri="{BB962C8B-B14F-4D97-AF65-F5344CB8AC3E}">
        <p14:creationId xmlns:p14="http://schemas.microsoft.com/office/powerpoint/2010/main" val="27072959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A982C-C228-4442-A526-8CD2A4903501}"/>
              </a:ext>
            </a:extLst>
          </p:cNvPr>
          <p:cNvSpPr>
            <a:spLocks noGrp="1"/>
          </p:cNvSpPr>
          <p:nvPr>
            <p:ph type="title"/>
          </p:nvPr>
        </p:nvSpPr>
        <p:spPr/>
        <p:txBody>
          <a:bodyPr/>
          <a:lstStyle/>
          <a:p>
            <a:r>
              <a:rPr lang="es-ES" dirty="0"/>
              <a:t>Control </a:t>
            </a:r>
            <a:r>
              <a:rPr lang="es-ES" dirty="0" err="1"/>
              <a:t>SaveFileDialog</a:t>
            </a:r>
            <a:r>
              <a:rPr lang="es-ES" dirty="0"/>
              <a:t> I (Vídeo 48)</a:t>
            </a:r>
          </a:p>
        </p:txBody>
      </p:sp>
      <p:sp>
        <p:nvSpPr>
          <p:cNvPr id="3" name="Marcador de contenido 2">
            <a:extLst>
              <a:ext uri="{FF2B5EF4-FFF2-40B4-BE49-F238E27FC236}">
                <a16:creationId xmlns:a16="http://schemas.microsoft.com/office/drawing/2014/main" id="{5E1FE6FD-4F1F-446A-91CB-4EB5C7E69194}"/>
              </a:ext>
            </a:extLst>
          </p:cNvPr>
          <p:cNvSpPr>
            <a:spLocks noGrp="1"/>
          </p:cNvSpPr>
          <p:nvPr>
            <p:ph idx="1"/>
          </p:nvPr>
        </p:nvSpPr>
        <p:spPr/>
        <p:txBody>
          <a:bodyPr>
            <a:normAutofit fontScale="92500" lnSpcReduction="10000"/>
          </a:bodyPr>
          <a:lstStyle/>
          <a:p>
            <a:r>
              <a:rPr lang="es-ES" dirty="0"/>
              <a:t>Este control abre un cuadro de diálogo para guardar un archivo.</a:t>
            </a:r>
          </a:p>
          <a:p>
            <a:r>
              <a:rPr lang="es-ES" dirty="0"/>
              <a:t>Antes de guardar, hay que preguntar si el usuario ha hecho clic sobre el botón </a:t>
            </a:r>
            <a:r>
              <a:rPr lang="es-ES" b="1" dirty="0"/>
              <a:t>OK</a:t>
            </a:r>
            <a:r>
              <a:rPr lang="es-ES" dirty="0"/>
              <a:t>:</a:t>
            </a:r>
          </a:p>
          <a:p>
            <a:pPr marL="457200" lvl="1" indent="0">
              <a:buNone/>
            </a:pPr>
            <a:r>
              <a:rPr lang="es-ES" i="1" dirty="0" err="1"/>
              <a:t>if</a:t>
            </a:r>
            <a:r>
              <a:rPr lang="es-ES" i="1" dirty="0"/>
              <a:t> (&lt;nombre del cuadro de diálogo&gt;.</a:t>
            </a:r>
            <a:r>
              <a:rPr lang="es-ES" i="1" dirty="0" err="1"/>
              <a:t>ShowDialog</a:t>
            </a:r>
            <a:r>
              <a:rPr lang="es-ES" i="1" dirty="0"/>
              <a:t>() == </a:t>
            </a:r>
            <a:r>
              <a:rPr lang="es-ES" i="1" dirty="0" err="1"/>
              <a:t>DialogResult.OK</a:t>
            </a:r>
            <a:r>
              <a:rPr lang="es-ES" i="1" dirty="0"/>
              <a:t>){}</a:t>
            </a:r>
          </a:p>
          <a:p>
            <a:pPr marL="457200" lvl="1" indent="0">
              <a:buNone/>
            </a:pPr>
            <a:r>
              <a:rPr lang="es-ES" dirty="0"/>
              <a:t>Esta instrucción también abre el cuadro de diálogo.</a:t>
            </a:r>
          </a:p>
          <a:p>
            <a:pPr marL="457200" lvl="1" indent="0">
              <a:buNone/>
            </a:pPr>
            <a:r>
              <a:rPr lang="es-ES" dirty="0"/>
              <a:t>Dentro de este </a:t>
            </a:r>
            <a:r>
              <a:rPr lang="es-ES" b="1" dirty="0" err="1"/>
              <a:t>if</a:t>
            </a:r>
            <a:r>
              <a:rPr lang="es-ES" dirty="0"/>
              <a:t> se anida otro en el que se pregunta si existe el archivo con el nombre que se haya digitado:</a:t>
            </a:r>
          </a:p>
          <a:p>
            <a:pPr marL="457200" lvl="1" indent="0">
              <a:buNone/>
            </a:pPr>
            <a:r>
              <a:rPr lang="es-ES" i="1" dirty="0" err="1"/>
              <a:t>if</a:t>
            </a:r>
            <a:r>
              <a:rPr lang="es-ES" i="1" dirty="0"/>
              <a:t> (</a:t>
            </a:r>
            <a:r>
              <a:rPr lang="es-ES" i="1" dirty="0" err="1"/>
              <a:t>File.Exists</a:t>
            </a:r>
            <a:r>
              <a:rPr lang="es-ES" i="1" dirty="0"/>
              <a:t>(&lt;nombre del control </a:t>
            </a:r>
            <a:r>
              <a:rPr lang="es-ES" i="1" dirty="0" err="1"/>
              <a:t>OpenFileDialog</a:t>
            </a:r>
            <a:r>
              <a:rPr lang="es-ES" i="1" dirty="0"/>
              <a:t>&gt;.</a:t>
            </a:r>
            <a:r>
              <a:rPr lang="es-ES" i="1" dirty="0" err="1"/>
              <a:t>FileName</a:t>
            </a:r>
            <a:r>
              <a:rPr lang="es-ES" i="1" dirty="0"/>
              <a:t>)){}</a:t>
            </a:r>
          </a:p>
          <a:p>
            <a:pPr marL="457200" lvl="1" indent="0">
              <a:buNone/>
            </a:pPr>
            <a:r>
              <a:rPr lang="es-ES" dirty="0"/>
              <a:t>En el interior de este </a:t>
            </a:r>
            <a:r>
              <a:rPr lang="es-ES" b="1" dirty="0" err="1"/>
              <a:t>if</a:t>
            </a:r>
            <a:r>
              <a:rPr lang="es-ES" dirty="0"/>
              <a:t> es donde hay que crear el archivo con el nombre especificado:</a:t>
            </a:r>
          </a:p>
          <a:p>
            <a:pPr marL="457200" lvl="1" indent="0">
              <a:buNone/>
            </a:pPr>
            <a:r>
              <a:rPr lang="es-ES" i="1" dirty="0" err="1"/>
              <a:t>StreamWriter</a:t>
            </a:r>
            <a:r>
              <a:rPr lang="es-ES" i="1" dirty="0"/>
              <a:t> &lt;nombre del objeto&gt; = </a:t>
            </a:r>
            <a:r>
              <a:rPr lang="es-ES" i="1" dirty="0" err="1"/>
              <a:t>File.CreateText</a:t>
            </a:r>
            <a:r>
              <a:rPr lang="es-ES" i="1" dirty="0"/>
              <a:t>(&lt;nombre del cuadro de diálogo&gt;.</a:t>
            </a:r>
            <a:r>
              <a:rPr lang="es-ES" i="1" dirty="0" err="1"/>
              <a:t>Filename</a:t>
            </a:r>
            <a:r>
              <a:rPr lang="es-ES" i="1" dirty="0"/>
              <a:t>);</a:t>
            </a:r>
          </a:p>
          <a:p>
            <a:pPr marL="457200" lvl="1" indent="0">
              <a:buNone/>
            </a:pPr>
            <a:r>
              <a:rPr lang="es-ES" i="1" dirty="0"/>
              <a:t>A continuación , ya se puede escribir en el archivo.</a:t>
            </a:r>
          </a:p>
        </p:txBody>
      </p:sp>
      <p:sp>
        <p:nvSpPr>
          <p:cNvPr id="5" name="Flecha: a la derecha 4">
            <a:extLst>
              <a:ext uri="{FF2B5EF4-FFF2-40B4-BE49-F238E27FC236}">
                <a16:creationId xmlns:a16="http://schemas.microsoft.com/office/drawing/2014/main" id="{44CA8C7C-69CA-447A-830F-000340865C4F}"/>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6942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84B6C-018B-4C5B-8BD2-08AB32A78257}"/>
              </a:ext>
            </a:extLst>
          </p:cNvPr>
          <p:cNvSpPr>
            <a:spLocks noGrp="1"/>
          </p:cNvSpPr>
          <p:nvPr>
            <p:ph type="title"/>
          </p:nvPr>
        </p:nvSpPr>
        <p:spPr/>
        <p:txBody>
          <a:bodyPr/>
          <a:lstStyle/>
          <a:p>
            <a:r>
              <a:rPr lang="es-ES" dirty="0"/>
              <a:t>Control </a:t>
            </a:r>
            <a:r>
              <a:rPr lang="es-ES" dirty="0" err="1"/>
              <a:t>SaveFileDialog</a:t>
            </a:r>
            <a:r>
              <a:rPr lang="es-ES" dirty="0"/>
              <a:t> II (Vídeo 48)</a:t>
            </a:r>
          </a:p>
        </p:txBody>
      </p:sp>
      <p:sp>
        <p:nvSpPr>
          <p:cNvPr id="3" name="Marcador de contenido 2">
            <a:extLst>
              <a:ext uri="{FF2B5EF4-FFF2-40B4-BE49-F238E27FC236}">
                <a16:creationId xmlns:a16="http://schemas.microsoft.com/office/drawing/2014/main" id="{22422EB8-E23A-4434-A467-A46F9289202D}"/>
              </a:ext>
            </a:extLst>
          </p:cNvPr>
          <p:cNvSpPr>
            <a:spLocks noGrp="1"/>
          </p:cNvSpPr>
          <p:nvPr>
            <p:ph idx="1"/>
          </p:nvPr>
        </p:nvSpPr>
        <p:spPr/>
        <p:txBody>
          <a:bodyPr/>
          <a:lstStyle/>
          <a:p>
            <a:r>
              <a:rPr lang="es-ES" dirty="0"/>
              <a:t>Cuando se leen o escriben líneas en un archivo, antes del cierre del  mismo, conviene también liberar la  memoria:</a:t>
            </a:r>
          </a:p>
          <a:p>
            <a:pPr marL="457200" lvl="1" indent="0">
              <a:buNone/>
            </a:pPr>
            <a:r>
              <a:rPr lang="es-ES" i="1" dirty="0"/>
              <a:t>&lt;nombre del objeto&gt;.</a:t>
            </a:r>
            <a:r>
              <a:rPr lang="es-ES" i="1" dirty="0" err="1"/>
              <a:t>Flush</a:t>
            </a:r>
            <a:r>
              <a:rPr lang="es-ES" i="1" dirty="0"/>
              <a:t>();</a:t>
            </a:r>
          </a:p>
          <a:p>
            <a:pPr marL="457200" lvl="1" indent="0">
              <a:buNone/>
            </a:pPr>
            <a:r>
              <a:rPr lang="es-ES" i="1" dirty="0"/>
              <a:t>&lt;nombre del objeto&gt;.</a:t>
            </a:r>
            <a:r>
              <a:rPr lang="es-ES" i="1" dirty="0" err="1"/>
              <a:t>Close</a:t>
            </a:r>
            <a:r>
              <a:rPr lang="es-ES" i="1" dirty="0"/>
              <a:t>();</a:t>
            </a:r>
          </a:p>
        </p:txBody>
      </p:sp>
    </p:spTree>
    <p:extLst>
      <p:ext uri="{BB962C8B-B14F-4D97-AF65-F5344CB8AC3E}">
        <p14:creationId xmlns:p14="http://schemas.microsoft.com/office/powerpoint/2010/main" val="1515171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6CB26-48F7-4408-82B2-B0C69BD81E0F}"/>
              </a:ext>
            </a:extLst>
          </p:cNvPr>
          <p:cNvSpPr>
            <a:spLocks noGrp="1"/>
          </p:cNvSpPr>
          <p:nvPr>
            <p:ph type="title"/>
          </p:nvPr>
        </p:nvSpPr>
        <p:spPr/>
        <p:txBody>
          <a:bodyPr/>
          <a:lstStyle/>
          <a:p>
            <a:r>
              <a:rPr lang="es-ES" dirty="0"/>
              <a:t>Conexión a una base de datos I (Vídeo 49)</a:t>
            </a:r>
          </a:p>
        </p:txBody>
      </p:sp>
      <p:sp>
        <p:nvSpPr>
          <p:cNvPr id="3" name="Marcador de contenido 2">
            <a:extLst>
              <a:ext uri="{FF2B5EF4-FFF2-40B4-BE49-F238E27FC236}">
                <a16:creationId xmlns:a16="http://schemas.microsoft.com/office/drawing/2014/main" id="{777CC2B6-8289-4D24-82A0-8DDF5B1E851F}"/>
              </a:ext>
            </a:extLst>
          </p:cNvPr>
          <p:cNvSpPr>
            <a:spLocks noGrp="1"/>
          </p:cNvSpPr>
          <p:nvPr>
            <p:ph idx="1"/>
          </p:nvPr>
        </p:nvSpPr>
        <p:spPr/>
        <p:txBody>
          <a:bodyPr/>
          <a:lstStyle/>
          <a:p>
            <a:r>
              <a:rPr lang="es-ES" dirty="0"/>
              <a:t>Para poder trabajar con bases de datos de </a:t>
            </a:r>
            <a:r>
              <a:rPr lang="es-ES" dirty="0" err="1"/>
              <a:t>Sql</a:t>
            </a:r>
            <a:r>
              <a:rPr lang="es-ES" dirty="0"/>
              <a:t> Server, debemos tener la siguiente referencia en el código:</a:t>
            </a:r>
          </a:p>
          <a:p>
            <a:pPr marL="457200" lvl="1" indent="0">
              <a:buNone/>
            </a:pPr>
            <a:r>
              <a:rPr lang="es-ES" i="1" dirty="0" err="1"/>
              <a:t>using</a:t>
            </a:r>
            <a:r>
              <a:rPr lang="es-ES" i="1" dirty="0"/>
              <a:t> </a:t>
            </a:r>
            <a:r>
              <a:rPr lang="es-ES" i="1" dirty="0" err="1"/>
              <a:t>System.Data.SqlClient</a:t>
            </a:r>
            <a:r>
              <a:rPr lang="es-ES" i="1" dirty="0"/>
              <a:t>;</a:t>
            </a:r>
          </a:p>
          <a:p>
            <a:r>
              <a:rPr lang="es-ES" dirty="0"/>
              <a:t>Lo siguiente que hay que hacer es conocer la cadena de conexión; para ello, hay la siguiente forma de saberlo:</a:t>
            </a:r>
          </a:p>
          <a:p>
            <a:pPr lvl="1"/>
            <a:r>
              <a:rPr lang="es-ES" dirty="0"/>
              <a:t>Ir al panel del </a:t>
            </a:r>
            <a:r>
              <a:rPr lang="es-ES" b="1" dirty="0"/>
              <a:t>Explorador de Servidores</a:t>
            </a:r>
            <a:r>
              <a:rPr lang="es-ES" dirty="0"/>
              <a:t> (</a:t>
            </a:r>
            <a:r>
              <a:rPr lang="es-ES" b="1" dirty="0"/>
              <a:t>CTRL + ALT + S)</a:t>
            </a:r>
            <a:r>
              <a:rPr lang="es-ES" dirty="0"/>
              <a:t>.</a:t>
            </a:r>
          </a:p>
          <a:p>
            <a:pPr lvl="1"/>
            <a:r>
              <a:rPr lang="es-ES" dirty="0"/>
              <a:t>Clic derecho sobre conexiones de datos.</a:t>
            </a:r>
          </a:p>
          <a:p>
            <a:pPr lvl="1"/>
            <a:r>
              <a:rPr lang="es-ES" dirty="0"/>
              <a:t>En el menú emergente, elegir </a:t>
            </a:r>
            <a:r>
              <a:rPr lang="es-ES" b="1" dirty="0"/>
              <a:t>Agregar Conexión</a:t>
            </a:r>
            <a:r>
              <a:rPr lang="es-ES" dirty="0"/>
              <a:t>.</a:t>
            </a:r>
          </a:p>
          <a:p>
            <a:pPr lvl="1"/>
            <a:r>
              <a:rPr lang="es-ES" dirty="0"/>
              <a:t>Seguir todos los pasos.</a:t>
            </a:r>
          </a:p>
          <a:p>
            <a:pPr lvl="1"/>
            <a:r>
              <a:rPr lang="es-ES" dirty="0"/>
              <a:t>Veremos que en el panel se muestra la base de datos.</a:t>
            </a:r>
          </a:p>
        </p:txBody>
      </p:sp>
      <p:sp>
        <p:nvSpPr>
          <p:cNvPr id="5" name="Flecha: a la derecha 4">
            <a:extLst>
              <a:ext uri="{FF2B5EF4-FFF2-40B4-BE49-F238E27FC236}">
                <a16:creationId xmlns:a16="http://schemas.microsoft.com/office/drawing/2014/main" id="{961F7957-B967-4360-BBD8-4A2C3F16EF0E}"/>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09035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DD26E-8379-4359-8333-2587DD675286}"/>
              </a:ext>
            </a:extLst>
          </p:cNvPr>
          <p:cNvSpPr>
            <a:spLocks noGrp="1"/>
          </p:cNvSpPr>
          <p:nvPr>
            <p:ph type="title"/>
          </p:nvPr>
        </p:nvSpPr>
        <p:spPr/>
        <p:txBody>
          <a:bodyPr/>
          <a:lstStyle/>
          <a:p>
            <a:r>
              <a:rPr lang="es-ES" dirty="0"/>
              <a:t>Conexión a una base de datos II (Vídeo 49)</a:t>
            </a:r>
          </a:p>
        </p:txBody>
      </p:sp>
      <p:sp>
        <p:nvSpPr>
          <p:cNvPr id="3" name="Marcador de contenido 2">
            <a:extLst>
              <a:ext uri="{FF2B5EF4-FFF2-40B4-BE49-F238E27FC236}">
                <a16:creationId xmlns:a16="http://schemas.microsoft.com/office/drawing/2014/main" id="{1B80FEE2-5FEA-4AEC-9523-8CC786FB849F}"/>
              </a:ext>
            </a:extLst>
          </p:cNvPr>
          <p:cNvSpPr>
            <a:spLocks noGrp="1"/>
          </p:cNvSpPr>
          <p:nvPr>
            <p:ph idx="1"/>
          </p:nvPr>
        </p:nvSpPr>
        <p:spPr/>
        <p:txBody>
          <a:bodyPr>
            <a:normAutofit lnSpcReduction="10000"/>
          </a:bodyPr>
          <a:lstStyle/>
          <a:p>
            <a:r>
              <a:rPr lang="es-ES" dirty="0"/>
              <a:t>Pinchando en ella, en el panel de las </a:t>
            </a:r>
            <a:r>
              <a:rPr lang="es-ES" b="1" dirty="0"/>
              <a:t>Propiedades</a:t>
            </a:r>
            <a:r>
              <a:rPr lang="es-ES" dirty="0"/>
              <a:t>, existe una que es la cadena de conexión. Se puede copiar para usarla.</a:t>
            </a:r>
          </a:p>
          <a:p>
            <a:r>
              <a:rPr lang="es-ES" dirty="0"/>
              <a:t>Ya se puede borrar en el panel del </a:t>
            </a:r>
            <a:r>
              <a:rPr lang="es-ES" b="1" dirty="0"/>
              <a:t>Explorador de Servidores</a:t>
            </a:r>
            <a:r>
              <a:rPr lang="es-ES" dirty="0"/>
              <a:t> la conexión de datos.</a:t>
            </a:r>
          </a:p>
          <a:p>
            <a:r>
              <a:rPr lang="es-ES" dirty="0"/>
              <a:t>A continuación, se crea una variable que contenga el </a:t>
            </a:r>
            <a:r>
              <a:rPr lang="es-ES" b="1" dirty="0" err="1"/>
              <a:t>string</a:t>
            </a:r>
            <a:r>
              <a:rPr lang="es-ES" b="1" dirty="0"/>
              <a:t> </a:t>
            </a:r>
            <a:r>
              <a:rPr lang="es-ES" dirty="0"/>
              <a:t>de la conexión. Si la cadena contiene barras invertidas, a cada una de ellas debe antecederle otra barra invertida.</a:t>
            </a:r>
          </a:p>
          <a:p>
            <a:r>
              <a:rPr lang="es-ES" dirty="0"/>
              <a:t>Por último se crea un objeto de tipo </a:t>
            </a:r>
            <a:r>
              <a:rPr lang="es-ES" b="1" dirty="0" err="1"/>
              <a:t>SqlConnection</a:t>
            </a:r>
            <a:r>
              <a:rPr lang="es-ES" b="1" dirty="0"/>
              <a:t> </a:t>
            </a:r>
            <a:r>
              <a:rPr lang="es-ES" dirty="0"/>
              <a:t> para  crear la conexión:</a:t>
            </a:r>
          </a:p>
          <a:p>
            <a:pPr marL="457200" lvl="1" indent="0">
              <a:buNone/>
            </a:pPr>
            <a:r>
              <a:rPr lang="es-ES" i="1" dirty="0" err="1"/>
              <a:t>SqlConnection</a:t>
            </a:r>
            <a:r>
              <a:rPr lang="es-ES" i="1" dirty="0"/>
              <a:t> &lt;nombre del objeto de tipo </a:t>
            </a:r>
            <a:r>
              <a:rPr lang="es-ES" i="1" dirty="0" err="1"/>
              <a:t>SqlConnection</a:t>
            </a:r>
            <a:r>
              <a:rPr lang="es-ES" i="1" dirty="0"/>
              <a:t>&gt; = new 	</a:t>
            </a:r>
            <a:r>
              <a:rPr lang="es-ES" i="1" dirty="0" err="1"/>
              <a:t>SqlConnection</a:t>
            </a:r>
            <a:r>
              <a:rPr lang="es-ES" i="1" dirty="0"/>
              <a:t>(&lt;variable que contiene la cadena de conexión&gt;);</a:t>
            </a:r>
          </a:p>
        </p:txBody>
      </p:sp>
    </p:spTree>
    <p:extLst>
      <p:ext uri="{BB962C8B-B14F-4D97-AF65-F5344CB8AC3E}">
        <p14:creationId xmlns:p14="http://schemas.microsoft.com/office/powerpoint/2010/main" val="3775107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E3AA5-BEA8-4B9D-BE76-D83D840AA0F8}"/>
              </a:ext>
            </a:extLst>
          </p:cNvPr>
          <p:cNvSpPr>
            <a:spLocks noGrp="1"/>
          </p:cNvSpPr>
          <p:nvPr>
            <p:ph type="title"/>
          </p:nvPr>
        </p:nvSpPr>
        <p:spPr/>
        <p:txBody>
          <a:bodyPr/>
          <a:lstStyle/>
          <a:p>
            <a:r>
              <a:rPr lang="es-ES" dirty="0"/>
              <a:t>Consultas en </a:t>
            </a:r>
            <a:r>
              <a:rPr lang="es-ES" dirty="0" err="1"/>
              <a:t>Sql</a:t>
            </a:r>
            <a:r>
              <a:rPr lang="es-ES" dirty="0"/>
              <a:t> I (Vídeo 50)</a:t>
            </a:r>
          </a:p>
        </p:txBody>
      </p:sp>
      <p:sp>
        <p:nvSpPr>
          <p:cNvPr id="3" name="Marcador de contenido 2">
            <a:extLst>
              <a:ext uri="{FF2B5EF4-FFF2-40B4-BE49-F238E27FC236}">
                <a16:creationId xmlns:a16="http://schemas.microsoft.com/office/drawing/2014/main" id="{76552766-240B-4FDF-99E9-217EC206C5B1}"/>
              </a:ext>
            </a:extLst>
          </p:cNvPr>
          <p:cNvSpPr>
            <a:spLocks noGrp="1"/>
          </p:cNvSpPr>
          <p:nvPr>
            <p:ph idx="1"/>
          </p:nvPr>
        </p:nvSpPr>
        <p:spPr/>
        <p:txBody>
          <a:bodyPr/>
          <a:lstStyle/>
          <a:p>
            <a:r>
              <a:rPr lang="es-ES" dirty="0"/>
              <a:t>Los pasos a seguir para realizar una consulta son:</a:t>
            </a:r>
          </a:p>
          <a:p>
            <a:pPr lvl="1"/>
            <a:r>
              <a:rPr lang="es-ES" dirty="0"/>
              <a:t>Crear una variable que contenga el </a:t>
            </a:r>
            <a:r>
              <a:rPr lang="es-ES" b="1" dirty="0" err="1"/>
              <a:t>string</a:t>
            </a:r>
            <a:r>
              <a:rPr lang="es-ES" b="1" dirty="0"/>
              <a:t> </a:t>
            </a:r>
            <a:r>
              <a:rPr lang="es-ES" dirty="0"/>
              <a:t>de la consulta:</a:t>
            </a:r>
          </a:p>
          <a:p>
            <a:pPr marL="914400" lvl="2" indent="0">
              <a:buNone/>
            </a:pPr>
            <a:r>
              <a:rPr lang="es-ES" i="1" dirty="0" err="1"/>
              <a:t>string</a:t>
            </a:r>
            <a:r>
              <a:rPr lang="es-ES" i="1" dirty="0"/>
              <a:t> &lt;nombre de la cadena&gt; = “SELECT * FROM &lt;tabla&gt;”;</a:t>
            </a:r>
          </a:p>
          <a:p>
            <a:pPr lvl="1"/>
            <a:r>
              <a:rPr lang="es-ES" dirty="0"/>
              <a:t>Definir un </a:t>
            </a:r>
            <a:r>
              <a:rPr lang="es-ES" b="1" dirty="0"/>
              <a:t>objeto </a:t>
            </a:r>
            <a:r>
              <a:rPr lang="es-ES" dirty="0"/>
              <a:t>de tipo </a:t>
            </a:r>
            <a:r>
              <a:rPr lang="es-ES" b="1" dirty="0" err="1"/>
              <a:t>SqlCommand</a:t>
            </a:r>
            <a:r>
              <a:rPr lang="es-ES" dirty="0"/>
              <a:t> al que se le pasa como parámetro el </a:t>
            </a:r>
            <a:r>
              <a:rPr lang="es-ES" b="1" dirty="0" err="1"/>
              <a:t>string</a:t>
            </a:r>
            <a:r>
              <a:rPr lang="es-ES" dirty="0"/>
              <a:t> de la consulta y la conexión:</a:t>
            </a:r>
          </a:p>
          <a:p>
            <a:pPr marL="914400" lvl="2" indent="0">
              <a:buNone/>
            </a:pPr>
            <a:r>
              <a:rPr lang="es-ES" i="1" dirty="0" err="1"/>
              <a:t>SqlCommand</a:t>
            </a:r>
            <a:r>
              <a:rPr lang="es-ES" i="1" dirty="0"/>
              <a:t> &lt;nombre de objeto&gt; = new </a:t>
            </a:r>
            <a:r>
              <a:rPr lang="es-ES" i="1" dirty="0" err="1"/>
              <a:t>SqlCommand</a:t>
            </a:r>
            <a:r>
              <a:rPr lang="es-ES" i="1" dirty="0"/>
              <a:t>(&lt;consulta&gt;, &lt;objeto de la conexión&gt;);</a:t>
            </a:r>
          </a:p>
          <a:p>
            <a:pPr lvl="1"/>
            <a:r>
              <a:rPr lang="es-ES" dirty="0"/>
              <a:t>Luego hay que crear un </a:t>
            </a:r>
            <a:r>
              <a:rPr lang="es-ES" b="1" dirty="0"/>
              <a:t>objeto</a:t>
            </a:r>
            <a:r>
              <a:rPr lang="es-ES" dirty="0"/>
              <a:t> de tipo </a:t>
            </a:r>
            <a:r>
              <a:rPr lang="es-ES" b="1" dirty="0" err="1"/>
              <a:t>SqlDataAdapter</a:t>
            </a:r>
            <a:r>
              <a:rPr lang="es-ES" dirty="0"/>
              <a:t>, al que se le pasa como parámetro el </a:t>
            </a:r>
            <a:r>
              <a:rPr lang="es-ES" b="1" dirty="0"/>
              <a:t>objeto</a:t>
            </a:r>
            <a:r>
              <a:rPr lang="es-ES" dirty="0"/>
              <a:t> de tipo </a:t>
            </a:r>
            <a:r>
              <a:rPr lang="es-ES" b="1" dirty="0" err="1"/>
              <a:t>SqlCommand</a:t>
            </a:r>
            <a:r>
              <a:rPr lang="es-ES" b="1" dirty="0"/>
              <a:t>:</a:t>
            </a:r>
          </a:p>
          <a:p>
            <a:pPr marL="914400" lvl="2" indent="0">
              <a:buNone/>
            </a:pPr>
            <a:r>
              <a:rPr lang="es-ES" i="1" dirty="0" err="1"/>
              <a:t>SqlDataAdapter</a:t>
            </a:r>
            <a:r>
              <a:rPr lang="es-ES" i="1" dirty="0"/>
              <a:t> &lt;nombre del objeto&gt; = new </a:t>
            </a:r>
            <a:r>
              <a:rPr lang="es-ES" i="1" dirty="0" err="1"/>
              <a:t>SqlDataAdapter</a:t>
            </a:r>
            <a:r>
              <a:rPr lang="es-ES" i="1" dirty="0"/>
              <a:t>(&lt;nombre del objeto 	</a:t>
            </a:r>
            <a:r>
              <a:rPr lang="es-ES" i="1" dirty="0" err="1"/>
              <a:t>SqlCommand</a:t>
            </a:r>
            <a:r>
              <a:rPr lang="es-ES" i="1" dirty="0"/>
              <a:t>&gt;);</a:t>
            </a:r>
          </a:p>
        </p:txBody>
      </p:sp>
      <p:sp>
        <p:nvSpPr>
          <p:cNvPr id="5" name="Flecha: a la derecha 4">
            <a:extLst>
              <a:ext uri="{FF2B5EF4-FFF2-40B4-BE49-F238E27FC236}">
                <a16:creationId xmlns:a16="http://schemas.microsoft.com/office/drawing/2014/main" id="{3D2FD2BA-D851-42C5-9254-82899308AEC9}"/>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85900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EFC1B-1003-4DED-9F7A-C3350B027023}"/>
              </a:ext>
            </a:extLst>
          </p:cNvPr>
          <p:cNvSpPr>
            <a:spLocks noGrp="1"/>
          </p:cNvSpPr>
          <p:nvPr>
            <p:ph type="title"/>
          </p:nvPr>
        </p:nvSpPr>
        <p:spPr/>
        <p:txBody>
          <a:bodyPr/>
          <a:lstStyle/>
          <a:p>
            <a:r>
              <a:rPr lang="es-ES" dirty="0"/>
              <a:t>Consultas en </a:t>
            </a:r>
            <a:r>
              <a:rPr lang="es-ES" dirty="0" err="1"/>
              <a:t>Sql</a:t>
            </a:r>
            <a:r>
              <a:rPr lang="es-ES" dirty="0"/>
              <a:t> II (Vídeo 50)</a:t>
            </a:r>
          </a:p>
        </p:txBody>
      </p:sp>
      <p:sp>
        <p:nvSpPr>
          <p:cNvPr id="3" name="Marcador de contenido 2">
            <a:extLst>
              <a:ext uri="{FF2B5EF4-FFF2-40B4-BE49-F238E27FC236}">
                <a16:creationId xmlns:a16="http://schemas.microsoft.com/office/drawing/2014/main" id="{761F2587-2EA7-40E8-AF58-AA376BCE9590}"/>
              </a:ext>
            </a:extLst>
          </p:cNvPr>
          <p:cNvSpPr>
            <a:spLocks noGrp="1"/>
          </p:cNvSpPr>
          <p:nvPr>
            <p:ph idx="1"/>
          </p:nvPr>
        </p:nvSpPr>
        <p:spPr/>
        <p:txBody>
          <a:bodyPr/>
          <a:lstStyle/>
          <a:p>
            <a:pPr lvl="1"/>
            <a:r>
              <a:rPr lang="es-ES" dirty="0"/>
              <a:t>Posteriormente se crea una representación de una tabla en memoria creando un objeto de tipo </a:t>
            </a:r>
            <a:r>
              <a:rPr lang="es-ES" b="1" dirty="0" err="1"/>
              <a:t>DataTable</a:t>
            </a:r>
            <a:r>
              <a:rPr lang="es-ES" dirty="0"/>
              <a:t>:</a:t>
            </a:r>
          </a:p>
          <a:p>
            <a:pPr marL="457200" lvl="1" indent="0">
              <a:buNone/>
            </a:pPr>
            <a:r>
              <a:rPr lang="es-ES" i="1" dirty="0"/>
              <a:t>	</a:t>
            </a:r>
            <a:r>
              <a:rPr lang="es-ES" sz="2000" i="1" dirty="0" err="1"/>
              <a:t>DataTable</a:t>
            </a:r>
            <a:r>
              <a:rPr lang="es-ES" sz="2000" i="1" dirty="0"/>
              <a:t> &lt;nombre del objeto&gt; = new </a:t>
            </a:r>
            <a:r>
              <a:rPr lang="es-ES" sz="2000" i="1" dirty="0" err="1"/>
              <a:t>DataTable</a:t>
            </a:r>
            <a:r>
              <a:rPr lang="es-ES" sz="2000" i="1" dirty="0"/>
              <a:t>();</a:t>
            </a:r>
          </a:p>
          <a:p>
            <a:pPr lvl="1"/>
            <a:r>
              <a:rPr lang="es-ES" dirty="0"/>
              <a:t>Seguidamente, se rellena la tabla creada en el punto anterior con los datos resultantes de realizar la consulta:</a:t>
            </a:r>
          </a:p>
          <a:p>
            <a:pPr marL="457200" lvl="1" indent="0">
              <a:buNone/>
            </a:pPr>
            <a:r>
              <a:rPr lang="es-ES" sz="2000" i="1" dirty="0"/>
              <a:t>&lt;nombre del objeto </a:t>
            </a:r>
            <a:r>
              <a:rPr lang="es-ES" sz="2000" i="1" dirty="0" err="1"/>
              <a:t>SqlDataAdapter</a:t>
            </a:r>
            <a:r>
              <a:rPr lang="es-ES" sz="2000" i="1" dirty="0"/>
              <a:t>&gt;.</a:t>
            </a:r>
            <a:r>
              <a:rPr lang="es-ES" sz="2000" i="1" dirty="0" err="1"/>
              <a:t>Fill</a:t>
            </a:r>
            <a:r>
              <a:rPr lang="es-ES" sz="2000" i="1" dirty="0"/>
              <a:t>(&lt;nombre del objeto </a:t>
            </a:r>
            <a:r>
              <a:rPr lang="es-ES" sz="2000" i="1" dirty="0" err="1"/>
              <a:t>DataTable</a:t>
            </a:r>
            <a:r>
              <a:rPr lang="es-ES" sz="2000" i="1" dirty="0"/>
              <a:t>&gt;);</a:t>
            </a:r>
          </a:p>
          <a:p>
            <a:endParaRPr lang="es-ES" i="1" dirty="0"/>
          </a:p>
        </p:txBody>
      </p:sp>
    </p:spTree>
    <p:extLst>
      <p:ext uri="{BB962C8B-B14F-4D97-AF65-F5344CB8AC3E}">
        <p14:creationId xmlns:p14="http://schemas.microsoft.com/office/powerpoint/2010/main" val="35424447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79E2B-ED7B-4DCE-9F7E-BB20AF1C7D73}"/>
              </a:ext>
            </a:extLst>
          </p:cNvPr>
          <p:cNvSpPr>
            <a:spLocks noGrp="1"/>
          </p:cNvSpPr>
          <p:nvPr>
            <p:ph type="title"/>
          </p:nvPr>
        </p:nvSpPr>
        <p:spPr/>
        <p:txBody>
          <a:bodyPr/>
          <a:lstStyle/>
          <a:p>
            <a:r>
              <a:rPr lang="es-ES" dirty="0"/>
              <a:t>Control </a:t>
            </a:r>
            <a:r>
              <a:rPr lang="es-ES" dirty="0" err="1"/>
              <a:t>DataGridView</a:t>
            </a:r>
            <a:r>
              <a:rPr lang="es-ES" dirty="0"/>
              <a:t> (Vídeo 50)</a:t>
            </a:r>
          </a:p>
        </p:txBody>
      </p:sp>
      <p:sp>
        <p:nvSpPr>
          <p:cNvPr id="3" name="Marcador de contenido 2">
            <a:extLst>
              <a:ext uri="{FF2B5EF4-FFF2-40B4-BE49-F238E27FC236}">
                <a16:creationId xmlns:a16="http://schemas.microsoft.com/office/drawing/2014/main" id="{0ECD03D2-0D15-49B2-9D0A-BF5EA18B706E}"/>
              </a:ext>
            </a:extLst>
          </p:cNvPr>
          <p:cNvSpPr>
            <a:spLocks noGrp="1"/>
          </p:cNvSpPr>
          <p:nvPr>
            <p:ph idx="1"/>
          </p:nvPr>
        </p:nvSpPr>
        <p:spPr/>
        <p:txBody>
          <a:bodyPr/>
          <a:lstStyle/>
          <a:p>
            <a:r>
              <a:rPr lang="es-ES" dirty="0"/>
              <a:t>Para rellenar con los datos de una consulta un </a:t>
            </a:r>
            <a:r>
              <a:rPr lang="es-ES" b="1" dirty="0" err="1"/>
              <a:t>DataGridView</a:t>
            </a:r>
            <a:r>
              <a:rPr lang="es-ES" dirty="0"/>
              <a:t>, hay que hacer lo siguiente:</a:t>
            </a:r>
          </a:p>
          <a:p>
            <a:pPr marL="457200" lvl="1" indent="0">
              <a:buNone/>
            </a:pPr>
            <a:r>
              <a:rPr lang="es-ES" i="1" dirty="0"/>
              <a:t>&lt;nombre del </a:t>
            </a:r>
            <a:r>
              <a:rPr lang="es-ES" i="1" dirty="0" err="1"/>
              <a:t>DataGridView</a:t>
            </a:r>
            <a:r>
              <a:rPr lang="es-ES" i="1" dirty="0"/>
              <a:t>&gt;.</a:t>
            </a:r>
            <a:r>
              <a:rPr lang="es-ES" i="1" dirty="0" err="1"/>
              <a:t>DataSource</a:t>
            </a:r>
            <a:r>
              <a:rPr lang="es-ES" i="1" dirty="0"/>
              <a:t> = &lt;nombre del objeto </a:t>
            </a:r>
            <a:r>
              <a:rPr lang="es-ES" i="1" dirty="0" err="1"/>
              <a:t>DataTable</a:t>
            </a:r>
            <a:r>
              <a:rPr lang="es-ES" i="1" dirty="0"/>
              <a:t>&gt;;</a:t>
            </a:r>
          </a:p>
          <a:p>
            <a:r>
              <a:rPr lang="es-ES" dirty="0"/>
              <a:t>Teniendo seleccionado este control en el diseño, se muestra un triángulo en el que si se pincha, se despliega un menú en el que se puede indicar si se quieren ordenar las filas al pinchar en una columna o si se quiere editar, eliminar o agregar registros.</a:t>
            </a:r>
          </a:p>
          <a:p>
            <a:r>
              <a:rPr lang="es-ES" dirty="0"/>
              <a:t>Si en un </a:t>
            </a:r>
            <a:r>
              <a:rPr lang="es-ES" b="1" dirty="0" err="1"/>
              <a:t>DataGridView</a:t>
            </a:r>
            <a:r>
              <a:rPr lang="es-ES" dirty="0"/>
              <a:t> se realizan operaciones de inserción, borrado o modificación, se puede actualizar este control ejecutando de nuevo la consulta que se haya realizado para rellenarlo de datos.</a:t>
            </a:r>
          </a:p>
        </p:txBody>
      </p:sp>
    </p:spTree>
    <p:extLst>
      <p:ext uri="{BB962C8B-B14F-4D97-AF65-F5344CB8AC3E}">
        <p14:creationId xmlns:p14="http://schemas.microsoft.com/office/powerpoint/2010/main" val="272291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D556AA-1593-4FEC-B750-3093F7EAFE86}"/>
              </a:ext>
            </a:extLst>
          </p:cNvPr>
          <p:cNvSpPr>
            <a:spLocks noGrp="1"/>
          </p:cNvSpPr>
          <p:nvPr>
            <p:ph type="title"/>
          </p:nvPr>
        </p:nvSpPr>
        <p:spPr/>
        <p:txBody>
          <a:bodyPr/>
          <a:lstStyle/>
          <a:p>
            <a:r>
              <a:rPr lang="es-ES" dirty="0"/>
              <a:t>Definición de variables III (Vídeos 4, 5, 8, 9 y 14)</a:t>
            </a:r>
          </a:p>
        </p:txBody>
      </p:sp>
      <p:sp>
        <p:nvSpPr>
          <p:cNvPr id="3" name="Marcador de contenido 2">
            <a:extLst>
              <a:ext uri="{FF2B5EF4-FFF2-40B4-BE49-F238E27FC236}">
                <a16:creationId xmlns:a16="http://schemas.microsoft.com/office/drawing/2014/main" id="{589B7681-C922-4BEF-81BE-47CDC7F4ED83}"/>
              </a:ext>
            </a:extLst>
          </p:cNvPr>
          <p:cNvSpPr>
            <a:spLocks noGrp="1"/>
          </p:cNvSpPr>
          <p:nvPr>
            <p:ph idx="1"/>
          </p:nvPr>
        </p:nvSpPr>
        <p:spPr/>
        <p:txBody>
          <a:bodyPr>
            <a:normAutofit/>
          </a:bodyPr>
          <a:lstStyle/>
          <a:p>
            <a:pPr lvl="1">
              <a:buFont typeface="Wingdings" panose="05000000000000000000" pitchFamily="2" charset="2"/>
              <a:buChar char="§"/>
            </a:pPr>
            <a:r>
              <a:rPr lang="es-ES" b="1" dirty="0"/>
              <a:t>double</a:t>
            </a:r>
            <a:r>
              <a:rPr lang="es-ES" dirty="0"/>
              <a:t>: Número con decimales.</a:t>
            </a:r>
          </a:p>
          <a:p>
            <a:pPr lvl="2"/>
            <a:r>
              <a:rPr lang="es-ES" dirty="0"/>
              <a:t>Acepta números y decimales más grandes que el </a:t>
            </a:r>
            <a:r>
              <a:rPr lang="es-ES" b="1" dirty="0" err="1"/>
              <a:t>float</a:t>
            </a:r>
            <a:r>
              <a:rPr lang="es-ES" dirty="0"/>
              <a:t>.</a:t>
            </a:r>
            <a:endParaRPr lang="es-ES" b="1" dirty="0"/>
          </a:p>
          <a:p>
            <a:pPr lvl="1">
              <a:buFont typeface="Wingdings" panose="05000000000000000000" pitchFamily="2" charset="2"/>
              <a:buChar char="§"/>
            </a:pPr>
            <a:r>
              <a:rPr lang="es-ES" b="1" dirty="0"/>
              <a:t>decimal: </a:t>
            </a:r>
            <a:r>
              <a:rPr lang="es-ES" dirty="0"/>
              <a:t>Números decimales.</a:t>
            </a:r>
          </a:p>
          <a:p>
            <a:pPr lvl="2"/>
            <a:r>
              <a:rPr lang="es-ES" dirty="0"/>
              <a:t>Acepta números y decimales más grandes que el </a:t>
            </a:r>
            <a:r>
              <a:rPr lang="es-ES" b="1" dirty="0" err="1"/>
              <a:t>double</a:t>
            </a:r>
            <a:r>
              <a:rPr lang="es-ES" dirty="0"/>
              <a:t>.</a:t>
            </a:r>
          </a:p>
          <a:p>
            <a:pPr lvl="1">
              <a:buFont typeface="Wingdings" panose="05000000000000000000" pitchFamily="2" charset="2"/>
              <a:buChar char="§"/>
            </a:pPr>
            <a:r>
              <a:rPr lang="es-ES" b="1" dirty="0"/>
              <a:t>byte</a:t>
            </a:r>
            <a:r>
              <a:rPr lang="es-ES" sz="2800" dirty="0"/>
              <a:t>: </a:t>
            </a:r>
            <a:r>
              <a:rPr lang="es-ES" dirty="0"/>
              <a:t>Número muy pequeños.</a:t>
            </a:r>
          </a:p>
          <a:p>
            <a:pPr lvl="2"/>
            <a:r>
              <a:rPr lang="es-ES" dirty="0"/>
              <a:t>Su valor máximo es 255.</a:t>
            </a:r>
          </a:p>
          <a:p>
            <a:pPr lvl="1">
              <a:buFont typeface="Wingdings" panose="05000000000000000000" pitchFamily="2" charset="2"/>
              <a:buChar char="§"/>
            </a:pPr>
            <a:r>
              <a:rPr lang="es-ES" b="1" dirty="0" err="1"/>
              <a:t>bool</a:t>
            </a:r>
            <a:r>
              <a:rPr lang="es-ES" dirty="0"/>
              <a:t>: Sólo admite </a:t>
            </a:r>
            <a:r>
              <a:rPr lang="es-ES" b="1" dirty="0"/>
              <a:t>true</a:t>
            </a:r>
            <a:r>
              <a:rPr lang="es-ES" dirty="0"/>
              <a:t> o </a:t>
            </a:r>
            <a:r>
              <a:rPr lang="es-ES" b="1" dirty="0"/>
              <a:t>false</a:t>
            </a:r>
            <a:r>
              <a:rPr lang="es-ES" dirty="0"/>
              <a:t>.</a:t>
            </a:r>
          </a:p>
          <a:p>
            <a:pPr marL="457200" lvl="1" indent="0">
              <a:buNone/>
            </a:pPr>
            <a:endParaRPr lang="es-ES" sz="2400" dirty="0"/>
          </a:p>
          <a:p>
            <a:pPr lvl="2">
              <a:buFont typeface="Wingdings" panose="05000000000000000000" pitchFamily="2" charset="2"/>
              <a:buChar char="§"/>
            </a:pPr>
            <a:endParaRPr lang="es-ES" b="1" dirty="0"/>
          </a:p>
        </p:txBody>
      </p:sp>
      <p:sp>
        <p:nvSpPr>
          <p:cNvPr id="4" name="Flecha: a la derecha 3">
            <a:extLst>
              <a:ext uri="{FF2B5EF4-FFF2-40B4-BE49-F238E27FC236}">
                <a16:creationId xmlns:a16="http://schemas.microsoft.com/office/drawing/2014/main" id="{06AE2D24-8B0B-4D23-A563-C9BDF6A5BB77}"/>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27019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F0141-20AE-4FE8-B500-0BE30C0D26CE}"/>
              </a:ext>
            </a:extLst>
          </p:cNvPr>
          <p:cNvSpPr>
            <a:spLocks noGrp="1"/>
          </p:cNvSpPr>
          <p:nvPr>
            <p:ph type="title"/>
          </p:nvPr>
        </p:nvSpPr>
        <p:spPr/>
        <p:txBody>
          <a:bodyPr/>
          <a:lstStyle/>
          <a:p>
            <a:r>
              <a:rPr lang="es-ES" dirty="0"/>
              <a:t>Inserción de registros en </a:t>
            </a:r>
            <a:r>
              <a:rPr lang="es-ES" dirty="0" err="1"/>
              <a:t>Sql</a:t>
            </a:r>
            <a:r>
              <a:rPr lang="es-ES" dirty="0"/>
              <a:t> Server (Vídeo 51)</a:t>
            </a:r>
          </a:p>
        </p:txBody>
      </p:sp>
      <p:sp>
        <p:nvSpPr>
          <p:cNvPr id="3" name="Marcador de contenido 2">
            <a:extLst>
              <a:ext uri="{FF2B5EF4-FFF2-40B4-BE49-F238E27FC236}">
                <a16:creationId xmlns:a16="http://schemas.microsoft.com/office/drawing/2014/main" id="{674AB18E-7CC8-400A-BF6A-BD31860BB98A}"/>
              </a:ext>
            </a:extLst>
          </p:cNvPr>
          <p:cNvSpPr>
            <a:spLocks noGrp="1"/>
          </p:cNvSpPr>
          <p:nvPr>
            <p:ph idx="1"/>
          </p:nvPr>
        </p:nvSpPr>
        <p:spPr/>
        <p:txBody>
          <a:bodyPr>
            <a:normAutofit lnSpcReduction="10000"/>
          </a:bodyPr>
          <a:lstStyle/>
          <a:p>
            <a:r>
              <a:rPr lang="es-ES" dirty="0"/>
              <a:t>La sentencia </a:t>
            </a:r>
            <a:r>
              <a:rPr lang="es-ES" b="1" dirty="0" err="1"/>
              <a:t>Sql</a:t>
            </a:r>
            <a:r>
              <a:rPr lang="es-ES" dirty="0"/>
              <a:t> para insertar un registro es del tipo:</a:t>
            </a:r>
          </a:p>
          <a:p>
            <a:pPr marL="457200" lvl="1" indent="0">
              <a:buNone/>
            </a:pPr>
            <a:r>
              <a:rPr lang="es-ES" i="1" dirty="0"/>
              <a:t>INSERT INTO &lt;nombre de la tabla&gt; ([&lt;campo1&gt;], [&lt;campo2&gt;], …, [&lt;</a:t>
            </a:r>
            <a:r>
              <a:rPr lang="es-ES" i="1" dirty="0" err="1"/>
              <a:t>campoN</a:t>
            </a:r>
            <a:r>
              <a:rPr lang="es-ES" i="1" dirty="0"/>
              <a:t>&gt;]) </a:t>
            </a:r>
            <a:r>
              <a:rPr lang="es-ES" i="1" dirty="0" err="1"/>
              <a:t>values</a:t>
            </a:r>
            <a:r>
              <a:rPr lang="es-ES" i="1" dirty="0"/>
              <a:t> (&lt;valor1&gt;, &lt;valor2&gt;, …, &lt;</a:t>
            </a:r>
            <a:r>
              <a:rPr lang="es-ES" i="1" dirty="0" err="1"/>
              <a:t>valorN</a:t>
            </a:r>
            <a:r>
              <a:rPr lang="es-ES" i="1" dirty="0"/>
              <a:t>&gt;);</a:t>
            </a:r>
          </a:p>
          <a:p>
            <a:pPr marL="457200" lvl="1" indent="0">
              <a:buNone/>
            </a:pPr>
            <a:r>
              <a:rPr lang="es-ES" dirty="0"/>
              <a:t>Hay que saber que el uso de los corchetes es obligatorio.</a:t>
            </a:r>
          </a:p>
          <a:p>
            <a:r>
              <a:rPr lang="es-ES" dirty="0"/>
              <a:t>Una vez creada la variable que contenga la cadena de la inserción, hay que crear un objeto de tipo </a:t>
            </a:r>
            <a:r>
              <a:rPr lang="es-ES" b="1" dirty="0" err="1"/>
              <a:t>SqlCommand</a:t>
            </a:r>
            <a:r>
              <a:rPr lang="es-ES" dirty="0"/>
              <a:t>:</a:t>
            </a:r>
          </a:p>
          <a:p>
            <a:pPr marL="457200" lvl="1" indent="0">
              <a:buNone/>
            </a:pPr>
            <a:r>
              <a:rPr lang="es-ES" i="1" dirty="0" err="1"/>
              <a:t>SqlCommand</a:t>
            </a:r>
            <a:r>
              <a:rPr lang="es-ES" i="1" dirty="0"/>
              <a:t> &lt;nombre del objeto&gt; = new </a:t>
            </a:r>
            <a:r>
              <a:rPr lang="es-ES" i="1" dirty="0" err="1"/>
              <a:t>SqlCommand</a:t>
            </a:r>
            <a:r>
              <a:rPr lang="es-ES" i="1" dirty="0"/>
              <a:t>(“&lt;cadena de 	inserción&gt;”, &lt;conexión&gt;);</a:t>
            </a:r>
          </a:p>
          <a:p>
            <a:r>
              <a:rPr lang="es-ES" dirty="0"/>
              <a:t>Ahora hay que ejecutar el método </a:t>
            </a:r>
            <a:r>
              <a:rPr lang="es-ES" b="1" dirty="0" err="1"/>
              <a:t>ExecuteNonQuery</a:t>
            </a:r>
            <a:r>
              <a:rPr lang="es-ES" dirty="0"/>
              <a:t> del objeto </a:t>
            </a:r>
            <a:r>
              <a:rPr lang="es-ES" b="1" dirty="0" err="1"/>
              <a:t>SqlCommand</a:t>
            </a:r>
            <a:r>
              <a:rPr lang="es-ES" dirty="0"/>
              <a:t> que se acaba de crear:</a:t>
            </a:r>
          </a:p>
          <a:p>
            <a:pPr marL="457200" lvl="1" indent="0">
              <a:buNone/>
            </a:pPr>
            <a:r>
              <a:rPr lang="es-ES" i="1" dirty="0"/>
              <a:t>&lt;nombre del objeto </a:t>
            </a:r>
            <a:r>
              <a:rPr lang="es-ES" i="1" dirty="0" err="1"/>
              <a:t>SqlCommand</a:t>
            </a:r>
            <a:r>
              <a:rPr lang="es-ES" i="1" dirty="0"/>
              <a:t>&gt;.</a:t>
            </a:r>
            <a:r>
              <a:rPr lang="es-ES" i="1" dirty="0" err="1"/>
              <a:t>ExecuteNonQuery</a:t>
            </a:r>
            <a:r>
              <a:rPr lang="es-ES" i="1" dirty="0"/>
              <a:t>();</a:t>
            </a:r>
          </a:p>
          <a:p>
            <a:pPr marL="0" indent="0">
              <a:buNone/>
            </a:pPr>
            <a:endParaRPr lang="es-ES" dirty="0"/>
          </a:p>
        </p:txBody>
      </p:sp>
    </p:spTree>
    <p:extLst>
      <p:ext uri="{BB962C8B-B14F-4D97-AF65-F5344CB8AC3E}">
        <p14:creationId xmlns:p14="http://schemas.microsoft.com/office/powerpoint/2010/main" val="469444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BEB5C-AC58-4F76-A46F-D7ADF8CC9B6A}"/>
              </a:ext>
            </a:extLst>
          </p:cNvPr>
          <p:cNvSpPr>
            <a:spLocks noGrp="1"/>
          </p:cNvSpPr>
          <p:nvPr>
            <p:ph type="title"/>
          </p:nvPr>
        </p:nvSpPr>
        <p:spPr/>
        <p:txBody>
          <a:bodyPr/>
          <a:lstStyle/>
          <a:p>
            <a:r>
              <a:rPr lang="es-ES"/>
              <a:t>Borrado de </a:t>
            </a:r>
            <a:r>
              <a:rPr lang="es-ES" dirty="0"/>
              <a:t>registros en </a:t>
            </a:r>
            <a:r>
              <a:rPr lang="es-ES" dirty="0" err="1"/>
              <a:t>Sql</a:t>
            </a:r>
            <a:r>
              <a:rPr lang="es-ES" dirty="0"/>
              <a:t> Server (Vídeo 52)</a:t>
            </a:r>
          </a:p>
        </p:txBody>
      </p:sp>
      <p:sp>
        <p:nvSpPr>
          <p:cNvPr id="3" name="Marcador de contenido 2">
            <a:extLst>
              <a:ext uri="{FF2B5EF4-FFF2-40B4-BE49-F238E27FC236}">
                <a16:creationId xmlns:a16="http://schemas.microsoft.com/office/drawing/2014/main" id="{EFD79858-FF31-4BC4-94BE-D0620F8B5E0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11533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2A579-58BB-4190-8137-6A3836DB3517}"/>
              </a:ext>
            </a:extLst>
          </p:cNvPr>
          <p:cNvSpPr>
            <a:spLocks noGrp="1"/>
          </p:cNvSpPr>
          <p:nvPr>
            <p:ph type="title"/>
          </p:nvPr>
        </p:nvSpPr>
        <p:spPr/>
        <p:txBody>
          <a:bodyPr/>
          <a:lstStyle/>
          <a:p>
            <a:r>
              <a:rPr lang="es-ES" dirty="0"/>
              <a:t>Definición de variables IV (Vídeos 4, 5, 8, 9 y 14)</a:t>
            </a:r>
          </a:p>
        </p:txBody>
      </p:sp>
      <p:sp>
        <p:nvSpPr>
          <p:cNvPr id="3" name="Marcador de contenido 2">
            <a:extLst>
              <a:ext uri="{FF2B5EF4-FFF2-40B4-BE49-F238E27FC236}">
                <a16:creationId xmlns:a16="http://schemas.microsoft.com/office/drawing/2014/main" id="{F1677C7F-7873-4768-8C3D-CF1DCE6B4D88}"/>
              </a:ext>
            </a:extLst>
          </p:cNvPr>
          <p:cNvSpPr>
            <a:spLocks noGrp="1"/>
          </p:cNvSpPr>
          <p:nvPr>
            <p:ph idx="1"/>
          </p:nvPr>
        </p:nvSpPr>
        <p:spPr/>
        <p:txBody>
          <a:bodyPr/>
          <a:lstStyle/>
          <a:p>
            <a:pPr lvl="1">
              <a:buFont typeface="Wingdings" panose="05000000000000000000" pitchFamily="2" charset="2"/>
              <a:buChar char="§"/>
            </a:pPr>
            <a:r>
              <a:rPr lang="es-ES" b="1" dirty="0" err="1"/>
              <a:t>DateTime</a:t>
            </a:r>
            <a:r>
              <a:rPr lang="es-ES" dirty="0"/>
              <a:t>: Guarda fechas.</a:t>
            </a:r>
          </a:p>
          <a:p>
            <a:pPr lvl="2">
              <a:buFont typeface="Wingdings" panose="05000000000000000000" pitchFamily="2" charset="2"/>
              <a:buChar char="§"/>
            </a:pPr>
            <a:r>
              <a:rPr lang="es-ES" dirty="0"/>
              <a:t>Ejemplo de dar un valor a este tipo de dar valores:</a:t>
            </a:r>
          </a:p>
          <a:p>
            <a:pPr marL="914400" lvl="2" indent="0">
              <a:buNone/>
            </a:pPr>
            <a:r>
              <a:rPr lang="es-ES" sz="2400" dirty="0"/>
              <a:t>	</a:t>
            </a:r>
            <a:r>
              <a:rPr lang="es-ES" sz="1800" i="1" dirty="0" err="1"/>
              <a:t>DateTime</a:t>
            </a:r>
            <a:r>
              <a:rPr lang="es-ES" sz="1800" i="1" dirty="0"/>
              <a:t> fecha = </a:t>
            </a:r>
            <a:r>
              <a:rPr lang="es-ES" sz="1800" i="1" dirty="0" err="1"/>
              <a:t>DateTime.Today</a:t>
            </a:r>
            <a:r>
              <a:rPr lang="es-ES" sz="1800" i="1" dirty="0"/>
              <a:t>;</a:t>
            </a:r>
          </a:p>
          <a:p>
            <a:pPr lvl="2">
              <a:buFont typeface="Wingdings" panose="05000000000000000000" pitchFamily="2" charset="2"/>
              <a:buChar char="§"/>
            </a:pPr>
            <a:r>
              <a:rPr lang="es-ES" dirty="0"/>
              <a:t>Tienen una serie de métodos a los que se accede así:</a:t>
            </a:r>
          </a:p>
          <a:p>
            <a:pPr marL="914400" lvl="2" indent="0">
              <a:buNone/>
            </a:pPr>
            <a:r>
              <a:rPr lang="es-ES" sz="2400" i="1" dirty="0"/>
              <a:t>	</a:t>
            </a:r>
            <a:r>
              <a:rPr lang="es-ES" sz="1800" i="1" dirty="0"/>
              <a:t>&lt;nombre de variable&gt;.&lt;método&gt;</a:t>
            </a:r>
            <a:endParaRPr lang="es-ES" dirty="0"/>
          </a:p>
          <a:p>
            <a:pPr lvl="2">
              <a:buFont typeface="Wingdings" panose="05000000000000000000" pitchFamily="2" charset="2"/>
              <a:buChar char="§"/>
            </a:pPr>
            <a:r>
              <a:rPr lang="es-ES" dirty="0"/>
              <a:t>Algunos métodos:</a:t>
            </a:r>
          </a:p>
          <a:p>
            <a:pPr lvl="3">
              <a:buFont typeface="Wingdings" panose="05000000000000000000" pitchFamily="2" charset="2"/>
              <a:buChar char="§"/>
            </a:pPr>
            <a:r>
              <a:rPr lang="es-ES" b="1" dirty="0" err="1"/>
              <a:t>ToShortDateString</a:t>
            </a:r>
            <a:r>
              <a:rPr lang="es-ES" dirty="0"/>
              <a:t>: Muestra la fecha en formato corto.</a:t>
            </a:r>
          </a:p>
          <a:p>
            <a:pPr lvl="3">
              <a:buFont typeface="Wingdings" panose="05000000000000000000" pitchFamily="2" charset="2"/>
              <a:buChar char="§"/>
            </a:pPr>
            <a:r>
              <a:rPr lang="es-ES" b="1" dirty="0" err="1"/>
              <a:t>Year</a:t>
            </a:r>
            <a:r>
              <a:rPr lang="es-ES" dirty="0"/>
              <a:t>: Muestra el año.</a:t>
            </a:r>
          </a:p>
          <a:p>
            <a:pPr lvl="3">
              <a:buFont typeface="Wingdings" panose="05000000000000000000" pitchFamily="2" charset="2"/>
              <a:buChar char="§"/>
            </a:pPr>
            <a:r>
              <a:rPr lang="es-ES" b="1" dirty="0" err="1"/>
              <a:t>Month</a:t>
            </a:r>
            <a:r>
              <a:rPr lang="es-ES" dirty="0"/>
              <a:t>: Muestra el mes.</a:t>
            </a:r>
          </a:p>
          <a:p>
            <a:pPr lvl="1">
              <a:buFont typeface="Wingdings" panose="05000000000000000000" pitchFamily="2" charset="2"/>
              <a:buChar char="§"/>
            </a:pPr>
            <a:r>
              <a:rPr lang="es-ES" b="1" dirty="0" err="1"/>
              <a:t>var</a:t>
            </a:r>
            <a:r>
              <a:rPr lang="es-ES" dirty="0"/>
              <a:t>: Con este tipo se le está diciendo a C# que el dato que va a almacenar la variable no se sabe de qué tipo va a ser.</a:t>
            </a:r>
            <a:endParaRPr lang="es-ES" b="1" dirty="0"/>
          </a:p>
          <a:p>
            <a:pPr lvl="3">
              <a:buFont typeface="Wingdings" panose="05000000000000000000" pitchFamily="2" charset="2"/>
              <a:buChar char="§"/>
            </a:pPr>
            <a:endParaRPr lang="es-ES" sz="2200" b="1" dirty="0"/>
          </a:p>
          <a:p>
            <a:endParaRPr lang="es-ES" dirty="0"/>
          </a:p>
        </p:txBody>
      </p:sp>
    </p:spTree>
    <p:extLst>
      <p:ext uri="{BB962C8B-B14F-4D97-AF65-F5344CB8AC3E}">
        <p14:creationId xmlns:p14="http://schemas.microsoft.com/office/powerpoint/2010/main" val="115078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05514-0226-4583-AE9F-E98DEDBD689C}"/>
              </a:ext>
            </a:extLst>
          </p:cNvPr>
          <p:cNvSpPr>
            <a:spLocks noGrp="1"/>
          </p:cNvSpPr>
          <p:nvPr>
            <p:ph type="title"/>
          </p:nvPr>
        </p:nvSpPr>
        <p:spPr/>
        <p:txBody>
          <a:bodyPr/>
          <a:lstStyle/>
          <a:p>
            <a:r>
              <a:rPr lang="es-ES" dirty="0"/>
              <a:t>Operaciones con variables I(Vídeo 21)</a:t>
            </a:r>
          </a:p>
        </p:txBody>
      </p:sp>
      <p:sp>
        <p:nvSpPr>
          <p:cNvPr id="3" name="Marcador de contenido 2">
            <a:extLst>
              <a:ext uri="{FF2B5EF4-FFF2-40B4-BE49-F238E27FC236}">
                <a16:creationId xmlns:a16="http://schemas.microsoft.com/office/drawing/2014/main" id="{2C68712D-B7A7-4FC3-AB9B-426C95518356}"/>
              </a:ext>
            </a:extLst>
          </p:cNvPr>
          <p:cNvSpPr>
            <a:spLocks noGrp="1"/>
          </p:cNvSpPr>
          <p:nvPr>
            <p:ph idx="1"/>
          </p:nvPr>
        </p:nvSpPr>
        <p:spPr/>
        <p:txBody>
          <a:bodyPr>
            <a:normAutofit fontScale="92500" lnSpcReduction="20000"/>
          </a:bodyPr>
          <a:lstStyle/>
          <a:p>
            <a:r>
              <a:rPr lang="es-ES" dirty="0"/>
              <a:t>Con cadenas de caracteres:</a:t>
            </a:r>
          </a:p>
          <a:p>
            <a:pPr lvl="1"/>
            <a:r>
              <a:rPr lang="es-ES" dirty="0"/>
              <a:t>Unión de cadenas. Para unir dos cadenas de caracteres se usa el símbolo </a:t>
            </a:r>
            <a:r>
              <a:rPr lang="es-ES" b="1" dirty="0"/>
              <a:t>+</a:t>
            </a:r>
            <a:r>
              <a:rPr lang="es-ES" dirty="0"/>
              <a:t>:</a:t>
            </a:r>
          </a:p>
          <a:p>
            <a:pPr marL="914400" lvl="2" indent="0">
              <a:buNone/>
            </a:pPr>
            <a:r>
              <a:rPr lang="es-ES" i="1" dirty="0"/>
              <a:t>&lt;cadena1&gt; + &lt;cadena2&gt;</a:t>
            </a:r>
          </a:p>
          <a:p>
            <a:pPr lvl="1"/>
            <a:r>
              <a:rPr lang="es-ES" dirty="0"/>
              <a:t>Otra forma de unir cadenas es:</a:t>
            </a:r>
          </a:p>
          <a:p>
            <a:pPr marL="914400" lvl="2" indent="0">
              <a:buNone/>
            </a:pPr>
            <a:r>
              <a:rPr lang="es-ES" i="1" dirty="0"/>
              <a:t>&lt;cadena1&gt; += &lt;valor&gt;</a:t>
            </a:r>
            <a:endParaRPr lang="es-ES" dirty="0"/>
          </a:p>
          <a:p>
            <a:pPr marL="914400" lvl="2" indent="0">
              <a:buNone/>
            </a:pPr>
            <a:r>
              <a:rPr lang="es-ES" dirty="0"/>
              <a:t>El valor da igual que sea un </a:t>
            </a:r>
            <a:r>
              <a:rPr lang="es-ES" b="1" dirty="0" err="1"/>
              <a:t>string</a:t>
            </a:r>
            <a:r>
              <a:rPr lang="es-ES" dirty="0"/>
              <a:t> o un número.</a:t>
            </a:r>
          </a:p>
          <a:p>
            <a:r>
              <a:rPr lang="es-ES" dirty="0"/>
              <a:t>Con números (aritméticas):</a:t>
            </a:r>
          </a:p>
          <a:p>
            <a:pPr lvl="1"/>
            <a:r>
              <a:rPr lang="es-ES" b="1" dirty="0"/>
              <a:t>+</a:t>
            </a:r>
            <a:r>
              <a:rPr lang="es-ES" dirty="0"/>
              <a:t>: Suma</a:t>
            </a:r>
          </a:p>
          <a:p>
            <a:pPr lvl="1"/>
            <a:r>
              <a:rPr lang="es-ES" b="1" dirty="0"/>
              <a:t>-</a:t>
            </a:r>
            <a:r>
              <a:rPr lang="es-ES" dirty="0"/>
              <a:t>: Resta</a:t>
            </a:r>
          </a:p>
          <a:p>
            <a:pPr lvl="1"/>
            <a:r>
              <a:rPr lang="es-ES" b="1" dirty="0"/>
              <a:t>*</a:t>
            </a:r>
            <a:r>
              <a:rPr lang="es-ES" dirty="0"/>
              <a:t>: Multiplicación</a:t>
            </a:r>
          </a:p>
          <a:p>
            <a:pPr lvl="1"/>
            <a:r>
              <a:rPr lang="es-ES" b="1" dirty="0"/>
              <a:t>/</a:t>
            </a:r>
            <a:r>
              <a:rPr lang="es-ES" dirty="0"/>
              <a:t>: División</a:t>
            </a:r>
          </a:p>
          <a:p>
            <a:pPr lvl="1"/>
            <a:r>
              <a:rPr lang="es-ES" b="1" dirty="0"/>
              <a:t>&lt;variable&gt;++</a:t>
            </a:r>
            <a:r>
              <a:rPr lang="es-ES" dirty="0"/>
              <a:t>: Suma 1 a la variable</a:t>
            </a:r>
          </a:p>
          <a:p>
            <a:pPr lvl="1"/>
            <a:r>
              <a:rPr lang="es-ES" b="1" dirty="0"/>
              <a:t>&lt;variable&gt;--</a:t>
            </a:r>
            <a:r>
              <a:rPr lang="es-ES" dirty="0"/>
              <a:t>: Resta 1 a la variable</a:t>
            </a:r>
            <a:endParaRPr lang="es-ES" b="1" dirty="0"/>
          </a:p>
          <a:p>
            <a:pPr marL="914400" lvl="2" indent="0">
              <a:buNone/>
            </a:pPr>
            <a:endParaRPr lang="es-ES" dirty="0"/>
          </a:p>
        </p:txBody>
      </p:sp>
      <p:sp>
        <p:nvSpPr>
          <p:cNvPr id="4" name="Flecha: a la derecha 3">
            <a:extLst>
              <a:ext uri="{FF2B5EF4-FFF2-40B4-BE49-F238E27FC236}">
                <a16:creationId xmlns:a16="http://schemas.microsoft.com/office/drawing/2014/main" id="{8BF72200-BA9A-45D6-938F-71C573100878}"/>
              </a:ext>
            </a:extLst>
          </p:cNvPr>
          <p:cNvSpPr/>
          <p:nvPr/>
        </p:nvSpPr>
        <p:spPr>
          <a:xfrm>
            <a:off x="10375392" y="56923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010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BDD6B-FD71-467F-95C9-F8EB2AC06396}"/>
              </a:ext>
            </a:extLst>
          </p:cNvPr>
          <p:cNvSpPr>
            <a:spLocks noGrp="1"/>
          </p:cNvSpPr>
          <p:nvPr>
            <p:ph type="title"/>
          </p:nvPr>
        </p:nvSpPr>
        <p:spPr/>
        <p:txBody>
          <a:bodyPr/>
          <a:lstStyle/>
          <a:p>
            <a:r>
              <a:rPr lang="es-ES" dirty="0"/>
              <a:t>Operaciones con variables I(Vídeo 21)</a:t>
            </a:r>
          </a:p>
        </p:txBody>
      </p:sp>
      <p:sp>
        <p:nvSpPr>
          <p:cNvPr id="3" name="Marcador de contenido 2">
            <a:extLst>
              <a:ext uri="{FF2B5EF4-FFF2-40B4-BE49-F238E27FC236}">
                <a16:creationId xmlns:a16="http://schemas.microsoft.com/office/drawing/2014/main" id="{6C1024AA-E5A0-4FEC-ADA5-11C647EEC2C4}"/>
              </a:ext>
            </a:extLst>
          </p:cNvPr>
          <p:cNvSpPr>
            <a:spLocks noGrp="1"/>
          </p:cNvSpPr>
          <p:nvPr>
            <p:ph idx="1"/>
          </p:nvPr>
        </p:nvSpPr>
        <p:spPr/>
        <p:txBody>
          <a:bodyPr/>
          <a:lstStyle/>
          <a:p>
            <a:pPr lvl="1"/>
            <a:r>
              <a:rPr lang="es-ES" b="1" dirty="0"/>
              <a:t>&lt;variable&gt; += &lt;cantidad&gt;</a:t>
            </a:r>
            <a:r>
              <a:rPr lang="es-ES" dirty="0"/>
              <a:t>: Suma la cantidad a la variable</a:t>
            </a:r>
          </a:p>
          <a:p>
            <a:pPr lvl="1"/>
            <a:r>
              <a:rPr lang="es-ES" b="1" dirty="0"/>
              <a:t>&lt;variable&gt; -= &lt;cantidad&gt;</a:t>
            </a:r>
            <a:r>
              <a:rPr lang="es-ES" dirty="0"/>
              <a:t>: Resta la cantidad a la variable</a:t>
            </a:r>
          </a:p>
          <a:p>
            <a:pPr lvl="1"/>
            <a:r>
              <a:rPr lang="es-ES" dirty="0"/>
              <a:t>Existen más operaciones usando la función </a:t>
            </a:r>
            <a:r>
              <a:rPr lang="es-ES" b="1" dirty="0" err="1"/>
              <a:t>Math</a:t>
            </a:r>
            <a:r>
              <a:rPr lang="es-ES" dirty="0"/>
              <a:t>.</a:t>
            </a:r>
          </a:p>
          <a:p>
            <a:pPr lvl="1"/>
            <a:endParaRPr lang="es-ES" b="1" dirty="0"/>
          </a:p>
        </p:txBody>
      </p:sp>
    </p:spTree>
    <p:extLst>
      <p:ext uri="{BB962C8B-B14F-4D97-AF65-F5344CB8AC3E}">
        <p14:creationId xmlns:p14="http://schemas.microsoft.com/office/powerpoint/2010/main" val="375057617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5133</Words>
  <Application>Microsoft Office PowerPoint</Application>
  <PresentationFormat>Panorámica</PresentationFormat>
  <Paragraphs>461</Paragraphs>
  <Slides>61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61</vt:i4>
      </vt:variant>
    </vt:vector>
  </HeadingPairs>
  <TitlesOfParts>
    <vt:vector size="66" baseType="lpstr">
      <vt:lpstr>Arial</vt:lpstr>
      <vt:lpstr>Calibri</vt:lpstr>
      <vt:lpstr>Calibri Light</vt:lpstr>
      <vt:lpstr>Wingdings</vt:lpstr>
      <vt:lpstr>Tema de Office</vt:lpstr>
      <vt:lpstr>Visual C#</vt:lpstr>
      <vt:lpstr>Archivo Program.cs (Vídeo 2)</vt:lpstr>
      <vt:lpstr>Los comentarios (Vídeo 3)</vt:lpstr>
      <vt:lpstr>Definición de variables I (Vídeos 4, 5, 8, 9 y 14)</vt:lpstr>
      <vt:lpstr>Definición de variables II (Vídeos 4, 5, 8, 9 y 14)</vt:lpstr>
      <vt:lpstr>Definición de variables III (Vídeos 4, 5, 8, 9 y 14)</vt:lpstr>
      <vt:lpstr>Definición de variables IV (Vídeos 4, 5, 8, 9 y 14)</vt:lpstr>
      <vt:lpstr>Operaciones con variables I(Vídeo 21)</vt:lpstr>
      <vt:lpstr>Operaciones con variables I(Vídeo 21)</vt:lpstr>
      <vt:lpstr>Conversiones (Vídeos 6, 7, 8 y 13)</vt:lpstr>
      <vt:lpstr>Constantes (Vídeo 10)</vt:lpstr>
      <vt:lpstr>Mostrar mensaje (Vídeo 4)</vt:lpstr>
      <vt:lpstr>Aplicaciones y formularios (Vídeo 12)</vt:lpstr>
      <vt:lpstr>Control de errores I (Vídeo 13)</vt:lpstr>
      <vt:lpstr>Control de errores II (Vídeo 13)</vt:lpstr>
      <vt:lpstr>Control de errores III (Vídeo 13)</vt:lpstr>
      <vt:lpstr>Sentencia if I (Vídeos 15, 16, 17 y 18)</vt:lpstr>
      <vt:lpstr>Sentencia if II(Vídeos 15, 16, 17 y 18)</vt:lpstr>
      <vt:lpstr>Sentencia if III(Vídeos 15, 16, 17 y 18)</vt:lpstr>
      <vt:lpstr>Sentencia if IV(Vídeos 15, 16, 17 y 18)</vt:lpstr>
      <vt:lpstr>Sentencia Switch I(Vídeos 19 y 20)</vt:lpstr>
      <vt:lpstr>Sentencia Switch II(Vídeos 19 y 20)</vt:lpstr>
      <vt:lpstr>Sentencia for (Vídeos 21, 22 y 23)</vt:lpstr>
      <vt:lpstr>Bucle foreach (Vídeo 30)</vt:lpstr>
      <vt:lpstr>Sentencia while (Vídeo 24)</vt:lpstr>
      <vt:lpstr>Sentencia Do while (Vídeo 25)</vt:lpstr>
      <vt:lpstr>Arrays (Vídeos 26 y 27)</vt:lpstr>
      <vt:lpstr>Arrays multidimensionales I (28 y 29)</vt:lpstr>
      <vt:lpstr>Arrays multidimensionales II (28 y 29)</vt:lpstr>
      <vt:lpstr>ArrayList I(Vídeo 31)</vt:lpstr>
      <vt:lpstr>ArrayList II(Vídeo 31)</vt:lpstr>
      <vt:lpstr>Estructura List I (Vídeos 32, 33 y 34)</vt:lpstr>
      <vt:lpstr>Estructura List II (Vídeos 32, 33 y 34)</vt:lpstr>
      <vt:lpstr>Estructura List III (Vídeos 32, 33 y 34)</vt:lpstr>
      <vt:lpstr>Namespaces (Vídeo 37)</vt:lpstr>
      <vt:lpstr>Clases I (Vídeos 35, 36, 38, 39, 40, 41, 42 y 43)</vt:lpstr>
      <vt:lpstr>Clases II (Vídeos 35, 36, 38, 39, 40, 41, 42 y 43)</vt:lpstr>
      <vt:lpstr>Clases III (Vídeos 35, 36, 38, 39, 40, 41, 42 y 43)</vt:lpstr>
      <vt:lpstr>Clases IV (Vídeos 35, 36, 38, 39, 40, 41, 42 y 43)</vt:lpstr>
      <vt:lpstr>Clases V (Vídeos 35, 36, 38, 39, 40, 41, 42 y 43)</vt:lpstr>
      <vt:lpstr>Clases VI (Vídeos 35, 36, 38, 39, 40, 41, 42 y 43)</vt:lpstr>
      <vt:lpstr>Clases VII (Vídeos 35, 36, 38, 39, 40, 41, 42 y 43)</vt:lpstr>
      <vt:lpstr>Clases VIII (Vídeos 35, 36, 38, 39, 40, 41, 42 y 43)</vt:lpstr>
      <vt:lpstr>Clases IX (Vídeos 35, 36, 38, 39, 40, 41, 42 y 43)</vt:lpstr>
      <vt:lpstr>Clases X (Vídeos 35, 36, 38, 39, 40, 41, 42 y 43)</vt:lpstr>
      <vt:lpstr>Objetos (Vídeos 35 y 36)</vt:lpstr>
      <vt:lpstr>Trabajo con archivos I (Vídeos 44, 45 y 46)</vt:lpstr>
      <vt:lpstr>Trabajo con archivos II (Vídeos 44, 45 y 46)</vt:lpstr>
      <vt:lpstr>Trabajo con archivos III (Vídeos 44, 45 y 46)</vt:lpstr>
      <vt:lpstr>Control RichTextBox (Vídeo 47)</vt:lpstr>
      <vt:lpstr>Control OpenFileDialog I (Vídeo 47)</vt:lpstr>
      <vt:lpstr>Control OpenFileDialog II (Vídeo 47)</vt:lpstr>
      <vt:lpstr>Control SaveFileDialog I (Vídeo 48)</vt:lpstr>
      <vt:lpstr>Control SaveFileDialog II (Vídeo 48)</vt:lpstr>
      <vt:lpstr>Conexión a una base de datos I (Vídeo 49)</vt:lpstr>
      <vt:lpstr>Conexión a una base de datos II (Vídeo 49)</vt:lpstr>
      <vt:lpstr>Consultas en Sql I (Vídeo 50)</vt:lpstr>
      <vt:lpstr>Consultas en Sql II (Vídeo 50)</vt:lpstr>
      <vt:lpstr>Control DataGridView (Vídeo 50)</vt:lpstr>
      <vt:lpstr>Inserción de registros en Sql Server (Vídeo 51)</vt:lpstr>
      <vt:lpstr>Borrado de registros en Sql Server (Vídeo 52)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dc:title>
  <dc:creator>Script</dc:creator>
  <cp:lastModifiedBy>Francisco Javier Muñoz Ruano</cp:lastModifiedBy>
  <cp:revision>130</cp:revision>
  <dcterms:created xsi:type="dcterms:W3CDTF">2020-11-06T11:21:56Z</dcterms:created>
  <dcterms:modified xsi:type="dcterms:W3CDTF">2020-11-12T20:39:54Z</dcterms:modified>
</cp:coreProperties>
</file>