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9" r:id="rId10"/>
    <p:sldId id="270" r:id="rId11"/>
    <p:sldId id="267" r:id="rId12"/>
    <p:sldId id="268" r:id="rId13"/>
    <p:sldId id="271" r:id="rId14"/>
    <p:sldId id="272" r:id="rId15"/>
    <p:sldId id="273" r:id="rId16"/>
    <p:sldId id="274" r:id="rId17"/>
    <p:sldId id="275" r:id="rId18"/>
    <p:sldId id="276" r:id="rId19"/>
    <p:sldId id="277" r:id="rId20"/>
    <p:sldId id="278" r:id="rId21"/>
    <p:sldId id="279" r:id="rId22"/>
    <p:sldId id="290" r:id="rId23"/>
    <p:sldId id="289" r:id="rId24"/>
    <p:sldId id="291" r:id="rId25"/>
    <p:sldId id="293" r:id="rId26"/>
    <p:sldId id="288" r:id="rId27"/>
    <p:sldId id="281" r:id="rId28"/>
    <p:sldId id="280" r:id="rId29"/>
    <p:sldId id="286" r:id="rId30"/>
    <p:sldId id="287" r:id="rId31"/>
    <p:sldId id="292"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60754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94512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400099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98941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C2EE5C-E4CA-4C1D-8D9F-E2F0D424EE65}"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26420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2EE5C-E4CA-4C1D-8D9F-E2F0D424EE65}"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25021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2EE5C-E4CA-4C1D-8D9F-E2F0D424EE65}"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94698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2EE5C-E4CA-4C1D-8D9F-E2F0D424EE65}"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42355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2EE5C-E4CA-4C1D-8D9F-E2F0D424EE65}"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262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2EE5C-E4CA-4C1D-8D9F-E2F0D424EE65}"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51237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2EE5C-E4CA-4C1D-8D9F-E2F0D424EE65}"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6650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2EE5C-E4CA-4C1D-8D9F-E2F0D424EE65}" type="datetimeFigureOut">
              <a:rPr lang="en-US" smtClean="0"/>
              <a:t>4/21/2018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3396F-2FDB-4CF4-AE06-7EDF89D72C20}" type="slidenum">
              <a:rPr lang="en-US" smtClean="0"/>
              <a:t>‹#›</a:t>
            </a:fld>
            <a:endParaRPr lang="en-US"/>
          </a:p>
        </p:txBody>
      </p:sp>
    </p:spTree>
    <p:extLst>
      <p:ext uri="{BB962C8B-B14F-4D97-AF65-F5344CB8AC3E}">
        <p14:creationId xmlns:p14="http://schemas.microsoft.com/office/powerpoint/2010/main" val="244970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a:t>
            </a:r>
            <a:endParaRPr lang="en-US" dirty="0"/>
          </a:p>
        </p:txBody>
      </p:sp>
      <p:sp>
        <p:nvSpPr>
          <p:cNvPr id="3" name="Subtitle 2"/>
          <p:cNvSpPr>
            <a:spLocks noGrp="1"/>
          </p:cNvSpPr>
          <p:nvPr>
            <p:ph type="subTitle" idx="1"/>
          </p:nvPr>
        </p:nvSpPr>
        <p:spPr/>
        <p:txBody>
          <a:bodyPr/>
          <a:lstStyle/>
          <a:p>
            <a:r>
              <a:rPr lang="en-US" dirty="0" smtClean="0"/>
              <a:t>Genetic Algorithm (GA)</a:t>
            </a:r>
            <a:endParaRPr lang="en-US" dirty="0"/>
          </a:p>
        </p:txBody>
      </p:sp>
    </p:spTree>
    <p:extLst>
      <p:ext uri="{BB962C8B-B14F-4D97-AF65-F5344CB8AC3E}">
        <p14:creationId xmlns:p14="http://schemas.microsoft.com/office/powerpoint/2010/main" val="408282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Inserting requests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Check constraints after every inserting, discard the violators.</a:t>
            </a:r>
          </a:p>
          <a:p>
            <a:r>
              <a:rPr lang="en-US" dirty="0" smtClean="0"/>
              <a:t>Try all combinations.</a:t>
            </a:r>
          </a:p>
          <a:p>
            <a:r>
              <a:rPr lang="en-US" dirty="0" smtClean="0"/>
              <a:t>Choose the new route with the lowest costs.</a:t>
            </a:r>
          </a:p>
          <a:p>
            <a:r>
              <a:rPr lang="en-US" dirty="0" smtClean="0"/>
              <a:t>Update gene(the vehicle) status(requests, the new route).</a:t>
            </a:r>
          </a:p>
          <a:p>
            <a:endParaRPr lang="en-US" dirty="0"/>
          </a:p>
        </p:txBody>
      </p:sp>
      <p:pic>
        <p:nvPicPr>
          <p:cNvPr id="5" name="Picture 4"/>
          <p:cNvPicPr>
            <a:picLocks noChangeAspect="1"/>
          </p:cNvPicPr>
          <p:nvPr/>
        </p:nvPicPr>
        <p:blipFill>
          <a:blip r:embed="rId2"/>
          <a:stretch>
            <a:fillRect/>
          </a:stretch>
        </p:blipFill>
        <p:spPr>
          <a:xfrm>
            <a:off x="2299688" y="4001294"/>
            <a:ext cx="6777404" cy="2626244"/>
          </a:xfrm>
          <a:prstGeom prst="rect">
            <a:avLst/>
          </a:prstGeom>
        </p:spPr>
      </p:pic>
    </p:spTree>
    <p:extLst>
      <p:ext uri="{BB962C8B-B14F-4D97-AF65-F5344CB8AC3E}">
        <p14:creationId xmlns:p14="http://schemas.microsoft.com/office/powerpoint/2010/main" val="229969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Crossover</a:t>
            </a:r>
            <a:endParaRPr lang="en-US" dirty="0"/>
          </a:p>
        </p:txBody>
      </p:sp>
      <p:sp>
        <p:nvSpPr>
          <p:cNvPr id="3" name="Content Placeholder 2"/>
          <p:cNvSpPr>
            <a:spLocks noGrp="1"/>
          </p:cNvSpPr>
          <p:nvPr>
            <p:ph idx="1"/>
          </p:nvPr>
        </p:nvSpPr>
        <p:spPr>
          <a:xfrm>
            <a:off x="838200" y="1825625"/>
            <a:ext cx="4547839" cy="4351338"/>
          </a:xfrm>
        </p:spPr>
        <p:txBody>
          <a:bodyPr>
            <a:normAutofit fontScale="70000" lnSpcReduction="20000"/>
          </a:bodyPr>
          <a:lstStyle/>
          <a:p>
            <a:r>
              <a:rPr lang="en-US" dirty="0" smtClean="0"/>
              <a:t>(image from </a:t>
            </a:r>
            <a:r>
              <a:rPr lang="en-US" sz="1100" dirty="0" smtClean="0"/>
              <a:t>2005, </a:t>
            </a:r>
            <a:r>
              <a:rPr lang="en-US" sz="1100" dirty="0" err="1" smtClean="0"/>
              <a:t>Giselher</a:t>
            </a:r>
            <a:r>
              <a:rPr lang="en-US" sz="1100" dirty="0" smtClean="0"/>
              <a:t> </a:t>
            </a:r>
            <a:r>
              <a:rPr lang="en-US" sz="1100" dirty="0" err="1" smtClean="0"/>
              <a:t>Pankratz</a:t>
            </a:r>
            <a:r>
              <a:rPr lang="en-US" sz="1100" dirty="0" smtClean="0"/>
              <a:t>, A Grouping Genetic Algorithm for the Pickup and Delivery Problem with Time Windows.)</a:t>
            </a:r>
          </a:p>
          <a:p>
            <a:r>
              <a:rPr lang="en-US" dirty="0" smtClean="0"/>
              <a:t>First</a:t>
            </a:r>
            <a:r>
              <a:rPr lang="en-US" dirty="0"/>
              <a:t>, we have the chromosomes parent1 and parent2. We randomly specify a crossing section on parent2.</a:t>
            </a:r>
            <a:endParaRPr lang="en-US" b="0" dirty="0" smtClean="0">
              <a:effectLst/>
            </a:endParaRPr>
          </a:p>
          <a:p>
            <a:r>
              <a:rPr lang="en-US" dirty="0" smtClean="0"/>
              <a:t>Remove </a:t>
            </a:r>
            <a:r>
              <a:rPr lang="en-US" dirty="0"/>
              <a:t>the duplicate vehicles on parent1 that also have on part from parent2. Insert the section into parent1, now parent1 became child1.</a:t>
            </a:r>
            <a:endParaRPr lang="en-US" b="0" dirty="0" smtClean="0">
              <a:effectLst/>
            </a:endParaRPr>
          </a:p>
          <a:p>
            <a:r>
              <a:rPr lang="en-US" dirty="0" smtClean="0"/>
              <a:t>Remove </a:t>
            </a:r>
            <a:r>
              <a:rPr lang="en-US" dirty="0"/>
              <a:t>the duplicate requests that already have on child1 and also have on the part from parent2 before the insertion.</a:t>
            </a:r>
            <a:endParaRPr lang="en-US" b="0" dirty="0" smtClean="0">
              <a:effectLst/>
            </a:endParaRPr>
          </a:p>
          <a:p>
            <a:r>
              <a:rPr lang="en-US" dirty="0" smtClean="0"/>
              <a:t>Insert </a:t>
            </a:r>
            <a:r>
              <a:rPr lang="en-US" dirty="0"/>
              <a:t>the remaining requests </a:t>
            </a:r>
            <a:r>
              <a:rPr lang="en-US" dirty="0" smtClean="0"/>
              <a:t>(according to previous slides)</a:t>
            </a:r>
            <a:endParaRPr lang="en-US" b="0" dirty="0" smtClean="0">
              <a:effectLst/>
            </a:endParaRPr>
          </a:p>
          <a:p>
            <a:r>
              <a:rPr lang="en-US" dirty="0" smtClean="0"/>
              <a:t>Repeat </a:t>
            </a:r>
            <a:r>
              <a:rPr lang="en-US" dirty="0"/>
              <a:t>the same processes on child2.</a:t>
            </a:r>
            <a:endParaRPr lang="en-US" b="0" dirty="0" smtClean="0">
              <a:effectLst/>
            </a:endParaRPr>
          </a:p>
          <a:p>
            <a:endParaRPr lang="en-US" dirty="0"/>
          </a:p>
        </p:txBody>
      </p:sp>
      <p:pic>
        <p:nvPicPr>
          <p:cNvPr id="2050" name="Picture 2" descr="https://lh6.googleusercontent.com/f5VkPbhwtENfXPlHrG6Nqj48jnxOUu4aBokeYOO23tHsh4fRsdL6chkEhLkmx1NncjiQx3rQegYhDouG4-08lM9FUPegc74s9oiqx3PpFg9j0ovaqE9H9fqcvAu2Lf_U14s9iq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039" y="486356"/>
            <a:ext cx="6424961" cy="604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7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GGA - Mutate</a:t>
            </a:r>
            <a:endParaRPr lang="en-US" dirty="0"/>
          </a:p>
        </p:txBody>
      </p:sp>
      <p:sp>
        <p:nvSpPr>
          <p:cNvPr id="3" name="Content Placeholder 2"/>
          <p:cNvSpPr>
            <a:spLocks noGrp="1"/>
          </p:cNvSpPr>
          <p:nvPr>
            <p:ph idx="1"/>
          </p:nvPr>
        </p:nvSpPr>
        <p:spPr/>
        <p:txBody>
          <a:bodyPr/>
          <a:lstStyle/>
          <a:p>
            <a:r>
              <a:rPr lang="en-US" dirty="0"/>
              <a:t>Randomly select one gene (vehicle) in the chromosome. </a:t>
            </a:r>
            <a:endParaRPr lang="en-US" dirty="0" smtClean="0"/>
          </a:p>
          <a:p>
            <a:r>
              <a:rPr lang="en-US" dirty="0" smtClean="0"/>
              <a:t>Remove </a:t>
            </a:r>
            <a:r>
              <a:rPr lang="en-US" dirty="0"/>
              <a:t>all requests and their corresponding route</a:t>
            </a:r>
            <a:r>
              <a:rPr lang="en-US" dirty="0" smtClean="0"/>
              <a:t>.</a:t>
            </a:r>
          </a:p>
          <a:p>
            <a:r>
              <a:rPr lang="en-US" dirty="0" smtClean="0"/>
              <a:t>Insert </a:t>
            </a:r>
            <a:r>
              <a:rPr lang="en-US" dirty="0"/>
              <a:t>the requests again to the chromosome.</a:t>
            </a:r>
          </a:p>
        </p:txBody>
      </p:sp>
    </p:spTree>
    <p:extLst>
      <p:ext uri="{BB962C8B-B14F-4D97-AF65-F5344CB8AC3E}">
        <p14:creationId xmlns:p14="http://schemas.microsoft.com/office/powerpoint/2010/main" val="6295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on Li and Lim’s instances</a:t>
            </a:r>
            <a:endParaRPr lang="en-US" dirty="0"/>
          </a:p>
        </p:txBody>
      </p:sp>
      <p:sp>
        <p:nvSpPr>
          <p:cNvPr id="3" name="Content Placeholder 2"/>
          <p:cNvSpPr>
            <a:spLocks noGrp="1"/>
          </p:cNvSpPr>
          <p:nvPr>
            <p:ph idx="1"/>
          </p:nvPr>
        </p:nvSpPr>
        <p:spPr/>
        <p:txBody>
          <a:bodyPr/>
          <a:lstStyle/>
          <a:p>
            <a:r>
              <a:rPr lang="en-US" dirty="0" smtClean="0"/>
              <a:t>GA parameters</a:t>
            </a:r>
          </a:p>
          <a:p>
            <a:r>
              <a:rPr lang="en-US" dirty="0"/>
              <a:t>Generations : 3000, break if qualities of the best solutions in the populations are the same for 500 generations </a:t>
            </a:r>
          </a:p>
          <a:p>
            <a:r>
              <a:rPr lang="en-US" dirty="0"/>
              <a:t>Crossover rate = 1.0 </a:t>
            </a:r>
          </a:p>
          <a:p>
            <a:r>
              <a:rPr lang="en-US" dirty="0"/>
              <a:t>Mutation rate = 0.5 </a:t>
            </a:r>
          </a:p>
          <a:p>
            <a:r>
              <a:rPr lang="en-US" dirty="0"/>
              <a:t>Elitism (select the best 2 chromosomes and copy them unchanged to the next generation) </a:t>
            </a:r>
          </a:p>
        </p:txBody>
      </p:sp>
    </p:spTree>
    <p:extLst>
      <p:ext uri="{BB962C8B-B14F-4D97-AF65-F5344CB8AC3E}">
        <p14:creationId xmlns:p14="http://schemas.microsoft.com/office/powerpoint/2010/main" val="109426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The results (Single depot)</a:t>
            </a:r>
            <a:endParaRPr lang="en-US" dirty="0"/>
          </a:p>
        </p:txBody>
      </p:sp>
      <p:pic>
        <p:nvPicPr>
          <p:cNvPr id="4" name="Content Placeholder 3"/>
          <p:cNvPicPr>
            <a:picLocks noGrp="1" noChangeAspect="1"/>
          </p:cNvPicPr>
          <p:nvPr>
            <p:ph idx="1"/>
          </p:nvPr>
        </p:nvPicPr>
        <p:blipFill>
          <a:blip r:embed="rId2"/>
          <a:stretch>
            <a:fillRect/>
          </a:stretch>
        </p:blipFill>
        <p:spPr>
          <a:xfrm>
            <a:off x="2542519" y="1038950"/>
            <a:ext cx="7106961" cy="4351338"/>
          </a:xfrm>
          <a:prstGeom prst="rect">
            <a:avLst/>
          </a:prstGeom>
        </p:spPr>
      </p:pic>
      <p:sp>
        <p:nvSpPr>
          <p:cNvPr id="5" name="Rectangle 4"/>
          <p:cNvSpPr/>
          <p:nvPr/>
        </p:nvSpPr>
        <p:spPr>
          <a:xfrm>
            <a:off x="260196" y="5772747"/>
            <a:ext cx="10578790" cy="1477328"/>
          </a:xfrm>
          <a:prstGeom prst="rect">
            <a:avLst/>
          </a:prstGeom>
        </p:spPr>
        <p:txBody>
          <a:bodyPr wrap="square">
            <a:spAutoFit/>
          </a:bodyPr>
          <a:lstStyle/>
          <a:p>
            <a:pPr marR="63500"/>
            <a:r>
              <a:rPr lang="en-US" b="1" dirty="0">
                <a:solidFill>
                  <a:srgbClr val="000000"/>
                </a:solidFill>
                <a:latin typeface="TH SarabunPSK" panose="020B0500040200020003" pitchFamily="34" charset="-34"/>
                <a:cs typeface="TH SarabunPSK" panose="020B0500040200020003" pitchFamily="34" charset="-34"/>
              </a:rPr>
              <a:t>(*) Results that equal to the </a:t>
            </a:r>
            <a:r>
              <a:rPr lang="en-US" b="1" dirty="0" err="1">
                <a:solidFill>
                  <a:srgbClr val="000000"/>
                </a:solidFill>
                <a:latin typeface="TH SarabunPSK" panose="020B0500040200020003" pitchFamily="34" charset="-34"/>
                <a:cs typeface="TH SarabunPSK" panose="020B0500040200020003" pitchFamily="34" charset="-34"/>
              </a:rPr>
              <a:t>the</a:t>
            </a:r>
            <a:r>
              <a:rPr lang="en-US" b="1" dirty="0">
                <a:solidFill>
                  <a:srgbClr val="000000"/>
                </a:solidFill>
                <a:latin typeface="TH SarabunPSK" panose="020B0500040200020003" pitchFamily="34" charset="-34"/>
                <a:cs typeface="TH SarabunPSK" panose="020B0500040200020003" pitchFamily="34" charset="-34"/>
              </a:rPr>
              <a:t> best known solutions</a:t>
            </a:r>
            <a:endParaRPr lang="en-US" b="0" dirty="0" smtClean="0">
              <a:effectLst/>
            </a:endParaRPr>
          </a:p>
          <a:p>
            <a:pPr marR="63500" algn="just"/>
            <a:r>
              <a:rPr lang="en-US" dirty="0">
                <a:solidFill>
                  <a:srgbClr val="000000"/>
                </a:solidFill>
                <a:latin typeface="TH SarabunPSK" panose="020B0500040200020003" pitchFamily="34" charset="-34"/>
                <a:cs typeface="TH SarabunPSK" panose="020B0500040200020003" pitchFamily="34" charset="-34"/>
              </a:rPr>
              <a:t>(**) Results that have less distances than best known solutions. Best known solutions try to minimize number of vehicles first, then try to minimize distances, that’s why my solution has less distances.</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222129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5400" dirty="0" smtClean="0"/>
              <a:t>The algorithm worked pretty well</a:t>
            </a:r>
          </a:p>
          <a:p>
            <a:r>
              <a:rPr lang="en-US" sz="5400" dirty="0" smtClean="0"/>
              <a:t>Let’s move on to the multi-depot</a:t>
            </a:r>
          </a:p>
          <a:p>
            <a:r>
              <a:rPr lang="en-US" sz="5400" dirty="0" smtClean="0"/>
              <a:t>We are going to find the best way to assign the requests into the depots</a:t>
            </a:r>
            <a:endParaRPr lang="en-US" sz="5400" dirty="0"/>
          </a:p>
        </p:txBody>
      </p:sp>
    </p:spTree>
    <p:extLst>
      <p:ext uri="{BB962C8B-B14F-4D97-AF65-F5344CB8AC3E}">
        <p14:creationId xmlns:p14="http://schemas.microsoft.com/office/powerpoint/2010/main" val="351177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the Li and Lim’s instances</a:t>
            </a:r>
            <a:endParaRPr lang="en-US" dirty="0"/>
          </a:p>
        </p:txBody>
      </p:sp>
      <p:pic>
        <p:nvPicPr>
          <p:cNvPr id="3074" name="Picture 2" descr="https://lh3.googleusercontent.com/p0iMrRIUrshhe9Od2vHX-wGgHzE2mWZKcpmAfnBZ1litrToQuoq_-G0D4o8Va5jNVxd4FSf-OlLcG-hYnIuQlT9nxj5wq7As4MaXqFsXVdADA2dk2fksF7-bwpe4Hww2KGrZuUN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308" y="2267047"/>
            <a:ext cx="432435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jV4JFLiSxTlGfEogG-7wtFpVruhKxj2zS3reKCumQHXd3teImAwC6vM5DkcI5XFhApDGtRdepW2zix2bA8TPd06RWYmD4_QXGJdrneiLw_Kw45HrRXhQZVEPYuuFuWRK-i3C3q5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732" y="2457546"/>
            <a:ext cx="4391025"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642517" y="3579541"/>
            <a:ext cx="724829" cy="50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6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assign requests</a:t>
            </a:r>
            <a:endParaRPr lang="en-US" dirty="0"/>
          </a:p>
        </p:txBody>
      </p:sp>
      <p:sp>
        <p:nvSpPr>
          <p:cNvPr id="3" name="Content Placeholder 2"/>
          <p:cNvSpPr>
            <a:spLocks noGrp="1"/>
          </p:cNvSpPr>
          <p:nvPr>
            <p:ph idx="1"/>
          </p:nvPr>
        </p:nvSpPr>
        <p:spPr/>
        <p:txBody>
          <a:bodyPr/>
          <a:lstStyle/>
          <a:p>
            <a:r>
              <a:rPr lang="en-US" dirty="0" smtClean="0"/>
              <a:t>1.</a:t>
            </a:r>
            <a:r>
              <a:rPr lang="en-US" dirty="0"/>
              <a:t> Simple assign</a:t>
            </a:r>
          </a:p>
        </p:txBody>
      </p:sp>
      <p:pic>
        <p:nvPicPr>
          <p:cNvPr id="4102" name="Picture 6" descr="https://lh5.googleusercontent.com/LeeJ1pQgfOlt87RdrFYYeNZjHouTG7Yk7y2CD1-NA9MyC1aJqBTQn6HCA5Xj6bV4HJrzRr9LSiVhCZtgci8dHlri-I4h1gznQXAUxxKuWR1M8wpxPhjVedLqpj-x-2FSFJTt7L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941" y="1535693"/>
            <a:ext cx="421005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4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assign requests</a:t>
            </a:r>
            <a:endParaRPr lang="en-US" dirty="0"/>
          </a:p>
        </p:txBody>
      </p:sp>
      <p:sp>
        <p:nvSpPr>
          <p:cNvPr id="3" name="Content Placeholder 2"/>
          <p:cNvSpPr>
            <a:spLocks noGrp="1"/>
          </p:cNvSpPr>
          <p:nvPr>
            <p:ph idx="1"/>
          </p:nvPr>
        </p:nvSpPr>
        <p:spPr/>
        <p:txBody>
          <a:bodyPr/>
          <a:lstStyle/>
          <a:p>
            <a:pPr marL="0" indent="0">
              <a:buNone/>
            </a:pPr>
            <a:r>
              <a:rPr lang="en-US" dirty="0" smtClean="0"/>
              <a:t>2.</a:t>
            </a:r>
            <a:r>
              <a:rPr lang="en-US" dirty="0"/>
              <a:t> Nearest Routable</a:t>
            </a:r>
            <a:endParaRPr lang="en-US" b="0" dirty="0" smtClean="0">
              <a:effectLst/>
            </a:endParaRPr>
          </a:p>
          <a:p>
            <a:pPr marL="0" indent="0">
              <a:buNone/>
            </a:pPr>
            <a:endParaRPr lang="en-US" dirty="0"/>
          </a:p>
        </p:txBody>
      </p:sp>
      <p:pic>
        <p:nvPicPr>
          <p:cNvPr id="5124" name="Picture 4" descr="https://lh5.googleusercontent.com/t5tRtbVp1eNNSH2HsnT4IeaXdC5HS4o35PFfL1pWvPGxpPAZ34dQvgXVWeUnEM2jBQ8HhS1mZrdL1dxbLam7d4MQm1jDd5UbS6NkmkVJdKZtguR0Z-lngFfr2Y13KaHgzeiniN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010" y="2566987"/>
            <a:ext cx="5943600"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0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assign requests</a:t>
            </a:r>
            <a:endParaRPr lang="en-US" dirty="0"/>
          </a:p>
        </p:txBody>
      </p:sp>
      <p:sp>
        <p:nvSpPr>
          <p:cNvPr id="3" name="Content Placeholder 2"/>
          <p:cNvSpPr>
            <a:spLocks noGrp="1"/>
          </p:cNvSpPr>
          <p:nvPr>
            <p:ph idx="1"/>
          </p:nvPr>
        </p:nvSpPr>
        <p:spPr/>
        <p:txBody>
          <a:bodyPr/>
          <a:lstStyle/>
          <a:p>
            <a:pPr marL="0" indent="0">
              <a:buNone/>
            </a:pPr>
            <a:r>
              <a:rPr lang="en-US" dirty="0"/>
              <a:t>3</a:t>
            </a:r>
            <a:r>
              <a:rPr lang="en-US" dirty="0" smtClean="0"/>
              <a:t>. 3-Vote Nearest Routable</a:t>
            </a:r>
          </a:p>
          <a:p>
            <a:pPr marL="0" indent="0">
              <a:buNone/>
            </a:pPr>
            <a:r>
              <a:rPr lang="en-US" b="0" dirty="0" smtClean="0">
                <a:effectLst/>
              </a:rPr>
              <a:t>4. </a:t>
            </a:r>
            <a:r>
              <a:rPr lang="en-US" dirty="0" smtClean="0"/>
              <a:t>3-Vote with condition </a:t>
            </a:r>
            <a:endParaRPr lang="en-US" b="0" dirty="0" smtClean="0">
              <a:effectLst/>
            </a:endParaRPr>
          </a:p>
          <a:p>
            <a:pPr marL="0" indent="0">
              <a:buNone/>
            </a:pPr>
            <a:endParaRPr lang="en-US" dirty="0"/>
          </a:p>
        </p:txBody>
      </p:sp>
      <p:pic>
        <p:nvPicPr>
          <p:cNvPr id="5124" name="Picture 4" descr="https://lh5.googleusercontent.com/t5tRtbVp1eNNSH2HsnT4IeaXdC5HS4o35PFfL1pWvPGxpPAZ34dQvgXVWeUnEM2jBQ8HhS1mZrdL1dxbLam7d4MQm1jDd5UbS6NkmkVJdKZtguR0Z-lngFfr2Y13KaHgzeiniN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712" y="2566987"/>
            <a:ext cx="5943600" cy="3609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087859" y="724830"/>
            <a:ext cx="1311223" cy="1317238"/>
          </a:xfrm>
          <a:prstGeom prst="rect">
            <a:avLst/>
          </a:prstGeom>
        </p:spPr>
      </p:pic>
    </p:spTree>
    <p:extLst>
      <p:ext uri="{BB962C8B-B14F-4D97-AF65-F5344CB8AC3E}">
        <p14:creationId xmlns:p14="http://schemas.microsoft.com/office/powerpoint/2010/main" val="189480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GA?</a:t>
            </a:r>
            <a:endParaRPr lang="en-US" dirty="0"/>
          </a:p>
        </p:txBody>
      </p:sp>
      <p:sp>
        <p:nvSpPr>
          <p:cNvPr id="3" name="Content Placeholder 2"/>
          <p:cNvSpPr>
            <a:spLocks noGrp="1"/>
          </p:cNvSpPr>
          <p:nvPr>
            <p:ph idx="1"/>
          </p:nvPr>
        </p:nvSpPr>
        <p:spPr/>
        <p:txBody>
          <a:bodyPr/>
          <a:lstStyle/>
          <a:p>
            <a:r>
              <a:rPr lang="en-US" dirty="0" smtClean="0"/>
              <a:t>Good solution qualities in reasonable computational times</a:t>
            </a:r>
          </a:p>
          <a:p>
            <a:r>
              <a:rPr lang="en-US" dirty="0" smtClean="0"/>
              <a:t>Flexible – Objectives/costs can be redefined (not shown in this project)</a:t>
            </a:r>
          </a:p>
          <a:p>
            <a:endParaRPr lang="en-US" dirty="0"/>
          </a:p>
        </p:txBody>
      </p:sp>
    </p:spTree>
    <p:extLst>
      <p:ext uri="{BB962C8B-B14F-4D97-AF65-F5344CB8AC3E}">
        <p14:creationId xmlns:p14="http://schemas.microsoft.com/office/powerpoint/2010/main" val="1179950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multi-depot instances</a:t>
            </a:r>
            <a:endParaRPr lang="en-US" dirty="0"/>
          </a:p>
        </p:txBody>
      </p:sp>
      <p:sp>
        <p:nvSpPr>
          <p:cNvPr id="3" name="Content Placeholder 2"/>
          <p:cNvSpPr>
            <a:spLocks noGrp="1"/>
          </p:cNvSpPr>
          <p:nvPr>
            <p:ph idx="1"/>
          </p:nvPr>
        </p:nvSpPr>
        <p:spPr/>
        <p:txBody>
          <a:bodyPr/>
          <a:lstStyle/>
          <a:p>
            <a:r>
              <a:rPr lang="en-US" dirty="0" smtClean="0"/>
              <a:t>Li and Lim’s instances number lc101-lc109,lc201-208,lr101-106,lrc101-105</a:t>
            </a:r>
          </a:p>
          <a:p>
            <a:r>
              <a:rPr lang="en-US" dirty="0"/>
              <a:t>T</a:t>
            </a:r>
            <a:r>
              <a:rPr lang="en-US" dirty="0" smtClean="0"/>
              <a:t>otal 28 instances</a:t>
            </a:r>
          </a:p>
          <a:p>
            <a:r>
              <a:rPr lang="en-US" dirty="0" smtClean="0"/>
              <a:t>Try assigning the requests to depots (4 ways)</a:t>
            </a:r>
          </a:p>
          <a:p>
            <a:r>
              <a:rPr lang="en-US" dirty="0" smtClean="0"/>
              <a:t>Solve them as single-depot problems.</a:t>
            </a:r>
            <a:endParaRPr lang="en-US" dirty="0"/>
          </a:p>
        </p:txBody>
      </p:sp>
    </p:spTree>
    <p:extLst>
      <p:ext uri="{BB962C8B-B14F-4D97-AF65-F5344CB8AC3E}">
        <p14:creationId xmlns:p14="http://schemas.microsoft.com/office/powerpoint/2010/main" val="45133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multi-depot instances</a:t>
            </a:r>
            <a:endParaRPr lang="en-US" dirty="0"/>
          </a:p>
        </p:txBody>
      </p:sp>
      <p:sp>
        <p:nvSpPr>
          <p:cNvPr id="3" name="Content Placeholder 2"/>
          <p:cNvSpPr>
            <a:spLocks noGrp="1"/>
          </p:cNvSpPr>
          <p:nvPr>
            <p:ph idx="1"/>
          </p:nvPr>
        </p:nvSpPr>
        <p:spPr/>
        <p:txBody>
          <a:bodyPr/>
          <a:lstStyle/>
          <a:p>
            <a:r>
              <a:rPr lang="en-US" b="1" dirty="0"/>
              <a:t>Parameters for GA</a:t>
            </a:r>
            <a:r>
              <a:rPr lang="en-US" dirty="0"/>
              <a:t>:</a:t>
            </a:r>
            <a:endParaRPr lang="en-US" b="0" dirty="0" smtClean="0">
              <a:effectLst/>
            </a:endParaRPr>
          </a:p>
          <a:p>
            <a:r>
              <a:rPr lang="en-US" dirty="0"/>
              <a:t>Population size = 100</a:t>
            </a:r>
            <a:endParaRPr lang="en-US" b="0" dirty="0" smtClean="0">
              <a:effectLst/>
            </a:endParaRPr>
          </a:p>
          <a:p>
            <a:r>
              <a:rPr lang="en-US" dirty="0"/>
              <a:t>Generations = 2000; break if the result is non-improving for 500 generations</a:t>
            </a:r>
            <a:endParaRPr lang="en-US" b="0" dirty="0" smtClean="0">
              <a:effectLst/>
            </a:endParaRPr>
          </a:p>
          <a:p>
            <a:r>
              <a:rPr lang="en-US" dirty="0"/>
              <a:t>Crossover rate = 1.0</a:t>
            </a:r>
            <a:endParaRPr lang="en-US" b="0" dirty="0" smtClean="0">
              <a:effectLst/>
            </a:endParaRPr>
          </a:p>
          <a:p>
            <a:r>
              <a:rPr lang="en-US" dirty="0"/>
              <a:t>Mutation rate = 0.5</a:t>
            </a:r>
            <a:endParaRPr lang="en-US" b="0" dirty="0" smtClean="0">
              <a:effectLst/>
            </a:endParaRPr>
          </a:p>
          <a:p>
            <a:r>
              <a:rPr lang="en-US" dirty="0"/>
              <a:t>Because of the random nature of GA, the tests were run 10 times and the results were calculated for the means(averages).</a:t>
            </a:r>
            <a:r>
              <a:rPr lang="en-US" dirty="0" smtClean="0"/>
              <a:t/>
            </a:r>
            <a:br>
              <a:rPr lang="en-US" dirty="0" smtClean="0"/>
            </a:br>
            <a:endParaRPr lang="en-US" dirty="0"/>
          </a:p>
        </p:txBody>
      </p:sp>
    </p:spTree>
    <p:extLst>
      <p:ext uri="{BB962C8B-B14F-4D97-AF65-F5344CB8AC3E}">
        <p14:creationId xmlns:p14="http://schemas.microsoft.com/office/powerpoint/2010/main" val="330850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multi-depot instances</a:t>
            </a:r>
            <a:endParaRPr lang="en-US" dirty="0"/>
          </a:p>
        </p:txBody>
      </p:sp>
      <p:sp>
        <p:nvSpPr>
          <p:cNvPr id="3" name="Content Placeholder 2"/>
          <p:cNvSpPr>
            <a:spLocks noGrp="1"/>
          </p:cNvSpPr>
          <p:nvPr>
            <p:ph idx="1"/>
          </p:nvPr>
        </p:nvSpPr>
        <p:spPr/>
        <p:txBody>
          <a:bodyPr/>
          <a:lstStyle/>
          <a:p>
            <a:r>
              <a:rPr lang="en-US" b="1" dirty="0"/>
              <a:t>Parameters for GA</a:t>
            </a:r>
            <a:r>
              <a:rPr lang="en-US" dirty="0"/>
              <a:t>:</a:t>
            </a:r>
            <a:endParaRPr lang="en-US" b="0" dirty="0" smtClean="0">
              <a:effectLst/>
            </a:endParaRPr>
          </a:p>
          <a:p>
            <a:r>
              <a:rPr lang="en-US" dirty="0"/>
              <a:t>Population size = 100</a:t>
            </a:r>
            <a:endParaRPr lang="en-US" b="0" dirty="0" smtClean="0">
              <a:effectLst/>
            </a:endParaRPr>
          </a:p>
          <a:p>
            <a:r>
              <a:rPr lang="en-US" dirty="0"/>
              <a:t>Generations = 2000; break if the result is non-improving for 500 generations</a:t>
            </a:r>
            <a:endParaRPr lang="en-US" b="0" dirty="0" smtClean="0">
              <a:effectLst/>
            </a:endParaRPr>
          </a:p>
          <a:p>
            <a:r>
              <a:rPr lang="en-US" dirty="0"/>
              <a:t>Crossover rate = 1.0</a:t>
            </a:r>
            <a:endParaRPr lang="en-US" b="0" dirty="0" smtClean="0">
              <a:effectLst/>
            </a:endParaRPr>
          </a:p>
          <a:p>
            <a:r>
              <a:rPr lang="en-US" dirty="0"/>
              <a:t>Mutation rate = 0.5</a:t>
            </a:r>
            <a:endParaRPr lang="en-US" b="0" dirty="0" smtClean="0">
              <a:effectLst/>
            </a:endParaRPr>
          </a:p>
          <a:p>
            <a:r>
              <a:rPr lang="en-US" dirty="0"/>
              <a:t>Because of the random nature of GA, the tests were run 10 times and the results were calculated for the means(averages).</a:t>
            </a:r>
            <a:r>
              <a:rPr lang="en-US" dirty="0" smtClean="0"/>
              <a:t/>
            </a:r>
            <a:br>
              <a:rPr lang="en-US" dirty="0" smtClean="0"/>
            </a:br>
            <a:endParaRPr lang="en-US" dirty="0"/>
          </a:p>
        </p:txBody>
      </p:sp>
    </p:spTree>
    <p:extLst>
      <p:ext uri="{BB962C8B-B14F-4D97-AF65-F5344CB8AC3E}">
        <p14:creationId xmlns:p14="http://schemas.microsoft.com/office/powerpoint/2010/main" val="177984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modified multi-depot instances </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15079198"/>
              </p:ext>
            </p:extLst>
          </p:nvPr>
        </p:nvGraphicFramePr>
        <p:xfrm>
          <a:off x="3120389" y="1787839"/>
          <a:ext cx="6880860" cy="980440"/>
        </p:xfrm>
        <a:graphic>
          <a:graphicData uri="http://schemas.openxmlformats.org/drawingml/2006/table">
            <a:tbl>
              <a:tblPr/>
              <a:tblGrid>
                <a:gridCol w="1728689">
                  <a:extLst>
                    <a:ext uri="{9D8B030D-6E8A-4147-A177-3AD203B41FA5}">
                      <a16:colId xmlns:a16="http://schemas.microsoft.com/office/drawing/2014/main" val="3621999041"/>
                    </a:ext>
                  </a:extLst>
                </a:gridCol>
                <a:gridCol w="1304991">
                  <a:extLst>
                    <a:ext uri="{9D8B030D-6E8A-4147-A177-3AD203B41FA5}">
                      <a16:colId xmlns:a16="http://schemas.microsoft.com/office/drawing/2014/main" val="2569498127"/>
                    </a:ext>
                  </a:extLst>
                </a:gridCol>
                <a:gridCol w="1321939">
                  <a:extLst>
                    <a:ext uri="{9D8B030D-6E8A-4147-A177-3AD203B41FA5}">
                      <a16:colId xmlns:a16="http://schemas.microsoft.com/office/drawing/2014/main" val="252592644"/>
                    </a:ext>
                  </a:extLst>
                </a:gridCol>
                <a:gridCol w="1203302">
                  <a:extLst>
                    <a:ext uri="{9D8B030D-6E8A-4147-A177-3AD203B41FA5}">
                      <a16:colId xmlns:a16="http://schemas.microsoft.com/office/drawing/2014/main" val="1022393853"/>
                    </a:ext>
                  </a:extLst>
                </a:gridCol>
                <a:gridCol w="1321939">
                  <a:extLst>
                    <a:ext uri="{9D8B030D-6E8A-4147-A177-3AD203B41FA5}">
                      <a16:colId xmlns:a16="http://schemas.microsoft.com/office/drawing/2014/main" val="1506253603"/>
                    </a:ext>
                  </a:extLst>
                </a:gridCol>
              </a:tblGrid>
              <a:tr h="925441">
                <a:tc>
                  <a:txBody>
                    <a:bodyPr/>
                    <a:lstStyle/>
                    <a:p>
                      <a:pPr rtl="0" fontAlgn="t">
                        <a:spcBef>
                          <a:spcPts val="0"/>
                        </a:spcBef>
                        <a:spcAft>
                          <a:spcPts val="0"/>
                        </a:spcAft>
                      </a:pPr>
                      <a:r>
                        <a:rPr lang="en-US" sz="2400" dirty="0" smtClean="0">
                          <a:effectLst/>
                        </a:rPr>
                        <a:t>Modified Li and Lim’s</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Calibri" panose="020F0502020204030204" pitchFamily="34" charset="0"/>
                        </a:rPr>
                        <a:t>AVG - simple distances</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Calibri" panose="020F0502020204030204" pitchFamily="34" charset="0"/>
                        </a:rPr>
                        <a:t>AVG Nearest Routable Distances</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Calibri" panose="020F0502020204030204" pitchFamily="34" charset="0"/>
                        </a:rPr>
                        <a:t>AVG 3-Voter Distances</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latin typeface="Calibri" panose="020F0502020204030204" pitchFamily="34" charset="0"/>
                        </a:rPr>
                        <a:t>AVG 3- vote with condition assigned Distances</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094936"/>
                  </a:ext>
                </a:extLst>
              </a:tr>
            </a:tbl>
          </a:graphicData>
        </a:graphic>
      </p:graphicFrame>
      <p:sp>
        <p:nvSpPr>
          <p:cNvPr id="11" name="Rectangle 3"/>
          <p:cNvSpPr>
            <a:spLocks noChangeArrowheads="1"/>
          </p:cNvSpPr>
          <p:nvPr/>
        </p:nvSpPr>
        <p:spPr bwMode="auto">
          <a:xfrm>
            <a:off x="3488055" y="17840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nvGraphicFramePr>
        <p:xfrm>
          <a:off x="3120389" y="2768279"/>
          <a:ext cx="6880860" cy="2032320"/>
        </p:xfrm>
        <a:graphic>
          <a:graphicData uri="http://schemas.openxmlformats.org/drawingml/2006/table">
            <a:tbl>
              <a:tblPr/>
              <a:tblGrid>
                <a:gridCol w="1728689">
                  <a:extLst>
                    <a:ext uri="{9D8B030D-6E8A-4147-A177-3AD203B41FA5}">
                      <a16:colId xmlns:a16="http://schemas.microsoft.com/office/drawing/2014/main" val="3972134236"/>
                    </a:ext>
                  </a:extLst>
                </a:gridCol>
                <a:gridCol w="1304991">
                  <a:extLst>
                    <a:ext uri="{9D8B030D-6E8A-4147-A177-3AD203B41FA5}">
                      <a16:colId xmlns:a16="http://schemas.microsoft.com/office/drawing/2014/main" val="2199175119"/>
                    </a:ext>
                  </a:extLst>
                </a:gridCol>
                <a:gridCol w="1321939">
                  <a:extLst>
                    <a:ext uri="{9D8B030D-6E8A-4147-A177-3AD203B41FA5}">
                      <a16:colId xmlns:a16="http://schemas.microsoft.com/office/drawing/2014/main" val="3571745486"/>
                    </a:ext>
                  </a:extLst>
                </a:gridCol>
                <a:gridCol w="1203302">
                  <a:extLst>
                    <a:ext uri="{9D8B030D-6E8A-4147-A177-3AD203B41FA5}">
                      <a16:colId xmlns:a16="http://schemas.microsoft.com/office/drawing/2014/main" val="1502082875"/>
                    </a:ext>
                  </a:extLst>
                </a:gridCol>
                <a:gridCol w="1321939">
                  <a:extLst>
                    <a:ext uri="{9D8B030D-6E8A-4147-A177-3AD203B41FA5}">
                      <a16:colId xmlns:a16="http://schemas.microsoft.com/office/drawing/2014/main" val="653671660"/>
                    </a:ext>
                  </a:extLst>
                </a:gridCol>
              </a:tblGrid>
              <a:tr h="1016160">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Mean</a:t>
                      </a:r>
                      <a:endParaRPr lang="en-US" sz="3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1060.606</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1022.368</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1005.78</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1112.937</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784301"/>
                  </a:ext>
                </a:extLst>
              </a:tr>
              <a:tr h="1016160">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Average CT</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21.95579</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29.30575</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26.8124</a:t>
                      </a:r>
                      <a:endParaRPr lang="en-US" sz="3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43.41214</a:t>
                      </a:r>
                      <a:endParaRPr lang="en-US" sz="3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081876"/>
                  </a:ext>
                </a:extLst>
              </a:tr>
            </a:tbl>
          </a:graphicData>
        </a:graphic>
      </p:graphicFrame>
      <p:sp>
        <p:nvSpPr>
          <p:cNvPr id="13" name="Rectangle 4"/>
          <p:cNvSpPr>
            <a:spLocks noChangeArrowheads="1"/>
          </p:cNvSpPr>
          <p:nvPr/>
        </p:nvSpPr>
        <p:spPr bwMode="auto">
          <a:xfrm>
            <a:off x="3488055" y="27682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4"/>
          <p:cNvSpPr/>
          <p:nvPr/>
        </p:nvSpPr>
        <p:spPr>
          <a:xfrm>
            <a:off x="1200150" y="5034159"/>
            <a:ext cx="10027920" cy="369332"/>
          </a:xfrm>
          <a:prstGeom prst="rect">
            <a:avLst/>
          </a:prstGeom>
        </p:spPr>
        <p:txBody>
          <a:bodyPr wrap="square">
            <a:spAutoFit/>
          </a:bodyPr>
          <a:lstStyle/>
          <a:p>
            <a:r>
              <a:rPr lang="en-US" smtClean="0">
                <a:solidFill>
                  <a:srgbClr val="000000"/>
                </a:solidFill>
                <a:latin typeface="Arial" panose="020B0604020202020204" pitchFamily="34" charset="0"/>
              </a:rPr>
              <a:t>Solution Qualities :3-Voter nearest routable &gt; nearest routable &gt; simple &gt; 3-voter with condition</a:t>
            </a:r>
            <a:endParaRPr lang="en-US" dirty="0"/>
          </a:p>
        </p:txBody>
      </p:sp>
      <p:sp>
        <p:nvSpPr>
          <p:cNvPr id="16" name="Rectangle 15"/>
          <p:cNvSpPr/>
          <p:nvPr/>
        </p:nvSpPr>
        <p:spPr>
          <a:xfrm>
            <a:off x="687705" y="5637051"/>
            <a:ext cx="11052810" cy="646331"/>
          </a:xfrm>
          <a:prstGeom prst="rect">
            <a:avLst/>
          </a:prstGeom>
        </p:spPr>
        <p:txBody>
          <a:bodyPr wrap="square">
            <a:spAutoFit/>
          </a:bodyPr>
          <a:lstStyle/>
          <a:p>
            <a:r>
              <a:rPr lang="en-US" dirty="0" smtClean="0">
                <a:solidFill>
                  <a:srgbClr val="000000"/>
                </a:solidFill>
                <a:latin typeface="Arial" panose="020B0604020202020204" pitchFamily="34" charset="0"/>
              </a:rPr>
              <a:t>Computational Times </a:t>
            </a:r>
            <a:r>
              <a:rPr lang="en-US" dirty="0">
                <a:solidFill>
                  <a:srgbClr val="000000"/>
                </a:solidFill>
                <a:latin typeface="Arial" panose="020B0604020202020204" pitchFamily="34" charset="0"/>
              </a:rPr>
              <a:t>:</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simple(fastest) &lt; 3-Voter nearest routable &lt; nearest routable&lt;  3-voter with condition (slowest)</a:t>
            </a:r>
            <a:endParaRPr lang="en-US" dirty="0"/>
          </a:p>
        </p:txBody>
      </p:sp>
    </p:spTree>
    <p:extLst>
      <p:ext uri="{BB962C8B-B14F-4D97-AF65-F5344CB8AC3E}">
        <p14:creationId xmlns:p14="http://schemas.microsoft.com/office/powerpoint/2010/main" val="271440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Sometimes the complicated ways give the bad solutions.</a:t>
            </a:r>
            <a:endParaRPr lang="en-US" dirty="0"/>
          </a:p>
        </p:txBody>
      </p:sp>
      <p:pic>
        <p:nvPicPr>
          <p:cNvPr id="4" name="Content Placeholder 3"/>
          <p:cNvPicPr>
            <a:picLocks noGrp="1" noChangeAspect="1"/>
          </p:cNvPicPr>
          <p:nvPr>
            <p:ph idx="1"/>
          </p:nvPr>
        </p:nvPicPr>
        <p:blipFill>
          <a:blip r:embed="rId2"/>
          <a:stretch>
            <a:fillRect/>
          </a:stretch>
        </p:blipFill>
        <p:spPr>
          <a:xfrm>
            <a:off x="2687473" y="1814473"/>
            <a:ext cx="6817053" cy="4878019"/>
          </a:xfrm>
          <a:prstGeom prst="rect">
            <a:avLst/>
          </a:prstGeom>
        </p:spPr>
      </p:pic>
    </p:spTree>
    <p:extLst>
      <p:ext uri="{BB962C8B-B14F-4D97-AF65-F5344CB8AC3E}">
        <p14:creationId xmlns:p14="http://schemas.microsoft.com/office/powerpoint/2010/main" val="386767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 and Lim’s unusual time windows</a:t>
            </a:r>
            <a:endParaRPr lang="en-US" dirty="0"/>
          </a:p>
        </p:txBody>
      </p:sp>
      <p:sp>
        <p:nvSpPr>
          <p:cNvPr id="3" name="Content Placeholder 2"/>
          <p:cNvSpPr>
            <a:spLocks noGrp="1"/>
          </p:cNvSpPr>
          <p:nvPr>
            <p:ph idx="1"/>
          </p:nvPr>
        </p:nvSpPr>
        <p:spPr/>
        <p:txBody>
          <a:bodyPr/>
          <a:lstStyle/>
          <a:p>
            <a:r>
              <a:rPr lang="en-US" dirty="0" smtClean="0"/>
              <a:t>Equals</a:t>
            </a:r>
          </a:p>
          <a:p>
            <a:r>
              <a:rPr lang="en-US" dirty="0" smtClean="0"/>
              <a:t>Overlapped</a:t>
            </a:r>
          </a:p>
          <a:p>
            <a:r>
              <a:rPr lang="en-US" dirty="0" smtClean="0"/>
              <a:t>No time constraints</a:t>
            </a:r>
          </a:p>
          <a:p>
            <a:pPr marL="0" indent="0">
              <a:buNone/>
            </a:pPr>
            <a:endParaRPr lang="en-US" dirty="0" smtClean="0"/>
          </a:p>
          <a:p>
            <a:r>
              <a:rPr lang="en-US" dirty="0" smtClean="0"/>
              <a:t>But, we </a:t>
            </a:r>
            <a:r>
              <a:rPr lang="en-US" dirty="0"/>
              <a:t>sorted by LT of </a:t>
            </a:r>
            <a:r>
              <a:rPr lang="en-US" dirty="0" smtClean="0"/>
              <a:t>pickups</a:t>
            </a:r>
          </a:p>
          <a:p>
            <a:r>
              <a:rPr lang="en-US" dirty="0" smtClean="0"/>
              <a:t>Messing up the voters.</a:t>
            </a:r>
            <a:endParaRPr lang="en-US" dirty="0"/>
          </a:p>
          <a:p>
            <a:endParaRPr lang="en-US" dirty="0"/>
          </a:p>
        </p:txBody>
      </p:sp>
      <p:pic>
        <p:nvPicPr>
          <p:cNvPr id="4" name="Picture 3"/>
          <p:cNvPicPr>
            <a:picLocks noChangeAspect="1"/>
          </p:cNvPicPr>
          <p:nvPr/>
        </p:nvPicPr>
        <p:blipFill>
          <a:blip r:embed="rId2"/>
          <a:stretch>
            <a:fillRect/>
          </a:stretch>
        </p:blipFill>
        <p:spPr>
          <a:xfrm>
            <a:off x="7527073" y="2075907"/>
            <a:ext cx="4104113" cy="3850773"/>
          </a:xfrm>
          <a:prstGeom prst="rect">
            <a:avLst/>
          </a:prstGeom>
        </p:spPr>
      </p:pic>
    </p:spTree>
    <p:extLst>
      <p:ext uri="{BB962C8B-B14F-4D97-AF65-F5344CB8AC3E}">
        <p14:creationId xmlns:p14="http://schemas.microsoft.com/office/powerpoint/2010/main" val="3279655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about the computational time</a:t>
            </a:r>
            <a:endParaRPr lang="en-US" dirty="0"/>
          </a:p>
        </p:txBody>
      </p:sp>
      <p:sp>
        <p:nvSpPr>
          <p:cNvPr id="3" name="Content Placeholder 2"/>
          <p:cNvSpPr>
            <a:spLocks noGrp="1"/>
          </p:cNvSpPr>
          <p:nvPr>
            <p:ph idx="1"/>
          </p:nvPr>
        </p:nvSpPr>
        <p:spPr/>
        <p:txBody>
          <a:bodyPr/>
          <a:lstStyle/>
          <a:p>
            <a:pPr fontAlgn="base"/>
            <a:r>
              <a:rPr lang="en-US" dirty="0" smtClean="0"/>
              <a:t>Solving</a:t>
            </a:r>
            <a:r>
              <a:rPr lang="en-US" b="1" dirty="0" smtClean="0"/>
              <a:t> </a:t>
            </a:r>
            <a:r>
              <a:rPr lang="en-US" dirty="0" smtClean="0"/>
              <a:t>one </a:t>
            </a:r>
            <a:r>
              <a:rPr lang="en-US" b="1" dirty="0" smtClean="0"/>
              <a:t>big</a:t>
            </a:r>
            <a:r>
              <a:rPr lang="en-US" dirty="0" smtClean="0"/>
              <a:t> problem is </a:t>
            </a:r>
            <a:r>
              <a:rPr lang="en-US" b="1" dirty="0" smtClean="0"/>
              <a:t>slower </a:t>
            </a:r>
            <a:r>
              <a:rPr lang="en-US" dirty="0" smtClean="0"/>
              <a:t>than many small problems</a:t>
            </a:r>
          </a:p>
          <a:p>
            <a:pPr fontAlgn="base"/>
            <a:r>
              <a:rPr lang="en-US" dirty="0" smtClean="0"/>
              <a:t>100 </a:t>
            </a:r>
            <a:r>
              <a:rPr lang="en-US" dirty="0"/>
              <a:t>requests 1 depot </a:t>
            </a:r>
            <a:r>
              <a:rPr lang="en-US" b="1" dirty="0" smtClean="0"/>
              <a:t>SLOWER</a:t>
            </a:r>
            <a:r>
              <a:rPr lang="en-US" dirty="0" smtClean="0"/>
              <a:t> </a:t>
            </a:r>
            <a:r>
              <a:rPr lang="en-US" dirty="0"/>
              <a:t>than solving 50 requests 2 depots</a:t>
            </a:r>
            <a:r>
              <a:rPr lang="en-US" dirty="0" smtClean="0"/>
              <a:t>.</a:t>
            </a:r>
          </a:p>
          <a:p>
            <a:pPr fontAlgn="base"/>
            <a:r>
              <a:rPr lang="en-US" dirty="0" smtClean="0"/>
              <a:t>Termination criteria, Inserting requests</a:t>
            </a:r>
            <a:endParaRPr lang="en-US" dirty="0"/>
          </a:p>
          <a:p>
            <a:pPr marL="0" indent="0">
              <a:buNone/>
            </a:pP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2503243" y="3776663"/>
            <a:ext cx="6657975" cy="2400300"/>
          </a:xfrm>
          <a:prstGeom prst="rect">
            <a:avLst/>
          </a:prstGeom>
        </p:spPr>
      </p:pic>
    </p:spTree>
    <p:extLst>
      <p:ext uri="{BB962C8B-B14F-4D97-AF65-F5344CB8AC3E}">
        <p14:creationId xmlns:p14="http://schemas.microsoft.com/office/powerpoint/2010/main" val="118093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1385" y="2163336"/>
            <a:ext cx="11765815" cy="4392933"/>
          </a:xfrm>
          <a:prstGeom prst="rect">
            <a:avLst/>
          </a:prstGeom>
        </p:spPr>
      </p:pic>
      <p:sp>
        <p:nvSpPr>
          <p:cNvPr id="2" name="Title 1"/>
          <p:cNvSpPr>
            <a:spLocks noGrp="1"/>
          </p:cNvSpPr>
          <p:nvPr>
            <p:ph type="title"/>
          </p:nvPr>
        </p:nvSpPr>
        <p:spPr>
          <a:xfrm>
            <a:off x="838200" y="239801"/>
            <a:ext cx="10515600" cy="1325563"/>
          </a:xfrm>
        </p:spPr>
        <p:txBody>
          <a:bodyPr/>
          <a:lstStyle/>
          <a:p>
            <a:r>
              <a:rPr lang="en-US" dirty="0" smtClean="0"/>
              <a:t>For more info.,  </a:t>
            </a:r>
            <a:r>
              <a:rPr lang="en-US" dirty="0"/>
              <a:t>p</a:t>
            </a:r>
            <a:r>
              <a:rPr lang="en-US" dirty="0" smtClean="0"/>
              <a:t>lease read our reports!!</a:t>
            </a:r>
            <a:endParaRPr lang="en-US" dirty="0"/>
          </a:p>
        </p:txBody>
      </p:sp>
      <p:pic>
        <p:nvPicPr>
          <p:cNvPr id="4" name="Content Placeholder 3"/>
          <p:cNvPicPr>
            <a:picLocks noGrp="1" noChangeAspect="1"/>
          </p:cNvPicPr>
          <p:nvPr>
            <p:ph idx="1"/>
          </p:nvPr>
        </p:nvPicPr>
        <p:blipFill>
          <a:blip r:embed="rId3"/>
          <a:stretch>
            <a:fillRect/>
          </a:stretch>
        </p:blipFill>
        <p:spPr>
          <a:xfrm>
            <a:off x="4327022" y="1840581"/>
            <a:ext cx="6792951" cy="2390454"/>
          </a:xfrm>
          <a:prstGeom prst="rect">
            <a:avLst/>
          </a:prstGeom>
        </p:spPr>
      </p:pic>
      <p:pic>
        <p:nvPicPr>
          <p:cNvPr id="5" name="Picture 4"/>
          <p:cNvPicPr>
            <a:picLocks noChangeAspect="1"/>
          </p:cNvPicPr>
          <p:nvPr/>
        </p:nvPicPr>
        <p:blipFill>
          <a:blip r:embed="rId4"/>
          <a:stretch>
            <a:fillRect/>
          </a:stretch>
        </p:blipFill>
        <p:spPr>
          <a:xfrm>
            <a:off x="838200" y="3908280"/>
            <a:ext cx="5790503" cy="2495553"/>
          </a:xfrm>
          <a:prstGeom prst="rect">
            <a:avLst/>
          </a:prstGeom>
        </p:spPr>
      </p:pic>
    </p:spTree>
    <p:extLst>
      <p:ext uri="{BB962C8B-B14F-4D97-AF65-F5344CB8AC3E}">
        <p14:creationId xmlns:p14="http://schemas.microsoft.com/office/powerpoint/2010/main" val="3900242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real, The “GOO” instances!!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created our own instances using real places in Bangkok.</a:t>
            </a:r>
          </a:p>
          <a:p>
            <a:r>
              <a:rPr lang="en-US" dirty="0" smtClean="0"/>
              <a:t>Every instances has the </a:t>
            </a:r>
            <a:r>
              <a:rPr lang="en-US" dirty="0" smtClean="0">
                <a:solidFill>
                  <a:schemeClr val="accent5"/>
                </a:solidFill>
              </a:rPr>
              <a:t>same 80 locations</a:t>
            </a:r>
            <a:r>
              <a:rPr lang="en-US" dirty="0" smtClean="0"/>
              <a:t>, but the requests are randomly generated (40 pickups/40 deliveries)</a:t>
            </a:r>
          </a:p>
          <a:p>
            <a:r>
              <a:rPr lang="en-US" dirty="0" smtClean="0"/>
              <a:t>The </a:t>
            </a:r>
            <a:r>
              <a:rPr lang="en-US" dirty="0" smtClean="0">
                <a:solidFill>
                  <a:schemeClr val="accent5"/>
                </a:solidFill>
              </a:rPr>
              <a:t>distances</a:t>
            </a:r>
            <a:r>
              <a:rPr lang="en-US" dirty="0" smtClean="0"/>
              <a:t> and </a:t>
            </a:r>
            <a:r>
              <a:rPr lang="en-US" dirty="0" smtClean="0">
                <a:solidFill>
                  <a:schemeClr val="accent5"/>
                </a:solidFill>
              </a:rPr>
              <a:t>durations</a:t>
            </a:r>
            <a:r>
              <a:rPr lang="en-US" dirty="0" smtClean="0"/>
              <a:t> between places were obtained from the </a:t>
            </a:r>
            <a:r>
              <a:rPr lang="en-US" dirty="0" err="1" smtClean="0"/>
              <a:t>GoogleMap</a:t>
            </a:r>
            <a:r>
              <a:rPr lang="en-US" dirty="0" smtClean="0"/>
              <a:t> API.</a:t>
            </a:r>
          </a:p>
          <a:p>
            <a:r>
              <a:rPr lang="en-US" dirty="0" smtClean="0"/>
              <a:t>All vehicles have the same </a:t>
            </a:r>
            <a:r>
              <a:rPr lang="en-US" dirty="0" smtClean="0">
                <a:solidFill>
                  <a:schemeClr val="accent5"/>
                </a:solidFill>
              </a:rPr>
              <a:t>load capacities </a:t>
            </a:r>
            <a:r>
              <a:rPr lang="en-US" dirty="0" smtClean="0"/>
              <a:t>of 90, load demands are random from {10,20,30,40}</a:t>
            </a:r>
          </a:p>
          <a:p>
            <a:r>
              <a:rPr lang="en-US" dirty="0" smtClean="0">
                <a:solidFill>
                  <a:schemeClr val="accent5"/>
                </a:solidFill>
              </a:rPr>
              <a:t>Time windows </a:t>
            </a:r>
            <a:r>
              <a:rPr lang="en-US" dirty="0" smtClean="0"/>
              <a:t>are randomly generated</a:t>
            </a:r>
          </a:p>
          <a:p>
            <a:pPr marL="0" indent="0">
              <a:buNone/>
            </a:pPr>
            <a:r>
              <a:rPr lang="en-US" dirty="0"/>
              <a:t> </a:t>
            </a:r>
            <a:r>
              <a:rPr lang="en-US" dirty="0" smtClean="0"/>
              <a:t>(</a:t>
            </a:r>
            <a:r>
              <a:rPr lang="en-US" dirty="0" smtClean="0">
                <a:solidFill>
                  <a:schemeClr val="accent5"/>
                </a:solidFill>
              </a:rPr>
              <a:t>at least 1hr apart</a:t>
            </a:r>
            <a:r>
              <a:rPr lang="en-US" dirty="0" smtClean="0"/>
              <a:t>)</a:t>
            </a:r>
          </a:p>
          <a:p>
            <a:r>
              <a:rPr lang="en-US" dirty="0" smtClean="0"/>
              <a:t>Service times = random (1sec – 15 min)</a:t>
            </a:r>
          </a:p>
          <a:p>
            <a:r>
              <a:rPr lang="en-US" dirty="0" smtClean="0"/>
              <a:t>We create 12 instances (Goo1-Goo12)</a:t>
            </a:r>
            <a:endParaRPr lang="en-US" dirty="0"/>
          </a:p>
        </p:txBody>
      </p:sp>
      <p:pic>
        <p:nvPicPr>
          <p:cNvPr id="5" name="Picture 4"/>
          <p:cNvPicPr>
            <a:picLocks noChangeAspect="1"/>
          </p:cNvPicPr>
          <p:nvPr/>
        </p:nvPicPr>
        <p:blipFill>
          <a:blip r:embed="rId2"/>
          <a:stretch>
            <a:fillRect/>
          </a:stretch>
        </p:blipFill>
        <p:spPr>
          <a:xfrm>
            <a:off x="7192536" y="4561812"/>
            <a:ext cx="3997828" cy="2296188"/>
          </a:xfrm>
          <a:prstGeom prst="rect">
            <a:avLst/>
          </a:prstGeom>
        </p:spPr>
      </p:pic>
      <p:pic>
        <p:nvPicPr>
          <p:cNvPr id="6" name="Picture 5"/>
          <p:cNvPicPr>
            <a:picLocks noChangeAspect="1"/>
          </p:cNvPicPr>
          <p:nvPr/>
        </p:nvPicPr>
        <p:blipFill>
          <a:blip r:embed="rId3"/>
          <a:stretch>
            <a:fillRect/>
          </a:stretch>
        </p:blipFill>
        <p:spPr>
          <a:xfrm>
            <a:off x="9380408" y="365125"/>
            <a:ext cx="2497034" cy="1241657"/>
          </a:xfrm>
          <a:prstGeom prst="rect">
            <a:avLst/>
          </a:prstGeom>
        </p:spPr>
      </p:pic>
    </p:spTree>
    <p:extLst>
      <p:ext uri="{BB962C8B-B14F-4D97-AF65-F5344CB8AC3E}">
        <p14:creationId xmlns:p14="http://schemas.microsoft.com/office/powerpoint/2010/main" val="4109029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 instances –  DEPOTS</a:t>
            </a:r>
            <a:endParaRPr lang="en-US" dirty="0"/>
          </a:p>
        </p:txBody>
      </p:sp>
      <p:sp>
        <p:nvSpPr>
          <p:cNvPr id="3" name="Content Placeholder 2"/>
          <p:cNvSpPr>
            <a:spLocks noGrp="1"/>
          </p:cNvSpPr>
          <p:nvPr>
            <p:ph idx="1"/>
          </p:nvPr>
        </p:nvSpPr>
        <p:spPr/>
        <p:txBody>
          <a:bodyPr/>
          <a:lstStyle/>
          <a:p>
            <a:r>
              <a:rPr lang="en-US" dirty="0" smtClean="0"/>
              <a:t>Have 5 depots</a:t>
            </a:r>
          </a:p>
          <a:p>
            <a:r>
              <a:rPr lang="en-US" dirty="0" smtClean="0"/>
              <a:t>1.</a:t>
            </a:r>
            <a:r>
              <a:rPr lang="en-US" dirty="0"/>
              <a:t> BTS </a:t>
            </a:r>
            <a:r>
              <a:rPr lang="en-US" dirty="0" err="1" smtClean="0"/>
              <a:t>ChatuChak</a:t>
            </a:r>
            <a:endParaRPr lang="en-US" dirty="0" smtClean="0"/>
          </a:p>
          <a:p>
            <a:r>
              <a:rPr lang="en-US" dirty="0" smtClean="0"/>
              <a:t>2. </a:t>
            </a:r>
            <a:r>
              <a:rPr lang="en-US" dirty="0" err="1" smtClean="0"/>
              <a:t>Sanam-Pao</a:t>
            </a:r>
            <a:endParaRPr lang="en-US" dirty="0" smtClean="0"/>
          </a:p>
          <a:p>
            <a:r>
              <a:rPr lang="en-US" dirty="0" smtClean="0"/>
              <a:t>3. CentralRama9 MRT</a:t>
            </a:r>
          </a:p>
          <a:p>
            <a:r>
              <a:rPr lang="en-US" dirty="0" smtClean="0"/>
              <a:t>4. </a:t>
            </a:r>
            <a:r>
              <a:rPr lang="en-US" dirty="0" err="1" smtClean="0"/>
              <a:t>Soi-SongPrha</a:t>
            </a:r>
            <a:endParaRPr lang="en-US" dirty="0" smtClean="0"/>
          </a:p>
          <a:p>
            <a:r>
              <a:rPr lang="en-US" dirty="0" smtClean="0"/>
              <a:t>5. BTS-Siam</a:t>
            </a:r>
          </a:p>
          <a:p>
            <a:endParaRPr lang="en-US" dirty="0" smtClean="0"/>
          </a:p>
          <a:p>
            <a:endParaRPr lang="en-US" dirty="0"/>
          </a:p>
        </p:txBody>
      </p:sp>
    </p:spTree>
    <p:extLst>
      <p:ext uri="{BB962C8B-B14F-4D97-AF65-F5344CB8AC3E}">
        <p14:creationId xmlns:p14="http://schemas.microsoft.com/office/powerpoint/2010/main" val="329428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 and Lim’s test instances</a:t>
            </a:r>
            <a:endParaRPr lang="en-US" dirty="0"/>
          </a:p>
        </p:txBody>
      </p:sp>
      <p:pic>
        <p:nvPicPr>
          <p:cNvPr id="4" name="Content Placeholder 3"/>
          <p:cNvPicPr>
            <a:picLocks noGrp="1" noChangeAspect="1"/>
          </p:cNvPicPr>
          <p:nvPr>
            <p:ph idx="1"/>
          </p:nvPr>
        </p:nvPicPr>
        <p:blipFill>
          <a:blip r:embed="rId2"/>
          <a:stretch>
            <a:fillRect/>
          </a:stretch>
        </p:blipFill>
        <p:spPr>
          <a:xfrm>
            <a:off x="644403" y="1690688"/>
            <a:ext cx="3276967" cy="4720252"/>
          </a:xfrm>
          <a:prstGeom prst="rect">
            <a:avLst/>
          </a:prstGeom>
        </p:spPr>
      </p:pic>
      <p:pic>
        <p:nvPicPr>
          <p:cNvPr id="5" name="Picture 4"/>
          <p:cNvPicPr>
            <a:picLocks noChangeAspect="1"/>
          </p:cNvPicPr>
          <p:nvPr/>
        </p:nvPicPr>
        <p:blipFill>
          <a:blip r:embed="rId3"/>
          <a:stretch>
            <a:fillRect/>
          </a:stretch>
        </p:blipFill>
        <p:spPr>
          <a:xfrm>
            <a:off x="4181796" y="2945896"/>
            <a:ext cx="7728084" cy="3767138"/>
          </a:xfrm>
          <a:prstGeom prst="rect">
            <a:avLst/>
          </a:prstGeom>
        </p:spPr>
      </p:pic>
      <p:pic>
        <p:nvPicPr>
          <p:cNvPr id="3" name="Picture 2"/>
          <p:cNvPicPr>
            <a:picLocks noChangeAspect="1"/>
          </p:cNvPicPr>
          <p:nvPr/>
        </p:nvPicPr>
        <p:blipFill>
          <a:blip r:embed="rId4"/>
          <a:stretch>
            <a:fillRect/>
          </a:stretch>
        </p:blipFill>
        <p:spPr>
          <a:xfrm>
            <a:off x="7314922" y="365125"/>
            <a:ext cx="4232675" cy="2277714"/>
          </a:xfrm>
          <a:prstGeom prst="rect">
            <a:avLst/>
          </a:prstGeom>
        </p:spPr>
      </p:pic>
    </p:spTree>
    <p:extLst>
      <p:ext uri="{BB962C8B-B14F-4D97-AF65-F5344CB8AC3E}">
        <p14:creationId xmlns:p14="http://schemas.microsoft.com/office/powerpoint/2010/main" val="32892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 GOO instances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8943061"/>
              </p:ext>
            </p:extLst>
          </p:nvPr>
        </p:nvGraphicFramePr>
        <p:xfrm>
          <a:off x="838200" y="1825625"/>
          <a:ext cx="10515600" cy="2392680"/>
        </p:xfrm>
        <a:graphic>
          <a:graphicData uri="http://schemas.openxmlformats.org/drawingml/2006/table">
            <a:tbl>
              <a:tblPr firstRow="1" bandRow="1">
                <a:tableStyleId>{5C22544A-7EE6-4342-B048-85BDC9FD1C3A}</a:tableStyleId>
              </a:tblPr>
              <a:tblGrid>
                <a:gridCol w="968298">
                  <a:extLst>
                    <a:ext uri="{9D8B030D-6E8A-4147-A177-3AD203B41FA5}">
                      <a16:colId xmlns:a16="http://schemas.microsoft.com/office/drawing/2014/main" val="2360112949"/>
                    </a:ext>
                  </a:extLst>
                </a:gridCol>
                <a:gridCol w="2536902">
                  <a:extLst>
                    <a:ext uri="{9D8B030D-6E8A-4147-A177-3AD203B41FA5}">
                      <a16:colId xmlns:a16="http://schemas.microsoft.com/office/drawing/2014/main" val="3260710426"/>
                    </a:ext>
                  </a:extLst>
                </a:gridCol>
                <a:gridCol w="1752600">
                  <a:extLst>
                    <a:ext uri="{9D8B030D-6E8A-4147-A177-3AD203B41FA5}">
                      <a16:colId xmlns:a16="http://schemas.microsoft.com/office/drawing/2014/main" val="4018379159"/>
                    </a:ext>
                  </a:extLst>
                </a:gridCol>
                <a:gridCol w="1752600">
                  <a:extLst>
                    <a:ext uri="{9D8B030D-6E8A-4147-A177-3AD203B41FA5}">
                      <a16:colId xmlns:a16="http://schemas.microsoft.com/office/drawing/2014/main" val="3771203742"/>
                    </a:ext>
                  </a:extLst>
                </a:gridCol>
                <a:gridCol w="1752600">
                  <a:extLst>
                    <a:ext uri="{9D8B030D-6E8A-4147-A177-3AD203B41FA5}">
                      <a16:colId xmlns:a16="http://schemas.microsoft.com/office/drawing/2014/main" val="1294820397"/>
                    </a:ext>
                  </a:extLst>
                </a:gridCol>
                <a:gridCol w="1752600">
                  <a:extLst>
                    <a:ext uri="{9D8B030D-6E8A-4147-A177-3AD203B41FA5}">
                      <a16:colId xmlns:a16="http://schemas.microsoft.com/office/drawing/2014/main" val="1833662863"/>
                    </a:ext>
                  </a:extLst>
                </a:gridCol>
              </a:tblGrid>
              <a:tr h="370840">
                <a:tc>
                  <a:txBody>
                    <a:bodyPr/>
                    <a:lstStyle/>
                    <a:p>
                      <a:pPr rtl="0" fontAlgn="t">
                        <a:spcBef>
                          <a:spcPts val="0"/>
                        </a:spcBef>
                        <a:spcAft>
                          <a:spcPts val="0"/>
                        </a:spcAft>
                      </a:pPr>
                      <a:r>
                        <a:rPr lang="en-US" sz="3200" dirty="0" smtClean="0">
                          <a:effectLst/>
                        </a:rPr>
                        <a:t>GOO</a:t>
                      </a:r>
                      <a:endParaRPr lang="en-US" sz="3200" dirty="0">
                        <a:effectLst/>
                      </a:endParaRPr>
                    </a:p>
                  </a:txBody>
                  <a:tcPr marL="63500" marR="63500" marT="63500" marB="63500"/>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Naïve Worst </a:t>
                      </a:r>
                      <a:r>
                        <a:rPr lang="en-US" sz="1800" b="0" i="0" u="none" strike="noStrike" dirty="0" smtClean="0">
                          <a:solidFill>
                            <a:srgbClr val="000000"/>
                          </a:solidFill>
                          <a:effectLst/>
                          <a:latin typeface="Arial" panose="020B0604020202020204" pitchFamily="34" charset="0"/>
                        </a:rPr>
                        <a:t>Case</a:t>
                      </a:r>
                    </a:p>
                    <a:p>
                      <a:pPr rtl="0" fontAlgn="t">
                        <a:spcBef>
                          <a:spcPts val="0"/>
                        </a:spcBef>
                        <a:spcAft>
                          <a:spcPts val="0"/>
                        </a:spcAft>
                      </a:pPr>
                      <a:r>
                        <a:rPr lang="en-US" sz="1800" b="0" i="0" u="none" strike="noStrike" dirty="0" smtClean="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(1 car per 1 request)</a:t>
                      </a:r>
                      <a:endParaRPr lang="en-US" sz="3200" dirty="0">
                        <a:effectLst/>
                      </a:endParaRPr>
                    </a:p>
                  </a:txBody>
                  <a:tcPr marL="63500" marR="63500" marT="63500" marB="63500"/>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AVG simple Distances</a:t>
                      </a:r>
                      <a:endParaRPr lang="en-US" sz="3200">
                        <a:effectLst/>
                      </a:endParaRPr>
                    </a:p>
                  </a:txBody>
                  <a:tcPr marL="63500" marR="63500" marT="63500" marB="63500"/>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AVG Nearest Routable's Distances</a:t>
                      </a:r>
                      <a:endParaRPr lang="en-US" sz="3200">
                        <a:effectLst/>
                      </a:endParaRPr>
                    </a:p>
                  </a:txBody>
                  <a:tcPr marL="63500" marR="63500" marT="63500" marB="63500"/>
                </a:tc>
                <a:tc>
                  <a:txBody>
                    <a:bodyPr/>
                    <a:lstStyle/>
                    <a:p>
                      <a:pPr rtl="0" fontAlgn="t">
                        <a:spcBef>
                          <a:spcPts val="0"/>
                        </a:spcBef>
                        <a:spcAft>
                          <a:spcPts val="0"/>
                        </a:spcAft>
                      </a:pPr>
                      <a:r>
                        <a:rPr lang="en-US" sz="1800" b="1" i="0" u="none" strike="noStrike" dirty="0">
                          <a:solidFill>
                            <a:srgbClr val="000000"/>
                          </a:solidFill>
                          <a:effectLst/>
                          <a:latin typeface="Calibri" panose="020F0502020204030204" pitchFamily="34" charset="0"/>
                        </a:rPr>
                        <a:t>AVG 3-voter Distances</a:t>
                      </a:r>
                      <a:endParaRPr lang="en-US" sz="3200" dirty="0">
                        <a:effectLst/>
                      </a:endParaRPr>
                    </a:p>
                  </a:txBody>
                  <a:tcPr marL="63500" marR="63500" marT="63500" marB="63500"/>
                </a:tc>
                <a:tc>
                  <a:txBody>
                    <a:bodyPr/>
                    <a:lstStyle/>
                    <a:p>
                      <a:pPr rtl="0" fontAlgn="t">
                        <a:spcBef>
                          <a:spcPts val="0"/>
                        </a:spcBef>
                        <a:spcAft>
                          <a:spcPts val="0"/>
                        </a:spcAft>
                      </a:pPr>
                      <a:r>
                        <a:rPr lang="en-US" sz="1800" b="1" i="0" u="none" strike="noStrike" dirty="0">
                          <a:solidFill>
                            <a:srgbClr val="000000"/>
                          </a:solidFill>
                          <a:effectLst/>
                          <a:latin typeface="Calibri" panose="020F0502020204030204" pitchFamily="34" charset="0"/>
                        </a:rPr>
                        <a:t>AVG 3-voter with condition assigned Distances</a:t>
                      </a:r>
                      <a:endParaRPr lang="en-US" sz="3200" dirty="0">
                        <a:effectLst/>
                      </a:endParaRPr>
                    </a:p>
                  </a:txBody>
                  <a:tcPr marL="63500" marR="63500" marT="63500" marB="63500"/>
                </a:tc>
                <a:extLst>
                  <a:ext uri="{0D108BD9-81ED-4DB2-BD59-A6C34878D82A}">
                    <a16:rowId xmlns:a16="http://schemas.microsoft.com/office/drawing/2014/main" val="998005462"/>
                  </a:ext>
                </a:extLst>
              </a:tr>
              <a:tr h="370840">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Mean</a:t>
                      </a:r>
                      <a:endParaRPr lang="en-US" sz="3600" dirty="0">
                        <a:effectLst/>
                      </a:endParaRPr>
                    </a:p>
                  </a:txBody>
                  <a:tcPr marL="63500" marR="63500" marT="63500" marB="63500"/>
                </a:tc>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655723.9167</a:t>
                      </a:r>
                      <a:endParaRPr lang="en-US" sz="3600" dirty="0">
                        <a:effectLst/>
                      </a:endParaRPr>
                    </a:p>
                  </a:txBody>
                  <a:tcPr marL="63500" marR="63500" marT="63500" marB="63500"/>
                </a:tc>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372419.4</a:t>
                      </a:r>
                      <a:endParaRPr lang="en-US" sz="3600" dirty="0">
                        <a:effectLst/>
                      </a:endParaRPr>
                    </a:p>
                  </a:txBody>
                  <a:tcPr marL="63500" marR="63500" marT="63500" marB="63500"/>
                </a:tc>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367569.3</a:t>
                      </a:r>
                      <a:endParaRPr lang="en-US" sz="3600" dirty="0">
                        <a:effectLst/>
                      </a:endParaRPr>
                    </a:p>
                  </a:txBody>
                  <a:tcPr marL="63500" marR="63500" marT="63500" marB="63500"/>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359340.5</a:t>
                      </a:r>
                      <a:endParaRPr lang="en-US" sz="3600">
                        <a:effectLst/>
                      </a:endParaRPr>
                    </a:p>
                  </a:txBody>
                  <a:tcPr marL="63500" marR="63500" marT="63500" marB="63500"/>
                </a:tc>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338231.6</a:t>
                      </a:r>
                      <a:endParaRPr lang="en-US" sz="3600" dirty="0">
                        <a:effectLst/>
                      </a:endParaRPr>
                    </a:p>
                  </a:txBody>
                  <a:tcPr marL="63500" marR="63500" marT="63500" marB="63500"/>
                </a:tc>
                <a:extLst>
                  <a:ext uri="{0D108BD9-81ED-4DB2-BD59-A6C34878D82A}">
                    <a16:rowId xmlns:a16="http://schemas.microsoft.com/office/drawing/2014/main" val="2034289120"/>
                  </a:ext>
                </a:extLst>
              </a:tr>
              <a:tr h="370840">
                <a:tc>
                  <a:txBody>
                    <a:bodyPr/>
                    <a:lstStyle/>
                    <a:p>
                      <a:pPr rtl="0" fontAlgn="t">
                        <a:spcBef>
                          <a:spcPts val="0"/>
                        </a:spcBef>
                        <a:spcAft>
                          <a:spcPts val="0"/>
                        </a:spcAft>
                      </a:pPr>
                      <a:r>
                        <a:rPr lang="en-US" sz="3600" dirty="0" smtClean="0">
                          <a:effectLst/>
                        </a:rPr>
                        <a:t>CT</a:t>
                      </a:r>
                      <a:endParaRPr lang="en-US" sz="3600" dirty="0">
                        <a:effectLst/>
                      </a:endParaRPr>
                    </a:p>
                  </a:txBody>
                  <a:tcPr marL="63500" marR="63500" marT="63500" marB="63500"/>
                </a:tc>
                <a:tc>
                  <a:txBody>
                    <a:bodyPr/>
                    <a:lstStyle/>
                    <a:p>
                      <a:r>
                        <a:rPr lang="en-US" sz="2000" dirty="0" smtClean="0"/>
                        <a:t>-</a:t>
                      </a:r>
                      <a:endParaRPr lang="en-US" sz="2000" dirty="0"/>
                    </a:p>
                  </a:txBody>
                  <a:tcPr marL="63500" marR="63500" marT="63500" marB="63500"/>
                </a:tc>
                <a:tc>
                  <a:txBody>
                    <a:bodyPr/>
                    <a:lstStyle/>
                    <a:p>
                      <a:pPr rtl="0" fontAlgn="t">
                        <a:spcBef>
                          <a:spcPts val="0"/>
                        </a:spcBef>
                        <a:spcAft>
                          <a:spcPts val="0"/>
                        </a:spcAft>
                      </a:pPr>
                      <a:r>
                        <a:rPr lang="en-US" sz="2000" dirty="0" smtClean="0">
                          <a:effectLst/>
                        </a:rPr>
                        <a:t>35.54876248</a:t>
                      </a:r>
                    </a:p>
                  </a:txBody>
                  <a:tcPr marL="63500" marR="63500" marT="63500" marB="63500"/>
                </a:tc>
                <a:tc>
                  <a:txBody>
                    <a:bodyPr/>
                    <a:lstStyle/>
                    <a:p>
                      <a:pPr rtl="0" fontAlgn="t">
                        <a:spcBef>
                          <a:spcPts val="0"/>
                        </a:spcBef>
                        <a:spcAft>
                          <a:spcPts val="0"/>
                        </a:spcAft>
                      </a:pPr>
                      <a:r>
                        <a:rPr lang="en-US" sz="2000" dirty="0" smtClean="0">
                          <a:effectLst/>
                        </a:rPr>
                        <a:t>38.6478667</a:t>
                      </a:r>
                    </a:p>
                  </a:txBody>
                  <a:tcPr marL="63500" marR="63500" marT="63500" marB="63500"/>
                </a:tc>
                <a:tc>
                  <a:txBody>
                    <a:bodyPr/>
                    <a:lstStyle/>
                    <a:p>
                      <a:pPr rtl="0" fontAlgn="t">
                        <a:spcBef>
                          <a:spcPts val="0"/>
                        </a:spcBef>
                        <a:spcAft>
                          <a:spcPts val="0"/>
                        </a:spcAft>
                      </a:pPr>
                      <a:r>
                        <a:rPr lang="en-US" sz="2000" dirty="0" smtClean="0">
                          <a:effectLst/>
                        </a:rPr>
                        <a:t>46.41511585</a:t>
                      </a:r>
                    </a:p>
                    <a:p>
                      <a:pPr rtl="0" fontAlgn="t">
                        <a:spcBef>
                          <a:spcPts val="0"/>
                        </a:spcBef>
                        <a:spcAft>
                          <a:spcPts val="0"/>
                        </a:spcAft>
                      </a:pPr>
                      <a:endParaRPr lang="en-US" sz="2000" dirty="0">
                        <a:effectLst/>
                      </a:endParaRPr>
                    </a:p>
                  </a:txBody>
                  <a:tcPr marL="63500" marR="63500" marT="63500" marB="63500"/>
                </a:tc>
                <a:tc>
                  <a:txBody>
                    <a:bodyPr/>
                    <a:lstStyle/>
                    <a:p>
                      <a:pPr rtl="0" fontAlgn="t">
                        <a:spcBef>
                          <a:spcPts val="0"/>
                        </a:spcBef>
                        <a:spcAft>
                          <a:spcPts val="0"/>
                        </a:spcAft>
                      </a:pPr>
                      <a:r>
                        <a:rPr lang="en-US" sz="2000" dirty="0" smtClean="0">
                          <a:effectLst/>
                        </a:rPr>
                        <a:t>73.89050641</a:t>
                      </a:r>
                    </a:p>
                    <a:p>
                      <a:pPr rtl="0" fontAlgn="t">
                        <a:spcBef>
                          <a:spcPts val="0"/>
                        </a:spcBef>
                        <a:spcAft>
                          <a:spcPts val="0"/>
                        </a:spcAft>
                      </a:pPr>
                      <a:endParaRPr lang="en-US" sz="2000" dirty="0">
                        <a:effectLst/>
                      </a:endParaRPr>
                    </a:p>
                  </a:txBody>
                  <a:tcPr marL="63500" marR="63500" marT="63500" marB="63500"/>
                </a:tc>
                <a:extLst>
                  <a:ext uri="{0D108BD9-81ED-4DB2-BD59-A6C34878D82A}">
                    <a16:rowId xmlns:a16="http://schemas.microsoft.com/office/drawing/2014/main" val="3894376196"/>
                  </a:ext>
                </a:extLst>
              </a:tr>
            </a:tbl>
          </a:graphicData>
        </a:graphic>
      </p:graphicFrame>
    </p:spTree>
    <p:extLst>
      <p:ext uri="{BB962C8B-B14F-4D97-AF65-F5344CB8AC3E}">
        <p14:creationId xmlns:p14="http://schemas.microsoft.com/office/powerpoint/2010/main" val="173020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There is </a:t>
            </a:r>
            <a:r>
              <a:rPr lang="en-US" b="1" dirty="0" smtClean="0"/>
              <a:t>NO</a:t>
            </a:r>
            <a:r>
              <a:rPr lang="en-US" dirty="0" smtClean="0"/>
              <a:t> </a:t>
            </a:r>
            <a:r>
              <a:rPr lang="en-US" dirty="0" smtClean="0"/>
              <a:t>single </a:t>
            </a:r>
            <a:r>
              <a:rPr lang="en-US" dirty="0" smtClean="0"/>
              <a:t>best way to deterministically assign the requests to depots.</a:t>
            </a:r>
          </a:p>
          <a:p>
            <a:r>
              <a:rPr lang="en-US" dirty="0" smtClean="0"/>
              <a:t>The depots should be integrated into the chromosomes in GA.</a:t>
            </a:r>
          </a:p>
          <a:p>
            <a:r>
              <a:rPr lang="en-US" dirty="0" smtClean="0"/>
              <a:t>At least, this is better than the naïve way.</a:t>
            </a:r>
          </a:p>
          <a:p>
            <a:endParaRPr lang="en-US" dirty="0"/>
          </a:p>
        </p:txBody>
      </p:sp>
    </p:spTree>
    <p:extLst>
      <p:ext uri="{BB962C8B-B14F-4D97-AF65-F5344CB8AC3E}">
        <p14:creationId xmlns:p14="http://schemas.microsoft.com/office/powerpoint/2010/main" val="2272733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Suggestions</a:t>
            </a:r>
            <a:endParaRPr lang="en-US" dirty="0"/>
          </a:p>
        </p:txBody>
      </p:sp>
      <p:sp>
        <p:nvSpPr>
          <p:cNvPr id="3" name="Content Placeholder 2"/>
          <p:cNvSpPr>
            <a:spLocks noGrp="1"/>
          </p:cNvSpPr>
          <p:nvPr>
            <p:ph idx="1"/>
          </p:nvPr>
        </p:nvSpPr>
        <p:spPr/>
        <p:txBody>
          <a:bodyPr/>
          <a:lstStyle/>
          <a:p>
            <a:r>
              <a:rPr lang="en-US" dirty="0" smtClean="0"/>
              <a:t>The algorithms run substantially faster if implemented in another languages (C/C++, Java, etc.). Also, GA parameters can be improved (more generations).</a:t>
            </a:r>
          </a:p>
          <a:p>
            <a:r>
              <a:rPr lang="en-US" dirty="0" smtClean="0"/>
              <a:t>Dynamic requests.</a:t>
            </a:r>
          </a:p>
          <a:p>
            <a:r>
              <a:rPr lang="en-US" dirty="0" smtClean="0"/>
              <a:t>Really find the optimal solutions for the multi-depots. Integrate the depots into the chromosomes.</a:t>
            </a:r>
          </a:p>
          <a:p>
            <a:r>
              <a:rPr lang="en-US" dirty="0" smtClean="0"/>
              <a:t>Multi-criteria.</a:t>
            </a:r>
          </a:p>
          <a:p>
            <a:r>
              <a:rPr lang="en-US" dirty="0" smtClean="0"/>
              <a:t>More realistic constraints.</a:t>
            </a:r>
          </a:p>
          <a:p>
            <a:r>
              <a:rPr lang="en-US" dirty="0" smtClean="0"/>
              <a:t>Real time, real traffic.</a:t>
            </a:r>
          </a:p>
          <a:p>
            <a:endParaRPr lang="en-US" dirty="0"/>
          </a:p>
        </p:txBody>
      </p:sp>
    </p:spTree>
    <p:extLst>
      <p:ext uri="{BB962C8B-B14F-4D97-AF65-F5344CB8AC3E}">
        <p14:creationId xmlns:p14="http://schemas.microsoft.com/office/powerpoint/2010/main" val="241242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 and Lim’s test instances</a:t>
            </a:r>
            <a:endParaRPr lang="en-US" dirty="0"/>
          </a:p>
        </p:txBody>
      </p:sp>
      <p:pic>
        <p:nvPicPr>
          <p:cNvPr id="4" name="Content Placeholder 3"/>
          <p:cNvPicPr>
            <a:picLocks noGrp="1" noChangeAspect="1"/>
          </p:cNvPicPr>
          <p:nvPr>
            <p:ph idx="1"/>
          </p:nvPr>
        </p:nvPicPr>
        <p:blipFill>
          <a:blip r:embed="rId2"/>
          <a:stretch>
            <a:fillRect/>
          </a:stretch>
        </p:blipFill>
        <p:spPr>
          <a:xfrm>
            <a:off x="3198117" y="1825625"/>
            <a:ext cx="5795765" cy="4351338"/>
          </a:xfrm>
          <a:prstGeom prst="rect">
            <a:avLst/>
          </a:prstGeom>
        </p:spPr>
      </p:pic>
    </p:spTree>
    <p:extLst>
      <p:ext uri="{BB962C8B-B14F-4D97-AF65-F5344CB8AC3E}">
        <p14:creationId xmlns:p14="http://schemas.microsoft.com/office/powerpoint/2010/main" val="20807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(single-depot instances)</a:t>
            </a:r>
            <a:endParaRPr lang="en-US" dirty="0"/>
          </a:p>
        </p:txBody>
      </p:sp>
      <p:sp>
        <p:nvSpPr>
          <p:cNvPr id="3" name="Content Placeholder 2"/>
          <p:cNvSpPr>
            <a:spLocks noGrp="1"/>
          </p:cNvSpPr>
          <p:nvPr>
            <p:ph idx="1"/>
          </p:nvPr>
        </p:nvSpPr>
        <p:spPr/>
        <p:txBody>
          <a:bodyPr/>
          <a:lstStyle/>
          <a:p>
            <a:r>
              <a:rPr lang="en-US" dirty="0" smtClean="0"/>
              <a:t>(Mainly from) </a:t>
            </a:r>
            <a:r>
              <a:rPr lang="en-US" sz="1600" dirty="0" smtClean="0"/>
              <a:t>2005, </a:t>
            </a:r>
            <a:r>
              <a:rPr lang="en-US" sz="1600" dirty="0" err="1" smtClean="0"/>
              <a:t>Giselher</a:t>
            </a:r>
            <a:r>
              <a:rPr lang="en-US" sz="1600" dirty="0" smtClean="0"/>
              <a:t> </a:t>
            </a:r>
            <a:r>
              <a:rPr lang="en-US" sz="1600" dirty="0" err="1" smtClean="0"/>
              <a:t>Pankratz</a:t>
            </a:r>
            <a:r>
              <a:rPr lang="en-US" sz="1600" dirty="0" smtClean="0"/>
              <a:t>, A Grouping Genetic Algorithm for the Pickup and Delivery Problem with Time Windows.</a:t>
            </a:r>
          </a:p>
          <a:p>
            <a:r>
              <a:rPr lang="en-US" dirty="0" smtClean="0"/>
              <a:t>Grouping Genetic Algorithm(GGA)</a:t>
            </a:r>
            <a:endParaRPr lang="en-US" dirty="0"/>
          </a:p>
        </p:txBody>
      </p:sp>
    </p:spTree>
    <p:extLst>
      <p:ext uri="{BB962C8B-B14F-4D97-AF65-F5344CB8AC3E}">
        <p14:creationId xmlns:p14="http://schemas.microsoft.com/office/powerpoint/2010/main" val="287492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Genetic Algorithm (GGA)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solutions of the problems are encoded into individuals (chromosomes) represented by an array of genes. A gene represents information of a vehicle’s </a:t>
            </a:r>
            <a:r>
              <a:rPr lang="en-US" dirty="0" smtClean="0"/>
              <a:t>route. </a:t>
            </a:r>
          </a:p>
          <a:p>
            <a:r>
              <a:rPr lang="en-US" b="1" dirty="0" smtClean="0"/>
              <a:t>request </a:t>
            </a:r>
            <a:r>
              <a:rPr lang="en-US" dirty="0" smtClean="0"/>
              <a:t>= a pair of an index pickup node and the corresponding index delivery node </a:t>
            </a:r>
          </a:p>
          <a:p>
            <a:r>
              <a:rPr lang="en-US" b="1" dirty="0" smtClean="0"/>
              <a:t>{Requests} </a:t>
            </a:r>
            <a:r>
              <a:rPr lang="en-US" dirty="0" smtClean="0"/>
              <a:t>= A set of indices of requests. </a:t>
            </a:r>
          </a:p>
          <a:p>
            <a:r>
              <a:rPr lang="en-US" b="1" dirty="0" smtClean="0"/>
              <a:t>[Route] </a:t>
            </a:r>
            <a:r>
              <a:rPr lang="en-US" dirty="0" smtClean="0"/>
              <a:t>= An array of a route (permutation of the indices of nodes) </a:t>
            </a:r>
          </a:p>
          <a:p>
            <a:r>
              <a:rPr lang="en-US" b="1" dirty="0" smtClean="0"/>
              <a:t>Gene = [</a:t>
            </a:r>
            <a:r>
              <a:rPr lang="en-US" b="1" dirty="0" err="1" smtClean="0"/>
              <a:t>num</a:t>
            </a:r>
            <a:r>
              <a:rPr lang="en-US" b="1" dirty="0" smtClean="0"/>
              <a:t>, {Requests} , [Route] ] </a:t>
            </a:r>
            <a:endParaRPr lang="en-US" dirty="0" smtClean="0"/>
          </a:p>
          <a:p>
            <a:r>
              <a:rPr lang="en-US" b="1" dirty="0" smtClean="0"/>
              <a:t>Chromosome </a:t>
            </a:r>
            <a:r>
              <a:rPr lang="en-US" dirty="0" smtClean="0"/>
              <a:t>= [Gene1, Gene2, Gene3, ... ,</a:t>
            </a:r>
            <a:r>
              <a:rPr lang="en-US" dirty="0" err="1" smtClean="0"/>
              <a:t>Genev</a:t>
            </a:r>
            <a:r>
              <a:rPr lang="en-US" dirty="0" smtClean="0"/>
              <a:t>] ; v= the number of vehicle used (the number of routes) </a:t>
            </a:r>
            <a:endParaRPr lang="en-US" dirty="0"/>
          </a:p>
          <a:p>
            <a:r>
              <a:rPr lang="en-US" b="1" dirty="0"/>
              <a:t>Populations = </a:t>
            </a:r>
            <a:r>
              <a:rPr lang="en-US" dirty="0"/>
              <a:t>An array of chromosomes </a:t>
            </a:r>
          </a:p>
        </p:txBody>
      </p:sp>
    </p:spTree>
    <p:extLst>
      <p:ext uri="{BB962C8B-B14F-4D97-AF65-F5344CB8AC3E}">
        <p14:creationId xmlns:p14="http://schemas.microsoft.com/office/powerpoint/2010/main" val="25542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Structures image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lh4.googleusercontent.com/19WE2MANUUtZqOld-IiAdRoQcGa1-Frej9zMroYL8BQgE8M6SAyR_mMl8b-q4Gl1_XaBz_alKSNUXMtmClSeQPVVyuaDQXGa5fg0Ihy7vpyfbk4FdSuAxCGVDE5KEswz0rtsuuY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34" y="1781663"/>
            <a:ext cx="10720132" cy="443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4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Pseudocode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Create feasible chromosomes</a:t>
            </a:r>
          </a:p>
          <a:p>
            <a:pPr marL="0" indent="0">
              <a:buNone/>
            </a:pPr>
            <a:r>
              <a:rPr lang="en-US" dirty="0" smtClean="0"/>
              <a:t>- Generation </a:t>
            </a:r>
            <a:r>
              <a:rPr lang="en-US" dirty="0"/>
              <a:t>= 1 </a:t>
            </a:r>
          </a:p>
          <a:p>
            <a:pPr marL="0" indent="0">
              <a:buNone/>
            </a:pPr>
            <a:r>
              <a:rPr lang="en-US" b="1" dirty="0"/>
              <a:t>While not(termination criteria is met): </a:t>
            </a:r>
            <a:endParaRPr lang="en-US" dirty="0"/>
          </a:p>
          <a:p>
            <a:pPr marL="0" indent="0">
              <a:buNone/>
            </a:pPr>
            <a:r>
              <a:rPr lang="en-US" dirty="0"/>
              <a:t>	</a:t>
            </a:r>
            <a:r>
              <a:rPr lang="en-US" dirty="0" smtClean="0"/>
              <a:t>- </a:t>
            </a:r>
            <a:r>
              <a:rPr lang="en-US" dirty="0" err="1" smtClean="0"/>
              <a:t>evaluate_fitness</a:t>
            </a:r>
            <a:r>
              <a:rPr lang="en-US" dirty="0" smtClean="0"/>
              <a:t>(populations</a:t>
            </a:r>
            <a:r>
              <a:rPr lang="en-US" dirty="0"/>
              <a:t>) </a:t>
            </a:r>
          </a:p>
          <a:p>
            <a:pPr marL="0" indent="0">
              <a:buNone/>
            </a:pPr>
            <a:r>
              <a:rPr lang="en-US" dirty="0" smtClean="0"/>
              <a:t>	- </a:t>
            </a:r>
            <a:r>
              <a:rPr lang="en-US" dirty="0" err="1" smtClean="0"/>
              <a:t>sort_by_fitness</a:t>
            </a:r>
            <a:r>
              <a:rPr lang="en-US" dirty="0" smtClean="0"/>
              <a:t>(populations</a:t>
            </a:r>
            <a:r>
              <a:rPr lang="en-US" dirty="0"/>
              <a:t>) </a:t>
            </a:r>
          </a:p>
          <a:p>
            <a:pPr marL="0" indent="0">
              <a:buNone/>
            </a:pPr>
            <a:r>
              <a:rPr lang="en-US" dirty="0" smtClean="0"/>
              <a:t>	- remove </a:t>
            </a:r>
            <a:r>
              <a:rPr lang="en-US" dirty="0"/>
              <a:t>2 chromosomes with the worst fitness </a:t>
            </a:r>
          </a:p>
          <a:p>
            <a:pPr marL="0" indent="0">
              <a:buNone/>
            </a:pPr>
            <a:r>
              <a:rPr lang="en-US" dirty="0" smtClean="0"/>
              <a:t>	- select </a:t>
            </a:r>
            <a:r>
              <a:rPr lang="en-US" dirty="0"/>
              <a:t>the best 2 chromosomes, name them elite1, elite2. These 2 chromosomes will go to the next generation unchanged </a:t>
            </a:r>
          </a:p>
          <a:p>
            <a:pPr marL="457200" lvl="1" indent="0">
              <a:buNone/>
            </a:pPr>
            <a:r>
              <a:rPr lang="en-US" dirty="0" smtClean="0"/>
              <a:t>	- randomly </a:t>
            </a:r>
            <a:r>
              <a:rPr lang="en-US" dirty="0"/>
              <a:t>select a pair of chromosomes, name them parent1 and parent2, remove them from the </a:t>
            </a:r>
            <a:r>
              <a:rPr lang="en-US" dirty="0" err="1"/>
              <a:t>poplutions</a:t>
            </a:r>
            <a:r>
              <a:rPr lang="en-US" dirty="0"/>
              <a:t>. </a:t>
            </a:r>
          </a:p>
          <a:p>
            <a:pPr marL="0" indent="0">
              <a:buNone/>
            </a:pPr>
            <a:r>
              <a:rPr lang="en-US" dirty="0" smtClean="0"/>
              <a:t>	- child1,child2 </a:t>
            </a:r>
            <a:r>
              <a:rPr lang="en-US" dirty="0"/>
              <a:t>&lt;= </a:t>
            </a:r>
            <a:r>
              <a:rPr lang="en-US" dirty="0" err="1"/>
              <a:t>crossOver</a:t>
            </a:r>
            <a:r>
              <a:rPr lang="en-US" dirty="0"/>
              <a:t>(parent1,parent2,prob =1.0) </a:t>
            </a:r>
          </a:p>
          <a:p>
            <a:pPr marL="0" indent="0">
              <a:buNone/>
            </a:pPr>
            <a:r>
              <a:rPr lang="en-US" dirty="0" smtClean="0"/>
              <a:t>	- child1,child2</a:t>
            </a:r>
            <a:r>
              <a:rPr lang="en-US" dirty="0"/>
              <a:t>&lt;=mutate(child1,prob=0.5),mutate(child2,prob=0.5) </a:t>
            </a:r>
          </a:p>
          <a:p>
            <a:pPr marL="0" indent="0">
              <a:buNone/>
            </a:pPr>
            <a:r>
              <a:rPr lang="en-US" dirty="0" smtClean="0"/>
              <a:t>	- put </a:t>
            </a:r>
            <a:r>
              <a:rPr lang="en-US" dirty="0"/>
              <a:t>child1,child2 back into the populations </a:t>
            </a:r>
          </a:p>
          <a:p>
            <a:pPr marL="0" indent="0">
              <a:buNone/>
            </a:pPr>
            <a:r>
              <a:rPr lang="en-US" dirty="0" smtClean="0"/>
              <a:t>	- Generation </a:t>
            </a:r>
            <a:r>
              <a:rPr lang="en-US" dirty="0"/>
              <a:t>&lt;= Generation + 1 </a:t>
            </a:r>
          </a:p>
        </p:txBody>
      </p:sp>
    </p:spTree>
    <p:extLst>
      <p:ext uri="{BB962C8B-B14F-4D97-AF65-F5344CB8AC3E}">
        <p14:creationId xmlns:p14="http://schemas.microsoft.com/office/powerpoint/2010/main" val="4427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Inserting requests</a:t>
            </a:r>
            <a:endParaRPr lang="en-US" dirty="0"/>
          </a:p>
        </p:txBody>
      </p:sp>
      <p:sp>
        <p:nvSpPr>
          <p:cNvPr id="3" name="Content Placeholder 2"/>
          <p:cNvSpPr>
            <a:spLocks noGrp="1"/>
          </p:cNvSpPr>
          <p:nvPr>
            <p:ph idx="1"/>
          </p:nvPr>
        </p:nvSpPr>
        <p:spPr/>
        <p:txBody>
          <a:bodyPr>
            <a:normAutofit/>
          </a:bodyPr>
          <a:lstStyle/>
          <a:p>
            <a:r>
              <a:rPr lang="en-US" dirty="0" smtClean="0"/>
              <a:t>Very important.</a:t>
            </a:r>
          </a:p>
          <a:p>
            <a:r>
              <a:rPr lang="en-US" dirty="0" smtClean="0"/>
              <a:t>First, shuffle the requests to insert.</a:t>
            </a:r>
          </a:p>
          <a:p>
            <a:r>
              <a:rPr lang="en-US" dirty="0" smtClean="0"/>
              <a:t>Then insert the requests into the route </a:t>
            </a:r>
          </a:p>
          <a:p>
            <a:pPr marL="0" indent="0">
              <a:buNone/>
            </a:pPr>
            <a:r>
              <a:rPr lang="en-US" dirty="0" smtClean="0"/>
              <a:t>one by one.</a:t>
            </a:r>
          </a:p>
          <a:p>
            <a:r>
              <a:rPr lang="en-US" dirty="0" smtClean="0"/>
              <a:t>The pickup comes</a:t>
            </a:r>
          </a:p>
          <a:p>
            <a:pPr marL="0" indent="0">
              <a:buNone/>
            </a:pPr>
            <a:r>
              <a:rPr lang="en-US" dirty="0" smtClean="0"/>
              <a:t>Before the delivery.</a:t>
            </a:r>
          </a:p>
          <a:p>
            <a:pPr marL="0" indent="0">
              <a:buNone/>
            </a:pPr>
            <a:endParaRPr lang="en-US" dirty="0" smtClean="0"/>
          </a:p>
          <a:p>
            <a:pPr marL="0" indent="0">
              <a:buNone/>
            </a:pPr>
            <a:r>
              <a:rPr lang="en-US" dirty="0" smtClean="0"/>
              <a:t>	</a:t>
            </a:r>
          </a:p>
        </p:txBody>
      </p:sp>
      <p:pic>
        <p:nvPicPr>
          <p:cNvPr id="4" name="Picture 3"/>
          <p:cNvPicPr>
            <a:picLocks noChangeAspect="1"/>
          </p:cNvPicPr>
          <p:nvPr/>
        </p:nvPicPr>
        <p:blipFill>
          <a:blip r:embed="rId2"/>
          <a:stretch>
            <a:fillRect/>
          </a:stretch>
        </p:blipFill>
        <p:spPr>
          <a:xfrm>
            <a:off x="7798420" y="365125"/>
            <a:ext cx="3952403" cy="3163306"/>
          </a:xfrm>
          <a:prstGeom prst="rect">
            <a:avLst/>
          </a:prstGeom>
        </p:spPr>
      </p:pic>
      <p:pic>
        <p:nvPicPr>
          <p:cNvPr id="5" name="Picture 4"/>
          <p:cNvPicPr>
            <a:picLocks noChangeAspect="1"/>
          </p:cNvPicPr>
          <p:nvPr/>
        </p:nvPicPr>
        <p:blipFill>
          <a:blip r:embed="rId3"/>
          <a:stretch>
            <a:fillRect/>
          </a:stretch>
        </p:blipFill>
        <p:spPr>
          <a:xfrm>
            <a:off x="4362664" y="3663368"/>
            <a:ext cx="6777404" cy="2626244"/>
          </a:xfrm>
          <a:prstGeom prst="rect">
            <a:avLst/>
          </a:prstGeom>
        </p:spPr>
      </p:pic>
    </p:spTree>
    <p:extLst>
      <p:ext uri="{BB962C8B-B14F-4D97-AF65-F5344CB8AC3E}">
        <p14:creationId xmlns:p14="http://schemas.microsoft.com/office/powerpoint/2010/main" val="264523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1147</Words>
  <Application>Microsoft Office PowerPoint</Application>
  <PresentationFormat>Widescreen</PresentationFormat>
  <Paragraphs>178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TH SarabunPSK</vt:lpstr>
      <vt:lpstr>Office Theme</vt:lpstr>
      <vt:lpstr>Algorithm</vt:lpstr>
      <vt:lpstr>Why GA?</vt:lpstr>
      <vt:lpstr>Li and Lim’s test instances</vt:lpstr>
      <vt:lpstr>Li and Lim’s test instances</vt:lpstr>
      <vt:lpstr>The Algorithm (single-depot instances)</vt:lpstr>
      <vt:lpstr>Grouping Genetic Algorithm (GGA)</vt:lpstr>
      <vt:lpstr>GGA – Structures image</vt:lpstr>
      <vt:lpstr>GGA - Pseudocode</vt:lpstr>
      <vt:lpstr>GGA – Inserting requests</vt:lpstr>
      <vt:lpstr>GGA – Inserting requests (cont)</vt:lpstr>
      <vt:lpstr>GGA - Crossover</vt:lpstr>
      <vt:lpstr>GGA - Mutate</vt:lpstr>
      <vt:lpstr>Testing on Li and Lim’s instances</vt:lpstr>
      <vt:lpstr>The results (Single depot)</vt:lpstr>
      <vt:lpstr>PowerPoint Presentation</vt:lpstr>
      <vt:lpstr>Modifying the Li and Lim’s instances</vt:lpstr>
      <vt:lpstr>Ways to assign requests</vt:lpstr>
      <vt:lpstr>Ways to assign requests</vt:lpstr>
      <vt:lpstr>Ways to assign requests</vt:lpstr>
      <vt:lpstr>The results on multi-depot instances</vt:lpstr>
      <vt:lpstr>The results on multi-depot instances</vt:lpstr>
      <vt:lpstr>The results on multi-depot instances</vt:lpstr>
      <vt:lpstr>The results on modified multi-depot instances </vt:lpstr>
      <vt:lpstr>Sometimes the complicated ways give the bad solutions.</vt:lpstr>
      <vt:lpstr>Li and Lim’s unusual time windows</vt:lpstr>
      <vt:lpstr>Remarks about the computational time</vt:lpstr>
      <vt:lpstr>For more info.,  please read our reports!!</vt:lpstr>
      <vt:lpstr>Let’s get real, The “GOO” instances!!</vt:lpstr>
      <vt:lpstr>The “GOO” instances –  DEPOTS</vt:lpstr>
      <vt:lpstr>The results – GOO instances</vt:lpstr>
      <vt:lpstr>Conclusions</vt:lpstr>
      <vt:lpstr>Future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71</cp:revision>
  <dcterms:created xsi:type="dcterms:W3CDTF">2018-04-19T07:29:52Z</dcterms:created>
  <dcterms:modified xsi:type="dcterms:W3CDTF">2018-04-21T13:15:34Z</dcterms:modified>
</cp:coreProperties>
</file>