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4" r:id="rId4"/>
    <p:sldId id="273" r:id="rId5"/>
    <p:sldId id="272" r:id="rId6"/>
    <p:sldId id="275" r:id="rId7"/>
    <p:sldId id="276" r:id="rId8"/>
    <p:sldId id="258" r:id="rId9"/>
    <p:sldId id="278" r:id="rId10"/>
    <p:sldId id="271" r:id="rId11"/>
    <p:sldId id="279" r:id="rId12"/>
    <p:sldId id="261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62" r:id="rId21"/>
    <p:sldId id="27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E826-D5D4-4EA7-9077-F2C4165B50CC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089EC-20F9-474E-8972-4BF298B6C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298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E826-D5D4-4EA7-9077-F2C4165B50CC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089EC-20F9-474E-8972-4BF298B6C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013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E826-D5D4-4EA7-9077-F2C4165B50CC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089EC-20F9-474E-8972-4BF298B6C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04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E826-D5D4-4EA7-9077-F2C4165B50CC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089EC-20F9-474E-8972-4BF298B6C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607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E826-D5D4-4EA7-9077-F2C4165B50CC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089EC-20F9-474E-8972-4BF298B6C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37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E826-D5D4-4EA7-9077-F2C4165B50CC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089EC-20F9-474E-8972-4BF298B6C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92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E826-D5D4-4EA7-9077-F2C4165B50CC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089EC-20F9-474E-8972-4BF298B6C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12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E826-D5D4-4EA7-9077-F2C4165B50CC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089EC-20F9-474E-8972-4BF298B6C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63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E826-D5D4-4EA7-9077-F2C4165B50CC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089EC-20F9-474E-8972-4BF298B6C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13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E826-D5D4-4EA7-9077-F2C4165B50CC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089EC-20F9-474E-8972-4BF298B6C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159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E826-D5D4-4EA7-9077-F2C4165B50CC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089EC-20F9-474E-8972-4BF298B6C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497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6E826-D5D4-4EA7-9077-F2C4165B50CC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089EC-20F9-474E-8972-4BF298B6C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53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5731095821 - </a:t>
            </a:r>
            <a:r>
              <a:rPr lang="en-US" dirty="0" err="1" smtClean="0"/>
              <a:t>Wasuwat</a:t>
            </a:r>
            <a:r>
              <a:rPr lang="en-US" dirty="0" smtClean="0"/>
              <a:t> </a:t>
            </a:r>
            <a:r>
              <a:rPr lang="en-US" dirty="0" err="1" smtClean="0"/>
              <a:t>Satittamajittra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720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1. </a:t>
            </a:r>
            <a:r>
              <a:rPr lang="en-US" dirty="0" smtClean="0"/>
              <a:t>DTW Modifications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B. Alternative Step Patterns</a:t>
            </a:r>
            <a:endParaRPr lang="th-TH" b="1" u="sng" dirty="0" smtClean="0"/>
          </a:p>
          <a:p>
            <a:endParaRPr lang="en-US" dirty="0"/>
          </a:p>
        </p:txBody>
      </p:sp>
      <p:pic>
        <p:nvPicPr>
          <p:cNvPr id="4" name="Content Placeholder 3"/>
          <p:cNvPicPr/>
          <p:nvPr/>
        </p:nvPicPr>
        <p:blipFill>
          <a:blip r:embed="rId2"/>
          <a:stretch>
            <a:fillRect/>
          </a:stretch>
        </p:blipFill>
        <p:spPr>
          <a:xfrm>
            <a:off x="741323" y="2912269"/>
            <a:ext cx="3585350" cy="265219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724284" y="3044360"/>
            <a:ext cx="3126176" cy="2430888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8062332" y="2476549"/>
            <a:ext cx="3900951" cy="311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120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7" y="77727"/>
            <a:ext cx="10515600" cy="1325563"/>
          </a:xfrm>
        </p:spPr>
        <p:txBody>
          <a:bodyPr/>
          <a:lstStyle/>
          <a:p>
            <a:r>
              <a:rPr lang="en-US" dirty="0" smtClean="0"/>
              <a:t>Alternative Pattern - 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1954789"/>
              </p:ext>
            </p:extLst>
          </p:nvPr>
        </p:nvGraphicFramePr>
        <p:xfrm>
          <a:off x="1959824" y="3886981"/>
          <a:ext cx="8272347" cy="29487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5180">
                  <a:extLst>
                    <a:ext uri="{9D8B030D-6E8A-4147-A177-3AD203B41FA5}">
                      <a16:colId xmlns:a16="http://schemas.microsoft.com/office/drawing/2014/main" val="1570104587"/>
                    </a:ext>
                  </a:extLst>
                </a:gridCol>
                <a:gridCol w="993056">
                  <a:extLst>
                    <a:ext uri="{9D8B030D-6E8A-4147-A177-3AD203B41FA5}">
                      <a16:colId xmlns:a16="http://schemas.microsoft.com/office/drawing/2014/main" val="1289463676"/>
                    </a:ext>
                  </a:extLst>
                </a:gridCol>
                <a:gridCol w="890003">
                  <a:extLst>
                    <a:ext uri="{9D8B030D-6E8A-4147-A177-3AD203B41FA5}">
                      <a16:colId xmlns:a16="http://schemas.microsoft.com/office/drawing/2014/main" val="1813614545"/>
                    </a:ext>
                  </a:extLst>
                </a:gridCol>
                <a:gridCol w="815056">
                  <a:extLst>
                    <a:ext uri="{9D8B030D-6E8A-4147-A177-3AD203B41FA5}">
                      <a16:colId xmlns:a16="http://schemas.microsoft.com/office/drawing/2014/main" val="2820073087"/>
                    </a:ext>
                  </a:extLst>
                </a:gridCol>
                <a:gridCol w="1126032">
                  <a:extLst>
                    <a:ext uri="{9D8B030D-6E8A-4147-A177-3AD203B41FA5}">
                      <a16:colId xmlns:a16="http://schemas.microsoft.com/office/drawing/2014/main" val="879225986"/>
                    </a:ext>
                  </a:extLst>
                </a:gridCol>
                <a:gridCol w="1115122">
                  <a:extLst>
                    <a:ext uri="{9D8B030D-6E8A-4147-A177-3AD203B41FA5}">
                      <a16:colId xmlns:a16="http://schemas.microsoft.com/office/drawing/2014/main" val="3194357329"/>
                    </a:ext>
                  </a:extLst>
                </a:gridCol>
                <a:gridCol w="2247898">
                  <a:extLst>
                    <a:ext uri="{9D8B030D-6E8A-4147-A177-3AD203B41FA5}">
                      <a16:colId xmlns:a16="http://schemas.microsoft.com/office/drawing/2014/main" val="2109178443"/>
                    </a:ext>
                  </a:extLst>
                </a:gridCol>
              </a:tblGrid>
              <a:tr h="11057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Patterns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/</a:t>
                      </a:r>
                      <a:r>
                        <a:rPr lang="en-US" sz="1800" dirty="0">
                          <a:effectLst/>
                        </a:rPr>
                        <a:t>Instances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ordia New" panose="020B0304020202020204" pitchFamily="34" charset="-34"/>
                      </a:endParaRPr>
                    </a:p>
                  </a:txBody>
                  <a:tcPr marL="34657" marR="346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ECG200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ordia New" panose="020B0304020202020204" pitchFamily="34" charset="-34"/>
                      </a:endParaRPr>
                    </a:p>
                  </a:txBody>
                  <a:tcPr marL="34657" marR="346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Coffee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ordia New" panose="020B0304020202020204" pitchFamily="34" charset="-34"/>
                      </a:endParaRPr>
                    </a:p>
                  </a:txBody>
                  <a:tcPr marL="34657" marR="346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Beef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ordia New" panose="020B0304020202020204" pitchFamily="34" charset="-34"/>
                      </a:endParaRPr>
                    </a:p>
                  </a:txBody>
                  <a:tcPr marL="34657" marR="346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Gun_Point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ordia New" panose="020B0304020202020204" pitchFamily="34" charset="-34"/>
                      </a:endParaRPr>
                    </a:p>
                  </a:txBody>
                  <a:tcPr marL="34657" marR="346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OliveOil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ordia New" panose="020B0304020202020204" pitchFamily="34" charset="-34"/>
                      </a:endParaRPr>
                    </a:p>
                  </a:txBody>
                  <a:tcPr marL="34657" marR="346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Lightning7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ordia New" panose="020B0304020202020204" pitchFamily="34" charset="-34"/>
                      </a:endParaRPr>
                    </a:p>
                  </a:txBody>
                  <a:tcPr marL="34657" marR="34657" marT="0" marB="0"/>
                </a:tc>
                <a:extLst>
                  <a:ext uri="{0D108BD9-81ED-4DB2-BD59-A6C34878D82A}">
                    <a16:rowId xmlns:a16="http://schemas.microsoft.com/office/drawing/2014/main" val="1187279696"/>
                  </a:ext>
                </a:extLst>
              </a:tr>
              <a:tr h="6143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Pattern (a)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ordia New" panose="020B0304020202020204" pitchFamily="34" charset="-34"/>
                      </a:endParaRPr>
                    </a:p>
                  </a:txBody>
                  <a:tcPr marL="34657" marR="346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ordia New" panose="020B0304020202020204" pitchFamily="34" charset="-34"/>
                      </a:endParaRPr>
                    </a:p>
                  </a:txBody>
                  <a:tcPr marL="34657" marR="346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ordia New" panose="020B0304020202020204" pitchFamily="34" charset="-34"/>
                      </a:endParaRPr>
                    </a:p>
                  </a:txBody>
                  <a:tcPr marL="34657" marR="346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0.5666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ordia New" panose="020B0304020202020204" pitchFamily="34" charset="-34"/>
                      </a:endParaRPr>
                    </a:p>
                  </a:txBody>
                  <a:tcPr marL="34657" marR="346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ordia New" panose="020B0304020202020204" pitchFamily="34" charset="-34"/>
                      </a:endParaRPr>
                    </a:p>
                  </a:txBody>
                  <a:tcPr marL="34657" marR="346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ordia New" panose="020B0304020202020204" pitchFamily="34" charset="-34"/>
                      </a:endParaRPr>
                    </a:p>
                  </a:txBody>
                  <a:tcPr marL="34657" marR="346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0.808219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ordia New" panose="020B0304020202020204" pitchFamily="34" charset="-34"/>
                      </a:endParaRPr>
                    </a:p>
                  </a:txBody>
                  <a:tcPr marL="34657" marR="34657" marT="0" marB="0"/>
                </a:tc>
                <a:extLst>
                  <a:ext uri="{0D108BD9-81ED-4DB2-BD59-A6C34878D82A}">
                    <a16:rowId xmlns:a16="http://schemas.microsoft.com/office/drawing/2014/main" val="2196632671"/>
                  </a:ext>
                </a:extLst>
              </a:tr>
              <a:tr h="6143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Pattern (b)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ordia New" panose="020B0304020202020204" pitchFamily="34" charset="-34"/>
                      </a:endParaRPr>
                    </a:p>
                  </a:txBody>
                  <a:tcPr marL="34657" marR="346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0.89000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ordia New" panose="020B0304020202020204" pitchFamily="34" charset="-34"/>
                      </a:endParaRPr>
                    </a:p>
                  </a:txBody>
                  <a:tcPr marL="34657" marR="346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ordia New" panose="020B0304020202020204" pitchFamily="34" charset="-34"/>
                      </a:endParaRPr>
                    </a:p>
                  </a:txBody>
                  <a:tcPr marL="34657" marR="346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0.500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ordia New" panose="020B0304020202020204" pitchFamily="34" charset="-34"/>
                      </a:endParaRPr>
                    </a:p>
                  </a:txBody>
                  <a:tcPr marL="34657" marR="346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ordia New" panose="020B0304020202020204" pitchFamily="34" charset="-34"/>
                      </a:endParaRPr>
                    </a:p>
                  </a:txBody>
                  <a:tcPr marL="34657" marR="346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ordia New" panose="020B0304020202020204" pitchFamily="34" charset="-34"/>
                      </a:endParaRPr>
                    </a:p>
                  </a:txBody>
                  <a:tcPr marL="34657" marR="346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0.8904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ordia New" panose="020B0304020202020204" pitchFamily="34" charset="-34"/>
                      </a:endParaRPr>
                    </a:p>
                  </a:txBody>
                  <a:tcPr marL="34657" marR="34657" marT="0" marB="0"/>
                </a:tc>
                <a:extLst>
                  <a:ext uri="{0D108BD9-81ED-4DB2-BD59-A6C34878D82A}">
                    <a16:rowId xmlns:a16="http://schemas.microsoft.com/office/drawing/2014/main" val="3914257877"/>
                  </a:ext>
                </a:extLst>
              </a:tr>
              <a:tr h="6143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Pattern (c)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ordia New" panose="020B0304020202020204" pitchFamily="34" charset="-34"/>
                      </a:endParaRPr>
                    </a:p>
                  </a:txBody>
                  <a:tcPr marL="34657" marR="346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0.920000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ordia New" panose="020B0304020202020204" pitchFamily="34" charset="-34"/>
                      </a:endParaRPr>
                    </a:p>
                  </a:txBody>
                  <a:tcPr marL="34657" marR="346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0.964285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ordia New" panose="020B0304020202020204" pitchFamily="34" charset="-34"/>
                      </a:endParaRPr>
                    </a:p>
                  </a:txBody>
                  <a:tcPr marL="34657" marR="346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0.5333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ordia New" panose="020B0304020202020204" pitchFamily="34" charset="-34"/>
                      </a:endParaRPr>
                    </a:p>
                  </a:txBody>
                  <a:tcPr marL="34657" marR="346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ordia New" panose="020B0304020202020204" pitchFamily="34" charset="-34"/>
                      </a:endParaRPr>
                    </a:p>
                  </a:txBody>
                  <a:tcPr marL="34657" marR="346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ordia New" panose="020B0304020202020204" pitchFamily="34" charset="-34"/>
                      </a:endParaRPr>
                    </a:p>
                  </a:txBody>
                  <a:tcPr marL="34657" marR="346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0.917808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ordia New" panose="020B0304020202020204" pitchFamily="34" charset="-34"/>
                      </a:endParaRPr>
                    </a:p>
                  </a:txBody>
                  <a:tcPr marL="34657" marR="34657" marT="0" marB="0"/>
                </a:tc>
                <a:extLst>
                  <a:ext uri="{0D108BD9-81ED-4DB2-BD59-A6C34878D82A}">
                    <a16:rowId xmlns:a16="http://schemas.microsoft.com/office/drawing/2014/main" val="1320150347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012" y="1403290"/>
            <a:ext cx="7924159" cy="248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611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Shape Averaging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Found an interesting article.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DTW Barycenter Averaging method (</a:t>
            </a:r>
            <a:r>
              <a:rPr lang="en-US" b="1" dirty="0" smtClean="0"/>
              <a:t>DBA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545" y="2475222"/>
            <a:ext cx="79343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844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3665"/>
            <a:ext cx="10515600" cy="1325563"/>
          </a:xfrm>
        </p:spPr>
        <p:txBody>
          <a:bodyPr/>
          <a:lstStyle/>
          <a:p>
            <a:r>
              <a:rPr lang="en-US" b="1" dirty="0" smtClean="0"/>
              <a:t>DTW Barycenter Averaging (DBA)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01915" y="2514325"/>
            <a:ext cx="3571875" cy="6667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27906"/>
            <a:ext cx="6734175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367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results – Lightning7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59058" y="2020461"/>
            <a:ext cx="5027341" cy="320946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073698" y="2143056"/>
            <a:ext cx="5077522" cy="308686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15173" y="5388570"/>
            <a:ext cx="23823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Original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304838" y="5276639"/>
            <a:ext cx="28109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Averaged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3853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results –</a:t>
            </a:r>
            <a:r>
              <a:rPr lang="th-TH" dirty="0" smtClean="0"/>
              <a:t> </a:t>
            </a:r>
            <a:r>
              <a:rPr lang="en-US" dirty="0" smtClean="0"/>
              <a:t>ECG200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15173" y="5388570"/>
            <a:ext cx="23823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Original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304838" y="5276639"/>
            <a:ext cx="28109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Averaged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Content Placeholder 7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0092" y="1690688"/>
            <a:ext cx="4857752" cy="3160092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6433207" y="1769594"/>
            <a:ext cx="4920593" cy="308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358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results – Coffee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15173" y="5388570"/>
            <a:ext cx="23823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Original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304838" y="5276639"/>
            <a:ext cx="28109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Averaged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1102460" y="2017774"/>
            <a:ext cx="4874594" cy="3033728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54104" y="2017774"/>
            <a:ext cx="4875173" cy="294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61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results – Beef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15173" y="5388570"/>
            <a:ext cx="23823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Original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304838" y="5276639"/>
            <a:ext cx="28109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Averaged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1069123" y="2148034"/>
            <a:ext cx="4439580" cy="2918127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6199938" y="2160566"/>
            <a:ext cx="4683652" cy="298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75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results – Olive oil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15173" y="5388570"/>
            <a:ext cx="23823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Original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304838" y="5276639"/>
            <a:ext cx="28109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Averaged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2171720"/>
            <a:ext cx="5064047" cy="2870756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6330756" y="2364020"/>
            <a:ext cx="4842766" cy="267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873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results – </a:t>
            </a:r>
            <a:r>
              <a:rPr lang="en-US" dirty="0" err="1" smtClean="0"/>
              <a:t>Gun_point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15173" y="5388570"/>
            <a:ext cx="23823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Original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304838" y="5276639"/>
            <a:ext cx="28109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Averaged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756423" y="1825625"/>
            <a:ext cx="5421351" cy="3237732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6639620" y="1947498"/>
            <a:ext cx="4924193" cy="295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161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1. </a:t>
            </a:r>
            <a:r>
              <a:rPr lang="en-US" dirty="0" smtClean="0"/>
              <a:t>DTW Modifications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A. Asymmetric </a:t>
            </a:r>
            <a:r>
              <a:rPr lang="en-US" b="1" u="sng" dirty="0" smtClean="0"/>
              <a:t>weights</a:t>
            </a:r>
          </a:p>
          <a:p>
            <a:endParaRPr lang="en-US" b="1" u="sng" dirty="0"/>
          </a:p>
          <a:p>
            <a:r>
              <a:rPr lang="en-US" dirty="0" smtClean="0"/>
              <a:t>DTW + 1NN</a:t>
            </a:r>
          </a:p>
          <a:p>
            <a:r>
              <a:rPr lang="en-US" dirty="0" smtClean="0"/>
              <a:t>Data are Z-normalized</a:t>
            </a:r>
          </a:p>
          <a:p>
            <a:r>
              <a:rPr lang="en-US" dirty="0" smtClean="0"/>
              <a:t>L2(Euclidean) distances</a:t>
            </a:r>
          </a:p>
          <a:p>
            <a:r>
              <a:rPr lang="en-US" dirty="0" err="1" smtClean="0"/>
              <a:t>Sakoe</a:t>
            </a:r>
            <a:r>
              <a:rPr lang="en-US" dirty="0" smtClean="0"/>
              <a:t>-Chiba band (Window length = Sample length/10)</a:t>
            </a:r>
            <a:endParaRPr lang="th-TH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5542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works!!!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04" y="1690688"/>
            <a:ext cx="3933825" cy="2962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8141" y="471488"/>
            <a:ext cx="7467600" cy="4181475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396868" y="2455862"/>
            <a:ext cx="3637156" cy="384381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900333" y="4885345"/>
            <a:ext cx="31050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Shuffling!!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42709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0947" y="0"/>
            <a:ext cx="2319454" cy="1394460"/>
          </a:xfrm>
        </p:spPr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58" y="1632585"/>
            <a:ext cx="11060232" cy="405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332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Z-normalize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8853" y="2043093"/>
            <a:ext cx="8185054" cy="412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191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Time Warping (DTW)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98946" y="1925656"/>
            <a:ext cx="2619375" cy="1876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10" y="1880566"/>
            <a:ext cx="6900513" cy="451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475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Lower Bound of </a:t>
            </a:r>
            <a:r>
              <a:rPr lang="en-US" dirty="0"/>
              <a:t>Keogh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593" y="1884319"/>
            <a:ext cx="6137585" cy="4233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247" y="1825625"/>
            <a:ext cx="5197720" cy="429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823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 Nearest Neighbor (1NN)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991" y="1825624"/>
            <a:ext cx="7925162" cy="41179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4598" y="1690688"/>
            <a:ext cx="3212898" cy="215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656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33716"/>
            <a:ext cx="10329413" cy="302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524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Weights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2294" y="365125"/>
            <a:ext cx="6806426" cy="592984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97554" y="2376320"/>
            <a:ext cx="287085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/>
              <a:t>(</a:t>
            </a:r>
            <a:r>
              <a:rPr lang="en-US" sz="3600" dirty="0" err="1"/>
              <a:t>Wv</a:t>
            </a:r>
            <a:r>
              <a:rPr lang="en-US" sz="3600" dirty="0"/>
              <a:t>, </a:t>
            </a:r>
            <a:r>
              <a:rPr lang="en-US" sz="3600" dirty="0" err="1"/>
              <a:t>Wd</a:t>
            </a:r>
            <a:r>
              <a:rPr lang="en-US" sz="3600" dirty="0"/>
              <a:t>, </a:t>
            </a:r>
            <a:r>
              <a:rPr lang="en-US" sz="3600" dirty="0" err="1"/>
              <a:t>Wh</a:t>
            </a:r>
            <a:r>
              <a:rPr lang="en-US" sz="3600" dirty="0"/>
              <a:t>) 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35007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Asymmetric Weights - 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8061631"/>
              </p:ext>
            </p:extLst>
          </p:nvPr>
        </p:nvGraphicFramePr>
        <p:xfrm>
          <a:off x="838200" y="2386831"/>
          <a:ext cx="10047249" cy="38097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12310">
                  <a:extLst>
                    <a:ext uri="{9D8B030D-6E8A-4147-A177-3AD203B41FA5}">
                      <a16:colId xmlns:a16="http://schemas.microsoft.com/office/drawing/2014/main" val="3328223806"/>
                    </a:ext>
                  </a:extLst>
                </a:gridCol>
                <a:gridCol w="1065889">
                  <a:extLst>
                    <a:ext uri="{9D8B030D-6E8A-4147-A177-3AD203B41FA5}">
                      <a16:colId xmlns:a16="http://schemas.microsoft.com/office/drawing/2014/main" val="4071190207"/>
                    </a:ext>
                  </a:extLst>
                </a:gridCol>
                <a:gridCol w="984204">
                  <a:extLst>
                    <a:ext uri="{9D8B030D-6E8A-4147-A177-3AD203B41FA5}">
                      <a16:colId xmlns:a16="http://schemas.microsoft.com/office/drawing/2014/main" val="3621741971"/>
                    </a:ext>
                  </a:extLst>
                </a:gridCol>
                <a:gridCol w="881600">
                  <a:extLst>
                    <a:ext uri="{9D8B030D-6E8A-4147-A177-3AD203B41FA5}">
                      <a16:colId xmlns:a16="http://schemas.microsoft.com/office/drawing/2014/main" val="4057160610"/>
                    </a:ext>
                  </a:extLst>
                </a:gridCol>
                <a:gridCol w="1108725">
                  <a:extLst>
                    <a:ext uri="{9D8B030D-6E8A-4147-A177-3AD203B41FA5}">
                      <a16:colId xmlns:a16="http://schemas.microsoft.com/office/drawing/2014/main" val="2083873237"/>
                    </a:ext>
                  </a:extLst>
                </a:gridCol>
                <a:gridCol w="1216308">
                  <a:extLst>
                    <a:ext uri="{9D8B030D-6E8A-4147-A177-3AD203B41FA5}">
                      <a16:colId xmlns:a16="http://schemas.microsoft.com/office/drawing/2014/main" val="1849778631"/>
                    </a:ext>
                  </a:extLst>
                </a:gridCol>
                <a:gridCol w="1077843">
                  <a:extLst>
                    <a:ext uri="{9D8B030D-6E8A-4147-A177-3AD203B41FA5}">
                      <a16:colId xmlns:a16="http://schemas.microsoft.com/office/drawing/2014/main" val="3842687886"/>
                    </a:ext>
                  </a:extLst>
                </a:gridCol>
                <a:gridCol w="1200370">
                  <a:extLst>
                    <a:ext uri="{9D8B030D-6E8A-4147-A177-3AD203B41FA5}">
                      <a16:colId xmlns:a16="http://schemas.microsoft.com/office/drawing/2014/main" val="1374310520"/>
                    </a:ext>
                  </a:extLst>
                </a:gridCol>
              </a:tblGrid>
              <a:tr h="7373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(</a:t>
                      </a:r>
                      <a:r>
                        <a:rPr lang="en-US" sz="1800" dirty="0" err="1">
                          <a:effectLst/>
                        </a:rPr>
                        <a:t>Wv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Wd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Wh</a:t>
                      </a:r>
                      <a:r>
                        <a:rPr lang="en-US" sz="1800" dirty="0">
                          <a:effectLst/>
                        </a:rPr>
                        <a:t>)/Instances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ECG200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Coffee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Beef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Beef(L1)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Gun_Point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OliveOil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Lightning7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8859700"/>
                  </a:ext>
                </a:extLst>
              </a:tr>
              <a:tr h="7783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</a:rPr>
                        <a:t>(1,1,1)</a:t>
                      </a:r>
                      <a:endParaRPr lang="en-US" sz="36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1.0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1.0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0.5666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0.6666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1.0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1.0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0.808219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7145841"/>
                  </a:ext>
                </a:extLst>
              </a:tr>
              <a:tr h="7783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effectLst/>
                        </a:rPr>
                        <a:t>(1,1,2)</a:t>
                      </a:r>
                      <a:endParaRPr lang="en-US" sz="3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0.989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1.0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0.5666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0.6666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1.0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1.0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0.8356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8812123"/>
                  </a:ext>
                </a:extLst>
              </a:tr>
              <a:tr h="7373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effectLst/>
                        </a:rPr>
                        <a:t>(1,2,1)</a:t>
                      </a:r>
                      <a:endParaRPr lang="en-US" sz="3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1.0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0.96428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0.5666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0.6666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1.0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1.0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0.83561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7980003"/>
                  </a:ext>
                </a:extLst>
              </a:tr>
              <a:tr h="7783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</a:rPr>
                        <a:t>(2,1,1)</a:t>
                      </a:r>
                      <a:endParaRPr lang="en-US" sz="36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0.979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1.0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0.533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0.7000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1.0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1.0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0.8630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042943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38200" y="1748329"/>
            <a:ext cx="227818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/>
              <a:t>(</a:t>
            </a:r>
            <a:r>
              <a:rPr lang="en-US" sz="2800" dirty="0" err="1"/>
              <a:t>Wv</a:t>
            </a:r>
            <a:r>
              <a:rPr lang="en-US" sz="2800" dirty="0"/>
              <a:t>, </a:t>
            </a:r>
            <a:r>
              <a:rPr lang="en-US" sz="2800" dirty="0" err="1"/>
              <a:t>Wd</a:t>
            </a:r>
            <a:r>
              <a:rPr lang="en-US" sz="2800" dirty="0"/>
              <a:t>, </a:t>
            </a:r>
            <a:r>
              <a:rPr lang="en-US" sz="2800" dirty="0" err="1"/>
              <a:t>Wh</a:t>
            </a:r>
            <a:r>
              <a:rPr lang="en-US" sz="2800" dirty="0"/>
              <a:t>) 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5219" y="365125"/>
            <a:ext cx="2254405" cy="196406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387844" y="6311845"/>
            <a:ext cx="1237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It depends.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559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247</Words>
  <Application>Microsoft Office PowerPoint</Application>
  <PresentationFormat>Widescreen</PresentationFormat>
  <Paragraphs>121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Yu Mincho</vt:lpstr>
      <vt:lpstr>Angsana New</vt:lpstr>
      <vt:lpstr>Arial</vt:lpstr>
      <vt:lpstr>Calibri</vt:lpstr>
      <vt:lpstr>Calibri Light</vt:lpstr>
      <vt:lpstr>Cordia New</vt:lpstr>
      <vt:lpstr>Office Theme</vt:lpstr>
      <vt:lpstr>Final Project</vt:lpstr>
      <vt:lpstr>1. DTW Modifications</vt:lpstr>
      <vt:lpstr>Z-normalize</vt:lpstr>
      <vt:lpstr>Dynamic Time Warping (DTW)</vt:lpstr>
      <vt:lpstr>Lower Bound of Keogh</vt:lpstr>
      <vt:lpstr>1 Nearest Neighbor (1NN)</vt:lpstr>
      <vt:lpstr>Predict</vt:lpstr>
      <vt:lpstr>The Weights</vt:lpstr>
      <vt:lpstr>Asymmetric Weights - Results</vt:lpstr>
      <vt:lpstr>1. DTW Modifications</vt:lpstr>
      <vt:lpstr>Alternative Pattern - Results</vt:lpstr>
      <vt:lpstr>2. Shape Averaging</vt:lpstr>
      <vt:lpstr>DTW Barycenter Averaging (DBA)</vt:lpstr>
      <vt:lpstr>The results – Lightning7</vt:lpstr>
      <vt:lpstr>The results – ECG200 </vt:lpstr>
      <vt:lpstr>The results – Coffee </vt:lpstr>
      <vt:lpstr>The results – Beef </vt:lpstr>
      <vt:lpstr>The results – Olive oil </vt:lpstr>
      <vt:lpstr>The results – Gun_point</vt:lpstr>
      <vt:lpstr>It works!!!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Windows User</dc:creator>
  <cp:lastModifiedBy>Windows User</cp:lastModifiedBy>
  <cp:revision>35</cp:revision>
  <dcterms:created xsi:type="dcterms:W3CDTF">2018-04-20T06:48:56Z</dcterms:created>
  <dcterms:modified xsi:type="dcterms:W3CDTF">2018-04-20T12:55:32Z</dcterms:modified>
</cp:coreProperties>
</file>