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3" r:id="rId5"/>
    <p:sldId id="272" r:id="rId6"/>
    <p:sldId id="275" r:id="rId7"/>
    <p:sldId id="276" r:id="rId8"/>
    <p:sldId id="258" r:id="rId9"/>
    <p:sldId id="278" r:id="rId10"/>
    <p:sldId id="271" r:id="rId11"/>
    <p:sldId id="279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6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1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5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5731095821 - </a:t>
            </a:r>
            <a:r>
              <a:rPr lang="en-US" dirty="0" err="1" smtClean="0"/>
              <a:t>Wasuwat</a:t>
            </a:r>
            <a:r>
              <a:rPr lang="en-US" dirty="0" smtClean="0"/>
              <a:t> </a:t>
            </a:r>
            <a:r>
              <a:rPr lang="en-US" dirty="0" err="1" smtClean="0"/>
              <a:t>Satittamajittra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2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1. </a:t>
            </a:r>
            <a:r>
              <a:rPr lang="en-US" dirty="0" smtClean="0"/>
              <a:t>DTW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B. Alternative Step Patterns</a:t>
            </a:r>
            <a:endParaRPr lang="th-TH" b="1" u="sng" dirty="0" smtClean="0"/>
          </a:p>
          <a:p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1323" y="2912269"/>
            <a:ext cx="3585350" cy="26521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284" y="3044360"/>
            <a:ext cx="3126176" cy="24308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062332" y="2476549"/>
            <a:ext cx="3900951" cy="31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7" y="77727"/>
            <a:ext cx="10515600" cy="1325563"/>
          </a:xfrm>
        </p:spPr>
        <p:txBody>
          <a:bodyPr/>
          <a:lstStyle/>
          <a:p>
            <a:r>
              <a:rPr lang="en-US" dirty="0" smtClean="0"/>
              <a:t>Alternative Pattern -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954789"/>
              </p:ext>
            </p:extLst>
          </p:nvPr>
        </p:nvGraphicFramePr>
        <p:xfrm>
          <a:off x="1959824" y="3886981"/>
          <a:ext cx="8272347" cy="2948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180">
                  <a:extLst>
                    <a:ext uri="{9D8B030D-6E8A-4147-A177-3AD203B41FA5}">
                      <a16:colId xmlns:a16="http://schemas.microsoft.com/office/drawing/2014/main" val="1570104587"/>
                    </a:ext>
                  </a:extLst>
                </a:gridCol>
                <a:gridCol w="993056">
                  <a:extLst>
                    <a:ext uri="{9D8B030D-6E8A-4147-A177-3AD203B41FA5}">
                      <a16:colId xmlns:a16="http://schemas.microsoft.com/office/drawing/2014/main" val="1289463676"/>
                    </a:ext>
                  </a:extLst>
                </a:gridCol>
                <a:gridCol w="890003">
                  <a:extLst>
                    <a:ext uri="{9D8B030D-6E8A-4147-A177-3AD203B41FA5}">
                      <a16:colId xmlns:a16="http://schemas.microsoft.com/office/drawing/2014/main" val="1813614545"/>
                    </a:ext>
                  </a:extLst>
                </a:gridCol>
                <a:gridCol w="815056">
                  <a:extLst>
                    <a:ext uri="{9D8B030D-6E8A-4147-A177-3AD203B41FA5}">
                      <a16:colId xmlns:a16="http://schemas.microsoft.com/office/drawing/2014/main" val="2820073087"/>
                    </a:ext>
                  </a:extLst>
                </a:gridCol>
                <a:gridCol w="1126032">
                  <a:extLst>
                    <a:ext uri="{9D8B030D-6E8A-4147-A177-3AD203B41FA5}">
                      <a16:colId xmlns:a16="http://schemas.microsoft.com/office/drawing/2014/main" val="879225986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3194357329"/>
                    </a:ext>
                  </a:extLst>
                </a:gridCol>
                <a:gridCol w="2247898">
                  <a:extLst>
                    <a:ext uri="{9D8B030D-6E8A-4147-A177-3AD203B41FA5}">
                      <a16:colId xmlns:a16="http://schemas.microsoft.com/office/drawing/2014/main" val="2109178443"/>
                    </a:ext>
                  </a:extLst>
                </a:gridCol>
              </a:tblGrid>
              <a:tr h="11057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Patterns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sz="1800" dirty="0">
                          <a:effectLst/>
                        </a:rPr>
                        <a:t>Instances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ECG200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Coffee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Gun_Point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OliveOil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Lightning7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extLst>
                  <a:ext uri="{0D108BD9-81ED-4DB2-BD59-A6C34878D82A}">
                    <a16:rowId xmlns:a16="http://schemas.microsoft.com/office/drawing/2014/main" val="1187279696"/>
                  </a:ext>
                </a:extLst>
              </a:tr>
              <a:tr h="614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Pattern (a)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0.5666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0.808219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extLst>
                  <a:ext uri="{0D108BD9-81ED-4DB2-BD59-A6C34878D82A}">
                    <a16:rowId xmlns:a16="http://schemas.microsoft.com/office/drawing/2014/main" val="2196632671"/>
                  </a:ext>
                </a:extLst>
              </a:tr>
              <a:tr h="614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Pattern (b)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0.89000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0.8904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extLst>
                  <a:ext uri="{0D108BD9-81ED-4DB2-BD59-A6C34878D82A}">
                    <a16:rowId xmlns:a16="http://schemas.microsoft.com/office/drawing/2014/main" val="3914257877"/>
                  </a:ext>
                </a:extLst>
              </a:tr>
              <a:tr h="614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Pattern (c)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0.920000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0.964285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0.5333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0.917808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extLst>
                  <a:ext uri="{0D108BD9-81ED-4DB2-BD59-A6C34878D82A}">
                    <a16:rowId xmlns:a16="http://schemas.microsoft.com/office/drawing/2014/main" val="132015034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12" y="1403290"/>
            <a:ext cx="7924159" cy="24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Shape 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an interesting article.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DTW Barycenter Averaging method (</a:t>
            </a:r>
            <a:r>
              <a:rPr lang="en-US" b="1" dirty="0" smtClean="0"/>
              <a:t>DBA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45" y="2475222"/>
            <a:ext cx="7934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4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665"/>
            <a:ext cx="10515600" cy="1325563"/>
          </a:xfrm>
        </p:spPr>
        <p:txBody>
          <a:bodyPr/>
          <a:lstStyle/>
          <a:p>
            <a:r>
              <a:rPr lang="en-US" b="1" dirty="0" smtClean="0"/>
              <a:t>DTW Barycenter Averaging (DBA)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1915" y="2514325"/>
            <a:ext cx="3571875" cy="666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6"/>
            <a:ext cx="6734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 Lightning7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9058" y="2020461"/>
            <a:ext cx="5027341" cy="32094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73698" y="2143056"/>
            <a:ext cx="5077522" cy="30868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5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</a:t>
            </a:r>
            <a:r>
              <a:rPr lang="th-TH" dirty="0" smtClean="0"/>
              <a:t> </a:t>
            </a:r>
            <a:r>
              <a:rPr lang="en-US" dirty="0" smtClean="0"/>
              <a:t>ECG200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92" y="1690688"/>
            <a:ext cx="4857752" cy="316009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33207" y="1769594"/>
            <a:ext cx="4920593" cy="30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5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 Coffee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02460" y="2017774"/>
            <a:ext cx="4874594" cy="303372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104" y="2017774"/>
            <a:ext cx="4875173" cy="29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 Beef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69123" y="2148034"/>
            <a:ext cx="4439580" cy="291812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199938" y="2160566"/>
            <a:ext cx="4683652" cy="29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 Olive oil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171720"/>
            <a:ext cx="5064047" cy="287075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330756" y="2364020"/>
            <a:ext cx="4842766" cy="26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7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 </a:t>
            </a:r>
            <a:r>
              <a:rPr lang="en-US" dirty="0" err="1" smtClean="0"/>
              <a:t>Gun_point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56423" y="1825625"/>
            <a:ext cx="5421351" cy="323773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39620" y="1947498"/>
            <a:ext cx="4924193" cy="29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6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1. </a:t>
            </a:r>
            <a:r>
              <a:rPr lang="en-US" dirty="0" smtClean="0"/>
              <a:t>DTW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A. Asymmetric weights</a:t>
            </a:r>
          </a:p>
          <a:p>
            <a:endParaRPr lang="en-US" b="1" u="sng" dirty="0"/>
          </a:p>
          <a:p>
            <a:r>
              <a:rPr lang="en-US" dirty="0" smtClean="0"/>
              <a:t>DTW + 1NN</a:t>
            </a:r>
          </a:p>
          <a:p>
            <a:r>
              <a:rPr lang="en-US" dirty="0" smtClean="0"/>
              <a:t>Data are Z-normalized</a:t>
            </a:r>
          </a:p>
          <a:p>
            <a:r>
              <a:rPr lang="en-US" dirty="0" smtClean="0"/>
              <a:t>L2(Euclidean) distances</a:t>
            </a:r>
          </a:p>
          <a:p>
            <a:r>
              <a:rPr lang="en-US" dirty="0" err="1" smtClean="0"/>
              <a:t>Sakoe</a:t>
            </a:r>
            <a:r>
              <a:rPr lang="en-US" dirty="0" smtClean="0"/>
              <a:t>-Chiba band (Window length = Sample length/10)</a:t>
            </a:r>
            <a:endParaRPr lang="th-T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54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works!!!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4" y="1690688"/>
            <a:ext cx="3933825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41" y="471488"/>
            <a:ext cx="7467600" cy="418147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96868" y="2455862"/>
            <a:ext cx="3637156" cy="38438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00333" y="4885345"/>
            <a:ext cx="3105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Shuffling!!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70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947" y="0"/>
            <a:ext cx="2319454" cy="139446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8" y="1632585"/>
            <a:ext cx="11060232" cy="40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3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Z-normalize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853" y="2043093"/>
            <a:ext cx="8185054" cy="41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Time Warping (DTW)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946" y="1925656"/>
            <a:ext cx="2619375" cy="187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10" y="1880566"/>
            <a:ext cx="6900513" cy="45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7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 of </a:t>
            </a:r>
            <a:r>
              <a:rPr lang="en-US" dirty="0"/>
              <a:t>Keogh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93" y="1884319"/>
            <a:ext cx="6137585" cy="423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47" y="1825625"/>
            <a:ext cx="5197720" cy="42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2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Nearest Neighbor (1NN)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1" y="1825624"/>
            <a:ext cx="7925162" cy="4117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598" y="1690688"/>
            <a:ext cx="3212898" cy="21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716"/>
            <a:ext cx="10329413" cy="30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2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2294" y="365125"/>
            <a:ext cx="6806426" cy="59298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7554" y="2376320"/>
            <a:ext cx="28708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/>
              <a:t>(</a:t>
            </a:r>
            <a:r>
              <a:rPr lang="en-US" sz="3600" dirty="0" err="1"/>
              <a:t>Wv</a:t>
            </a:r>
            <a:r>
              <a:rPr lang="en-US" sz="3600" dirty="0"/>
              <a:t>, </a:t>
            </a:r>
            <a:r>
              <a:rPr lang="en-US" sz="3600" dirty="0" err="1"/>
              <a:t>Wd</a:t>
            </a:r>
            <a:r>
              <a:rPr lang="en-US" sz="3600" dirty="0"/>
              <a:t>, </a:t>
            </a:r>
            <a:r>
              <a:rPr lang="en-US" sz="3600" dirty="0" err="1"/>
              <a:t>Wh</a:t>
            </a:r>
            <a:r>
              <a:rPr lang="en-US" sz="3600" dirty="0"/>
              <a:t>)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00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Weights -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061631"/>
              </p:ext>
            </p:extLst>
          </p:nvPr>
        </p:nvGraphicFramePr>
        <p:xfrm>
          <a:off x="838200" y="2386831"/>
          <a:ext cx="10047249" cy="380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2310">
                  <a:extLst>
                    <a:ext uri="{9D8B030D-6E8A-4147-A177-3AD203B41FA5}">
                      <a16:colId xmlns:a16="http://schemas.microsoft.com/office/drawing/2014/main" val="3328223806"/>
                    </a:ext>
                  </a:extLst>
                </a:gridCol>
                <a:gridCol w="1065889">
                  <a:extLst>
                    <a:ext uri="{9D8B030D-6E8A-4147-A177-3AD203B41FA5}">
                      <a16:colId xmlns:a16="http://schemas.microsoft.com/office/drawing/2014/main" val="4071190207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3621741971"/>
                    </a:ext>
                  </a:extLst>
                </a:gridCol>
                <a:gridCol w="881600">
                  <a:extLst>
                    <a:ext uri="{9D8B030D-6E8A-4147-A177-3AD203B41FA5}">
                      <a16:colId xmlns:a16="http://schemas.microsoft.com/office/drawing/2014/main" val="4057160610"/>
                    </a:ext>
                  </a:extLst>
                </a:gridCol>
                <a:gridCol w="1108725">
                  <a:extLst>
                    <a:ext uri="{9D8B030D-6E8A-4147-A177-3AD203B41FA5}">
                      <a16:colId xmlns:a16="http://schemas.microsoft.com/office/drawing/2014/main" val="2083873237"/>
                    </a:ext>
                  </a:extLst>
                </a:gridCol>
                <a:gridCol w="1216308">
                  <a:extLst>
                    <a:ext uri="{9D8B030D-6E8A-4147-A177-3AD203B41FA5}">
                      <a16:colId xmlns:a16="http://schemas.microsoft.com/office/drawing/2014/main" val="1849778631"/>
                    </a:ext>
                  </a:extLst>
                </a:gridCol>
                <a:gridCol w="1077843">
                  <a:extLst>
                    <a:ext uri="{9D8B030D-6E8A-4147-A177-3AD203B41FA5}">
                      <a16:colId xmlns:a16="http://schemas.microsoft.com/office/drawing/2014/main" val="3842687886"/>
                    </a:ext>
                  </a:extLst>
                </a:gridCol>
                <a:gridCol w="1200370">
                  <a:extLst>
                    <a:ext uri="{9D8B030D-6E8A-4147-A177-3AD203B41FA5}">
                      <a16:colId xmlns:a16="http://schemas.microsoft.com/office/drawing/2014/main" val="1374310520"/>
                    </a:ext>
                  </a:extLst>
                </a:gridCol>
              </a:tblGrid>
              <a:tr h="737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Wv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Wd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Wh</a:t>
                      </a:r>
                      <a:r>
                        <a:rPr lang="en-US" sz="1800" dirty="0">
                          <a:effectLst/>
                        </a:rPr>
                        <a:t>)/Instances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ECG200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Coffee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Beef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Beef(L1)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Gun_Point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OliveOil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Lightning7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859700"/>
                  </a:ext>
                </a:extLst>
              </a:tr>
              <a:tr h="7783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(1,1,1)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0.5666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0.6666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0.808219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145841"/>
                  </a:ext>
                </a:extLst>
              </a:tr>
              <a:tr h="7783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(1,1,2)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0.5666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0.6666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0.8356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812123"/>
                  </a:ext>
                </a:extLst>
              </a:tr>
              <a:tr h="737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(1,2,1)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0.96428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0.5666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0.6666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0.83561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980003"/>
                  </a:ext>
                </a:extLst>
              </a:tr>
              <a:tr h="7783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(2,1,1)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0.979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0.8630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42943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748329"/>
            <a:ext cx="22781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/>
              <a:t>(</a:t>
            </a:r>
            <a:r>
              <a:rPr lang="en-US" sz="2800" dirty="0" err="1"/>
              <a:t>Wv</a:t>
            </a:r>
            <a:r>
              <a:rPr lang="en-US" sz="2800" dirty="0"/>
              <a:t>, </a:t>
            </a:r>
            <a:r>
              <a:rPr lang="en-US" sz="2800" dirty="0" err="1"/>
              <a:t>Wd</a:t>
            </a:r>
            <a:r>
              <a:rPr lang="en-US" sz="2800" dirty="0"/>
              <a:t>, </a:t>
            </a:r>
            <a:r>
              <a:rPr lang="en-US" sz="2800" dirty="0" err="1"/>
              <a:t>Wh</a:t>
            </a:r>
            <a:r>
              <a:rPr lang="en-US" sz="2800" dirty="0"/>
              <a:t>)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19" y="365125"/>
            <a:ext cx="2254405" cy="19640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87844" y="631184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depends.</a:t>
            </a:r>
          </a:p>
        </p:txBody>
      </p:sp>
    </p:spTree>
    <p:extLst>
      <p:ext uri="{BB962C8B-B14F-4D97-AF65-F5344CB8AC3E}">
        <p14:creationId xmlns:p14="http://schemas.microsoft.com/office/powerpoint/2010/main" val="237455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247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Yu Mincho</vt:lpstr>
      <vt:lpstr>Angsana New</vt:lpstr>
      <vt:lpstr>Arial</vt:lpstr>
      <vt:lpstr>Calibri</vt:lpstr>
      <vt:lpstr>Calibri Light</vt:lpstr>
      <vt:lpstr>Cordia New</vt:lpstr>
      <vt:lpstr>Office Theme</vt:lpstr>
      <vt:lpstr>Final Project</vt:lpstr>
      <vt:lpstr>1. DTW Modifications</vt:lpstr>
      <vt:lpstr>Z-normalize</vt:lpstr>
      <vt:lpstr>Dynamic Time Warping (DTW)</vt:lpstr>
      <vt:lpstr>Lower Bound of Keogh</vt:lpstr>
      <vt:lpstr>1 Nearest Neighbor (1NN)</vt:lpstr>
      <vt:lpstr>Predict</vt:lpstr>
      <vt:lpstr>The Weights</vt:lpstr>
      <vt:lpstr>Asymmetric Weights - Results</vt:lpstr>
      <vt:lpstr>1. DTW Modifications</vt:lpstr>
      <vt:lpstr>Alternative Pattern - Results</vt:lpstr>
      <vt:lpstr>2. Shape Averaging</vt:lpstr>
      <vt:lpstr>DTW Barycenter Averaging (DBA)</vt:lpstr>
      <vt:lpstr>The results – Lightning7</vt:lpstr>
      <vt:lpstr>The results – ECG200 </vt:lpstr>
      <vt:lpstr>The results – Coffee </vt:lpstr>
      <vt:lpstr>The results – Beef </vt:lpstr>
      <vt:lpstr>The results – Olive oil </vt:lpstr>
      <vt:lpstr>The results – Gun_point</vt:lpstr>
      <vt:lpstr>It works!!!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Windows User</dc:creator>
  <cp:lastModifiedBy>Windows User</cp:lastModifiedBy>
  <cp:revision>35</cp:revision>
  <dcterms:created xsi:type="dcterms:W3CDTF">2018-04-20T06:48:56Z</dcterms:created>
  <dcterms:modified xsi:type="dcterms:W3CDTF">2018-04-20T13:19:27Z</dcterms:modified>
</cp:coreProperties>
</file>