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7b3fe96102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7b3fe96102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5809dcb5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5809dcb5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7b3fe96102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7b3fe96102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5809dcb5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5809dcb5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5809dcb5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5809dcb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5809dcb5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5809dcb5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5809dcb5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5809dcb5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5809dcb5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5809dcb5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5809dcb5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5809dcb5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5809dcb5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5809dcb5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0" y="25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5069250" y="724200"/>
            <a:ext cx="37074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40" name="Google Shape;40;p9"/>
          <p:cNvPicPr preferRelativeResize="0"/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5069250" y="724200"/>
            <a:ext cx="3695101" cy="369510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>
            <p:ph idx="2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 amt="2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WaHlhkmVDoI" TargetMode="External"/><Relationship Id="rId4" Type="http://schemas.openxmlformats.org/officeDocument/2006/relationships/hyperlink" Target="https://docs.unrealengine.com/5.2/en-US/optimization-guidelines-for-umg-in-unreal-engine/" TargetMode="External"/><Relationship Id="rId5" Type="http://schemas.openxmlformats.org/officeDocument/2006/relationships/hyperlink" Target="https://docs.unrealengine.com/5.0/en-US/overview-of-advanced-multiplatform-user-interfaces-with-common-ui-for-unreal-engine/" TargetMode="External"/><Relationship Id="rId6" Type="http://schemas.openxmlformats.org/officeDocument/2006/relationships/hyperlink" Target="https://www.youtube.com/watch?v=TTB5y-03Sn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unrealengine.com/4.26/en-US/InteractiveExperiences/UMG/HowTo/WidgetTemplates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</a:t>
            </a:r>
            <a:endParaRPr/>
          </a:p>
        </p:txBody>
      </p:sp>
      <p:sp>
        <p:nvSpPr>
          <p:cNvPr id="57" name="Google Shape;57;p13"/>
          <p:cNvSpPr txBox="1"/>
          <p:nvPr>
            <p:ph idx="2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Janák</a:t>
            </a:r>
            <a:endParaRPr/>
          </a:p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5069250" y="724200"/>
            <a:ext cx="37074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Resources</a:t>
            </a:r>
            <a:endParaRPr/>
          </a:p>
        </p:txBody>
      </p:sp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1368950"/>
            <a:ext cx="40821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UI Material Use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Basic Optimizations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CommonUI Overview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CommonUI Tutorial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of this lecture</a:t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1368950"/>
            <a:ext cx="42603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Core content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UMG</a:t>
            </a:r>
            <a:r>
              <a:rPr lang="en" sz="1800"/>
              <a:t> &amp; </a:t>
            </a:r>
            <a:r>
              <a:rPr lang="en" sz="1800"/>
              <a:t>Designer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Widget Templating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Focus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Views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Layers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UI Management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Additional Resources</a:t>
            </a:r>
            <a:endParaRPr sz="1800"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4572000" y="1368950"/>
            <a:ext cx="42603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Optional Content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Generic Layouting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Animations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UI Materials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UMG &amp; Designer</a:t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187825"/>
            <a:ext cx="86865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Unreal Motion Graphics - Default UI 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Widget vs User Widget</a:t>
            </a:r>
            <a:endParaRPr sz="18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75" y="2196400"/>
            <a:ext cx="2452099" cy="270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812" y="2196400"/>
            <a:ext cx="2756374" cy="263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0199" y="2180400"/>
            <a:ext cx="2452100" cy="273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 Templating</a:t>
            </a:r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1368950"/>
            <a:ext cx="40821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Unreal Tutorial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Reusable Visual for Widgets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Additional Properties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Forwarding Events</a:t>
            </a:r>
            <a:endParaRPr sz="18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40014"/>
            <a:ext cx="9143999" cy="1025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</a:t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368950"/>
            <a:ext cx="34311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Core mechanism behind UI navigation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Only one focused widget at a time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Focus vs Hover</a:t>
            </a:r>
            <a:endParaRPr sz="18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900" y="1140350"/>
            <a:ext cx="4863400" cy="28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368950"/>
            <a:ext cx="46518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Partition to standalone Views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Unique Identification of each View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View Types for shared behavior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Event Based, no direct access to other Views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Just because two UIs share a common part doesn’t mean they need to be clumped to one View</a:t>
            </a:r>
            <a:endParaRPr sz="18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674" y="446051"/>
            <a:ext cx="3540626" cy="4251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1368950"/>
            <a:ext cx="40821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Need to be able to react to different lifetime events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Register opening/closing events in Created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Register visual change events in Initialize View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Clean up your delegates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Should include both C++ functions and Blueprint delegates</a:t>
            </a:r>
            <a:endParaRPr sz="1800"/>
          </a:p>
        </p:txBody>
      </p:sp>
      <p:grpSp>
        <p:nvGrpSpPr>
          <p:cNvPr id="102" name="Google Shape;102;p19"/>
          <p:cNvGrpSpPr/>
          <p:nvPr/>
        </p:nvGrpSpPr>
        <p:grpSpPr>
          <a:xfrm>
            <a:off x="4486775" y="765300"/>
            <a:ext cx="4345525" cy="3612900"/>
            <a:chOff x="4486775" y="1278350"/>
            <a:chExt cx="4345525" cy="3612900"/>
          </a:xfrm>
        </p:grpSpPr>
        <p:grpSp>
          <p:nvGrpSpPr>
            <p:cNvPr id="103" name="Google Shape;103;p19"/>
            <p:cNvGrpSpPr/>
            <p:nvPr/>
          </p:nvGrpSpPr>
          <p:grpSpPr>
            <a:xfrm>
              <a:off x="4486775" y="1278350"/>
              <a:ext cx="3868500" cy="3612900"/>
              <a:chOff x="4486775" y="1278350"/>
              <a:chExt cx="3868500" cy="3612900"/>
            </a:xfrm>
          </p:grpSpPr>
          <p:sp>
            <p:nvSpPr>
              <p:cNvPr id="104" name="Google Shape;104;p19"/>
              <p:cNvSpPr/>
              <p:nvPr/>
            </p:nvSpPr>
            <p:spPr>
              <a:xfrm>
                <a:off x="4486775" y="1278350"/>
                <a:ext cx="3868500" cy="5097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</a:rPr>
                  <a:t>Instantiated (game start)</a:t>
                </a:r>
                <a:endParaRPr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105" name="Google Shape;105;p19"/>
              <p:cNvSpPr/>
              <p:nvPr/>
            </p:nvSpPr>
            <p:spPr>
              <a:xfrm>
                <a:off x="4486775" y="2316900"/>
                <a:ext cx="3868500" cy="5097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</a:rPr>
                  <a:t>Opened</a:t>
                </a:r>
                <a:endParaRPr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106" name="Google Shape;106;p19"/>
              <p:cNvSpPr/>
              <p:nvPr/>
            </p:nvSpPr>
            <p:spPr>
              <a:xfrm>
                <a:off x="4486775" y="2829950"/>
                <a:ext cx="3868500" cy="5097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</a:rPr>
                  <a:t>Optional (when on top)</a:t>
                </a:r>
                <a:endParaRPr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107" name="Google Shape;107;p19"/>
              <p:cNvSpPr/>
              <p:nvPr/>
            </p:nvSpPr>
            <p:spPr>
              <a:xfrm>
                <a:off x="4486775" y="3343000"/>
                <a:ext cx="3868500" cy="5097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</a:rPr>
                  <a:t>Closed</a:t>
                </a:r>
                <a:endParaRPr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108" name="Google Shape;108;p19"/>
              <p:cNvSpPr/>
              <p:nvPr/>
            </p:nvSpPr>
            <p:spPr>
              <a:xfrm>
                <a:off x="4486775" y="4381550"/>
                <a:ext cx="3868500" cy="5097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</a:rPr>
                  <a:t>Destroyed</a:t>
                </a:r>
                <a:endParaRPr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09" name="Google Shape;109;p19"/>
            <p:cNvGrpSpPr/>
            <p:nvPr/>
          </p:nvGrpSpPr>
          <p:grpSpPr>
            <a:xfrm>
              <a:off x="6363850" y="1368950"/>
              <a:ext cx="2468450" cy="3431700"/>
              <a:chOff x="5726200" y="1368950"/>
              <a:chExt cx="2468450" cy="3431700"/>
            </a:xfrm>
          </p:grpSpPr>
          <p:sp>
            <p:nvSpPr>
              <p:cNvPr id="110" name="Google Shape;110;p19"/>
              <p:cNvSpPr/>
              <p:nvPr/>
            </p:nvSpPr>
            <p:spPr>
              <a:xfrm>
                <a:off x="5726200" y="1368950"/>
                <a:ext cx="1916100" cy="336300"/>
              </a:xfrm>
              <a:prstGeom prst="flowChartAlternateProcess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Created</a:t>
                </a:r>
                <a:endParaRPr b="1">
                  <a:solidFill>
                    <a:schemeClr val="dk1"/>
                  </a:solidFill>
                </a:endParaRPr>
              </a:p>
            </p:txBody>
          </p:sp>
          <p:sp>
            <p:nvSpPr>
              <p:cNvPr id="111" name="Google Shape;111;p19"/>
              <p:cNvSpPr/>
              <p:nvPr/>
            </p:nvSpPr>
            <p:spPr>
              <a:xfrm>
                <a:off x="5726200" y="2403600"/>
                <a:ext cx="1916100" cy="336300"/>
              </a:xfrm>
              <a:prstGeom prst="flowChartAlternateProcess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Initialize View</a:t>
                </a:r>
                <a:endParaRPr b="1">
                  <a:solidFill>
                    <a:schemeClr val="dk1"/>
                  </a:solidFill>
                </a:endParaRPr>
              </a:p>
            </p:txBody>
          </p:sp>
          <p:sp>
            <p:nvSpPr>
              <p:cNvPr id="112" name="Google Shape;112;p19"/>
              <p:cNvSpPr/>
              <p:nvPr/>
            </p:nvSpPr>
            <p:spPr>
              <a:xfrm>
                <a:off x="5726200" y="2915513"/>
                <a:ext cx="1916100" cy="336300"/>
              </a:xfrm>
              <a:prstGeom prst="flowChartAlternateProcess">
                <a:avLst/>
              </a:pr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4D5156"/>
                    </a:solidFill>
                  </a:rPr>
                  <a:t>Refocus</a:t>
                </a:r>
                <a:endParaRPr b="1">
                  <a:solidFill>
                    <a:srgbClr val="4D5156"/>
                  </a:solidFill>
                </a:endParaRPr>
              </a:p>
            </p:txBody>
          </p:sp>
          <p:sp>
            <p:nvSpPr>
              <p:cNvPr id="113" name="Google Shape;113;p19"/>
              <p:cNvSpPr/>
              <p:nvPr/>
            </p:nvSpPr>
            <p:spPr>
              <a:xfrm>
                <a:off x="5726200" y="3427450"/>
                <a:ext cx="1916100" cy="336300"/>
              </a:xfrm>
              <a:prstGeom prst="flowChartAlternateProcess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Deinitialize View</a:t>
                </a:r>
                <a:endParaRPr b="1">
                  <a:solidFill>
                    <a:schemeClr val="dk1"/>
                  </a:solidFill>
                </a:endParaRPr>
              </a:p>
            </p:txBody>
          </p:sp>
          <p:sp>
            <p:nvSpPr>
              <p:cNvPr id="114" name="Google Shape;114;p19"/>
              <p:cNvSpPr/>
              <p:nvPr/>
            </p:nvSpPr>
            <p:spPr>
              <a:xfrm>
                <a:off x="5726200" y="4464350"/>
                <a:ext cx="1916100" cy="336300"/>
              </a:xfrm>
              <a:prstGeom prst="flowChartAlternateProcess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Removed</a:t>
                </a:r>
                <a:endParaRPr b="1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15" name="Google Shape;115;p19"/>
              <p:cNvCxnSpPr>
                <a:stCxn id="110" idx="2"/>
                <a:endCxn id="111" idx="0"/>
              </p:cNvCxnSpPr>
              <p:nvPr/>
            </p:nvCxnSpPr>
            <p:spPr>
              <a:xfrm>
                <a:off x="6684250" y="1705250"/>
                <a:ext cx="0" cy="698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6" name="Google Shape;116;p19"/>
              <p:cNvCxnSpPr>
                <a:stCxn id="111" idx="2"/>
                <a:endCxn id="112" idx="0"/>
              </p:cNvCxnSpPr>
              <p:nvPr/>
            </p:nvCxnSpPr>
            <p:spPr>
              <a:xfrm>
                <a:off x="6684250" y="2739900"/>
                <a:ext cx="0" cy="175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7" name="Google Shape;117;p19"/>
              <p:cNvCxnSpPr>
                <a:stCxn id="112" idx="2"/>
                <a:endCxn id="113" idx="0"/>
              </p:cNvCxnSpPr>
              <p:nvPr/>
            </p:nvCxnSpPr>
            <p:spPr>
              <a:xfrm>
                <a:off x="6684250" y="3251813"/>
                <a:ext cx="0" cy="175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8" name="Google Shape;118;p19"/>
              <p:cNvCxnSpPr>
                <a:stCxn id="113" idx="2"/>
                <a:endCxn id="114" idx="0"/>
              </p:cNvCxnSpPr>
              <p:nvPr/>
            </p:nvCxnSpPr>
            <p:spPr>
              <a:xfrm>
                <a:off x="6684250" y="3763750"/>
                <a:ext cx="0" cy="70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9" name="Google Shape;119;p19"/>
              <p:cNvCxnSpPr>
                <a:stCxn id="113" idx="2"/>
                <a:endCxn id="111" idx="0"/>
              </p:cNvCxnSpPr>
              <p:nvPr/>
            </p:nvCxnSpPr>
            <p:spPr>
              <a:xfrm rot="-5400000">
                <a:off x="6004450" y="3083350"/>
                <a:ext cx="1360200" cy="600"/>
              </a:xfrm>
              <a:prstGeom prst="bentConnector5">
                <a:avLst>
                  <a:gd fmla="val -24836" name="adj1"/>
                  <a:gd fmla="val 251733333" name="adj2"/>
                  <a:gd fmla="val 129031" name="adj3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" name="Google Shape;120;p19"/>
              <p:cNvCxnSpPr/>
              <p:nvPr/>
            </p:nvCxnSpPr>
            <p:spPr>
              <a:xfrm rot="10800000">
                <a:off x="8194650" y="3010700"/>
                <a:ext cx="0" cy="1082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</a:t>
            </a:r>
            <a:endParaRPr/>
          </a:p>
        </p:txBody>
      </p:sp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1368950"/>
            <a:ext cx="40821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Grouping of Views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Rendering order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Visibility manipulations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99% predefined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of Layer Widget</a:t>
            </a:r>
            <a:endParaRPr sz="1800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275" y="749713"/>
            <a:ext cx="3644074" cy="364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Management</a:t>
            </a:r>
            <a:endParaRPr/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1368950"/>
            <a:ext cx="85206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Automates processes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Contains current state of UI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Creates and Destroys Views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Only manager can manipulate Views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Should be “black box” feature, doesn’t need to bother you when coding Views themselves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be configurable for different levels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be implemented either through Subsystem or HUD actor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