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05" r:id="rId2"/>
    <p:sldId id="347" r:id="rId3"/>
    <p:sldId id="348" r:id="rId4"/>
    <p:sldId id="349" r:id="rId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E5F6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86957" autoAdjust="0"/>
  </p:normalViewPr>
  <p:slideViewPr>
    <p:cSldViewPr snapToGrid="0">
      <p:cViewPr varScale="1">
        <p:scale>
          <a:sx n="99" d="100"/>
          <a:sy n="99" d="100"/>
        </p:scale>
        <p:origin x="9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0649A-A704-40A3-8F32-42969A10B5F4}" type="datetimeFigureOut">
              <a:rPr lang="nl-NL" smtClean="0"/>
              <a:t>11-3-2024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BE952-4864-4A39-9395-E09E5D10073E}" type="slidenum">
              <a:rPr lang="nl-NL" smtClean="0"/>
              <a:t>‹#›</a:t>
            </a:fld>
            <a:endParaRPr lang="nl-NL"/>
          </a:p>
        </p:txBody>
      </p:sp>
    </p:spTree>
    <p:extLst>
      <p:ext uri="{BB962C8B-B14F-4D97-AF65-F5344CB8AC3E}">
        <p14:creationId xmlns:p14="http://schemas.microsoft.com/office/powerpoint/2010/main" val="175142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3809343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extLst>
      <p:ext uri="{BB962C8B-B14F-4D97-AF65-F5344CB8AC3E}">
        <p14:creationId xmlns:p14="http://schemas.microsoft.com/office/powerpoint/2010/main" val="42621395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extLst>
      <p:ext uri="{BB962C8B-B14F-4D97-AF65-F5344CB8AC3E}">
        <p14:creationId xmlns:p14="http://schemas.microsoft.com/office/powerpoint/2010/main" val="51921005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6936507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en Beeld (S)">
    <p:spTree>
      <p:nvGrpSpPr>
        <p:cNvPr id="1" name=""/>
        <p:cNvGrpSpPr/>
        <p:nvPr/>
      </p:nvGrpSpPr>
      <p:grpSpPr>
        <a:xfrm>
          <a:off x="0" y="0"/>
          <a:ext cx="0" cy="0"/>
          <a:chOff x="0" y="0"/>
          <a:chExt cx="0" cy="0"/>
        </a:xfrm>
      </p:grpSpPr>
      <p:grpSp>
        <p:nvGrpSpPr>
          <p:cNvPr id="848" name="Groep 9"/>
          <p:cNvGrpSpPr/>
          <p:nvPr/>
        </p:nvGrpSpPr>
        <p:grpSpPr>
          <a:xfrm>
            <a:off x="2982511" y="-1228655"/>
            <a:ext cx="6226977" cy="490402"/>
            <a:chOff x="0" y="0"/>
            <a:chExt cx="6226976" cy="490400"/>
          </a:xfrm>
        </p:grpSpPr>
        <p:sp>
          <p:nvSpPr>
            <p:cNvPr id="836"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847" name="Groep 8"/>
            <p:cNvGrpSpPr/>
            <p:nvPr/>
          </p:nvGrpSpPr>
          <p:grpSpPr>
            <a:xfrm>
              <a:off x="0" y="0"/>
              <a:ext cx="6226975" cy="211381"/>
              <a:chOff x="0" y="0"/>
              <a:chExt cx="6226974" cy="211380"/>
            </a:xfrm>
          </p:grpSpPr>
          <p:sp>
            <p:nvSpPr>
              <p:cNvPr id="837"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38"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39"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0"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1"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2"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3"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4"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5"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46"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857" name="Group 4"/>
          <p:cNvGrpSpPr/>
          <p:nvPr/>
        </p:nvGrpSpPr>
        <p:grpSpPr>
          <a:xfrm>
            <a:off x="698501" y="5884314"/>
            <a:ext cx="1454912" cy="577167"/>
            <a:chOff x="0" y="0"/>
            <a:chExt cx="1454911" cy="577165"/>
          </a:xfrm>
        </p:grpSpPr>
        <p:sp>
          <p:nvSpPr>
            <p:cNvPr id="849"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850"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1"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2"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3"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854"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5"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6"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858" name="Rechthoek 221"/>
          <p:cNvSpPr/>
          <p:nvPr/>
        </p:nvSpPr>
        <p:spPr>
          <a:xfrm>
            <a:off x="7783149" y="0"/>
            <a:ext cx="4412523" cy="6858000"/>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859" name="Body Level One…"/>
          <p:cNvSpPr txBox="1">
            <a:spLocks noGrp="1"/>
          </p:cNvSpPr>
          <p:nvPr>
            <p:ph type="body" sz="half" idx="1" hasCustomPrompt="1"/>
          </p:nvPr>
        </p:nvSpPr>
        <p:spPr>
          <a:xfrm>
            <a:off x="7783149" y="0"/>
            <a:ext cx="4412523" cy="6858000"/>
          </a:xfrm>
          <a:prstGeom prst="rect">
            <a:avLst/>
          </a:prstGeom>
          <a:solidFill>
            <a:schemeClr val="accent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860" name="Tijdelijke aanduiding voor afbeelding 8"/>
          <p:cNvSpPr>
            <a:spLocks noGrp="1"/>
          </p:cNvSpPr>
          <p:nvPr>
            <p:ph type="pic" sz="half" idx="21"/>
          </p:nvPr>
        </p:nvSpPr>
        <p:spPr>
          <a:xfrm>
            <a:off x="7783149" y="1433"/>
            <a:ext cx="4408851" cy="6856567"/>
          </a:xfrm>
          <a:prstGeom prst="rect">
            <a:avLst/>
          </a:prstGeom>
        </p:spPr>
        <p:txBody>
          <a:bodyPr lIns="91439" tIns="45719" rIns="91439" bIns="45719"/>
          <a:lstStyle/>
          <a:p>
            <a:r>
              <a:rPr lang="en-US"/>
              <a:t>Click icon to add picture</a:t>
            </a:r>
            <a:endParaRPr/>
          </a:p>
        </p:txBody>
      </p:sp>
      <p:sp>
        <p:nvSpPr>
          <p:cNvPr id="861" name="Plaats hier je titel"/>
          <p:cNvSpPr txBox="1">
            <a:spLocks noGrp="1"/>
          </p:cNvSpPr>
          <p:nvPr>
            <p:ph type="title" hasCustomPrompt="1"/>
          </p:nvPr>
        </p:nvSpPr>
        <p:spPr>
          <a:xfrm>
            <a:off x="705147" y="741499"/>
            <a:ext cx="6322009" cy="490401"/>
          </a:xfrm>
          <a:prstGeom prst="rect">
            <a:avLst/>
          </a:prstGeom>
        </p:spPr>
        <p:txBody>
          <a:bodyPr>
            <a:normAutofit/>
          </a:bodyPr>
          <a:lstStyle/>
          <a:p>
            <a:r>
              <a:t>Plaats hier je titel</a:t>
            </a:r>
          </a:p>
        </p:txBody>
      </p:sp>
      <p:sp>
        <p:nvSpPr>
          <p:cNvPr id="862" name="Tijdelijke aanduiding voor verticale tekst 2"/>
          <p:cNvSpPr>
            <a:spLocks noGrp="1"/>
          </p:cNvSpPr>
          <p:nvPr>
            <p:ph type="body" sz="half" idx="22" hasCustomPrompt="1"/>
          </p:nvPr>
        </p:nvSpPr>
        <p:spPr>
          <a:xfrm>
            <a:off x="705145" y="1591899"/>
            <a:ext cx="6321089" cy="4356465"/>
          </a:xfrm>
          <a:prstGeom prst="rect">
            <a:avLst/>
          </a:prstGeom>
        </p:spPr>
        <p:txBody>
          <a:bodyPr>
            <a:normAutofit/>
          </a:bodyPr>
          <a:lstStyle/>
          <a:p>
            <a:r>
              <a:t>Klik hier om een bullet te plaatsen.
Sub-bullets
Leestekst
Subtitel
Numerieke bullets
# Abc
# Bullets
Cursief
Alt. Subtitel</a:t>
            </a:r>
          </a:p>
        </p:txBody>
      </p:sp>
      <p:sp>
        <p:nvSpPr>
          <p:cNvPr id="863"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 en Beeld (S)</a:t>
            </a:r>
          </a:p>
        </p:txBody>
      </p:sp>
      <p:sp>
        <p:nvSpPr>
          <p:cNvPr id="864" name="Slide Number"/>
          <p:cNvSpPr txBox="1">
            <a:spLocks noGrp="1"/>
          </p:cNvSpPr>
          <p:nvPr>
            <p:ph type="sldNum" sz="quarter" idx="2"/>
          </p:nvPr>
        </p:nvSpPr>
        <p:spPr>
          <a:xfrm>
            <a:off x="11289785" y="6246130"/>
            <a:ext cx="182216" cy="172815"/>
          </a:xfrm>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1139611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extLst>
      <p:ext uri="{BB962C8B-B14F-4D97-AF65-F5344CB8AC3E}">
        <p14:creationId xmlns:p14="http://schemas.microsoft.com/office/powerpoint/2010/main" val="20209851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8275228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66127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extLst>
      <p:ext uri="{BB962C8B-B14F-4D97-AF65-F5344CB8AC3E}">
        <p14:creationId xmlns:p14="http://schemas.microsoft.com/office/powerpoint/2010/main" val="1929142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spd="med"/>
  <p:hf hdr="0" ftr="0" dt="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07141E9-4480-8ED3-5EFD-BA2DF7F9BD20}"/>
              </a:ext>
            </a:extLst>
          </p:cNvPr>
          <p:cNvSpPr>
            <a:spLocks noGrp="1"/>
          </p:cNvSpPr>
          <p:nvPr>
            <p:ph type="body" sz="quarter" idx="14"/>
          </p:nvPr>
        </p:nvSpPr>
        <p:spPr/>
        <p:txBody>
          <a:bodyPr/>
          <a:lstStyle/>
          <a:p>
            <a:endParaRPr lang="nl-NL" dirty="0"/>
          </a:p>
        </p:txBody>
      </p:sp>
      <p:sp>
        <p:nvSpPr>
          <p:cNvPr id="6" name="Title 5">
            <a:extLst>
              <a:ext uri="{FF2B5EF4-FFF2-40B4-BE49-F238E27FC236}">
                <a16:creationId xmlns:a16="http://schemas.microsoft.com/office/drawing/2014/main" id="{785AAF6A-5D6C-952A-1CD7-74D482BECF8A}"/>
              </a:ext>
            </a:extLst>
          </p:cNvPr>
          <p:cNvSpPr>
            <a:spLocks noGrp="1"/>
          </p:cNvSpPr>
          <p:nvPr>
            <p:ph type="title"/>
          </p:nvPr>
        </p:nvSpPr>
        <p:spPr/>
        <p:txBody>
          <a:bodyPr/>
          <a:lstStyle/>
          <a:p>
            <a:r>
              <a:rPr lang="en-GB" dirty="0"/>
              <a:t>TAS Data Explanation</a:t>
            </a:r>
            <a:endParaRPr lang="nl-NL" dirty="0">
              <a:solidFill>
                <a:srgbClr val="00A6D6"/>
              </a:solidFill>
            </a:endParaRPr>
          </a:p>
        </p:txBody>
      </p:sp>
      <p:sp>
        <p:nvSpPr>
          <p:cNvPr id="7" name="Subtitle 6">
            <a:extLst>
              <a:ext uri="{FF2B5EF4-FFF2-40B4-BE49-F238E27FC236}">
                <a16:creationId xmlns:a16="http://schemas.microsoft.com/office/drawing/2014/main" id="{04A6C583-F3A4-1998-18C4-523F8A167F4C}"/>
              </a:ext>
            </a:extLst>
          </p:cNvPr>
          <p:cNvSpPr>
            <a:spLocks noGrp="1"/>
          </p:cNvSpPr>
          <p:nvPr>
            <p:ph type="subTitle" idx="1"/>
          </p:nvPr>
        </p:nvSpPr>
        <p:spPr/>
        <p:txBody>
          <a:bodyPr/>
          <a:lstStyle/>
          <a:p>
            <a:pPr>
              <a:spcBef>
                <a:spcPts val="0"/>
              </a:spcBef>
            </a:pPr>
            <a:r>
              <a:rPr lang="en-GB" dirty="0"/>
              <a:t>Anique Altena</a:t>
            </a:r>
          </a:p>
          <a:p>
            <a:pPr>
              <a:spcBef>
                <a:spcPts val="0"/>
              </a:spcBef>
            </a:pPr>
            <a:r>
              <a:rPr lang="en-GB" dirty="0"/>
              <a:t>11-03-2024</a:t>
            </a:r>
          </a:p>
        </p:txBody>
      </p:sp>
      <p:pic>
        <p:nvPicPr>
          <p:cNvPr id="2" name="Picture 1">
            <a:extLst>
              <a:ext uri="{FF2B5EF4-FFF2-40B4-BE49-F238E27FC236}">
                <a16:creationId xmlns:a16="http://schemas.microsoft.com/office/drawing/2014/main" id="{3CADE32B-DA46-7411-F57D-2865EAEB78A0}"/>
              </a:ext>
            </a:extLst>
          </p:cNvPr>
          <p:cNvPicPr>
            <a:picLocks noChangeAspect="1"/>
          </p:cNvPicPr>
          <p:nvPr/>
        </p:nvPicPr>
        <p:blipFill>
          <a:blip r:embed="rId3"/>
          <a:stretch>
            <a:fillRect/>
          </a:stretch>
        </p:blipFill>
        <p:spPr>
          <a:xfrm>
            <a:off x="103557" y="95356"/>
            <a:ext cx="3508100" cy="3450184"/>
          </a:xfrm>
          <a:prstGeom prst="rect">
            <a:avLst/>
          </a:prstGeom>
        </p:spPr>
      </p:pic>
    </p:spTree>
    <p:extLst>
      <p:ext uri="{BB962C8B-B14F-4D97-AF65-F5344CB8AC3E}">
        <p14:creationId xmlns:p14="http://schemas.microsoft.com/office/powerpoint/2010/main" val="2454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8EC-A927-4015-2B46-E8EE838FCE17}"/>
              </a:ext>
            </a:extLst>
          </p:cNvPr>
          <p:cNvSpPr>
            <a:spLocks noGrp="1"/>
          </p:cNvSpPr>
          <p:nvPr>
            <p:ph type="title"/>
          </p:nvPr>
        </p:nvSpPr>
        <p:spPr/>
        <p:txBody>
          <a:bodyPr/>
          <a:lstStyle/>
          <a:p>
            <a:r>
              <a:rPr lang="en-GB" dirty="0"/>
              <a:t>Data</a:t>
            </a:r>
            <a:endParaRPr lang="nl-NL" dirty="0"/>
          </a:p>
        </p:txBody>
      </p:sp>
      <p:sp>
        <p:nvSpPr>
          <p:cNvPr id="3" name="Text Placeholder 2">
            <a:extLst>
              <a:ext uri="{FF2B5EF4-FFF2-40B4-BE49-F238E27FC236}">
                <a16:creationId xmlns:a16="http://schemas.microsoft.com/office/drawing/2014/main" id="{3A2C0D61-7199-666C-6CB3-4BED9B117523}"/>
              </a:ext>
            </a:extLst>
          </p:cNvPr>
          <p:cNvSpPr>
            <a:spLocks noGrp="1"/>
          </p:cNvSpPr>
          <p:nvPr>
            <p:ph type="body" idx="1"/>
          </p:nvPr>
        </p:nvSpPr>
        <p:spPr/>
        <p:txBody>
          <a:bodyPr/>
          <a:lstStyle/>
          <a:p>
            <a:r>
              <a:rPr lang="en-GB" dirty="0"/>
              <a:t>Config.txt</a:t>
            </a:r>
          </a:p>
          <a:p>
            <a:pPr lvl="1"/>
            <a:r>
              <a:rPr lang="en-GB" dirty="0"/>
              <a:t>Microphone locations compared to the centre of the array</a:t>
            </a:r>
          </a:p>
          <a:p>
            <a:r>
              <a:rPr lang="en-GB" dirty="0"/>
              <a:t>Microphone measurements</a:t>
            </a:r>
          </a:p>
          <a:p>
            <a:pPr lvl="1"/>
            <a:r>
              <a:rPr lang="en-GB" dirty="0"/>
              <a:t>Pressure fluctuations measured by the 64 microphones over time (fs = 50000Hz)</a:t>
            </a:r>
          </a:p>
          <a:p>
            <a:r>
              <a:rPr lang="en-GB" dirty="0"/>
              <a:t>GPS</a:t>
            </a:r>
          </a:p>
          <a:p>
            <a:pPr lvl="1"/>
            <a:r>
              <a:rPr lang="en-GB" dirty="0"/>
              <a:t>Latitude, Longitude and Altitude measurements for each drone</a:t>
            </a:r>
          </a:p>
          <a:p>
            <a:pPr lvl="1"/>
            <a:r>
              <a:rPr lang="en-GB" dirty="0"/>
              <a:t>Time vectors are included in some form (note that fs changes per drone and is not consistent for some drones)</a:t>
            </a:r>
          </a:p>
          <a:p>
            <a:r>
              <a:rPr lang="en-GB" dirty="0"/>
              <a:t>Info.txt</a:t>
            </a:r>
          </a:p>
          <a:p>
            <a:pPr lvl="1"/>
            <a:r>
              <a:rPr lang="en-GB" dirty="0"/>
              <a:t>Array location, broken microphones</a:t>
            </a:r>
          </a:p>
          <a:p>
            <a:pPr lvl="1"/>
            <a:r>
              <a:rPr lang="en-GB" dirty="0"/>
              <a:t>Start times of microphone measurements, start times of the segments I selected for you, start time of the GPS</a:t>
            </a:r>
          </a:p>
        </p:txBody>
      </p:sp>
      <p:sp>
        <p:nvSpPr>
          <p:cNvPr id="4" name="Tijdelijke aanduiding voor datum 3">
            <a:extLst>
              <a:ext uri="{FF2B5EF4-FFF2-40B4-BE49-F238E27FC236}">
                <a16:creationId xmlns:a16="http://schemas.microsoft.com/office/drawing/2014/main" id="{93A938DA-2D67-E9C1-C864-CAAE3257D574}"/>
              </a:ext>
            </a:extLst>
          </p:cNvPr>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A6A6A6"/>
                </a:solidFill>
                <a:effectLst/>
                <a:uLnTx/>
                <a:uFillTx/>
                <a:latin typeface="Helvetica"/>
                <a:cs typeface="Helvetica"/>
              </a:rPr>
              <a:t>11-03-2024</a:t>
            </a:r>
          </a:p>
        </p:txBody>
      </p:sp>
      <p:sp>
        <p:nvSpPr>
          <p:cNvPr id="6" name="Tijdelijke aanduiding voor dianummer 5">
            <a:extLst>
              <a:ext uri="{FF2B5EF4-FFF2-40B4-BE49-F238E27FC236}">
                <a16:creationId xmlns:a16="http://schemas.microsoft.com/office/drawing/2014/main" id="{FB7E8B94-FA71-2334-1361-12706D515075}"/>
              </a:ext>
            </a:extLst>
          </p:cNvPr>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A6A6A6"/>
                </a:solidFill>
                <a:effectLst/>
                <a:uLnTx/>
                <a:uFillTx/>
                <a:latin typeface="Helvetica"/>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sz="1200" b="0" i="0" u="none" strike="noStrike" kern="1200" cap="none" spc="0" normalizeH="0" baseline="0" noProof="0">
              <a:ln>
                <a:noFill/>
              </a:ln>
              <a:solidFill>
                <a:srgbClr val="A6A6A6"/>
              </a:solidFill>
              <a:effectLst/>
              <a:uLnTx/>
              <a:uFillTx/>
              <a:latin typeface="Helvetica"/>
              <a:cs typeface="Helvetica"/>
            </a:endParaRPr>
          </a:p>
        </p:txBody>
      </p:sp>
    </p:spTree>
    <p:extLst>
      <p:ext uri="{BB962C8B-B14F-4D97-AF65-F5344CB8AC3E}">
        <p14:creationId xmlns:p14="http://schemas.microsoft.com/office/powerpoint/2010/main" val="211663979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8EC-A927-4015-2B46-E8EE838FCE17}"/>
              </a:ext>
            </a:extLst>
          </p:cNvPr>
          <p:cNvSpPr>
            <a:spLocks noGrp="1"/>
          </p:cNvSpPr>
          <p:nvPr>
            <p:ph type="title"/>
          </p:nvPr>
        </p:nvSpPr>
        <p:spPr/>
        <p:txBody>
          <a:bodyPr/>
          <a:lstStyle/>
          <a:p>
            <a:r>
              <a:rPr lang="en-GB" dirty="0"/>
              <a:t>Your Approach</a:t>
            </a:r>
            <a:endParaRPr lang="nl-NL" dirty="0"/>
          </a:p>
        </p:txBody>
      </p:sp>
      <p:sp>
        <p:nvSpPr>
          <p:cNvPr id="3" name="Text Placeholder 2">
            <a:extLst>
              <a:ext uri="{FF2B5EF4-FFF2-40B4-BE49-F238E27FC236}">
                <a16:creationId xmlns:a16="http://schemas.microsoft.com/office/drawing/2014/main" id="{3A2C0D61-7199-666C-6CB3-4BED9B117523}"/>
              </a:ext>
            </a:extLst>
          </p:cNvPr>
          <p:cNvSpPr>
            <a:spLocks noGrp="1"/>
          </p:cNvSpPr>
          <p:nvPr>
            <p:ph type="body" idx="1"/>
          </p:nvPr>
        </p:nvSpPr>
        <p:spPr/>
        <p:txBody>
          <a:bodyPr/>
          <a:lstStyle/>
          <a:p>
            <a:pPr marL="342900" indent="-342900">
              <a:buFont typeface="+mj-lt"/>
              <a:buAutoNum type="arabicPeriod"/>
            </a:pPr>
            <a:r>
              <a:rPr lang="en-GB" dirty="0"/>
              <a:t>Calculate the time at which the segment I selected for you starts and ends:</a:t>
            </a:r>
          </a:p>
          <a:p>
            <a:pPr marL="617537" lvl="1" indent="-342900"/>
            <a:r>
              <a:rPr lang="en-GB" dirty="0"/>
              <a:t>Start segment = start time microphone array + start time selected segment</a:t>
            </a:r>
          </a:p>
          <a:p>
            <a:pPr marL="617537" lvl="1" indent="-342900"/>
            <a:r>
              <a:rPr lang="en-GB" dirty="0"/>
              <a:t>End segment = start segment + 5 seconds</a:t>
            </a:r>
          </a:p>
          <a:p>
            <a:pPr marL="342900" indent="-342900">
              <a:buFont typeface="+mj-lt"/>
              <a:buAutoNum type="arabicPeriod"/>
            </a:pPr>
            <a:r>
              <a:rPr lang="en-GB" dirty="0"/>
              <a:t>Find the start and end time of the segment in the corresponding GPS file </a:t>
            </a:r>
          </a:p>
          <a:p>
            <a:pPr marL="342900" indent="-342900">
              <a:buFont typeface="+mj-lt"/>
              <a:buAutoNum type="arabicPeriod"/>
            </a:pPr>
            <a:endParaRPr lang="en-GB" dirty="0"/>
          </a:p>
          <a:p>
            <a:pPr marL="342900" indent="-342900">
              <a:buFont typeface="+mj-lt"/>
              <a:buAutoNum type="arabicPeriod"/>
            </a:pPr>
            <a:endParaRPr lang="en-GB" dirty="0"/>
          </a:p>
        </p:txBody>
      </p:sp>
      <p:sp>
        <p:nvSpPr>
          <p:cNvPr id="4" name="Tijdelijke aanduiding voor datum 3">
            <a:extLst>
              <a:ext uri="{FF2B5EF4-FFF2-40B4-BE49-F238E27FC236}">
                <a16:creationId xmlns:a16="http://schemas.microsoft.com/office/drawing/2014/main" id="{93A938DA-2D67-E9C1-C864-CAAE3257D574}"/>
              </a:ext>
            </a:extLst>
          </p:cNvPr>
          <p:cNvSpPr txBox="1"/>
          <p:nvPr/>
        </p:nvSpPr>
        <p:spPr>
          <a:xfrm>
            <a:off x="9789848" y="6240205"/>
            <a:ext cx="118110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a:defRPr sz="1200">
                <a:solidFill>
                  <a:srgbClr val="A6A6A6"/>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A6A6A6"/>
                </a:solidFill>
                <a:effectLst/>
                <a:uLnTx/>
                <a:uFillTx/>
                <a:latin typeface="Helvetica"/>
                <a:cs typeface="Helvetica"/>
              </a:rPr>
              <a:t>11-03-2024</a:t>
            </a:r>
          </a:p>
        </p:txBody>
      </p:sp>
      <p:sp>
        <p:nvSpPr>
          <p:cNvPr id="6" name="Tijdelijke aanduiding voor dianummer 5">
            <a:extLst>
              <a:ext uri="{FF2B5EF4-FFF2-40B4-BE49-F238E27FC236}">
                <a16:creationId xmlns:a16="http://schemas.microsoft.com/office/drawing/2014/main" id="{FB7E8B94-FA71-2334-1361-12706D515075}"/>
              </a:ext>
            </a:extLst>
          </p:cNvPr>
          <p:cNvSpPr txBox="1">
            <a:spLocks noGrp="1"/>
          </p:cNvSpPr>
          <p:nvPr>
            <p:ph type="sldNum" sz="quarter" idx="2"/>
          </p:nvPr>
        </p:nvSpPr>
        <p:spPr>
          <a:xfrm>
            <a:off x="11345000" y="6246130"/>
            <a:ext cx="127001" cy="17281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A6A6A6"/>
                </a:solidFill>
                <a:effectLst/>
                <a:uLnTx/>
                <a:uFillTx/>
                <a:latin typeface="Helvetica"/>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200" b="0" i="0" u="none" strike="noStrike" kern="1200" cap="none" spc="0" normalizeH="0" baseline="0" noProof="0">
              <a:ln>
                <a:noFill/>
              </a:ln>
              <a:solidFill>
                <a:srgbClr val="A6A6A6"/>
              </a:solidFill>
              <a:effectLst/>
              <a:uLnTx/>
              <a:uFillTx/>
              <a:latin typeface="Helvetica"/>
              <a:cs typeface="Helvetica"/>
            </a:endParaRPr>
          </a:p>
        </p:txBody>
      </p:sp>
    </p:spTree>
    <p:extLst>
      <p:ext uri="{BB962C8B-B14F-4D97-AF65-F5344CB8AC3E}">
        <p14:creationId xmlns:p14="http://schemas.microsoft.com/office/powerpoint/2010/main" val="32228389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8EC-A927-4015-2B46-E8EE838FCE17}"/>
              </a:ext>
            </a:extLst>
          </p:cNvPr>
          <p:cNvSpPr>
            <a:spLocks noGrp="1"/>
          </p:cNvSpPr>
          <p:nvPr>
            <p:ph type="title"/>
          </p:nvPr>
        </p:nvSpPr>
        <p:spPr/>
        <p:txBody>
          <a:bodyPr/>
          <a:lstStyle/>
          <a:p>
            <a:r>
              <a:rPr lang="en-GB" dirty="0"/>
              <a:t>Warning!</a:t>
            </a:r>
            <a:endParaRPr lang="nl-NL" dirty="0"/>
          </a:p>
        </p:txBody>
      </p:sp>
      <p:sp>
        <p:nvSpPr>
          <p:cNvPr id="3" name="Text Placeholder 2">
            <a:extLst>
              <a:ext uri="{FF2B5EF4-FFF2-40B4-BE49-F238E27FC236}">
                <a16:creationId xmlns:a16="http://schemas.microsoft.com/office/drawing/2014/main" id="{3A2C0D61-7199-666C-6CB3-4BED9B117523}"/>
              </a:ext>
            </a:extLst>
          </p:cNvPr>
          <p:cNvSpPr>
            <a:spLocks noGrp="1"/>
          </p:cNvSpPr>
          <p:nvPr>
            <p:ph type="body" idx="1"/>
          </p:nvPr>
        </p:nvSpPr>
        <p:spPr/>
        <p:txBody>
          <a:bodyPr/>
          <a:lstStyle/>
          <a:p>
            <a:r>
              <a:rPr lang="en-GB" dirty="0"/>
              <a:t>Once you have performed beamforming and validated the result with the GPS track, you will find that they are off:</a:t>
            </a:r>
          </a:p>
          <a:p>
            <a:endParaRPr lang="en-GB" dirty="0"/>
          </a:p>
          <a:p>
            <a:endParaRPr lang="en-GB" dirty="0"/>
          </a:p>
          <a:p>
            <a:endParaRPr lang="en-GB" dirty="0"/>
          </a:p>
          <a:p>
            <a:endParaRPr lang="en-GB" dirty="0"/>
          </a:p>
          <a:p>
            <a:endParaRPr lang="en-GB" dirty="0"/>
          </a:p>
          <a:p>
            <a:endParaRPr lang="en-GB" dirty="0"/>
          </a:p>
          <a:p>
            <a:endParaRPr lang="en-GB" dirty="0"/>
          </a:p>
          <a:p>
            <a:r>
              <a:rPr lang="en-GB" dirty="0"/>
              <a:t>This  </a:t>
            </a:r>
            <a:r>
              <a:rPr lang="el-GR" dirty="0"/>
              <a:t>Δ</a:t>
            </a:r>
            <a:r>
              <a:rPr lang="en-GB" dirty="0"/>
              <a:t>t comes from the fact that the internal clock of the microphone array is not exactly aligned with the one in the GPS. There is a bias. (Think about your own watch, it is always a bit ahead or behind, never exactly correct)</a:t>
            </a:r>
          </a:p>
          <a:p>
            <a:r>
              <a:rPr lang="en-GB" dirty="0"/>
              <a:t>You are allowed to shift the GPS data such that it fits the array data. In fact, I would be extremely happy if you could tell me how many seconds this shift is </a:t>
            </a:r>
            <a:r>
              <a:rPr lang="en-GB" dirty="0">
                <a:sym typeface="Wingdings" panose="05000000000000000000" pitchFamily="2" charset="2"/>
              </a:rPr>
              <a:t>. </a:t>
            </a:r>
            <a:endParaRPr lang="en-GB" dirty="0"/>
          </a:p>
          <a:p>
            <a:pPr marL="0" indent="0">
              <a:buNone/>
            </a:pPr>
            <a:endParaRPr lang="en-GB" dirty="0">
              <a:solidFill>
                <a:srgbClr val="FF0000"/>
              </a:solidFill>
            </a:endParaRPr>
          </a:p>
        </p:txBody>
      </p:sp>
      <p:sp>
        <p:nvSpPr>
          <p:cNvPr id="4" name="Tijdelijke aanduiding voor datum 3">
            <a:extLst>
              <a:ext uri="{FF2B5EF4-FFF2-40B4-BE49-F238E27FC236}">
                <a16:creationId xmlns:a16="http://schemas.microsoft.com/office/drawing/2014/main" id="{93A938DA-2D67-E9C1-C864-CAAE3257D574}"/>
              </a:ext>
            </a:extLst>
          </p:cNvPr>
          <p:cNvSpPr txBox="1"/>
          <p:nvPr/>
        </p:nvSpPr>
        <p:spPr>
          <a:xfrm>
            <a:off x="9789848" y="6240205"/>
            <a:ext cx="118110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A6A6A6"/>
                </a:solidFill>
                <a:effectLst/>
                <a:uLnTx/>
                <a:uFillTx/>
                <a:latin typeface="Helvetica"/>
                <a:cs typeface="Helvetica"/>
              </a:rPr>
              <a:t>11-03-2024</a:t>
            </a:r>
          </a:p>
        </p:txBody>
      </p:sp>
      <p:sp>
        <p:nvSpPr>
          <p:cNvPr id="6" name="Tijdelijke aanduiding voor dianummer 5">
            <a:extLst>
              <a:ext uri="{FF2B5EF4-FFF2-40B4-BE49-F238E27FC236}">
                <a16:creationId xmlns:a16="http://schemas.microsoft.com/office/drawing/2014/main" id="{FB7E8B94-FA71-2334-1361-12706D515075}"/>
              </a:ext>
            </a:extLst>
          </p:cNvPr>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sz="1200" b="0" i="0" u="none" strike="noStrike" kern="1200" cap="none" spc="0" normalizeH="0" baseline="0" noProof="0">
                <a:ln>
                  <a:noFill/>
                </a:ln>
                <a:solidFill>
                  <a:srgbClr val="A6A6A6"/>
                </a:solidFill>
                <a:effectLst/>
                <a:uLnTx/>
                <a:uFillTx/>
                <a:latin typeface="Helvetica"/>
                <a:cs typeface="Helvetic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sz="1200" b="0" i="0" u="none" strike="noStrike" kern="1200" cap="none" spc="0" normalizeH="0" baseline="0" noProof="0">
              <a:ln>
                <a:noFill/>
              </a:ln>
              <a:solidFill>
                <a:srgbClr val="A6A6A6"/>
              </a:solidFill>
              <a:effectLst/>
              <a:uLnTx/>
              <a:uFillTx/>
              <a:latin typeface="Helvetica"/>
              <a:cs typeface="Helvetica"/>
            </a:endParaRPr>
          </a:p>
        </p:txBody>
      </p:sp>
      <p:cxnSp>
        <p:nvCxnSpPr>
          <p:cNvPr id="7" name="Straight Connector 6">
            <a:extLst>
              <a:ext uri="{FF2B5EF4-FFF2-40B4-BE49-F238E27FC236}">
                <a16:creationId xmlns:a16="http://schemas.microsoft.com/office/drawing/2014/main" id="{FBC029FF-05A5-EFC9-B677-9775530EA9DA}"/>
              </a:ext>
            </a:extLst>
          </p:cNvPr>
          <p:cNvCxnSpPr/>
          <p:nvPr/>
        </p:nvCxnSpPr>
        <p:spPr>
          <a:xfrm>
            <a:off x="6096000" y="1973179"/>
            <a:ext cx="0" cy="1876926"/>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BBA651FA-8205-20FB-19C9-ACECF9A700A2}"/>
              </a:ext>
            </a:extLst>
          </p:cNvPr>
          <p:cNvCxnSpPr/>
          <p:nvPr/>
        </p:nvCxnSpPr>
        <p:spPr>
          <a:xfrm>
            <a:off x="2134145" y="3655815"/>
            <a:ext cx="8296977"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1" name="Connector: Curved 10">
            <a:extLst>
              <a:ext uri="{FF2B5EF4-FFF2-40B4-BE49-F238E27FC236}">
                <a16:creationId xmlns:a16="http://schemas.microsoft.com/office/drawing/2014/main" id="{5F9CDBFC-4DCC-DBE3-0EE1-AB4832C5AC39}"/>
              </a:ext>
            </a:extLst>
          </p:cNvPr>
          <p:cNvCxnSpPr>
            <a:cxnSpLocks/>
          </p:cNvCxnSpPr>
          <p:nvPr/>
        </p:nvCxnSpPr>
        <p:spPr>
          <a:xfrm>
            <a:off x="2175309" y="2059806"/>
            <a:ext cx="7815714" cy="1369194"/>
          </a:xfrm>
          <a:prstGeom prst="curvedConnector3">
            <a:avLst/>
          </a:prstGeom>
          <a:ln w="12700"/>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EA4A9D01-BB14-9C4F-59D6-3344100C95C4}"/>
              </a:ext>
            </a:extLst>
          </p:cNvPr>
          <p:cNvCxnSpPr>
            <a:cxnSpLocks/>
          </p:cNvCxnSpPr>
          <p:nvPr/>
        </p:nvCxnSpPr>
        <p:spPr>
          <a:xfrm>
            <a:off x="3155235" y="2077854"/>
            <a:ext cx="7815714" cy="1369194"/>
          </a:xfrm>
          <a:prstGeom prst="curvedConnector3">
            <a:avLst/>
          </a:prstGeom>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1B35539D-7ADE-E2F2-8BB2-A38A365E13F4}"/>
              </a:ext>
            </a:extLst>
          </p:cNvPr>
          <p:cNvSpPr txBox="1"/>
          <p:nvPr/>
        </p:nvSpPr>
        <p:spPr>
          <a:xfrm>
            <a:off x="9789848" y="3665440"/>
            <a:ext cx="6412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chemeClr val="accent1"/>
                </a:solidFill>
                <a:effectLst/>
                <a:uFillTx/>
                <a:latin typeface="Arial"/>
                <a:ea typeface="Arial"/>
                <a:cs typeface="Arial"/>
                <a:sym typeface="Arial"/>
              </a:rPr>
              <a:t>Time</a:t>
            </a:r>
            <a:endParaRPr kumimoji="0" lang="nl-NL" sz="1800" b="0" i="0" u="none" strike="noStrike" cap="none" spc="0" normalizeH="0" baseline="0" dirty="0">
              <a:ln>
                <a:noFill/>
              </a:ln>
              <a:solidFill>
                <a:schemeClr val="accent1"/>
              </a:solidFill>
              <a:effectLst/>
              <a:uFillTx/>
              <a:latin typeface="Arial"/>
              <a:ea typeface="Arial"/>
              <a:cs typeface="Arial"/>
              <a:sym typeface="Arial"/>
            </a:endParaRPr>
          </a:p>
        </p:txBody>
      </p:sp>
      <p:sp>
        <p:nvSpPr>
          <p:cNvPr id="16" name="TextBox 15">
            <a:extLst>
              <a:ext uri="{FF2B5EF4-FFF2-40B4-BE49-F238E27FC236}">
                <a16:creationId xmlns:a16="http://schemas.microsoft.com/office/drawing/2014/main" id="{AAB38B25-D805-5D18-FBB1-D565C2391604}"/>
              </a:ext>
            </a:extLst>
          </p:cNvPr>
          <p:cNvSpPr txBox="1"/>
          <p:nvPr/>
        </p:nvSpPr>
        <p:spPr>
          <a:xfrm>
            <a:off x="6964153" y="2164501"/>
            <a:ext cx="60865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C00000"/>
                </a:solidFill>
                <a:effectLst/>
                <a:uFillTx/>
                <a:latin typeface="Arial"/>
                <a:ea typeface="Arial"/>
                <a:cs typeface="Arial"/>
                <a:sym typeface="Arial"/>
              </a:rPr>
              <a:t>GPS</a:t>
            </a:r>
            <a:endParaRPr kumimoji="0" lang="nl-NL" sz="1800" b="0" i="0" u="none" strike="noStrike" cap="none" spc="0" normalizeH="0" baseline="0" dirty="0">
              <a:ln>
                <a:noFill/>
              </a:ln>
              <a:solidFill>
                <a:srgbClr val="C00000"/>
              </a:solidFill>
              <a:effectLst/>
              <a:uFillTx/>
              <a:latin typeface="Arial"/>
              <a:ea typeface="Arial"/>
              <a:cs typeface="Arial"/>
              <a:sym typeface="Arial"/>
            </a:endParaRPr>
          </a:p>
        </p:txBody>
      </p:sp>
      <p:sp>
        <p:nvSpPr>
          <p:cNvPr id="17" name="TextBox 16">
            <a:extLst>
              <a:ext uri="{FF2B5EF4-FFF2-40B4-BE49-F238E27FC236}">
                <a16:creationId xmlns:a16="http://schemas.microsoft.com/office/drawing/2014/main" id="{A9022E37-25CB-4D32-C1F1-F9DCBAC553C7}"/>
              </a:ext>
            </a:extLst>
          </p:cNvPr>
          <p:cNvSpPr txBox="1"/>
          <p:nvPr/>
        </p:nvSpPr>
        <p:spPr>
          <a:xfrm>
            <a:off x="5227848" y="2412551"/>
            <a:ext cx="6412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dirty="0">
                <a:ln>
                  <a:noFill/>
                </a:ln>
                <a:solidFill>
                  <a:srgbClr val="000000"/>
                </a:solidFill>
                <a:effectLst/>
                <a:uFillTx/>
                <a:latin typeface="Arial"/>
                <a:ea typeface="Arial"/>
                <a:cs typeface="Arial"/>
                <a:sym typeface="Arial"/>
              </a:rPr>
              <a:t>Array</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cxnSp>
        <p:nvCxnSpPr>
          <p:cNvPr id="19" name="Straight Arrow Connector 18">
            <a:extLst>
              <a:ext uri="{FF2B5EF4-FFF2-40B4-BE49-F238E27FC236}">
                <a16:creationId xmlns:a16="http://schemas.microsoft.com/office/drawing/2014/main" id="{2B787E6B-879D-FE74-0115-C2555156D7B7}"/>
              </a:ext>
            </a:extLst>
          </p:cNvPr>
          <p:cNvCxnSpPr/>
          <p:nvPr/>
        </p:nvCxnSpPr>
        <p:spPr>
          <a:xfrm>
            <a:off x="6150544" y="2782903"/>
            <a:ext cx="89329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B5E7FB74-2880-D681-3667-519923F5FFF6}"/>
              </a:ext>
            </a:extLst>
          </p:cNvPr>
          <p:cNvSpPr txBox="1"/>
          <p:nvPr/>
        </p:nvSpPr>
        <p:spPr>
          <a:xfrm>
            <a:off x="6417386" y="2466645"/>
            <a:ext cx="33715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l-GR" sz="1800" b="0" i="0" u="none" strike="noStrike" cap="none" spc="0" normalizeH="0" baseline="0" dirty="0">
                <a:ln>
                  <a:noFill/>
                </a:ln>
                <a:solidFill>
                  <a:srgbClr val="000000"/>
                </a:solidFill>
                <a:effectLst/>
                <a:uFillTx/>
                <a:latin typeface="Arial"/>
                <a:ea typeface="Arial"/>
                <a:cs typeface="Arial"/>
                <a:sym typeface="Arial"/>
              </a:rPr>
              <a:t>Δ</a:t>
            </a:r>
            <a:r>
              <a:rPr kumimoji="0" lang="en-GB" sz="1800" b="0" i="0" u="none" strike="noStrike" cap="none" spc="0" normalizeH="0" baseline="0" dirty="0">
                <a:ln>
                  <a:noFill/>
                </a:ln>
                <a:solidFill>
                  <a:srgbClr val="000000"/>
                </a:solidFill>
                <a:effectLst/>
                <a:uFillTx/>
                <a:latin typeface="Arial"/>
                <a:ea typeface="Arial"/>
                <a:cs typeface="Arial"/>
                <a:sym typeface="Arial"/>
              </a:rPr>
              <a:t>t</a:t>
            </a:r>
            <a:endParaRPr kumimoji="0" lang="nl-NL"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212346998"/>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270</Words>
  <Application>Microsoft Office PowerPoint</Application>
  <PresentationFormat>Widescreen</PresentationFormat>
  <Paragraphs>40</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Helvetica</vt:lpstr>
      <vt:lpstr>Roboto Slab Regular Regular</vt:lpstr>
      <vt:lpstr>Wingdings</vt:lpstr>
      <vt:lpstr>TU Delft</vt:lpstr>
      <vt:lpstr>TAS Data Explanation</vt:lpstr>
      <vt:lpstr>Data</vt:lpstr>
      <vt:lpstr>Your Approach</vt:lpstr>
      <vt:lpstr>Warning!</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Acoustic Detection of Unmanned Aerial Systems Lighter Than 20 kg ACTION</dc:title>
  <dc:creator>Anique Altena</dc:creator>
  <cp:lastModifiedBy>Anique Altena</cp:lastModifiedBy>
  <cp:revision>39</cp:revision>
  <dcterms:created xsi:type="dcterms:W3CDTF">2023-08-21T11:07:23Z</dcterms:created>
  <dcterms:modified xsi:type="dcterms:W3CDTF">2024-03-11T15:51:18Z</dcterms:modified>
</cp:coreProperties>
</file>