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handoutMasterIdLst>
    <p:handoutMasterId r:id="rId41"/>
  </p:handoutMasterIdLst>
  <p:sldIdLst>
    <p:sldId id="272" r:id="rId5"/>
    <p:sldId id="274" r:id="rId6"/>
    <p:sldId id="278" r:id="rId7"/>
    <p:sldId id="279" r:id="rId8"/>
    <p:sldId id="280" r:id="rId9"/>
    <p:sldId id="285" r:id="rId10"/>
    <p:sldId id="331" r:id="rId11"/>
    <p:sldId id="282" r:id="rId12"/>
    <p:sldId id="283" r:id="rId13"/>
    <p:sldId id="284" r:id="rId14"/>
    <p:sldId id="332" r:id="rId15"/>
    <p:sldId id="333" r:id="rId16"/>
    <p:sldId id="295" r:id="rId17"/>
    <p:sldId id="334" r:id="rId18"/>
    <p:sldId id="320" r:id="rId19"/>
    <p:sldId id="335" r:id="rId20"/>
    <p:sldId id="329" r:id="rId21"/>
    <p:sldId id="323" r:id="rId22"/>
    <p:sldId id="298" r:id="rId23"/>
    <p:sldId id="314" r:id="rId24"/>
    <p:sldId id="315" r:id="rId25"/>
    <p:sldId id="292" r:id="rId26"/>
    <p:sldId id="294" r:id="rId27"/>
    <p:sldId id="296" r:id="rId28"/>
    <p:sldId id="304" r:id="rId29"/>
    <p:sldId id="300" r:id="rId30"/>
    <p:sldId id="336" r:id="rId31"/>
    <p:sldId id="306" r:id="rId32"/>
    <p:sldId id="307" r:id="rId33"/>
    <p:sldId id="302" r:id="rId34"/>
    <p:sldId id="308" r:id="rId35"/>
    <p:sldId id="310" r:id="rId36"/>
    <p:sldId id="309" r:id="rId37"/>
    <p:sldId id="311" r:id="rId38"/>
    <p:sldId id="312" r:id="rId39"/>
    <p:sldId id="297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Montserrat ExtraBold" panose="00000900000000000000" pitchFamily="2" charset="0"/>
      <p:bold r:id="rId4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9">
          <p15:clr>
            <a:srgbClr val="A4A3A4"/>
          </p15:clr>
        </p15:guide>
        <p15:guide id="2" pos="2888">
          <p15:clr>
            <a:srgbClr val="A4A3A4"/>
          </p15:clr>
        </p15:guide>
        <p15:guide id="3" orient="horz" pos="1614">
          <p15:clr>
            <a:srgbClr val="A4A3A4"/>
          </p15:clr>
        </p15:guide>
        <p15:guide id="4" pos="4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F5A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2AC358-2D24-4B3B-8618-44CD34C69B71}" v="24" dt="2021-10-17T17:28:32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43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614" y="86"/>
      </p:cViewPr>
      <p:guideLst>
        <p:guide orient="horz" pos="1639"/>
        <p:guide pos="2888"/>
        <p:guide orient="horz" pos="1614"/>
        <p:guide pos="4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3.fntdata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2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5.fntdata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tal Teerlinck" userId="0d677953-40c3-4fe0-8808-db3dde933a06" providerId="ADAL" clId="{F22AC358-2D24-4B3B-8618-44CD34C69B71}"/>
    <pc:docChg chg="delSld">
      <pc:chgData name="Chantal Teerlinck" userId="0d677953-40c3-4fe0-8808-db3dde933a06" providerId="ADAL" clId="{F22AC358-2D24-4B3B-8618-44CD34C69B71}" dt="2021-10-18T15:37:30.916" v="0" actId="2696"/>
      <pc:docMkLst>
        <pc:docMk/>
      </pc:docMkLst>
      <pc:sldChg chg="del">
        <pc:chgData name="Chantal Teerlinck" userId="0d677953-40c3-4fe0-8808-db3dde933a06" providerId="ADAL" clId="{F22AC358-2D24-4B3B-8618-44CD34C69B71}" dt="2021-10-18T15:37:30.916" v="0" actId="2696"/>
        <pc:sldMkLst>
          <pc:docMk/>
          <pc:sldMk cId="1331795936" sldId="33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14BC5D-A909-794A-9D1F-04242A5D21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2D39D-108B-8343-B595-3F5E89FF8C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2DCAA-103F-354E-8DC4-514509B8F015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6A3F5-E40A-BE4C-A81C-F39E5E70F4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70B75-D9A9-6C4D-B558-BA6354982D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88359-39DF-1646-878F-232245F3C4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32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021" y="3816635"/>
            <a:ext cx="1464251" cy="82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3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eeld oran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41839" y="741759"/>
            <a:ext cx="4134617" cy="3324343"/>
          </a:xfrm>
        </p:spPr>
        <p:txBody>
          <a:bodyPr/>
          <a:lstStyle>
            <a:lvl1pPr marL="0" indent="0">
              <a:buNone/>
              <a:defRPr>
                <a:solidFill>
                  <a:srgbClr val="FFFFFE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95338" y="741759"/>
            <a:ext cx="3856038" cy="1163241"/>
          </a:xfrm>
        </p:spPr>
        <p:txBody>
          <a:bodyPr anchor="t" anchorCtr="0">
            <a:noAutofit/>
          </a:bodyPr>
          <a:lstStyle>
            <a:lvl1pPr algn="l">
              <a:defRPr sz="3200" b="1">
                <a:solidFill>
                  <a:srgbClr val="FFFFF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95338" y="2170143"/>
            <a:ext cx="3119438" cy="1883697"/>
          </a:xfrm>
        </p:spPr>
        <p:txBody>
          <a:bodyPr>
            <a:normAutofit/>
          </a:bodyPr>
          <a:lstStyle>
            <a:lvl1pPr marL="0" indent="0">
              <a:buNone/>
              <a:defRPr lang="nl-BE" sz="1400" b="0" i="0" kern="1200" smtClean="0">
                <a:solidFill>
                  <a:srgbClr val="FFFFFE"/>
                </a:solidFill>
                <a:latin typeface="Montserrat Semi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1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95338" y="284559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FFFFE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73679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 en beeld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682" y="731678"/>
            <a:ext cx="6334442" cy="613093"/>
          </a:xfrm>
        </p:spPr>
        <p:txBody>
          <a:bodyPr anchor="t" anchorCtr="0">
            <a:noAutofit/>
          </a:bodyPr>
          <a:lstStyle>
            <a:lvl1pPr algn="l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92637" y="2616468"/>
            <a:ext cx="2379707" cy="181050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812682" y="2586067"/>
            <a:ext cx="2379707" cy="181050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812681" y="1591510"/>
            <a:ext cx="3589791" cy="84823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nl-BE" sz="2000" b="1" kern="120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>
                <a:solidFill>
                  <a:srgbClr val="FFFFFE"/>
                </a:solidFill>
              </a:defRPr>
            </a:lvl2pPr>
            <a:lvl3pPr marL="914400" indent="0">
              <a:buNone/>
              <a:defRPr>
                <a:solidFill>
                  <a:srgbClr val="FFFFFE"/>
                </a:solidFill>
              </a:defRPr>
            </a:lvl3pPr>
            <a:lvl4pPr marL="1371600" indent="0">
              <a:buNone/>
              <a:defRPr>
                <a:solidFill>
                  <a:srgbClr val="FFFFFE"/>
                </a:solidFill>
              </a:defRPr>
            </a:lvl4pPr>
            <a:lvl5pPr marL="1828800" indent="0">
              <a:buNone/>
              <a:defRPr>
                <a:solidFill>
                  <a:srgbClr val="FFFFFE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dirty="0">
                <a:solidFill>
                  <a:schemeClr val="bg2"/>
                </a:solidFill>
              </a:rPr>
              <a:t>Click to edit Master title style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73588" y="1601591"/>
            <a:ext cx="3589791" cy="84823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nl-BE" sz="2000" b="1" kern="120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>
                <a:solidFill>
                  <a:srgbClr val="FFFFFE"/>
                </a:solidFill>
              </a:defRPr>
            </a:lvl2pPr>
            <a:lvl3pPr marL="914400" indent="0">
              <a:buNone/>
              <a:defRPr>
                <a:solidFill>
                  <a:srgbClr val="FFFFFE"/>
                </a:solidFill>
              </a:defRPr>
            </a:lvl3pPr>
            <a:lvl4pPr marL="1371600" indent="0">
              <a:buNone/>
              <a:defRPr>
                <a:solidFill>
                  <a:srgbClr val="FFFFFE"/>
                </a:solidFill>
              </a:defRPr>
            </a:lvl4pPr>
            <a:lvl5pPr marL="1828800" indent="0">
              <a:buNone/>
              <a:defRPr>
                <a:solidFill>
                  <a:srgbClr val="FFFFFE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dirty="0">
                <a:solidFill>
                  <a:schemeClr val="bg2"/>
                </a:solidFill>
              </a:rPr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95338" y="274478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FFFFE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440378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kst en beeld zwar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>
              <a:solidFill>
                <a:srgbClr val="000000"/>
              </a:solidFill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92637" y="2616468"/>
            <a:ext cx="2379707" cy="181050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812682" y="2614010"/>
            <a:ext cx="2379707" cy="181050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12682" y="766594"/>
            <a:ext cx="6334442" cy="613093"/>
          </a:xfrm>
        </p:spPr>
        <p:txBody>
          <a:bodyPr anchor="t" anchorCtr="0">
            <a:noAutofit/>
          </a:bodyPr>
          <a:lstStyle>
            <a:lvl1pPr algn="l">
              <a:defRPr sz="3200" b="0">
                <a:solidFill>
                  <a:srgbClr val="00000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812682" y="1619650"/>
            <a:ext cx="3508375" cy="847725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Montserrat Semi" pitchFamily="2" charset="77"/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92638" y="1601335"/>
            <a:ext cx="3508375" cy="847725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  <p:sp>
        <p:nvSpPr>
          <p:cNvPr id="21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795338" y="284559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000" b="1" i="0">
                <a:solidFill>
                  <a:schemeClr val="tx1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669509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 en beeld zw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>
              <a:solidFill>
                <a:srgbClr val="000000"/>
              </a:solidFill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92637" y="2616468"/>
            <a:ext cx="2379707" cy="1810502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4623" y="2596148"/>
            <a:ext cx="2379707" cy="181050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54623" y="741759"/>
            <a:ext cx="6334442" cy="613093"/>
          </a:xfrm>
        </p:spPr>
        <p:txBody>
          <a:bodyPr anchor="t" anchorCtr="0">
            <a:noAutofit/>
          </a:bodyPr>
          <a:lstStyle>
            <a:lvl1pPr algn="l">
              <a:defRPr sz="3200" b="1" i="0">
                <a:solidFill>
                  <a:schemeClr val="bg2"/>
                </a:solidFill>
                <a:latin typeface="Montserrat Extra Bold" pitchFamily="2" charset="77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54622" y="1601591"/>
            <a:ext cx="3589791" cy="84823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nl-BE" sz="2000" b="0" i="0" kern="1200" dirty="0" smtClean="0">
                <a:solidFill>
                  <a:schemeClr val="bg2"/>
                </a:solidFill>
                <a:latin typeface="Montserrat Semi" pitchFamily="2" charset="77"/>
                <a:ea typeface="+mj-ea"/>
                <a:cs typeface="+mj-cs"/>
              </a:defRPr>
            </a:lvl1pPr>
            <a:lvl2pPr marL="457200" indent="0">
              <a:buNone/>
              <a:defRPr>
                <a:solidFill>
                  <a:srgbClr val="FFFFFE"/>
                </a:solidFill>
              </a:defRPr>
            </a:lvl2pPr>
            <a:lvl3pPr marL="914400" indent="0">
              <a:buNone/>
              <a:defRPr>
                <a:solidFill>
                  <a:srgbClr val="FFFFFE"/>
                </a:solidFill>
              </a:defRPr>
            </a:lvl3pPr>
            <a:lvl4pPr marL="1371600" indent="0">
              <a:buNone/>
              <a:defRPr>
                <a:solidFill>
                  <a:srgbClr val="FFFFFE"/>
                </a:solidFill>
              </a:defRPr>
            </a:lvl4pPr>
            <a:lvl5pPr marL="1828800" indent="0">
              <a:buNone/>
              <a:defRPr>
                <a:solidFill>
                  <a:srgbClr val="FFFFFE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dirty="0">
                <a:solidFill>
                  <a:schemeClr val="bg2"/>
                </a:solidFill>
              </a:rPr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73588" y="1601591"/>
            <a:ext cx="3589791" cy="84823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nl-BE" sz="2000" b="1" i="0" kern="1200" dirty="0" smtClean="0">
                <a:solidFill>
                  <a:schemeClr val="bg2"/>
                </a:solidFill>
                <a:latin typeface="Montserrat Semi" pitchFamily="2" charset="77"/>
                <a:ea typeface="+mj-ea"/>
                <a:cs typeface="+mj-cs"/>
              </a:defRPr>
            </a:lvl1pPr>
            <a:lvl2pPr marL="457200" indent="0">
              <a:buNone/>
              <a:defRPr>
                <a:solidFill>
                  <a:srgbClr val="FFFFFE"/>
                </a:solidFill>
              </a:defRPr>
            </a:lvl2pPr>
            <a:lvl3pPr marL="914400" indent="0">
              <a:buNone/>
              <a:defRPr>
                <a:solidFill>
                  <a:srgbClr val="FFFFFE"/>
                </a:solidFill>
              </a:defRPr>
            </a:lvl3pPr>
            <a:lvl4pPr marL="1371600" indent="0">
              <a:buNone/>
              <a:defRPr>
                <a:solidFill>
                  <a:srgbClr val="FFFFFE"/>
                </a:solidFill>
              </a:defRPr>
            </a:lvl4pPr>
            <a:lvl5pPr marL="1828800" indent="0">
              <a:buNone/>
              <a:defRPr>
                <a:solidFill>
                  <a:srgbClr val="FFFFFE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dirty="0">
                <a:solidFill>
                  <a:schemeClr val="bg2"/>
                </a:solidFill>
              </a:rPr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20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84559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000" b="1" i="0">
                <a:solidFill>
                  <a:srgbClr val="FFFFFE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545282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38" y="1499508"/>
            <a:ext cx="8229600" cy="2510850"/>
          </a:xfrm>
        </p:spPr>
        <p:txBody>
          <a:bodyPr>
            <a:normAutofit/>
          </a:bodyPr>
          <a:lstStyle>
            <a:lvl1pPr>
              <a:defRPr sz="2800" b="1" i="0">
                <a:solidFill>
                  <a:srgbClr val="FFFFFF"/>
                </a:solidFill>
                <a:latin typeface="Montserrat Semi" pitchFamily="2" charset="77"/>
              </a:defRPr>
            </a:lvl1pPr>
            <a:lvl2pPr>
              <a:defRPr sz="2400" b="1" i="0">
                <a:solidFill>
                  <a:srgbClr val="FFFFFF"/>
                </a:solidFill>
                <a:latin typeface="Montserrat Semi" pitchFamily="2" charset="77"/>
              </a:defRPr>
            </a:lvl2pPr>
            <a:lvl3pPr>
              <a:defRPr sz="2000" b="1" i="0">
                <a:solidFill>
                  <a:srgbClr val="FFFFFF"/>
                </a:solidFill>
                <a:latin typeface="Montserrat Semi" pitchFamily="2" charset="77"/>
              </a:defRPr>
            </a:lvl3pPr>
            <a:lvl4pPr>
              <a:defRPr sz="1800" b="1" i="0">
                <a:solidFill>
                  <a:srgbClr val="FFFFFF"/>
                </a:solidFill>
                <a:latin typeface="Montserrat Semi" pitchFamily="2" charset="77"/>
              </a:defRPr>
            </a:lvl4pPr>
            <a:lvl5pPr>
              <a:defRPr sz="1800" b="1" i="0">
                <a:solidFill>
                  <a:srgbClr val="FFFFFF"/>
                </a:solidFill>
                <a:latin typeface="Montserrat Semi" pitchFamily="2" charset="77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795338" y="741759"/>
            <a:ext cx="6334442" cy="613093"/>
          </a:xfrm>
        </p:spPr>
        <p:txBody>
          <a:bodyPr anchor="t" anchorCtr="0">
            <a:noAutofit/>
          </a:bodyPr>
          <a:lstStyle>
            <a:lvl1pPr algn="l">
              <a:defRPr sz="3200" b="0" i="0">
                <a:solidFill>
                  <a:schemeClr val="bg2"/>
                </a:solidFill>
                <a:latin typeface="Montserrat Extra Bold" pitchFamily="2" charset="77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95338" y="284559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000" b="1" i="0">
                <a:solidFill>
                  <a:srgbClr val="FFFFFE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553320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7" userDrawn="1">
          <p15:clr>
            <a:srgbClr val="FBAE40"/>
          </p15:clr>
        </p15:guide>
        <p15:guide id="2" pos="478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38" y="1493519"/>
            <a:ext cx="8229600" cy="221748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338" y="741759"/>
            <a:ext cx="6334442" cy="613093"/>
          </a:xfrm>
        </p:spPr>
        <p:txBody>
          <a:bodyPr anchor="t" anchorCtr="0">
            <a:noAutofit/>
          </a:bodyPr>
          <a:lstStyle>
            <a:lvl1pPr algn="l">
              <a:defRPr sz="3200" b="1">
                <a:solidFill>
                  <a:srgbClr val="00000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95338" y="284559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643161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psomming zw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508"/>
            <a:ext cx="8229600" cy="25108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457200" y="741759"/>
            <a:ext cx="6334442" cy="613093"/>
          </a:xfrm>
        </p:spPr>
        <p:txBody>
          <a:bodyPr anchor="t" anchorCtr="0">
            <a:noAutofit/>
          </a:bodyPr>
          <a:lstStyle>
            <a:lvl1pPr algn="l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284559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FFFFFE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467235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en kolom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51085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02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en kolom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51085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44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en kolom oran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51085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8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5080" y="3908399"/>
            <a:ext cx="1460185" cy="8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07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kolom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469" y="215811"/>
            <a:ext cx="7891462" cy="85725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2" y="1200151"/>
            <a:ext cx="3709987" cy="255647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55647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95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kolom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00151"/>
            <a:ext cx="3784600" cy="255647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55647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99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ran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F45A9F-901A-D64D-A315-8B4BF379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0" y="215811"/>
            <a:ext cx="8229600" cy="85725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263050-C631-2B4F-9EF4-AB772103D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0880" y="1200151"/>
            <a:ext cx="3881120" cy="2556477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16F3D89-0724-4142-8869-8A328BB7E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6000" y="1200151"/>
            <a:ext cx="3860800" cy="2556477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FB545E-178D-D741-BE1A-D4D4823CBF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78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- enkel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635365"/>
            <a:ext cx="8229600" cy="857250"/>
          </a:xfrm>
        </p:spPr>
        <p:txBody>
          <a:bodyPr>
            <a:normAutofit/>
          </a:bodyPr>
          <a:lstStyle>
            <a:lvl1pPr algn="l">
              <a:defRPr sz="3200" b="0"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85813" y="284559"/>
            <a:ext cx="4116388" cy="323227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798513" y="1726681"/>
            <a:ext cx="8229600" cy="2366193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nl-NL"/>
              <a:t>Klik op het pictogram als u een tabel wilt toevoegen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4202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- enkel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635365"/>
            <a:ext cx="8229600" cy="857250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85813" y="284559"/>
            <a:ext cx="4116388" cy="323227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798513" y="1690688"/>
            <a:ext cx="8229600" cy="241141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nl-NL"/>
              <a:t>Klik op het pictogram als u een grafiek wilt toevoegen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420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Autofit/>
          </a:bodyPr>
          <a:lstStyle>
            <a:lvl1pPr algn="l">
              <a:defRPr sz="4200" b="0" i="0" baseline="0">
                <a:solidFill>
                  <a:srgbClr val="FFFFFF"/>
                </a:solidFill>
                <a:latin typeface="Montserrat ExtraBold" pitchFamily="2" charset="77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400" cy="758328"/>
          </a:xfrm>
        </p:spPr>
        <p:txBody>
          <a:bodyPr>
            <a:normAutofit/>
          </a:bodyPr>
          <a:lstStyle>
            <a:lvl1pPr marL="0" indent="0" algn="l">
              <a:buNone/>
              <a:defRPr lang="nl-BE" sz="3200" b="0" i="0" kern="1200" baseline="0" dirty="0">
                <a:solidFill>
                  <a:srgbClr val="FFFFFF"/>
                </a:solidFill>
                <a:latin typeface="Montserrat Semi" pitchFamily="2" charset="77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9282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Autofit/>
          </a:bodyPr>
          <a:lstStyle>
            <a:lvl1pPr algn="l">
              <a:defRPr lang="nl-BE" sz="4200" b="0" i="0" kern="1200" baseline="0" dirty="0">
                <a:solidFill>
                  <a:schemeClr val="tx1"/>
                </a:solidFill>
                <a:latin typeface="Montserrat ExtraBold" pitchFamily="2" charset="77"/>
                <a:ea typeface="+mj-ea"/>
                <a:cs typeface="+mj-cs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26443"/>
            <a:ext cx="7772400" cy="758328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9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blok naast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438" y="741759"/>
            <a:ext cx="3856038" cy="1172312"/>
          </a:xfrm>
        </p:spPr>
        <p:txBody>
          <a:bodyPr anchor="t" anchorCtr="0">
            <a:noAutofit/>
          </a:bodyPr>
          <a:lstStyle>
            <a:lvl1pPr algn="l"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37" y="2160389"/>
            <a:ext cx="4217429" cy="1893451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2160389"/>
            <a:ext cx="2824162" cy="1876621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300">
                <a:solidFill>
                  <a:srgbClr val="FFFFFE"/>
                </a:solidFill>
              </a:defRPr>
            </a:lvl1pPr>
            <a:lvl2pPr marL="457200" indent="0">
              <a:buNone/>
              <a:defRPr>
                <a:solidFill>
                  <a:srgbClr val="FFFFFE"/>
                </a:solidFill>
              </a:defRPr>
            </a:lvl2pPr>
            <a:lvl3pPr marL="914400" indent="0">
              <a:buNone/>
              <a:defRPr>
                <a:solidFill>
                  <a:srgbClr val="FFFFFE"/>
                </a:solidFill>
              </a:defRPr>
            </a:lvl3pPr>
            <a:lvl4pPr marL="1371600" indent="0">
              <a:buNone/>
              <a:defRPr>
                <a:solidFill>
                  <a:srgbClr val="FFFFFE"/>
                </a:solidFill>
              </a:defRPr>
            </a:lvl4pPr>
            <a:lvl5pPr marL="1828800" indent="0">
              <a:buNone/>
              <a:defRPr>
                <a:solidFill>
                  <a:srgbClr val="FFFFFE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dirty="0">
                <a:solidFill>
                  <a:schemeClr val="bg2"/>
                </a:solidFill>
              </a:rPr>
              <a:t>Click to edit Master title style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06438" y="291193"/>
            <a:ext cx="3856037" cy="344488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41433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blok naast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96278" y="741759"/>
            <a:ext cx="3856038" cy="1163241"/>
          </a:xfrm>
        </p:spPr>
        <p:txBody>
          <a:bodyPr anchor="t" anchorCtr="0">
            <a:noAutofit/>
          </a:bodyPr>
          <a:lstStyle>
            <a:lvl1pPr algn="l">
              <a:defRPr sz="3200" b="1" i="0">
                <a:solidFill>
                  <a:schemeClr val="tx1"/>
                </a:solidFill>
                <a:latin typeface="Montserrat Extra Bold" pitchFamily="2" charset="77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41837" y="2160389"/>
            <a:ext cx="4217429" cy="1893451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96278" y="2170143"/>
            <a:ext cx="3119438" cy="1883697"/>
          </a:xfrm>
        </p:spPr>
        <p:txBody>
          <a:bodyPr>
            <a:normAutofit/>
          </a:bodyPr>
          <a:lstStyle>
            <a:lvl1pPr marL="0" indent="0">
              <a:buNone/>
              <a:defRPr lang="nl-BE" sz="2300" b="1" i="0" kern="1200" smtClean="0">
                <a:solidFill>
                  <a:schemeClr val="tx1"/>
                </a:solidFill>
                <a:latin typeface="Montserrat Semi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96278" y="291193"/>
            <a:ext cx="3856037" cy="344488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52062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blok naast oran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337" y="741759"/>
            <a:ext cx="3856038" cy="1163241"/>
          </a:xfrm>
        </p:spPr>
        <p:txBody>
          <a:bodyPr anchor="t" anchorCtr="0">
            <a:noAutofit/>
          </a:bodyPr>
          <a:lstStyle>
            <a:lvl1pPr algn="l">
              <a:defRPr sz="3200" b="1" i="0">
                <a:solidFill>
                  <a:srgbClr val="FFFFFE"/>
                </a:solidFill>
                <a:latin typeface="Montserrat Extra Bold" pitchFamily="2" charset="77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37" y="2160389"/>
            <a:ext cx="4217429" cy="1893451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FFFFFE"/>
                </a:solidFill>
                <a:latin typeface="Montserrat Semi" pitchFamily="2" charset="7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95337" y="2170143"/>
            <a:ext cx="3119438" cy="1883697"/>
          </a:xfrm>
        </p:spPr>
        <p:txBody>
          <a:bodyPr>
            <a:normAutofit/>
          </a:bodyPr>
          <a:lstStyle>
            <a:lvl1pPr marL="0" indent="0">
              <a:buNone/>
              <a:defRPr lang="nl-BE" sz="2300" b="0" i="0" kern="1200" smtClean="0">
                <a:solidFill>
                  <a:srgbClr val="FFFFFE"/>
                </a:solidFill>
                <a:latin typeface="Montserrat Extra 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95338" y="291193"/>
            <a:ext cx="3856037" cy="344488"/>
          </a:xfrm>
        </p:spPr>
        <p:txBody>
          <a:bodyPr>
            <a:normAutofit/>
          </a:bodyPr>
          <a:lstStyle>
            <a:lvl1pPr marL="0" indent="0">
              <a:buNone/>
              <a:defRPr sz="1000" b="1" i="0">
                <a:solidFill>
                  <a:srgbClr val="FFFFFE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48855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eeld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5215" y="4235325"/>
            <a:ext cx="970237" cy="548294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41839" y="741759"/>
            <a:ext cx="4134617" cy="332434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795338" y="741759"/>
            <a:ext cx="3856038" cy="1163241"/>
          </a:xfrm>
        </p:spPr>
        <p:txBody>
          <a:bodyPr anchor="t" anchorCtr="0">
            <a:noAutofit/>
          </a:bodyPr>
          <a:lstStyle>
            <a:lvl1pPr algn="l">
              <a:defRPr sz="3200" b="1" i="0">
                <a:solidFill>
                  <a:srgbClr val="FFFFFE"/>
                </a:solidFill>
                <a:latin typeface="Montserrat Extra Bold" pitchFamily="2" charset="77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95338" y="2170143"/>
            <a:ext cx="3119438" cy="1883697"/>
          </a:xfrm>
        </p:spPr>
        <p:txBody>
          <a:bodyPr>
            <a:normAutofit/>
          </a:bodyPr>
          <a:lstStyle>
            <a:lvl1pPr marL="0" indent="0">
              <a:buNone/>
              <a:defRPr lang="nl-BE" sz="2300" b="0" i="0" kern="1200" smtClean="0">
                <a:solidFill>
                  <a:srgbClr val="FFFFFE"/>
                </a:solidFill>
                <a:latin typeface="Montserrat Extra 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95338" y="284559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000" b="1" i="0">
                <a:solidFill>
                  <a:srgbClr val="FFFFFE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5850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eeld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338" y="741759"/>
            <a:ext cx="3856038" cy="1149368"/>
          </a:xfrm>
        </p:spPr>
        <p:txBody>
          <a:bodyPr anchor="t" anchorCtr="0">
            <a:noAutofit/>
          </a:bodyPr>
          <a:lstStyle>
            <a:lvl1pPr algn="l">
              <a:defRPr sz="3200" b="1" i="0">
                <a:solidFill>
                  <a:schemeClr val="tx1"/>
                </a:solidFill>
                <a:latin typeface="Montserrat Extra Bold" pitchFamily="2" charset="77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624320" y="985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41839" y="741759"/>
            <a:ext cx="4134617" cy="33243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5365" y="4238523"/>
            <a:ext cx="963902" cy="544714"/>
          </a:xfrm>
          <a:prstGeom prst="rect">
            <a:avLst/>
          </a:prstGeom>
        </p:spPr>
      </p:pic>
      <p:sp>
        <p:nvSpPr>
          <p:cNvPr id="9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795338" y="284559"/>
            <a:ext cx="4116388" cy="323227"/>
          </a:xfrm>
        </p:spPr>
        <p:txBody>
          <a:bodyPr>
            <a:normAutofit/>
          </a:bodyPr>
          <a:lstStyle>
            <a:lvl1pPr marL="0" indent="0">
              <a:buNone/>
              <a:defRPr sz="1000" b="1" i="0">
                <a:solidFill>
                  <a:schemeClr val="tx1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95338" y="2178050"/>
            <a:ext cx="3508375" cy="1888052"/>
          </a:xfrm>
        </p:spPr>
        <p:txBody>
          <a:bodyPr>
            <a:normAutofit/>
          </a:bodyPr>
          <a:lstStyle>
            <a:lvl1pPr marL="0" indent="0">
              <a:buNone/>
              <a:defRPr sz="1400" b="1" i="0">
                <a:latin typeface="Montserrat Semi" pitchFamily="2" charset="77"/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48519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338" y="215811"/>
            <a:ext cx="789146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1200151"/>
            <a:ext cx="7891462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202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5" r:id="rId4"/>
    <p:sldLayoutId id="2147483661" r:id="rId5"/>
    <p:sldLayoutId id="2147483662" r:id="rId6"/>
    <p:sldLayoutId id="2147483663" r:id="rId7"/>
    <p:sldLayoutId id="2147483664" r:id="rId8"/>
    <p:sldLayoutId id="2147483666" r:id="rId9"/>
    <p:sldLayoutId id="2147483665" r:id="rId10"/>
    <p:sldLayoutId id="2147483668" r:id="rId11"/>
    <p:sldLayoutId id="2147483673" r:id="rId12"/>
    <p:sldLayoutId id="2147483670" r:id="rId13"/>
    <p:sldLayoutId id="2147483660" r:id="rId14"/>
    <p:sldLayoutId id="2147483650" r:id="rId15"/>
    <p:sldLayoutId id="2147483672" r:id="rId16"/>
    <p:sldLayoutId id="2147483674" r:id="rId17"/>
    <p:sldLayoutId id="2147483671" r:id="rId18"/>
    <p:sldLayoutId id="2147483667" r:id="rId19"/>
    <p:sldLayoutId id="2147483652" r:id="rId20"/>
    <p:sldLayoutId id="2147483675" r:id="rId21"/>
    <p:sldLayoutId id="2147483658" r:id="rId22"/>
    <p:sldLayoutId id="2147483677" r:id="rId23"/>
    <p:sldLayoutId id="2147483659" r:id="rId24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chemeClr val="tx1"/>
          </a:solidFill>
          <a:latin typeface="Montserrat Extra Bold" pitchFamily="2" charset="77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Montserrat Semi" pitchFamily="2" charset="77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Montserrat Semi" pitchFamily="2" charset="77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Montserrat Semi" pitchFamily="2" charset="77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Montserrat Semi" pitchFamily="2" charset="77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Montserrat Semi" pitchFamily="2" charset="77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27" userDrawn="1">
          <p15:clr>
            <a:srgbClr val="F26B43"/>
          </p15:clr>
        </p15:guide>
        <p15:guide id="2" pos="4785" userDrawn="1">
          <p15:clr>
            <a:srgbClr val="F26B43"/>
          </p15:clr>
        </p15:guide>
        <p15:guide id="3" pos="975" userDrawn="1">
          <p15:clr>
            <a:srgbClr val="F26B43"/>
          </p15:clr>
        </p15:guide>
        <p15:guide id="4" orient="horz" pos="7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1" y="0"/>
            <a:ext cx="6618881" cy="51435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864101" cy="51435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85800" y="1726408"/>
            <a:ext cx="7772400" cy="845342"/>
          </a:xfrm>
        </p:spPr>
        <p:txBody>
          <a:bodyPr/>
          <a:lstStyle/>
          <a:p>
            <a:r>
              <a:rPr lang="nl-BE" dirty="0" err="1">
                <a:latin typeface="+mj-lt"/>
              </a:rPr>
              <a:t>Bacherlorproef</a:t>
            </a:r>
            <a:r>
              <a:rPr lang="nl-BE" dirty="0">
                <a:latin typeface="+mj-lt"/>
              </a:rPr>
              <a:t> 21-22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85800" y="2571750"/>
            <a:ext cx="7772400" cy="758328"/>
          </a:xfrm>
        </p:spPr>
        <p:txBody>
          <a:bodyPr/>
          <a:lstStyle/>
          <a:p>
            <a:r>
              <a:rPr lang="nl-BE" dirty="0">
                <a:latin typeface="+mn-lt"/>
              </a:rPr>
              <a:t>Briefing </a:t>
            </a:r>
            <a:r>
              <a:rPr lang="nl-BE" dirty="0" err="1">
                <a:latin typeface="+mn-lt"/>
              </a:rPr>
              <a:t>Jaarvak</a:t>
            </a:r>
            <a:endParaRPr lang="nl-B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5807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dirty="0" err="1">
                <a:latin typeface="+mn-lt"/>
              </a:rPr>
              <a:t>Co-promotor</a:t>
            </a:r>
            <a:endParaRPr lang="nl-BE" sz="4000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5877" y="1171852"/>
            <a:ext cx="6600546" cy="3045041"/>
          </a:xfrm>
        </p:spPr>
        <p:txBody>
          <a:bodyPr>
            <a:noAutofit/>
          </a:bodyPr>
          <a:lstStyle/>
          <a:p>
            <a:r>
              <a:rPr lang="nl-BE" sz="2400" dirty="0">
                <a:latin typeface="+mn-lt"/>
              </a:rPr>
              <a:t>expert in </a:t>
            </a:r>
            <a:r>
              <a:rPr lang="nl-BE" sz="2400" dirty="0" err="1">
                <a:latin typeface="+mn-lt"/>
              </a:rPr>
              <a:t>vakdomein</a:t>
            </a:r>
            <a:r>
              <a:rPr lang="nl-BE" sz="2400" dirty="0">
                <a:latin typeface="+mn-lt"/>
              </a:rPr>
              <a:t> </a:t>
            </a:r>
          </a:p>
          <a:p>
            <a:r>
              <a:rPr lang="nl-BE" sz="2400" dirty="0">
                <a:latin typeface="+mn-lt"/>
              </a:rPr>
              <a:t>staat je inhoudelijk bij</a:t>
            </a:r>
          </a:p>
          <a:p>
            <a:r>
              <a:rPr lang="nl-BE" sz="2400" dirty="0">
                <a:latin typeface="+mn-lt"/>
              </a:rPr>
              <a:t>op vrijwillige basis </a:t>
            </a:r>
            <a:r>
              <a:rPr lang="nl-BE" sz="2400" dirty="0">
                <a:latin typeface="+mn-lt"/>
                <a:sym typeface="Wingdings" panose="05000000000000000000" pitchFamily="2" charset="2"/>
              </a:rPr>
              <a:t>  BP meerwaarde?</a:t>
            </a:r>
          </a:p>
          <a:p>
            <a:r>
              <a:rPr lang="nl-BE" sz="2400" dirty="0">
                <a:latin typeface="+mn-lt"/>
                <a:sym typeface="Wingdings" panose="05000000000000000000" pitchFamily="2" charset="2"/>
              </a:rPr>
              <a:t>intentieverklaring (</a:t>
            </a:r>
            <a:r>
              <a:rPr lang="nl-BE" sz="2400" dirty="0" err="1">
                <a:latin typeface="+mn-lt"/>
                <a:sym typeface="Wingdings" panose="05000000000000000000" pitchFamily="2" charset="2"/>
              </a:rPr>
              <a:t>Chamilo</a:t>
            </a:r>
            <a:r>
              <a:rPr lang="nl-BE" sz="2400" dirty="0">
                <a:latin typeface="+mn-lt"/>
                <a:sym typeface="Wingdings" panose="05000000000000000000" pitchFamily="2" charset="2"/>
              </a:rPr>
              <a:t>)</a:t>
            </a:r>
          </a:p>
          <a:p>
            <a:endParaRPr lang="nl-BE" sz="2400" dirty="0">
              <a:latin typeface="+mn-lt"/>
              <a:sym typeface="Wingdings" panose="05000000000000000000" pitchFamily="2" charset="2"/>
            </a:endParaRPr>
          </a:p>
          <a:p>
            <a:r>
              <a:rPr lang="nl-BE" sz="2400" dirty="0">
                <a:latin typeface="+mn-lt"/>
                <a:sym typeface="Wingdings" panose="05000000000000000000" pitchFamily="2" charset="2"/>
              </a:rPr>
              <a:t>advies: iemand van je stagebedrijf</a:t>
            </a:r>
            <a:endParaRPr lang="nl-BE" sz="2400" dirty="0">
              <a:latin typeface="+mn-lt"/>
            </a:endParaRPr>
          </a:p>
          <a:p>
            <a:endParaRPr lang="nl-BE" sz="2400" dirty="0">
              <a:latin typeface="+mn-lt"/>
            </a:endParaRPr>
          </a:p>
          <a:p>
            <a:pPr marL="0" indent="0">
              <a:buNone/>
            </a:pPr>
            <a:r>
              <a:rPr lang="nl-BE" sz="2400" dirty="0">
                <a:latin typeface="+mn-lt"/>
              </a:rPr>
              <a:t>(taken van </a:t>
            </a:r>
            <a:r>
              <a:rPr lang="nl-BE" sz="2400" dirty="0" err="1">
                <a:latin typeface="+mn-lt"/>
              </a:rPr>
              <a:t>co-promotor</a:t>
            </a:r>
            <a:r>
              <a:rPr lang="nl-BE" sz="2400" dirty="0">
                <a:latin typeface="+mn-lt"/>
              </a:rPr>
              <a:t>: in richtlijnen lezen)</a:t>
            </a:r>
          </a:p>
        </p:txBody>
      </p:sp>
    </p:spTree>
    <p:extLst>
      <p:ext uri="{BB962C8B-B14F-4D97-AF65-F5344CB8AC3E}">
        <p14:creationId xmlns:p14="http://schemas.microsoft.com/office/powerpoint/2010/main" val="405954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3">
            <a:extLst>
              <a:ext uri="{FF2B5EF4-FFF2-40B4-BE49-F238E27FC236}">
                <a16:creationId xmlns:a16="http://schemas.microsoft.com/office/drawing/2014/main" id="{391904C3-9449-43E0-A3A9-BB2E54FF7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936"/>
          <a:stretch/>
        </p:blipFill>
        <p:spPr>
          <a:xfrm>
            <a:off x="629802" y="1237957"/>
            <a:ext cx="6333706" cy="31034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023" y="265517"/>
            <a:ext cx="7891462" cy="857250"/>
          </a:xfrm>
        </p:spPr>
        <p:txBody>
          <a:bodyPr/>
          <a:lstStyle/>
          <a:p>
            <a:r>
              <a:rPr lang="nl-BE" dirty="0"/>
              <a:t>Tijdslijn BP </a:t>
            </a:r>
            <a:r>
              <a:rPr lang="nl-BE" dirty="0" err="1"/>
              <a:t>Jaarvak</a:t>
            </a:r>
            <a:endParaRPr lang="nl-BE" dirty="0">
              <a:latin typeface="+mj-lt"/>
            </a:endParaRPr>
          </a:p>
        </p:txBody>
      </p:sp>
      <p:sp>
        <p:nvSpPr>
          <p:cNvPr id="8" name="Ovaal 7"/>
          <p:cNvSpPr/>
          <p:nvPr/>
        </p:nvSpPr>
        <p:spPr>
          <a:xfrm>
            <a:off x="1453898" y="2185542"/>
            <a:ext cx="1376038" cy="39949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413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3">
            <a:extLst>
              <a:ext uri="{FF2B5EF4-FFF2-40B4-BE49-F238E27FC236}">
                <a16:creationId xmlns:a16="http://schemas.microsoft.com/office/drawing/2014/main" id="{BC26B9F7-3B5D-4C05-AE1F-9085E5668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936"/>
          <a:stretch/>
        </p:blipFill>
        <p:spPr>
          <a:xfrm>
            <a:off x="629802" y="1237957"/>
            <a:ext cx="6333706" cy="31034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023" y="265517"/>
            <a:ext cx="7891462" cy="857250"/>
          </a:xfrm>
        </p:spPr>
        <p:txBody>
          <a:bodyPr/>
          <a:lstStyle/>
          <a:p>
            <a:r>
              <a:rPr lang="nl-BE" dirty="0">
                <a:latin typeface="+mj-lt"/>
              </a:rPr>
              <a:t>Tijdslijn </a:t>
            </a:r>
            <a:r>
              <a:rPr lang="nl-BE" dirty="0"/>
              <a:t>BP </a:t>
            </a:r>
            <a:r>
              <a:rPr lang="nl-BE" dirty="0" err="1"/>
              <a:t>Jaarvak</a:t>
            </a:r>
            <a:endParaRPr lang="nl-BE" dirty="0">
              <a:latin typeface="+mj-lt"/>
            </a:endParaRPr>
          </a:p>
        </p:txBody>
      </p:sp>
      <p:sp>
        <p:nvSpPr>
          <p:cNvPr id="8" name="Ovaal 7"/>
          <p:cNvSpPr/>
          <p:nvPr/>
        </p:nvSpPr>
        <p:spPr>
          <a:xfrm>
            <a:off x="1383559" y="2656809"/>
            <a:ext cx="1376038" cy="39949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031824E-5A1D-436D-A9D6-7E46568B45C3}"/>
              </a:ext>
            </a:extLst>
          </p:cNvPr>
          <p:cNvSpPr txBox="1"/>
          <p:nvPr/>
        </p:nvSpPr>
        <p:spPr>
          <a:xfrm>
            <a:off x="446629" y="2692021"/>
            <a:ext cx="100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Vanaf</a:t>
            </a:r>
          </a:p>
        </p:txBody>
      </p:sp>
      <p:sp>
        <p:nvSpPr>
          <p:cNvPr id="6" name="Toelichting met afgeronde rechthoek 4">
            <a:extLst>
              <a:ext uri="{FF2B5EF4-FFF2-40B4-BE49-F238E27FC236}">
                <a16:creationId xmlns:a16="http://schemas.microsoft.com/office/drawing/2014/main" id="{6B2B06D1-449D-4FA6-8ED3-74B8AD28C256}"/>
              </a:ext>
            </a:extLst>
          </p:cNvPr>
          <p:cNvSpPr/>
          <p:nvPr/>
        </p:nvSpPr>
        <p:spPr>
          <a:xfrm>
            <a:off x="6431872" y="2070527"/>
            <a:ext cx="1624613" cy="572868"/>
          </a:xfrm>
          <a:prstGeom prst="wedgeRoundRectCallout">
            <a:avLst>
              <a:gd name="adj1" fmla="val -79303"/>
              <a:gd name="adj2" fmla="val 105891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initiatief van student</a:t>
            </a:r>
          </a:p>
        </p:txBody>
      </p:sp>
    </p:spTree>
    <p:extLst>
      <p:ext uri="{BB962C8B-B14F-4D97-AF65-F5344CB8AC3E}">
        <p14:creationId xmlns:p14="http://schemas.microsoft.com/office/powerpoint/2010/main" val="309185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5877" y="1171852"/>
            <a:ext cx="6600546" cy="3045041"/>
          </a:xfrm>
        </p:spPr>
        <p:txBody>
          <a:bodyPr>
            <a:noAutofit/>
          </a:bodyPr>
          <a:lstStyle/>
          <a:p>
            <a:r>
              <a:rPr lang="nl-BE" sz="2400" dirty="0">
                <a:latin typeface="+mn-lt"/>
              </a:rPr>
              <a:t>4 dagen Stage</a:t>
            </a:r>
            <a:br>
              <a:rPr lang="nl-BE" sz="2400" dirty="0">
                <a:latin typeface="+mn-lt"/>
              </a:rPr>
            </a:br>
            <a:r>
              <a:rPr lang="nl-BE" sz="2400" dirty="0">
                <a:latin typeface="+mn-lt"/>
              </a:rPr>
              <a:t> </a:t>
            </a:r>
          </a:p>
          <a:p>
            <a:r>
              <a:rPr lang="nl-BE" sz="2400" dirty="0">
                <a:solidFill>
                  <a:srgbClr val="FFFF00"/>
                </a:solidFill>
                <a:latin typeface="+mn-lt"/>
              </a:rPr>
              <a:t>5</a:t>
            </a:r>
            <a:r>
              <a:rPr lang="nl-BE" sz="2400" baseline="30000" dirty="0">
                <a:solidFill>
                  <a:srgbClr val="FFFF00"/>
                </a:solidFill>
                <a:latin typeface="+mn-lt"/>
              </a:rPr>
              <a:t>de</a:t>
            </a:r>
            <a:r>
              <a:rPr lang="nl-BE" sz="2400" dirty="0">
                <a:solidFill>
                  <a:srgbClr val="FFFF00"/>
                </a:solidFill>
                <a:latin typeface="+mn-lt"/>
              </a:rPr>
              <a:t> dag BP </a:t>
            </a:r>
          </a:p>
        </p:txBody>
      </p:sp>
      <p:sp>
        <p:nvSpPr>
          <p:cNvPr id="4" name="PIJL-LINKS 3"/>
          <p:cNvSpPr/>
          <p:nvPr/>
        </p:nvSpPr>
        <p:spPr>
          <a:xfrm>
            <a:off x="3133817" y="1993036"/>
            <a:ext cx="1402672" cy="523783"/>
          </a:xfrm>
          <a:prstGeom prst="lef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146" name="Picture 2" descr="Afbeeldingsresultaat voor uitsla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33602" y="1316714"/>
            <a:ext cx="2857500" cy="1876425"/>
          </a:xfrm>
          <a:prstGeom prst="rect">
            <a:avLst/>
          </a:prstGeom>
          <a:solidFill>
            <a:schemeClr val="bg1">
              <a:alpha val="71000"/>
            </a:schemeClr>
          </a:solidFill>
        </p:spPr>
      </p:pic>
      <p:sp>
        <p:nvSpPr>
          <p:cNvPr id="5" name="Verbodssymbool 4"/>
          <p:cNvSpPr/>
          <p:nvPr/>
        </p:nvSpPr>
        <p:spPr>
          <a:xfrm>
            <a:off x="5086906" y="452761"/>
            <a:ext cx="3453412" cy="3577701"/>
          </a:xfrm>
          <a:prstGeom prst="noSmoking">
            <a:avLst/>
          </a:prstGeom>
          <a:solidFill>
            <a:srgbClr val="C00000">
              <a:alpha val="11000"/>
            </a:srgbClr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54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3">
            <a:extLst>
              <a:ext uri="{FF2B5EF4-FFF2-40B4-BE49-F238E27FC236}">
                <a16:creationId xmlns:a16="http://schemas.microsoft.com/office/drawing/2014/main" id="{99C4C364-39AC-4E96-8D1F-33A1C0ABE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936"/>
          <a:stretch/>
        </p:blipFill>
        <p:spPr>
          <a:xfrm>
            <a:off x="629802" y="1237957"/>
            <a:ext cx="6333706" cy="31034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023" y="265517"/>
            <a:ext cx="7891462" cy="857250"/>
          </a:xfrm>
        </p:spPr>
        <p:txBody>
          <a:bodyPr/>
          <a:lstStyle/>
          <a:p>
            <a:r>
              <a:rPr lang="nl-BE" dirty="0">
                <a:latin typeface="+mj-lt"/>
              </a:rPr>
              <a:t>Tijdslijn </a:t>
            </a:r>
            <a:r>
              <a:rPr lang="nl-BE" dirty="0"/>
              <a:t>BP </a:t>
            </a:r>
            <a:r>
              <a:rPr lang="nl-BE" dirty="0" err="1"/>
              <a:t>Jaarvak</a:t>
            </a:r>
            <a:endParaRPr lang="nl-BE" dirty="0">
              <a:latin typeface="+mj-lt"/>
            </a:endParaRPr>
          </a:p>
        </p:txBody>
      </p:sp>
      <p:sp>
        <p:nvSpPr>
          <p:cNvPr id="8" name="Ovaal 7"/>
          <p:cNvSpPr/>
          <p:nvPr/>
        </p:nvSpPr>
        <p:spPr>
          <a:xfrm>
            <a:off x="1423654" y="3121043"/>
            <a:ext cx="1376038" cy="39949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9FEF416C-5C70-4CDE-9DF8-B52D76E2527D}"/>
              </a:ext>
            </a:extLst>
          </p:cNvPr>
          <p:cNvSpPr/>
          <p:nvPr/>
        </p:nvSpPr>
        <p:spPr>
          <a:xfrm>
            <a:off x="4433916" y="3121042"/>
            <a:ext cx="827401" cy="39949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088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3">
            <a:extLst>
              <a:ext uri="{FF2B5EF4-FFF2-40B4-BE49-F238E27FC236}">
                <a16:creationId xmlns:a16="http://schemas.microsoft.com/office/drawing/2014/main" id="{ED8FEEC3-1D27-4BAF-8819-CB0F919F8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936"/>
          <a:stretch/>
        </p:blipFill>
        <p:spPr>
          <a:xfrm>
            <a:off x="540774" y="1316828"/>
            <a:ext cx="6333706" cy="31034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023" y="265517"/>
            <a:ext cx="7891462" cy="857250"/>
          </a:xfrm>
        </p:spPr>
        <p:txBody>
          <a:bodyPr/>
          <a:lstStyle/>
          <a:p>
            <a:r>
              <a:rPr lang="nl-BE" dirty="0">
                <a:latin typeface="+mj-lt"/>
              </a:rPr>
              <a:t>Tijdslijn </a:t>
            </a:r>
            <a:r>
              <a:rPr lang="nl-BE" dirty="0"/>
              <a:t>BP </a:t>
            </a:r>
            <a:r>
              <a:rPr lang="nl-BE" dirty="0" err="1"/>
              <a:t>Jaarvak</a:t>
            </a:r>
            <a:r>
              <a:rPr lang="nl-BE" dirty="0">
                <a:latin typeface="+mj-lt"/>
              </a:rPr>
              <a:t> </a:t>
            </a:r>
          </a:p>
        </p:txBody>
      </p:sp>
      <p:sp>
        <p:nvSpPr>
          <p:cNvPr id="8" name="Ovaal 7"/>
          <p:cNvSpPr/>
          <p:nvPr/>
        </p:nvSpPr>
        <p:spPr>
          <a:xfrm>
            <a:off x="1423654" y="4020733"/>
            <a:ext cx="1376038" cy="39949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oelichting met afgeronde rechthoek 4">
            <a:extLst>
              <a:ext uri="{FF2B5EF4-FFF2-40B4-BE49-F238E27FC236}">
                <a16:creationId xmlns:a16="http://schemas.microsoft.com/office/drawing/2014/main" id="{33D76791-9750-44B4-8B9F-4DB5974C7B0B}"/>
              </a:ext>
            </a:extLst>
          </p:cNvPr>
          <p:cNvSpPr/>
          <p:nvPr/>
        </p:nvSpPr>
        <p:spPr>
          <a:xfrm>
            <a:off x="5436374" y="3243506"/>
            <a:ext cx="1624613" cy="572868"/>
          </a:xfrm>
          <a:prstGeom prst="wedgeRoundRectCallout">
            <a:avLst>
              <a:gd name="adj1" fmla="val -79303"/>
              <a:gd name="adj2" fmla="val 105891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voorbeeld op </a:t>
            </a:r>
            <a:r>
              <a:rPr lang="nl-BE" dirty="0" err="1"/>
              <a:t>Chamilo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98903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3">
            <a:extLst>
              <a:ext uri="{FF2B5EF4-FFF2-40B4-BE49-F238E27FC236}">
                <a16:creationId xmlns:a16="http://schemas.microsoft.com/office/drawing/2014/main" id="{D6959FEF-0496-4B90-900B-5211B2F86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422"/>
          <a:stretch/>
        </p:blipFill>
        <p:spPr>
          <a:xfrm>
            <a:off x="338948" y="1312764"/>
            <a:ext cx="7166165" cy="28379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023" y="230348"/>
            <a:ext cx="7891462" cy="857250"/>
          </a:xfrm>
        </p:spPr>
        <p:txBody>
          <a:bodyPr/>
          <a:lstStyle/>
          <a:p>
            <a:r>
              <a:rPr lang="nl-BE" dirty="0">
                <a:latin typeface="+mj-lt"/>
              </a:rPr>
              <a:t>Tijdslijn BP </a:t>
            </a:r>
            <a:r>
              <a:rPr lang="nl-BE" dirty="0" err="1">
                <a:latin typeface="+mj-lt"/>
              </a:rPr>
              <a:t>Jaarvak</a:t>
            </a:r>
            <a:endParaRPr lang="nl-BE" dirty="0">
              <a:latin typeface="+mj-lt"/>
            </a:endParaRPr>
          </a:p>
        </p:txBody>
      </p:sp>
      <p:sp>
        <p:nvSpPr>
          <p:cNvPr id="8" name="Ovaal 7"/>
          <p:cNvSpPr/>
          <p:nvPr/>
        </p:nvSpPr>
        <p:spPr>
          <a:xfrm>
            <a:off x="1363860" y="1404204"/>
            <a:ext cx="1376038" cy="39949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al 8"/>
          <p:cNvSpPr/>
          <p:nvPr/>
        </p:nvSpPr>
        <p:spPr>
          <a:xfrm>
            <a:off x="3922030" y="1387571"/>
            <a:ext cx="577049" cy="39949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211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3">
            <a:extLst>
              <a:ext uri="{FF2B5EF4-FFF2-40B4-BE49-F238E27FC236}">
                <a16:creationId xmlns:a16="http://schemas.microsoft.com/office/drawing/2014/main" id="{D8514B82-9D3A-4038-B0D1-D76EE95F4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422"/>
          <a:stretch/>
        </p:blipFill>
        <p:spPr>
          <a:xfrm>
            <a:off x="338948" y="1312764"/>
            <a:ext cx="7166165" cy="28379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023" y="265517"/>
            <a:ext cx="7891462" cy="857250"/>
          </a:xfrm>
        </p:spPr>
        <p:txBody>
          <a:bodyPr/>
          <a:lstStyle/>
          <a:p>
            <a:r>
              <a:rPr lang="nl-BE" dirty="0">
                <a:latin typeface="+mj-lt"/>
              </a:rPr>
              <a:t>Tijdslijn BP </a:t>
            </a:r>
            <a:r>
              <a:rPr lang="nl-BE" dirty="0" err="1">
                <a:latin typeface="+mj-lt"/>
              </a:rPr>
              <a:t>Jaarvak</a:t>
            </a:r>
            <a:endParaRPr lang="nl-BE" dirty="0">
              <a:latin typeface="+mj-lt"/>
            </a:endParaRPr>
          </a:p>
        </p:txBody>
      </p:sp>
      <p:sp>
        <p:nvSpPr>
          <p:cNvPr id="8" name="Ovaal 7"/>
          <p:cNvSpPr/>
          <p:nvPr/>
        </p:nvSpPr>
        <p:spPr>
          <a:xfrm>
            <a:off x="1251319" y="2372002"/>
            <a:ext cx="1484848" cy="39949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al 8"/>
          <p:cNvSpPr/>
          <p:nvPr/>
        </p:nvSpPr>
        <p:spPr>
          <a:xfrm>
            <a:off x="4110754" y="2360968"/>
            <a:ext cx="577049" cy="39949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8039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3">
            <a:extLst>
              <a:ext uri="{FF2B5EF4-FFF2-40B4-BE49-F238E27FC236}">
                <a16:creationId xmlns:a16="http://schemas.microsoft.com/office/drawing/2014/main" id="{F95A388D-BD04-4641-85D8-23FDB627E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422"/>
          <a:stretch/>
        </p:blipFill>
        <p:spPr>
          <a:xfrm>
            <a:off x="0" y="1227247"/>
            <a:ext cx="7166165" cy="28379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023" y="265517"/>
            <a:ext cx="7891462" cy="857250"/>
          </a:xfrm>
        </p:spPr>
        <p:txBody>
          <a:bodyPr/>
          <a:lstStyle/>
          <a:p>
            <a:r>
              <a:rPr lang="nl-BE" dirty="0">
                <a:latin typeface="+mj-lt"/>
              </a:rPr>
              <a:t>Tijdslijn </a:t>
            </a:r>
            <a:r>
              <a:rPr lang="nl-BE" dirty="0" err="1">
                <a:latin typeface="+mj-lt"/>
                <a:sym typeface="Wingdings" panose="05000000000000000000" pitchFamily="2" charset="2"/>
              </a:rPr>
              <a:t>BPJaarvak</a:t>
            </a:r>
            <a:endParaRPr lang="nl-BE" dirty="0">
              <a:latin typeface="+mj-lt"/>
            </a:endParaRPr>
          </a:p>
        </p:txBody>
      </p:sp>
      <p:sp>
        <p:nvSpPr>
          <p:cNvPr id="8" name="Ovaal 7"/>
          <p:cNvSpPr/>
          <p:nvPr/>
        </p:nvSpPr>
        <p:spPr>
          <a:xfrm>
            <a:off x="1129638" y="2730117"/>
            <a:ext cx="1376038" cy="39949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al 8"/>
          <p:cNvSpPr/>
          <p:nvPr/>
        </p:nvSpPr>
        <p:spPr>
          <a:xfrm>
            <a:off x="4253461" y="2766271"/>
            <a:ext cx="726502" cy="505987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276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2598"/>
            <a:ext cx="7891462" cy="857250"/>
          </a:xfrm>
        </p:spPr>
        <p:txBody>
          <a:bodyPr/>
          <a:lstStyle/>
          <a:p>
            <a:r>
              <a:rPr lang="nl-BE" dirty="0">
                <a:latin typeface="+mj-lt"/>
              </a:rPr>
              <a:t>De taal van de BP</a:t>
            </a:r>
          </a:p>
        </p:txBody>
      </p:sp>
      <p:sp>
        <p:nvSpPr>
          <p:cNvPr id="3" name="Rechthoek 2"/>
          <p:cNvSpPr/>
          <p:nvPr/>
        </p:nvSpPr>
        <p:spPr>
          <a:xfrm>
            <a:off x="165023" y="971699"/>
            <a:ext cx="71501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chemeClr val="bg2"/>
                </a:solidFill>
              </a:rPr>
              <a:t>woordenlijst.org</a:t>
            </a:r>
          </a:p>
          <a:p>
            <a:r>
              <a:rPr lang="nl-BE" dirty="0">
                <a:solidFill>
                  <a:schemeClr val="bg2"/>
                </a:solidFill>
              </a:rPr>
              <a:t>https://www.scribbr.nl/category/taal-in-je-scriptie/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0475" y="1650933"/>
            <a:ext cx="6109398" cy="349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0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5800" y="748724"/>
            <a:ext cx="7772400" cy="6868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bg2"/>
                </a:solidFill>
                <a:latin typeface="Montserrat Extra Bold" pitchFamily="2" charset="77"/>
                <a:ea typeface="+mj-ea"/>
                <a:cs typeface="+mj-cs"/>
              </a:defRPr>
            </a:lvl1pPr>
          </a:lstStyle>
          <a:p>
            <a:r>
              <a:rPr lang="nl-BE" dirty="0">
                <a:latin typeface="+mn-lt"/>
              </a:rPr>
              <a:t>De laatste hindernis</a:t>
            </a:r>
          </a:p>
        </p:txBody>
      </p:sp>
      <p:pic>
        <p:nvPicPr>
          <p:cNvPr id="1026" name="Picture 2" descr="Gerelateerde afbee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2546" y="1602419"/>
            <a:ext cx="3295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5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>
          <a:xfrm>
            <a:off x="685800" y="1393400"/>
            <a:ext cx="7772400" cy="1934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chemeClr val="bg2"/>
                </a:solidFill>
                <a:latin typeface="Montserrat Semi" pitchFamily="2" charset="77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chemeClr val="bg2"/>
                </a:solidFill>
                <a:latin typeface="Montserrat Semi" pitchFamily="2" charset="77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2"/>
                </a:solidFill>
                <a:latin typeface="Montserrat Semi" pitchFamily="2" charset="77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bg2"/>
                </a:solidFill>
                <a:latin typeface="Montserrat Semi" pitchFamily="2" charset="77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chemeClr val="bg2"/>
                </a:solidFill>
                <a:latin typeface="Montserrat Semi" pitchFamily="2" charset="77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BE" sz="18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35781" y="198655"/>
            <a:ext cx="7772400" cy="6868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bg2"/>
                </a:solidFill>
                <a:latin typeface="Montserrat Extra Bold" pitchFamily="2" charset="77"/>
                <a:ea typeface="+mj-ea"/>
                <a:cs typeface="+mj-cs"/>
              </a:defRPr>
            </a:lvl1pPr>
          </a:lstStyle>
          <a:p>
            <a:r>
              <a:rPr lang="nl-BE" dirty="0"/>
              <a:t>Evaluatie </a:t>
            </a:r>
            <a:r>
              <a:rPr lang="nl-BE" dirty="0" err="1"/>
              <a:t>adhv</a:t>
            </a:r>
            <a:r>
              <a:rPr lang="nl-BE" dirty="0"/>
              <a:t> </a:t>
            </a:r>
            <a:r>
              <a:rPr lang="nl-BE" dirty="0" err="1"/>
              <a:t>rubrics</a:t>
            </a:r>
            <a:endParaRPr lang="nl-BE" dirty="0"/>
          </a:p>
          <a:p>
            <a:endParaRPr lang="nl-BE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F5C1777B-AEEC-495D-B981-901CCB5EE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36169"/>
          </a:xfrm>
        </p:spPr>
        <p:txBody>
          <a:bodyPr>
            <a:normAutofit fontScale="70000" lnSpcReduction="20000"/>
          </a:bodyPr>
          <a:lstStyle/>
          <a:p>
            <a:r>
              <a:rPr lang="nl-BE" dirty="0"/>
              <a:t>Productevaluatie</a:t>
            </a:r>
          </a:p>
          <a:p>
            <a:pPr lvl="1"/>
            <a:r>
              <a:rPr lang="nl-BE" dirty="0"/>
              <a:t>BP voorstel</a:t>
            </a:r>
          </a:p>
          <a:p>
            <a:pPr lvl="1"/>
            <a:r>
              <a:rPr lang="nl-BE" dirty="0"/>
              <a:t>BP verbeterd voorstel</a:t>
            </a:r>
          </a:p>
          <a:p>
            <a:pPr lvl="1"/>
            <a:r>
              <a:rPr lang="nl-BE" dirty="0"/>
              <a:t>Paper</a:t>
            </a:r>
          </a:p>
          <a:p>
            <a:pPr lvl="2"/>
            <a:r>
              <a:rPr lang="nl-BE" dirty="0"/>
              <a:t>Inleiding</a:t>
            </a:r>
          </a:p>
          <a:p>
            <a:pPr lvl="2"/>
            <a:r>
              <a:rPr lang="nl-BE" dirty="0"/>
              <a:t>Literatuurstudie</a:t>
            </a:r>
          </a:p>
          <a:p>
            <a:pPr lvl="2"/>
            <a:r>
              <a:rPr lang="nl-BE" dirty="0"/>
              <a:t>Praktisch gedeelte/</a:t>
            </a:r>
            <a:r>
              <a:rPr lang="nl-BE" dirty="0" err="1"/>
              <a:t>proof</a:t>
            </a:r>
            <a:r>
              <a:rPr lang="nl-BE" dirty="0"/>
              <a:t> of concept</a:t>
            </a:r>
          </a:p>
          <a:p>
            <a:pPr lvl="2"/>
            <a:r>
              <a:rPr lang="nl-BE" dirty="0"/>
              <a:t>Conclusie</a:t>
            </a:r>
          </a:p>
          <a:p>
            <a:pPr lvl="2"/>
            <a:r>
              <a:rPr lang="nl-BE" dirty="0"/>
              <a:t>Vorm</a:t>
            </a:r>
          </a:p>
          <a:p>
            <a:pPr lvl="1"/>
            <a:r>
              <a:rPr lang="nl-BE" dirty="0"/>
              <a:t>Poster</a:t>
            </a:r>
          </a:p>
          <a:p>
            <a:r>
              <a:rPr lang="nl-BE" dirty="0"/>
              <a:t>Proces evaluatie</a:t>
            </a:r>
          </a:p>
          <a:p>
            <a:pPr lvl="1"/>
            <a:r>
              <a:rPr lang="nl-BE" dirty="0"/>
              <a:t>Initiatief – contact – feedback</a:t>
            </a:r>
          </a:p>
          <a:p>
            <a:pPr lvl="1"/>
            <a:r>
              <a:rPr lang="nl-BE" dirty="0"/>
              <a:t>Timemanagement</a:t>
            </a:r>
          </a:p>
          <a:p>
            <a:r>
              <a:rPr lang="nl-BE" dirty="0"/>
              <a:t>Presentatie en verdediging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2191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CCC0B-538F-4791-88BD-9A73C2B6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Evaluatie </a:t>
            </a:r>
            <a:r>
              <a:rPr lang="nl-BE" dirty="0" err="1"/>
              <a:t>adhv</a:t>
            </a:r>
            <a:r>
              <a:rPr lang="nl-BE" dirty="0"/>
              <a:t> </a:t>
            </a:r>
            <a:r>
              <a:rPr lang="nl-BE" dirty="0" err="1"/>
              <a:t>rubrics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8593DD-7591-42C8-ACB7-1617FDECB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err="1"/>
              <a:t>Rubrics</a:t>
            </a:r>
            <a:r>
              <a:rPr lang="nl-BE" dirty="0"/>
              <a:t> BP beschikbaar op </a:t>
            </a:r>
            <a:r>
              <a:rPr lang="nl-BE" dirty="0" err="1"/>
              <a:t>Chamilo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5BAB2C4-12A1-47BC-8C0D-46FDD05E03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51" y="1786599"/>
            <a:ext cx="9069897" cy="264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49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023" y="265517"/>
            <a:ext cx="7891462" cy="857250"/>
          </a:xfrm>
        </p:spPr>
        <p:txBody>
          <a:bodyPr/>
          <a:lstStyle/>
          <a:p>
            <a:r>
              <a:rPr lang="nl-BE" dirty="0">
                <a:latin typeface="+mj-lt"/>
              </a:rPr>
              <a:t>FAQ</a:t>
            </a:r>
          </a:p>
        </p:txBody>
      </p:sp>
      <p:sp>
        <p:nvSpPr>
          <p:cNvPr id="6" name="Tijdelijke aanduiding voor inhoud 6"/>
          <p:cNvSpPr>
            <a:spLocks noGrp="1"/>
          </p:cNvSpPr>
          <p:nvPr>
            <p:ph idx="1"/>
          </p:nvPr>
        </p:nvSpPr>
        <p:spPr>
          <a:xfrm>
            <a:off x="301841" y="1122767"/>
            <a:ext cx="7412854" cy="3671309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nl-BE" dirty="0">
                <a:latin typeface="+mj-lt"/>
              </a:rPr>
              <a:t>Moet Latex gebruikt worden?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nl-BE" dirty="0">
                <a:latin typeface="+mj-lt"/>
              </a:rPr>
              <a:t>NEEN, maar….. </a:t>
            </a:r>
            <a:r>
              <a:rPr lang="nl-BE" dirty="0" err="1">
                <a:latin typeface="+mj-lt"/>
              </a:rPr>
              <a:t>Layout</a:t>
            </a:r>
            <a:r>
              <a:rPr lang="nl-BE" dirty="0">
                <a:latin typeface="+mj-lt"/>
              </a:rPr>
              <a:t> en structuur moeten volledig voldoen…..</a:t>
            </a:r>
          </a:p>
          <a:p>
            <a:pPr>
              <a:spcAft>
                <a:spcPts val="600"/>
              </a:spcAft>
            </a:pPr>
            <a:r>
              <a:rPr lang="nl-BE" dirty="0">
                <a:latin typeface="+mj-lt"/>
              </a:rPr>
              <a:t>Mag BP in Engels?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nl-BE" dirty="0">
                <a:latin typeface="+mj-lt"/>
              </a:rPr>
              <a:t>Enkel na motivatie (sturen naar BP-coördinator)</a:t>
            </a:r>
          </a:p>
          <a:p>
            <a:pPr>
              <a:spcAft>
                <a:spcPts val="600"/>
              </a:spcAft>
            </a:pPr>
            <a:r>
              <a:rPr lang="nl-BE" dirty="0">
                <a:latin typeface="+mj-lt"/>
              </a:rPr>
              <a:t>Kan ik uitstel krijgen?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nl-BE" dirty="0">
                <a:latin typeface="+mj-lt"/>
              </a:rPr>
              <a:t>Neen</a:t>
            </a:r>
          </a:p>
          <a:p>
            <a:pPr marL="400050" lvl="1" indent="0">
              <a:spcAft>
                <a:spcPts val="600"/>
              </a:spcAft>
              <a:buNone/>
            </a:pPr>
            <a:endParaRPr lang="nl-BE" sz="2800" dirty="0">
              <a:latin typeface="+mj-lt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arenR" startAt="2"/>
            </a:pPr>
            <a:endParaRPr lang="nl-B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806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023" y="265517"/>
            <a:ext cx="7891462" cy="857250"/>
          </a:xfrm>
        </p:spPr>
        <p:txBody>
          <a:bodyPr/>
          <a:lstStyle/>
          <a:p>
            <a:r>
              <a:rPr lang="nl-BE" dirty="0">
                <a:latin typeface="+mj-lt"/>
              </a:rPr>
              <a:t>FAQ</a:t>
            </a:r>
          </a:p>
        </p:txBody>
      </p:sp>
      <p:sp>
        <p:nvSpPr>
          <p:cNvPr id="6" name="Tijdelijke aanduiding voor inhoud 6"/>
          <p:cNvSpPr>
            <a:spLocks noGrp="1"/>
          </p:cNvSpPr>
          <p:nvPr>
            <p:ph idx="1"/>
          </p:nvPr>
        </p:nvSpPr>
        <p:spPr>
          <a:xfrm>
            <a:off x="301841" y="1122767"/>
            <a:ext cx="7412854" cy="3671309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nl-BE" dirty="0">
                <a:latin typeface="+mj-lt"/>
              </a:rPr>
              <a:t>Moet er een praktisch gedeelte zijn?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nl-BE" dirty="0">
                <a:latin typeface="+mj-lt"/>
              </a:rPr>
              <a:t>JA (literatuurstudie/stand van zaken &amp; </a:t>
            </a:r>
            <a:r>
              <a:rPr lang="nl-BE" dirty="0" err="1">
                <a:latin typeface="+mj-lt"/>
              </a:rPr>
              <a:t>proof</a:t>
            </a:r>
            <a:r>
              <a:rPr lang="nl-BE" dirty="0">
                <a:latin typeface="+mj-lt"/>
              </a:rPr>
              <a:t> of concept)</a:t>
            </a:r>
          </a:p>
          <a:p>
            <a:pPr>
              <a:spcAft>
                <a:spcPts val="600"/>
              </a:spcAft>
            </a:pPr>
            <a:r>
              <a:rPr lang="nl-BE" dirty="0">
                <a:latin typeface="+mj-lt"/>
              </a:rPr>
              <a:t>Moet ik een </a:t>
            </a:r>
            <a:r>
              <a:rPr lang="nl-BE" dirty="0" err="1">
                <a:latin typeface="+mj-lt"/>
              </a:rPr>
              <a:t>co-promotor</a:t>
            </a:r>
            <a:r>
              <a:rPr lang="nl-BE" dirty="0">
                <a:latin typeface="+mj-lt"/>
              </a:rPr>
              <a:t> hebben?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nl-BE" dirty="0">
                <a:latin typeface="+mj-lt"/>
              </a:rPr>
              <a:t>JA</a:t>
            </a:r>
          </a:p>
          <a:p>
            <a:pPr>
              <a:spcAft>
                <a:spcPts val="600"/>
              </a:spcAft>
            </a:pPr>
            <a:r>
              <a:rPr lang="nl-BE" dirty="0">
                <a:latin typeface="+mj-lt"/>
              </a:rPr>
              <a:t> Kan ik BP in 2</a:t>
            </a:r>
            <a:r>
              <a:rPr lang="nl-BE" baseline="30000" dirty="0">
                <a:latin typeface="+mj-lt"/>
              </a:rPr>
              <a:t>de</a:t>
            </a:r>
            <a:r>
              <a:rPr lang="nl-BE" dirty="0">
                <a:latin typeface="+mj-lt"/>
              </a:rPr>
              <a:t> zittijd afleggen?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nl-BE" dirty="0">
                <a:latin typeface="+mj-lt"/>
              </a:rPr>
              <a:t>JA, maar geen activiteiten van promotor</a:t>
            </a:r>
          </a:p>
          <a:p>
            <a:pPr marL="400050" lvl="1" indent="0">
              <a:spcAft>
                <a:spcPts val="600"/>
              </a:spcAft>
              <a:buNone/>
            </a:pPr>
            <a:endParaRPr lang="nl-BE" sz="2800" dirty="0">
              <a:latin typeface="+mj-lt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arenR" startAt="2"/>
            </a:pPr>
            <a:endParaRPr lang="nl-B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291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023" y="265517"/>
            <a:ext cx="7891462" cy="857250"/>
          </a:xfrm>
        </p:spPr>
        <p:txBody>
          <a:bodyPr/>
          <a:lstStyle/>
          <a:p>
            <a:r>
              <a:rPr lang="nl-BE" dirty="0">
                <a:latin typeface="+mj-lt"/>
              </a:rPr>
              <a:t>FAQ</a:t>
            </a:r>
          </a:p>
        </p:txBody>
      </p:sp>
      <p:sp>
        <p:nvSpPr>
          <p:cNvPr id="6" name="Tijdelijke aanduiding voor inhoud 6"/>
          <p:cNvSpPr>
            <a:spLocks noGrp="1"/>
          </p:cNvSpPr>
          <p:nvPr>
            <p:ph idx="1"/>
          </p:nvPr>
        </p:nvSpPr>
        <p:spPr>
          <a:xfrm>
            <a:off x="301841" y="1122767"/>
            <a:ext cx="8677136" cy="3671309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nl-BE" dirty="0">
                <a:latin typeface="+mj-lt"/>
              </a:rPr>
              <a:t>Moet de BP afgedrukt worden?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nl-BE" dirty="0">
                <a:latin typeface="+mj-lt"/>
              </a:rPr>
              <a:t>NEEN</a:t>
            </a:r>
          </a:p>
          <a:p>
            <a:pPr>
              <a:spcAft>
                <a:spcPts val="600"/>
              </a:spcAft>
            </a:pPr>
            <a:r>
              <a:rPr lang="nl-BE" dirty="0">
                <a:latin typeface="+mj-lt"/>
              </a:rPr>
              <a:t>Wat als BP niet mag gepubliceerd worden?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nl-BE" dirty="0">
                <a:latin typeface="+mj-lt"/>
              </a:rPr>
              <a:t>document te vinden op </a:t>
            </a:r>
            <a:r>
              <a:rPr lang="nl-BE" dirty="0" err="1">
                <a:latin typeface="+mj-lt"/>
              </a:rPr>
              <a:t>Chamilo</a:t>
            </a:r>
            <a:r>
              <a:rPr lang="nl-BE" dirty="0">
                <a:latin typeface="+mj-lt"/>
              </a:rPr>
              <a:t> en sturen naar sofie.moreau@hogent.be</a:t>
            </a:r>
          </a:p>
          <a:p>
            <a:pPr>
              <a:spcAft>
                <a:spcPts val="600"/>
              </a:spcAft>
            </a:pPr>
            <a:r>
              <a:rPr lang="nl-BE" dirty="0">
                <a:latin typeface="+mj-lt"/>
              </a:rPr>
              <a:t> Kan ik zelf een promotor kiezen?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nl-BE" dirty="0">
                <a:latin typeface="+mj-lt"/>
              </a:rPr>
              <a:t>Je mag een docent contacteren en warm maken voor je interessant onderwerp</a:t>
            </a:r>
          </a:p>
          <a:p>
            <a:pPr marL="400050" lvl="1" indent="0">
              <a:spcAft>
                <a:spcPts val="600"/>
              </a:spcAft>
              <a:buNone/>
            </a:pPr>
            <a:endParaRPr lang="nl-BE" sz="2800" dirty="0">
              <a:latin typeface="+mj-lt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arenR" startAt="2"/>
            </a:pPr>
            <a:endParaRPr lang="nl-B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468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023" y="265517"/>
            <a:ext cx="7891462" cy="857250"/>
          </a:xfrm>
        </p:spPr>
        <p:txBody>
          <a:bodyPr/>
          <a:lstStyle/>
          <a:p>
            <a:r>
              <a:rPr lang="nl-BE" dirty="0">
                <a:latin typeface="+mj-lt"/>
              </a:rPr>
              <a:t>FAQ</a:t>
            </a:r>
          </a:p>
        </p:txBody>
      </p:sp>
      <p:sp>
        <p:nvSpPr>
          <p:cNvPr id="6" name="Tijdelijke aanduiding voor inhoud 6"/>
          <p:cNvSpPr>
            <a:spLocks noGrp="1"/>
          </p:cNvSpPr>
          <p:nvPr>
            <p:ph idx="1"/>
          </p:nvPr>
        </p:nvSpPr>
        <p:spPr>
          <a:xfrm>
            <a:off x="301841" y="1122767"/>
            <a:ext cx="7412854" cy="367130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BE" dirty="0">
                <a:latin typeface="+mj-lt"/>
              </a:rPr>
              <a:t>Hoe ziet BP-voorstel-template eruit? </a:t>
            </a:r>
          </a:p>
          <a:p>
            <a:pPr marL="0" indent="0">
              <a:spcAft>
                <a:spcPts val="600"/>
              </a:spcAft>
              <a:buNone/>
            </a:pPr>
            <a:endParaRPr lang="nl-BE" dirty="0">
              <a:latin typeface="+mj-lt"/>
            </a:endParaRPr>
          </a:p>
          <a:p>
            <a:pPr marL="400050" lvl="1" indent="0">
              <a:spcAft>
                <a:spcPts val="600"/>
              </a:spcAft>
              <a:buNone/>
            </a:pPr>
            <a:endParaRPr lang="nl-BE" sz="2800" dirty="0">
              <a:latin typeface="+mj-lt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arenR" startAt="2"/>
            </a:pPr>
            <a:endParaRPr lang="nl-B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658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1B80873D-1D64-4877-A9D5-8B2ABD742D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36094" y="39050"/>
            <a:ext cx="3964781" cy="508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5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651A0-23E1-4266-8C42-2643057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Tijdelijke aanduiding voor inhoud 4" descr="naam_voornaam_voorstel.pdf - Adobe Acrobat Reader DC">
            <a:extLst>
              <a:ext uri="{FF2B5EF4-FFF2-40B4-BE49-F238E27FC236}">
                <a16:creationId xmlns:a16="http://schemas.microsoft.com/office/drawing/2014/main" id="{AB7ECC29-5871-457B-9617-34BB405DE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09" t="24460" r="15900" b="4447"/>
          <a:stretch/>
        </p:blipFill>
        <p:spPr>
          <a:xfrm>
            <a:off x="600800" y="162008"/>
            <a:ext cx="7942400" cy="4355480"/>
          </a:xfrm>
        </p:spPr>
      </p:pic>
    </p:spTree>
    <p:extLst>
      <p:ext uri="{BB962C8B-B14F-4D97-AF65-F5344CB8AC3E}">
        <p14:creationId xmlns:p14="http://schemas.microsoft.com/office/powerpoint/2010/main" val="70794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023" y="265517"/>
            <a:ext cx="7891462" cy="857250"/>
          </a:xfrm>
        </p:spPr>
        <p:txBody>
          <a:bodyPr/>
          <a:lstStyle/>
          <a:p>
            <a:r>
              <a:rPr lang="nl-BE" dirty="0">
                <a:latin typeface="+mj-lt"/>
              </a:rPr>
              <a:t>FAQ</a:t>
            </a:r>
          </a:p>
        </p:txBody>
      </p:sp>
      <p:sp>
        <p:nvSpPr>
          <p:cNvPr id="6" name="Tijdelijke aanduiding voor inhoud 6"/>
          <p:cNvSpPr>
            <a:spLocks noGrp="1"/>
          </p:cNvSpPr>
          <p:nvPr>
            <p:ph idx="1"/>
          </p:nvPr>
        </p:nvSpPr>
        <p:spPr>
          <a:xfrm>
            <a:off x="301841" y="1122767"/>
            <a:ext cx="7412854" cy="3671309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nl-BE" dirty="0">
                <a:latin typeface="+mj-lt"/>
              </a:rPr>
              <a:t>Hoe lang moet het voorstel zijn?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nl-BE" dirty="0">
                <a:latin typeface="+mj-lt"/>
              </a:rPr>
              <a:t>één of twee bladzijden</a:t>
            </a:r>
          </a:p>
          <a:p>
            <a:pPr>
              <a:spcAft>
                <a:spcPts val="600"/>
              </a:spcAft>
            </a:pPr>
            <a:r>
              <a:rPr lang="nl-BE" dirty="0">
                <a:latin typeface="+mj-lt"/>
              </a:rPr>
              <a:t>Waar kan ik een voorbeeld vinden?</a:t>
            </a:r>
          </a:p>
          <a:p>
            <a:pPr marL="0" indent="0">
              <a:buNone/>
            </a:pPr>
            <a:r>
              <a:rPr lang="nl-BE" dirty="0"/>
              <a:t>Voorbeelden:  bib.hogent.be </a:t>
            </a:r>
            <a:r>
              <a:rPr lang="nl-BE" dirty="0">
                <a:sym typeface="Wingdings" panose="05000000000000000000" pitchFamily="2" charset="2"/>
              </a:rPr>
              <a:t> op onderwerp zoeken, en dan verfijnen naar type=eindwerk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(In bijlage BP voorstel)</a:t>
            </a:r>
          </a:p>
          <a:p>
            <a:pPr marL="0" indent="0">
              <a:buNone/>
            </a:pPr>
            <a:r>
              <a:rPr lang="nl-BE" dirty="0"/>
              <a:t>Ook een aantal voorbeelden op </a:t>
            </a:r>
            <a:r>
              <a:rPr lang="nl-BE" dirty="0" err="1"/>
              <a:t>Chamilo</a:t>
            </a:r>
            <a:endParaRPr lang="nl-BE" dirty="0"/>
          </a:p>
          <a:p>
            <a:pPr marL="0" indent="0">
              <a:spcAft>
                <a:spcPts val="600"/>
              </a:spcAft>
              <a:buNone/>
            </a:pPr>
            <a:endParaRPr lang="nl-BE" dirty="0">
              <a:latin typeface="+mj-lt"/>
            </a:endParaRPr>
          </a:p>
          <a:p>
            <a:pPr marL="0" indent="0">
              <a:spcAft>
                <a:spcPts val="600"/>
              </a:spcAft>
              <a:buNone/>
            </a:pPr>
            <a:endParaRPr lang="nl-BE" dirty="0">
              <a:latin typeface="+mj-lt"/>
            </a:endParaRPr>
          </a:p>
          <a:p>
            <a:pPr marL="0" indent="0">
              <a:spcAft>
                <a:spcPts val="600"/>
              </a:spcAft>
              <a:buNone/>
            </a:pPr>
            <a:endParaRPr lang="nl-BE" dirty="0">
              <a:latin typeface="+mj-lt"/>
            </a:endParaRPr>
          </a:p>
          <a:p>
            <a:pPr marL="400050" lvl="1" indent="0">
              <a:spcAft>
                <a:spcPts val="600"/>
              </a:spcAft>
              <a:buNone/>
            </a:pPr>
            <a:endParaRPr lang="nl-BE" sz="2800" dirty="0">
              <a:latin typeface="+mj-lt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arenR" startAt="2"/>
            </a:pPr>
            <a:endParaRPr lang="nl-B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88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023" y="265517"/>
            <a:ext cx="7891462" cy="857250"/>
          </a:xfrm>
        </p:spPr>
        <p:txBody>
          <a:bodyPr/>
          <a:lstStyle/>
          <a:p>
            <a:r>
              <a:rPr lang="nl-BE" dirty="0">
                <a:latin typeface="+mj-lt"/>
              </a:rPr>
              <a:t>FAQ</a:t>
            </a:r>
          </a:p>
        </p:txBody>
      </p:sp>
      <p:sp>
        <p:nvSpPr>
          <p:cNvPr id="6" name="Tijdelijke aanduiding voor inhoud 6"/>
          <p:cNvSpPr>
            <a:spLocks noGrp="1"/>
          </p:cNvSpPr>
          <p:nvPr>
            <p:ph idx="1"/>
          </p:nvPr>
        </p:nvSpPr>
        <p:spPr>
          <a:xfrm>
            <a:off x="301841" y="1122767"/>
            <a:ext cx="7412854" cy="367130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BE" dirty="0">
                <a:latin typeface="+mj-lt"/>
              </a:rPr>
              <a:t>Hoe stel ik een onderzoeksvraag op? </a:t>
            </a:r>
          </a:p>
          <a:p>
            <a:pPr marL="0" indent="0">
              <a:spcAft>
                <a:spcPts val="600"/>
              </a:spcAft>
              <a:buNone/>
            </a:pPr>
            <a:endParaRPr lang="nl-BE" dirty="0">
              <a:latin typeface="+mj-lt"/>
            </a:endParaRPr>
          </a:p>
          <a:p>
            <a:pPr marL="0" indent="0">
              <a:spcAft>
                <a:spcPts val="600"/>
              </a:spcAft>
              <a:buNone/>
            </a:pPr>
            <a:endParaRPr lang="nl-BE" dirty="0">
              <a:latin typeface="+mj-lt"/>
            </a:endParaRPr>
          </a:p>
          <a:p>
            <a:pPr marL="0" indent="0">
              <a:spcAft>
                <a:spcPts val="600"/>
              </a:spcAft>
              <a:buNone/>
            </a:pPr>
            <a:endParaRPr lang="nl-BE" dirty="0">
              <a:latin typeface="+mj-lt"/>
            </a:endParaRPr>
          </a:p>
          <a:p>
            <a:pPr marL="400050" lvl="1" indent="0">
              <a:spcAft>
                <a:spcPts val="600"/>
              </a:spcAft>
              <a:buNone/>
            </a:pPr>
            <a:endParaRPr lang="nl-BE" sz="2800" dirty="0">
              <a:latin typeface="+mj-lt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arenR" startAt="2"/>
            </a:pPr>
            <a:endParaRPr lang="nl-B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251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5800" y="748724"/>
            <a:ext cx="3797423" cy="6868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bg2"/>
                </a:solidFill>
                <a:latin typeface="Montserrat Extra Bold" pitchFamily="2" charset="77"/>
                <a:ea typeface="+mj-ea"/>
                <a:cs typeface="+mj-cs"/>
              </a:defRPr>
            </a:lvl1pPr>
          </a:lstStyle>
          <a:p>
            <a:r>
              <a:rPr lang="nl-BE" dirty="0">
                <a:latin typeface="+mn-lt"/>
              </a:rPr>
              <a:t>Hoe voorkom je ?</a:t>
            </a:r>
          </a:p>
        </p:txBody>
      </p:sp>
      <p:pic>
        <p:nvPicPr>
          <p:cNvPr id="2050" name="Picture 2" descr="Afbeeldingsresultaat voor hordelo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182" y="160796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105182" y="1992677"/>
            <a:ext cx="3797423" cy="6868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bg2"/>
                </a:solidFill>
                <a:latin typeface="Montserrat Extra Bold" pitchFamily="2" charset="77"/>
                <a:ea typeface="+mj-ea"/>
                <a:cs typeface="+mj-cs"/>
              </a:defRPr>
            </a:lvl1pPr>
          </a:lstStyle>
          <a:p>
            <a:r>
              <a:rPr lang="nl-BE" dirty="0">
                <a:latin typeface="+mn-lt"/>
              </a:rPr>
              <a:t>Nu beginnen !!</a:t>
            </a:r>
          </a:p>
        </p:txBody>
      </p:sp>
    </p:spTree>
    <p:extLst>
      <p:ext uri="{BB962C8B-B14F-4D97-AF65-F5344CB8AC3E}">
        <p14:creationId xmlns:p14="http://schemas.microsoft.com/office/powerpoint/2010/main" val="38866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53855-B7DC-485B-843F-8602CE3C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Onderzoeksvraag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6F8E0F-7D46-41E4-AD87-0E52CE6B1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Bib.hogent.be</a:t>
            </a:r>
          </a:p>
          <a:p>
            <a:pPr marL="0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nl-BE" dirty="0">
                <a:sym typeface="Wingdings" panose="05000000000000000000" pitchFamily="2" charset="2"/>
              </a:rPr>
              <a:t>     </a:t>
            </a:r>
            <a:endParaRPr lang="nl-BE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9708FE29-CC45-4D6C-9918-322D54E871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99138" y="2320541"/>
            <a:ext cx="2473574" cy="1809332"/>
          </a:xfrm>
          <a:prstGeom prst="rect">
            <a:avLst/>
          </a:prstGeom>
        </p:spPr>
      </p:pic>
      <p:pic>
        <p:nvPicPr>
          <p:cNvPr id="5" name="Tijdelijke aanduiding voor inhoud 6">
            <a:extLst>
              <a:ext uri="{FF2B5EF4-FFF2-40B4-BE49-F238E27FC236}">
                <a16:creationId xmlns:a16="http://schemas.microsoft.com/office/drawing/2014/main" id="{9BB289B0-ED62-4231-8132-09130A61E76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5385" y="43383"/>
            <a:ext cx="3426882" cy="4217118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A4145ABC-A1C4-484B-A6B0-9A2CEC85C897}"/>
              </a:ext>
            </a:extLst>
          </p:cNvPr>
          <p:cNvSpPr/>
          <p:nvPr/>
        </p:nvSpPr>
        <p:spPr>
          <a:xfrm>
            <a:off x="5275385" y="1647930"/>
            <a:ext cx="2733151" cy="23111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0123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0833C7D5-9662-4917-B9EC-38AAC426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7445" y="107905"/>
            <a:ext cx="6964804" cy="492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94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023" y="265517"/>
            <a:ext cx="7891462" cy="857250"/>
          </a:xfrm>
        </p:spPr>
        <p:txBody>
          <a:bodyPr/>
          <a:lstStyle/>
          <a:p>
            <a:r>
              <a:rPr lang="nl-BE" dirty="0">
                <a:latin typeface="+mj-lt"/>
              </a:rPr>
              <a:t>FAQ</a:t>
            </a:r>
          </a:p>
        </p:txBody>
      </p:sp>
      <p:sp>
        <p:nvSpPr>
          <p:cNvPr id="6" name="Tijdelijke aanduiding voor inhoud 6"/>
          <p:cNvSpPr>
            <a:spLocks noGrp="1"/>
          </p:cNvSpPr>
          <p:nvPr>
            <p:ph idx="1"/>
          </p:nvPr>
        </p:nvSpPr>
        <p:spPr>
          <a:xfrm>
            <a:off x="301841" y="1122767"/>
            <a:ext cx="7412854" cy="367130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BE" dirty="0">
                <a:latin typeface="+mj-lt"/>
              </a:rPr>
              <a:t>Na het indienen van de BP is er een plagiaatcontrole, is die ook beschikbaar voor studenten?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nl-BE" dirty="0">
                <a:latin typeface="+mj-lt"/>
              </a:rPr>
              <a:t>Neen</a:t>
            </a:r>
          </a:p>
          <a:p>
            <a:pPr>
              <a:spcAft>
                <a:spcPts val="600"/>
              </a:spcAft>
            </a:pPr>
            <a:r>
              <a:rPr lang="nl-BE" dirty="0">
                <a:latin typeface="+mj-lt"/>
              </a:rPr>
              <a:t>Hoe lang moet de BP zijn?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nl-BE" dirty="0">
                <a:latin typeface="+mj-lt"/>
              </a:rPr>
              <a:t>Te lezen in …..</a:t>
            </a:r>
          </a:p>
          <a:p>
            <a:pPr marL="0" indent="0">
              <a:spcAft>
                <a:spcPts val="600"/>
              </a:spcAft>
              <a:buNone/>
            </a:pPr>
            <a:endParaRPr lang="nl-BE" dirty="0">
              <a:latin typeface="+mj-lt"/>
            </a:endParaRPr>
          </a:p>
          <a:p>
            <a:pPr marL="0" indent="0">
              <a:spcAft>
                <a:spcPts val="600"/>
              </a:spcAft>
              <a:buNone/>
            </a:pPr>
            <a:endParaRPr lang="nl-BE" dirty="0">
              <a:latin typeface="+mj-lt"/>
            </a:endParaRPr>
          </a:p>
          <a:p>
            <a:pPr marL="0" indent="0">
              <a:spcAft>
                <a:spcPts val="600"/>
              </a:spcAft>
              <a:buNone/>
            </a:pPr>
            <a:endParaRPr lang="nl-BE" dirty="0">
              <a:latin typeface="+mj-lt"/>
            </a:endParaRPr>
          </a:p>
          <a:p>
            <a:pPr marL="400050" lvl="1" indent="0">
              <a:spcAft>
                <a:spcPts val="600"/>
              </a:spcAft>
              <a:buNone/>
            </a:pPr>
            <a:endParaRPr lang="nl-BE" sz="2800" dirty="0">
              <a:latin typeface="+mj-lt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arenR" startAt="2"/>
            </a:pPr>
            <a:endParaRPr lang="nl-B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298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023" y="265517"/>
            <a:ext cx="7891462" cy="857250"/>
          </a:xfrm>
        </p:spPr>
        <p:txBody>
          <a:bodyPr/>
          <a:lstStyle/>
          <a:p>
            <a:r>
              <a:rPr lang="nl-BE" dirty="0">
                <a:latin typeface="+mj-lt"/>
              </a:rPr>
              <a:t>FAQ</a:t>
            </a:r>
          </a:p>
        </p:txBody>
      </p:sp>
      <p:sp>
        <p:nvSpPr>
          <p:cNvPr id="6" name="Tijdelijke aanduiding voor inhoud 6"/>
          <p:cNvSpPr>
            <a:spLocks noGrp="1"/>
          </p:cNvSpPr>
          <p:nvPr>
            <p:ph idx="1"/>
          </p:nvPr>
        </p:nvSpPr>
        <p:spPr>
          <a:xfrm>
            <a:off x="301841" y="1122767"/>
            <a:ext cx="7412854" cy="367130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BE" i="1" dirty="0"/>
              <a:t>“BP telt minstens </a:t>
            </a:r>
            <a:r>
              <a:rPr lang="nl-BE" b="1" i="1" dirty="0"/>
              <a:t>30</a:t>
            </a:r>
            <a:r>
              <a:rPr lang="nl-BE" i="1" dirty="0"/>
              <a:t> bladzijden en minstens </a:t>
            </a:r>
            <a:r>
              <a:rPr lang="nl-BE" b="1" i="1" dirty="0"/>
              <a:t>10.000</a:t>
            </a:r>
            <a:r>
              <a:rPr lang="nl-BE" i="1" dirty="0"/>
              <a:t> woorden (inclusief inleiding, referentielijst en dergelijke, maar exclusief bijlagen zoals broncode, ruwe resultaten van </a:t>
            </a:r>
            <a:r>
              <a:rPr lang="nl-BE" i="1" dirty="0" err="1"/>
              <a:t>experimenten,enz</a:t>
            </a:r>
            <a:r>
              <a:rPr lang="nl-BE" i="1" dirty="0"/>
              <a:t>.). </a:t>
            </a:r>
            <a:br>
              <a:rPr lang="nl-BE" i="1" dirty="0"/>
            </a:br>
            <a:r>
              <a:rPr lang="nl-BE" i="1" dirty="0"/>
              <a:t>Dit is op zich vrij weinig. Als je je onderwerp met voldoende diepgang uitwerkt, mag het geen probleem zijn om dit te halen. Een </a:t>
            </a:r>
            <a:r>
              <a:rPr lang="nl-BE" i="1" dirty="0" err="1"/>
              <a:t>bachelorproef</a:t>
            </a:r>
            <a:r>
              <a:rPr lang="nl-BE" i="1" dirty="0"/>
              <a:t> met 30 half lege bladzijden of grote afbeeldingen is dus niet voldoende. “</a:t>
            </a:r>
            <a:endParaRPr lang="nl-BE" i="1" dirty="0">
              <a:latin typeface="+mj-lt"/>
            </a:endParaRPr>
          </a:p>
          <a:p>
            <a:pPr>
              <a:spcAft>
                <a:spcPts val="600"/>
              </a:spcAft>
            </a:pPr>
            <a:endParaRPr lang="nl-BE" dirty="0">
              <a:latin typeface="+mj-lt"/>
            </a:endParaRPr>
          </a:p>
          <a:p>
            <a:pPr marL="857250" lvl="1" indent="-457200">
              <a:spcAft>
                <a:spcPts val="600"/>
              </a:spcAft>
            </a:pPr>
            <a:endParaRPr lang="nl-BE" sz="2800" dirty="0">
              <a:latin typeface="+mj-lt"/>
            </a:endParaRPr>
          </a:p>
          <a:p>
            <a:pPr>
              <a:spcAft>
                <a:spcPts val="600"/>
              </a:spcAft>
            </a:pPr>
            <a:endParaRPr lang="nl-B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0011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023" y="265517"/>
            <a:ext cx="7891462" cy="857250"/>
          </a:xfrm>
        </p:spPr>
        <p:txBody>
          <a:bodyPr/>
          <a:lstStyle/>
          <a:p>
            <a:r>
              <a:rPr lang="nl-BE" dirty="0">
                <a:latin typeface="+mj-lt"/>
              </a:rPr>
              <a:t>FAQ</a:t>
            </a:r>
          </a:p>
        </p:txBody>
      </p:sp>
      <p:sp>
        <p:nvSpPr>
          <p:cNvPr id="6" name="Tijdelijke aanduiding voor inhoud 6"/>
          <p:cNvSpPr>
            <a:spLocks noGrp="1"/>
          </p:cNvSpPr>
          <p:nvPr>
            <p:ph idx="1"/>
          </p:nvPr>
        </p:nvSpPr>
        <p:spPr>
          <a:xfrm>
            <a:off x="301841" y="1122767"/>
            <a:ext cx="7412854" cy="367130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BE" dirty="0">
                <a:latin typeface="+mj-lt"/>
              </a:rPr>
              <a:t>Figuren in Latex?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nl-BE" dirty="0"/>
              <a:t>pagina 37 van ‘BP praktische gids’</a:t>
            </a:r>
            <a:endParaRPr lang="nl-BE" dirty="0"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nl-BE" dirty="0">
                <a:latin typeface="+mj-lt"/>
              </a:rPr>
              <a:t>Poster?</a:t>
            </a:r>
          </a:p>
          <a:p>
            <a:pPr marL="0" indent="0">
              <a:spcAft>
                <a:spcPts val="600"/>
              </a:spcAft>
              <a:buNone/>
            </a:pPr>
            <a:endParaRPr lang="nl-BE" dirty="0">
              <a:latin typeface="+mj-lt"/>
            </a:endParaRPr>
          </a:p>
          <a:p>
            <a:pPr marL="0" indent="0">
              <a:spcAft>
                <a:spcPts val="600"/>
              </a:spcAft>
              <a:buNone/>
            </a:pPr>
            <a:endParaRPr lang="nl-BE" dirty="0">
              <a:latin typeface="+mj-lt"/>
            </a:endParaRPr>
          </a:p>
          <a:p>
            <a:pPr marL="0" indent="0">
              <a:spcAft>
                <a:spcPts val="600"/>
              </a:spcAft>
              <a:buNone/>
            </a:pPr>
            <a:endParaRPr lang="nl-BE" dirty="0">
              <a:latin typeface="+mj-lt"/>
            </a:endParaRPr>
          </a:p>
          <a:p>
            <a:pPr marL="400050" lvl="1" indent="0">
              <a:spcAft>
                <a:spcPts val="600"/>
              </a:spcAft>
              <a:buNone/>
            </a:pPr>
            <a:endParaRPr lang="nl-BE" sz="2800" dirty="0">
              <a:latin typeface="+mj-lt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arenR" startAt="2"/>
            </a:pPr>
            <a:endParaRPr lang="nl-B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332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023" y="265517"/>
            <a:ext cx="7891462" cy="857250"/>
          </a:xfrm>
        </p:spPr>
        <p:txBody>
          <a:bodyPr/>
          <a:lstStyle/>
          <a:p>
            <a:r>
              <a:rPr lang="nl-BE" dirty="0">
                <a:latin typeface="+mj-lt"/>
              </a:rPr>
              <a:t>FAQ: Poster info</a:t>
            </a:r>
          </a:p>
        </p:txBody>
      </p:sp>
      <p:sp>
        <p:nvSpPr>
          <p:cNvPr id="6" name="Tijdelijke aanduiding voor inhoud 6"/>
          <p:cNvSpPr>
            <a:spLocks noGrp="1"/>
          </p:cNvSpPr>
          <p:nvPr>
            <p:ph idx="1"/>
          </p:nvPr>
        </p:nvSpPr>
        <p:spPr>
          <a:xfrm>
            <a:off x="301841" y="1122767"/>
            <a:ext cx="7412854" cy="3671309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Weerspiegelt  ‘</a:t>
            </a:r>
            <a:r>
              <a:rPr lang="nl-BE" dirty="0" err="1"/>
              <a:t>highlights</a:t>
            </a:r>
            <a:r>
              <a:rPr lang="nl-BE" dirty="0"/>
              <a:t>’ van BP </a:t>
            </a:r>
          </a:p>
          <a:p>
            <a:r>
              <a:rPr lang="nl-BE" dirty="0"/>
              <a:t>Template op </a:t>
            </a:r>
            <a:r>
              <a:rPr lang="nl-BE" dirty="0" err="1"/>
              <a:t>gitHub</a:t>
            </a:r>
            <a:r>
              <a:rPr lang="nl-BE" dirty="0"/>
              <a:t> (zo kan je zien wat er verwacht wordt)</a:t>
            </a:r>
          </a:p>
          <a:p>
            <a:r>
              <a:rPr lang="nl-BE" dirty="0"/>
              <a:t>Gebruik van deze template is niet verplicht. Laat je creativiteit maar de vrije loop </a:t>
            </a:r>
          </a:p>
          <a:p>
            <a:r>
              <a:rPr lang="nl-BE" dirty="0"/>
              <a:t>Zal bedrijven helpen om een keuze te maken welke presentatie bij te wonen  </a:t>
            </a:r>
          </a:p>
          <a:p>
            <a:r>
              <a:rPr lang="nl-BE" dirty="0"/>
              <a:t>Maak je nu nog geen zorgen, eens je BP opgeladen is er nog tijd genoeg om de poster te maken</a:t>
            </a:r>
          </a:p>
          <a:p>
            <a:pPr marL="0" indent="0">
              <a:spcAft>
                <a:spcPts val="600"/>
              </a:spcAft>
              <a:buNone/>
            </a:pPr>
            <a:endParaRPr lang="nl-BE" dirty="0">
              <a:latin typeface="+mj-lt"/>
            </a:endParaRPr>
          </a:p>
          <a:p>
            <a:pPr marL="0" indent="0">
              <a:spcAft>
                <a:spcPts val="600"/>
              </a:spcAft>
              <a:buNone/>
            </a:pPr>
            <a:endParaRPr lang="nl-BE" dirty="0">
              <a:latin typeface="+mj-lt"/>
            </a:endParaRPr>
          </a:p>
          <a:p>
            <a:pPr marL="0" indent="0">
              <a:spcAft>
                <a:spcPts val="600"/>
              </a:spcAft>
              <a:buNone/>
            </a:pPr>
            <a:endParaRPr lang="nl-BE" dirty="0">
              <a:latin typeface="+mj-lt"/>
            </a:endParaRPr>
          </a:p>
          <a:p>
            <a:pPr marL="400050" lvl="1" indent="0">
              <a:spcAft>
                <a:spcPts val="600"/>
              </a:spcAft>
              <a:buNone/>
            </a:pPr>
            <a:endParaRPr lang="nl-BE" sz="2800" dirty="0">
              <a:latin typeface="+mj-lt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arenR" startAt="2"/>
            </a:pPr>
            <a:endParaRPr lang="nl-B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802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beeldingsresultaat voor vr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4816" y="470516"/>
            <a:ext cx="5837563" cy="388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7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5800" y="748724"/>
            <a:ext cx="7526045" cy="6868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bg2"/>
                </a:solidFill>
                <a:latin typeface="Montserrat Extra Bold" pitchFamily="2" charset="77"/>
                <a:ea typeface="+mj-ea"/>
                <a:cs typeface="+mj-cs"/>
              </a:defRPr>
            </a:lvl1pPr>
          </a:lstStyle>
          <a:p>
            <a:r>
              <a:rPr lang="nl-BE" dirty="0">
                <a:latin typeface="+mn-lt"/>
              </a:rPr>
              <a:t>1) Lees de BP richtlijnen en praktische gids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649E213-5B5F-466C-827C-B7DBB99AFA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6067" y="1407491"/>
            <a:ext cx="4843069" cy="1082491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A4A5FE49-4EDE-44A1-BAEA-C44EFFF0A5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8708" y="3200400"/>
            <a:ext cx="4726745" cy="108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9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0" y="941033"/>
            <a:ext cx="8229600" cy="3853043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endParaRPr lang="nl-BE" dirty="0">
              <a:latin typeface="+mj-lt"/>
            </a:endParaRPr>
          </a:p>
          <a:p>
            <a:pPr marL="742950" indent="-742950">
              <a:spcAft>
                <a:spcPts val="600"/>
              </a:spcAft>
              <a:buFont typeface="+mj-lt"/>
              <a:buAutoNum type="arabicParenR" startAt="2"/>
            </a:pPr>
            <a:r>
              <a:rPr lang="nl-BE" dirty="0">
                <a:latin typeface="+mj-lt"/>
              </a:rPr>
              <a:t>Kies een onderwerp</a:t>
            </a:r>
          </a:p>
          <a:p>
            <a:pPr marL="1143000" lvl="1" indent="-742950">
              <a:spcAft>
                <a:spcPts val="600"/>
              </a:spcAft>
              <a:buFont typeface="+mj-lt"/>
              <a:buAutoNum type="alphaLcParenR"/>
            </a:pPr>
            <a:r>
              <a:rPr lang="nl-BE" sz="2800" dirty="0">
                <a:latin typeface="+mj-lt"/>
              </a:rPr>
              <a:t>Kies een </a:t>
            </a:r>
            <a:r>
              <a:rPr lang="nl-BE" sz="2800" dirty="0" err="1">
                <a:latin typeface="+mj-lt"/>
              </a:rPr>
              <a:t>onderzoeksdomein</a:t>
            </a:r>
            <a:endParaRPr lang="nl-BE" sz="2800" dirty="0">
              <a:latin typeface="+mj-lt"/>
            </a:endParaRPr>
          </a:p>
          <a:p>
            <a:pPr marL="1143000" lvl="1" indent="-742950">
              <a:spcAft>
                <a:spcPts val="600"/>
              </a:spcAft>
              <a:buFont typeface="+mj-lt"/>
              <a:buAutoNum type="alphaLcParenR"/>
            </a:pPr>
            <a:r>
              <a:rPr lang="nl-BE" sz="2800" dirty="0">
                <a:latin typeface="+mj-lt"/>
              </a:rPr>
              <a:t>Formuleer een onderzoeksvraag</a:t>
            </a:r>
          </a:p>
          <a:p>
            <a:pPr marL="1143000" lvl="1" indent="-742950">
              <a:spcAft>
                <a:spcPts val="600"/>
              </a:spcAft>
              <a:buFont typeface="+mj-lt"/>
              <a:buAutoNum type="alphaLcParenR"/>
            </a:pPr>
            <a:r>
              <a:rPr lang="nl-BE" sz="2800" dirty="0">
                <a:latin typeface="+mj-lt"/>
              </a:rPr>
              <a:t>Schrijf je onderwerp uit </a:t>
            </a:r>
            <a:r>
              <a:rPr lang="nl-BE" sz="2800" dirty="0">
                <a:latin typeface="+mj-lt"/>
                <a:sym typeface="Wingdings" panose="05000000000000000000" pitchFamily="2" charset="2"/>
              </a:rPr>
              <a:t> volgens </a:t>
            </a:r>
            <a:br>
              <a:rPr lang="nl-BE" sz="2800" dirty="0">
                <a:latin typeface="+mj-lt"/>
                <a:sym typeface="Wingdings" panose="05000000000000000000" pitchFamily="2" charset="2"/>
              </a:rPr>
            </a:br>
            <a:r>
              <a:rPr lang="nl-BE" sz="2800" dirty="0">
                <a:latin typeface="+mj-lt"/>
                <a:sym typeface="Wingdings" panose="05000000000000000000" pitchFamily="2" charset="2"/>
              </a:rPr>
              <a:t>                                    Latex-template</a:t>
            </a:r>
            <a:endParaRPr lang="nl-BE" sz="2800" dirty="0">
              <a:latin typeface="+mj-lt"/>
            </a:endParaRPr>
          </a:p>
          <a:p>
            <a:pPr marL="1143000" lvl="1" indent="-742950">
              <a:spcAft>
                <a:spcPts val="600"/>
              </a:spcAft>
              <a:buFont typeface="+mj-lt"/>
              <a:buAutoNum type="alphaLcParenR"/>
            </a:pPr>
            <a:endParaRPr lang="nl-BE" sz="2800" dirty="0">
              <a:latin typeface="+mj-lt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arenR" startAt="2"/>
            </a:pPr>
            <a:endParaRPr lang="nl-B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601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0" y="941033"/>
            <a:ext cx="7714695" cy="3853043"/>
          </a:xfrm>
        </p:spPr>
        <p:txBody>
          <a:bodyPr>
            <a:normAutofit/>
          </a:bodyPr>
          <a:lstStyle/>
          <a:p>
            <a:pPr marL="742950" indent="-742950">
              <a:spcAft>
                <a:spcPts val="600"/>
              </a:spcAft>
              <a:buFont typeface="+mj-lt"/>
              <a:buAutoNum type="arabicParenR" startAt="2"/>
            </a:pPr>
            <a:r>
              <a:rPr lang="nl-BE" dirty="0">
                <a:latin typeface="+mj-lt"/>
              </a:rPr>
              <a:t>Kies een onderwerp</a:t>
            </a:r>
          </a:p>
          <a:p>
            <a:pPr marL="1143000" lvl="1" indent="-742950">
              <a:spcAft>
                <a:spcPts val="600"/>
              </a:spcAft>
              <a:buFont typeface="+mj-lt"/>
              <a:buAutoNum type="alphaLcParenR"/>
            </a:pPr>
            <a:r>
              <a:rPr lang="nl-BE" sz="2800" dirty="0">
                <a:latin typeface="+mj-lt"/>
              </a:rPr>
              <a:t>Uit de aangeboden beperkte lijst (BP-forum) </a:t>
            </a:r>
          </a:p>
          <a:p>
            <a:pPr marL="1143000" lvl="1" indent="-742950">
              <a:spcAft>
                <a:spcPts val="600"/>
              </a:spcAft>
              <a:buFont typeface="+mj-lt"/>
              <a:buAutoNum type="alphaLcParenR"/>
            </a:pPr>
            <a:r>
              <a:rPr lang="nl-BE" sz="2800" dirty="0">
                <a:latin typeface="+mj-lt"/>
              </a:rPr>
              <a:t>Schrijf je naam als reactie </a:t>
            </a:r>
          </a:p>
          <a:p>
            <a:pPr marL="1143000" lvl="1" indent="-742950">
              <a:spcAft>
                <a:spcPts val="600"/>
              </a:spcAft>
              <a:buFont typeface="+mj-lt"/>
              <a:buAutoNum type="alphaLcParenR"/>
            </a:pPr>
            <a:r>
              <a:rPr lang="nl-BE" sz="2800" dirty="0">
                <a:latin typeface="+mj-lt"/>
              </a:rPr>
              <a:t>Schrijf je onderwerp uit </a:t>
            </a:r>
            <a:r>
              <a:rPr lang="nl-BE" sz="2800" dirty="0">
                <a:latin typeface="+mj-lt"/>
                <a:sym typeface="Wingdings" panose="05000000000000000000" pitchFamily="2" charset="2"/>
              </a:rPr>
              <a:t> volgens </a:t>
            </a:r>
            <a:br>
              <a:rPr lang="nl-BE" sz="2800" dirty="0">
                <a:latin typeface="+mj-lt"/>
                <a:sym typeface="Wingdings" panose="05000000000000000000" pitchFamily="2" charset="2"/>
              </a:rPr>
            </a:br>
            <a:r>
              <a:rPr lang="nl-BE" sz="2800" dirty="0">
                <a:latin typeface="+mj-lt"/>
                <a:sym typeface="Wingdings" panose="05000000000000000000" pitchFamily="2" charset="2"/>
              </a:rPr>
              <a:t>                                    Latex-template</a:t>
            </a:r>
            <a:endParaRPr lang="nl-BE" sz="2800" dirty="0">
              <a:latin typeface="+mj-lt"/>
            </a:endParaRPr>
          </a:p>
          <a:p>
            <a:pPr marL="1143000" lvl="1" indent="-742950">
              <a:spcAft>
                <a:spcPts val="600"/>
              </a:spcAft>
              <a:buFont typeface="+mj-lt"/>
              <a:buAutoNum type="alphaLcParenR"/>
            </a:pPr>
            <a:endParaRPr lang="nl-BE" sz="2800" dirty="0">
              <a:latin typeface="+mj-lt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arenR" startAt="2"/>
            </a:pPr>
            <a:endParaRPr lang="nl-BE" dirty="0">
              <a:latin typeface="+mj-lt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3311370" y="106532"/>
            <a:ext cx="1615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>
                <a:solidFill>
                  <a:schemeClr val="bg2"/>
                </a:solidFill>
              </a:rPr>
              <a:t>OF</a:t>
            </a:r>
          </a:p>
        </p:txBody>
      </p:sp>
    </p:spTree>
    <p:extLst>
      <p:ext uri="{BB962C8B-B14F-4D97-AF65-F5344CB8AC3E}">
        <p14:creationId xmlns:p14="http://schemas.microsoft.com/office/powerpoint/2010/main" val="302508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3">
            <a:extLst>
              <a:ext uri="{FF2B5EF4-FFF2-40B4-BE49-F238E27FC236}">
                <a16:creationId xmlns:a16="http://schemas.microsoft.com/office/drawing/2014/main" id="{D0292F5E-8FAC-4650-8650-6CD694751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936"/>
          <a:stretch/>
        </p:blipFill>
        <p:spPr>
          <a:xfrm>
            <a:off x="629802" y="1237957"/>
            <a:ext cx="6333706" cy="31034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1970" y="138907"/>
            <a:ext cx="7891462" cy="857250"/>
          </a:xfrm>
        </p:spPr>
        <p:txBody>
          <a:bodyPr/>
          <a:lstStyle/>
          <a:p>
            <a:r>
              <a:rPr lang="nl-BE" dirty="0">
                <a:latin typeface="+mj-lt"/>
              </a:rPr>
              <a:t>Tijdslijn BP </a:t>
            </a:r>
            <a:r>
              <a:rPr lang="nl-BE" dirty="0" err="1">
                <a:latin typeface="+mj-lt"/>
              </a:rPr>
              <a:t>Jaarvak</a:t>
            </a:r>
            <a:endParaRPr lang="nl-BE" dirty="0">
              <a:latin typeface="+mj-lt"/>
            </a:endParaRPr>
          </a:p>
        </p:txBody>
      </p:sp>
      <p:sp>
        <p:nvSpPr>
          <p:cNvPr id="8" name="Ovaal 7"/>
          <p:cNvSpPr/>
          <p:nvPr/>
        </p:nvSpPr>
        <p:spPr>
          <a:xfrm>
            <a:off x="1453898" y="1780269"/>
            <a:ext cx="1376038" cy="39949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oelichting met afgeronde rechthoek 8"/>
          <p:cNvSpPr/>
          <p:nvPr/>
        </p:nvSpPr>
        <p:spPr>
          <a:xfrm>
            <a:off x="5612736" y="939887"/>
            <a:ext cx="1624613" cy="572868"/>
          </a:xfrm>
          <a:prstGeom prst="wedgeRoundRectCallout">
            <a:avLst>
              <a:gd name="adj1" fmla="val -79303"/>
              <a:gd name="adj2" fmla="val 105891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met behulp van template </a:t>
            </a:r>
          </a:p>
        </p:txBody>
      </p:sp>
    </p:spTree>
    <p:extLst>
      <p:ext uri="{BB962C8B-B14F-4D97-AF65-F5344CB8AC3E}">
        <p14:creationId xmlns:p14="http://schemas.microsoft.com/office/powerpoint/2010/main" val="206267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dirty="0">
                <a:latin typeface="+mj-lt"/>
              </a:rPr>
              <a:t>Promotor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5877" y="1444845"/>
            <a:ext cx="3235910" cy="27720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BE" sz="2400" dirty="0">
                <a:latin typeface="+mj-lt"/>
              </a:rPr>
              <a:t>Docenten krijgen lijst van onderwerpen en kiezen een onderwerp</a:t>
            </a:r>
          </a:p>
          <a:p>
            <a:pPr marL="0" indent="0">
              <a:buNone/>
            </a:pPr>
            <a:endParaRPr lang="nl-BE" sz="2400" dirty="0">
              <a:latin typeface="+mj-lt"/>
            </a:endParaRPr>
          </a:p>
          <a:p>
            <a:pPr marL="0" indent="0">
              <a:buNone/>
            </a:pPr>
            <a:r>
              <a:rPr lang="nl-BE" sz="2400" dirty="0">
                <a:latin typeface="+mj-lt"/>
              </a:rPr>
              <a:t>Docent die feedback </a:t>
            </a:r>
            <a:r>
              <a:rPr lang="nl-BE" sz="2400">
                <a:latin typeface="+mj-lt"/>
              </a:rPr>
              <a:t>schrijft wordt </a:t>
            </a:r>
            <a:r>
              <a:rPr lang="nl-BE" sz="2400" dirty="0">
                <a:latin typeface="+mj-lt"/>
              </a:rPr>
              <a:t>je promotor</a:t>
            </a:r>
          </a:p>
        </p:txBody>
      </p:sp>
      <p:pic>
        <p:nvPicPr>
          <p:cNvPr id="3074" name="Picture 2" descr="Afbeeldingsresultaat voor kieze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21585" y="482338"/>
            <a:ext cx="3466514" cy="346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55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dirty="0">
                <a:latin typeface="+mn-lt"/>
              </a:rPr>
              <a:t>Promotor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5877" y="1171852"/>
            <a:ext cx="6600546" cy="3045041"/>
          </a:xfrm>
        </p:spPr>
        <p:txBody>
          <a:bodyPr>
            <a:noAutofit/>
          </a:bodyPr>
          <a:lstStyle/>
          <a:p>
            <a:r>
              <a:rPr lang="nl-BE" sz="2400" dirty="0">
                <a:latin typeface="+mn-lt"/>
              </a:rPr>
              <a:t>lector van de opleiding </a:t>
            </a:r>
          </a:p>
          <a:p>
            <a:r>
              <a:rPr lang="nl-BE" sz="2400" dirty="0">
                <a:latin typeface="+mn-lt"/>
              </a:rPr>
              <a:t>volgt BP op</a:t>
            </a:r>
          </a:p>
          <a:p>
            <a:r>
              <a:rPr lang="nl-BE" sz="2400" dirty="0">
                <a:latin typeface="+mn-lt"/>
              </a:rPr>
              <a:t>geen expert in het </a:t>
            </a:r>
            <a:r>
              <a:rPr lang="nl-BE" sz="2400" dirty="0" err="1">
                <a:latin typeface="+mn-lt"/>
              </a:rPr>
              <a:t>vakdomein</a:t>
            </a:r>
            <a:endParaRPr lang="nl-BE" sz="2400" dirty="0">
              <a:latin typeface="+mn-lt"/>
            </a:endParaRPr>
          </a:p>
          <a:p>
            <a:r>
              <a:rPr lang="nl-BE" sz="2400" dirty="0">
                <a:latin typeface="+mn-lt"/>
              </a:rPr>
              <a:t>observeert en begeleidt onderzoeksproces</a:t>
            </a:r>
          </a:p>
          <a:p>
            <a:endParaRPr lang="nl-BE" sz="2400" dirty="0">
              <a:latin typeface="+mn-lt"/>
            </a:endParaRPr>
          </a:p>
          <a:p>
            <a:pPr marL="0" indent="0">
              <a:buNone/>
            </a:pPr>
            <a:r>
              <a:rPr lang="nl-BE" sz="2400" dirty="0">
                <a:latin typeface="+mn-lt"/>
              </a:rPr>
              <a:t>(taken van promotor: in richtlijnen lezen)</a:t>
            </a:r>
          </a:p>
        </p:txBody>
      </p:sp>
    </p:spTree>
    <p:extLst>
      <p:ext uri="{BB962C8B-B14F-4D97-AF65-F5344CB8AC3E}">
        <p14:creationId xmlns:p14="http://schemas.microsoft.com/office/powerpoint/2010/main" val="133168331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hogent">
      <a:dk1>
        <a:srgbClr val="000000"/>
      </a:dk1>
      <a:lt1>
        <a:srgbClr val="EF8767"/>
      </a:lt1>
      <a:dk2>
        <a:srgbClr val="000000"/>
      </a:dk2>
      <a:lt2>
        <a:srgbClr val="FFFFFF"/>
      </a:lt2>
      <a:accent1>
        <a:srgbClr val="F1C29F"/>
      </a:accent1>
      <a:accent2>
        <a:srgbClr val="ECECEC"/>
      </a:accent2>
      <a:accent3>
        <a:srgbClr val="646567"/>
      </a:accent3>
      <a:accent4>
        <a:srgbClr val="BBBDBE"/>
      </a:accent4>
      <a:accent5>
        <a:srgbClr val="EF8767"/>
      </a:accent5>
      <a:accent6>
        <a:srgbClr val="818285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GENT.pptx" id="{BAED9776-BCE9-4FF2-8C94-50AA1BE6E549}" vid="{8DC754E3-CB6E-4A92-B3A6-3694404072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156D4F3C32B84BB02BB5209584EF61" ma:contentTypeVersion="12" ma:contentTypeDescription="Een nieuw document maken." ma:contentTypeScope="" ma:versionID="f7c9557e7976c72e7072dfeec46bfcdb">
  <xsd:schema xmlns:xsd="http://www.w3.org/2001/XMLSchema" xmlns:xs="http://www.w3.org/2001/XMLSchema" xmlns:p="http://schemas.microsoft.com/office/2006/metadata/properties" xmlns:ns3="da78935a-1470-4a03-a20b-a4eba56f5f5c" xmlns:ns4="15310665-09b8-489d-880b-d148d6ea7ca7" targetNamespace="http://schemas.microsoft.com/office/2006/metadata/properties" ma:root="true" ma:fieldsID="00f47a85897b9ae9f3bf6161bea67fa3" ns3:_="" ns4:_="">
    <xsd:import namespace="da78935a-1470-4a03-a20b-a4eba56f5f5c"/>
    <xsd:import namespace="15310665-09b8-489d-880b-d148d6ea7c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78935a-1470-4a03-a20b-a4eba56f5f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10665-09b8-489d-880b-d148d6ea7ca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749201-AC7A-43E3-AC48-2D20250C80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5021D1-6773-4D46-97D5-F0F48F8E65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78935a-1470-4a03-a20b-a4eba56f5f5c"/>
    <ds:schemaRef ds:uri="15310665-09b8-489d-880b-d148d6ea7c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9727F8-FC36-4B06-B11B-C9F150B40BE7}">
  <ds:schemaRefs>
    <ds:schemaRef ds:uri="http://schemas.openxmlformats.org/package/2006/metadata/core-properties"/>
    <ds:schemaRef ds:uri="http://purl.org/dc/terms/"/>
    <ds:schemaRef ds:uri="15310665-09b8-489d-880b-d148d6ea7ca7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da78935a-1470-4a03-a20b-a4eba56f5f5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HOGENT</Template>
  <TotalTime>855</TotalTime>
  <Words>587</Words>
  <Application>Microsoft Office PowerPoint</Application>
  <PresentationFormat>Diavoorstelling (16:9)</PresentationFormat>
  <Paragraphs>140</Paragraphs>
  <Slides>36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43" baseType="lpstr">
      <vt:lpstr>Wingdings</vt:lpstr>
      <vt:lpstr>Montserrat Semi</vt:lpstr>
      <vt:lpstr>Arial</vt:lpstr>
      <vt:lpstr>Montserrat Extra Bold</vt:lpstr>
      <vt:lpstr>Montserrat ExtraBold</vt:lpstr>
      <vt:lpstr>Calibri</vt:lpstr>
      <vt:lpstr>Kantoorthema</vt:lpstr>
      <vt:lpstr>Bacherlorproef 21-22</vt:lpstr>
      <vt:lpstr>PowerPoint-presentatie</vt:lpstr>
      <vt:lpstr>PowerPoint-presentatie</vt:lpstr>
      <vt:lpstr>PowerPoint-presentatie</vt:lpstr>
      <vt:lpstr>PowerPoint-presentatie</vt:lpstr>
      <vt:lpstr>PowerPoint-presentatie</vt:lpstr>
      <vt:lpstr>Tijdslijn BP Jaarvak</vt:lpstr>
      <vt:lpstr>Promotor</vt:lpstr>
      <vt:lpstr>Promotor</vt:lpstr>
      <vt:lpstr>Co-promotor</vt:lpstr>
      <vt:lpstr>Tijdslijn BP Jaarvak</vt:lpstr>
      <vt:lpstr>Tijdslijn BP Jaarvak</vt:lpstr>
      <vt:lpstr>PowerPoint-presentatie</vt:lpstr>
      <vt:lpstr>Tijdslijn BP Jaarvak</vt:lpstr>
      <vt:lpstr>Tijdslijn BP Jaarvak </vt:lpstr>
      <vt:lpstr>Tijdslijn BP Jaarvak</vt:lpstr>
      <vt:lpstr>Tijdslijn BP Jaarvak</vt:lpstr>
      <vt:lpstr>Tijdslijn BPJaarvak</vt:lpstr>
      <vt:lpstr>De taal van de BP</vt:lpstr>
      <vt:lpstr>PowerPoint-presentatie</vt:lpstr>
      <vt:lpstr>Evaluatie adhv rubrics</vt:lpstr>
      <vt:lpstr>FAQ</vt:lpstr>
      <vt:lpstr>FAQ</vt:lpstr>
      <vt:lpstr>FAQ</vt:lpstr>
      <vt:lpstr>FAQ</vt:lpstr>
      <vt:lpstr>PowerPoint-presentatie</vt:lpstr>
      <vt:lpstr>PowerPoint-presentatie</vt:lpstr>
      <vt:lpstr>FAQ</vt:lpstr>
      <vt:lpstr>FAQ</vt:lpstr>
      <vt:lpstr>Onderzoeksvraag</vt:lpstr>
      <vt:lpstr>PowerPoint-presentatie</vt:lpstr>
      <vt:lpstr>FAQ</vt:lpstr>
      <vt:lpstr>FAQ</vt:lpstr>
      <vt:lpstr>FAQ</vt:lpstr>
      <vt:lpstr>FAQ: Poster info</vt:lpstr>
      <vt:lpstr>PowerPoint-presentatie</vt:lpstr>
    </vt:vector>
  </TitlesOfParts>
  <Company>Hogeschool 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Chantal Teerlinck</dc:creator>
  <cp:lastModifiedBy>Chantal Teerlinck</cp:lastModifiedBy>
  <cp:revision>55</cp:revision>
  <cp:lastPrinted>2018-07-26T13:38:51Z</cp:lastPrinted>
  <dcterms:created xsi:type="dcterms:W3CDTF">2018-10-15T13:45:27Z</dcterms:created>
  <dcterms:modified xsi:type="dcterms:W3CDTF">2021-10-18T15:38:23Z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0x01010010156D4F3C32B84BB02BB5209584EF61</vt:lpwstr>
  </property>
</Properties>
</file>