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3" r:id="rId3"/>
    <p:sldId id="257" r:id="rId4"/>
    <p:sldId id="258" r:id="rId5"/>
    <p:sldId id="259" r:id="rId6"/>
    <p:sldId id="260" r:id="rId7"/>
    <p:sldId id="261" r:id="rId8"/>
    <p:sldId id="265" r:id="rId9"/>
    <p:sldId id="266" r:id="rId10"/>
    <p:sldId id="267" r:id="rId11"/>
    <p:sldId id="262" r:id="rId1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1" autoAdjust="0"/>
    <p:restoredTop sz="77205" autoAdjust="0"/>
  </p:normalViewPr>
  <p:slideViewPr>
    <p:cSldViewPr>
      <p:cViewPr varScale="1">
        <p:scale>
          <a:sx n="94" d="100"/>
          <a:sy n="94" d="100"/>
        </p:scale>
        <p:origin x="2124"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27/11/2014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our class diagram. We’ll go more in depth later, but first we will explain shortly the main responsibilities of the important packages and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generating of the charts itself takes place in the charts generators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data representation is done by Shape objects, for now there are only boxes and lines.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Chart generators create data representation classes who will be drawn later by an image builder located in the grey package.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see here one of our design decisions was to separate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from the representation of the charts, using a builder pattern. The classes for the drawing part are located in the builder package (grey).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Another design decision was to create a separate class to handle information retrieval, because all classes would be loaded with database accesses if we didn’t.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Here</a:t>
            </a:r>
            <a:r>
              <a:rPr lang="en-US" baseline="0" dirty="0" smtClean="0"/>
              <a:t> you see a detail of the creation of a scatterplot. The user wants to create an image, with given parameters. These parameters then get wrapped in our own class, </a:t>
            </a:r>
            <a:r>
              <a:rPr lang="en-US" baseline="0" dirty="0" err="1" smtClean="0"/>
              <a:t>polymorphicchartparameters,to</a:t>
            </a:r>
            <a:r>
              <a:rPr lang="en-US" baseline="0" dirty="0" smtClean="0"/>
              <a:t> provide us easier access to the properties of the chart that we need (WRAPPER). The chart then gets the type from the parameters, and creates a </a:t>
            </a:r>
            <a:r>
              <a:rPr lang="en-US" baseline="0" dirty="0" err="1" smtClean="0"/>
              <a:t>ScatterplotGenerator</a:t>
            </a:r>
            <a:r>
              <a:rPr lang="en-US" baseline="0" dirty="0" smtClean="0"/>
              <a:t>. This generator uses a </a:t>
            </a:r>
            <a:r>
              <a:rPr lang="en-US" baseline="0" dirty="0" err="1" smtClean="0"/>
              <a:t>Sonarfacade</a:t>
            </a:r>
            <a:r>
              <a:rPr lang="en-US" baseline="0" dirty="0" smtClean="0"/>
              <a:t>, to access the database, and the parameters to extract the properties as needed. The </a:t>
            </a:r>
            <a:r>
              <a:rPr lang="en-US" baseline="0" dirty="0" err="1" smtClean="0"/>
              <a:t>measureFetcher</a:t>
            </a:r>
            <a:r>
              <a:rPr lang="en-US" baseline="0" dirty="0" smtClean="0"/>
              <a:t> is created, with a reference to the sonar, to have uniform database access. The needed resources and parameters are retrieved from the sonar object. The </a:t>
            </a:r>
            <a:r>
              <a:rPr lang="en-US" baseline="0" dirty="0" err="1" smtClean="0"/>
              <a:t>plotgenerator</a:t>
            </a:r>
            <a:r>
              <a:rPr lang="en-US" baseline="0" dirty="0" smtClean="0"/>
              <a:t> then creates the needed properties of its shapes. In this example these are width, height and color. They are used to provide uniform lists of </a:t>
            </a:r>
            <a:r>
              <a:rPr lang="en-US" baseline="0" dirty="0" err="1" smtClean="0"/>
              <a:t>shapeproperties</a:t>
            </a:r>
            <a:r>
              <a:rPr lang="en-US" baseline="0" dirty="0" smtClean="0"/>
              <a:t>, independent of the user input. These properties then create a strategy, depending on user input (</a:t>
            </a:r>
            <a:r>
              <a:rPr lang="en-US" baseline="0" dirty="0" err="1" smtClean="0"/>
              <a:t>singlemetric</a:t>
            </a:r>
            <a:r>
              <a:rPr lang="en-US" baseline="0" dirty="0" smtClean="0"/>
              <a:t>, constant,…). After that, a </a:t>
            </a:r>
            <a:r>
              <a:rPr lang="en-US" baseline="0" dirty="0" err="1" smtClean="0"/>
              <a:t>boxgenerator</a:t>
            </a:r>
            <a:r>
              <a:rPr lang="en-US" baseline="0" dirty="0" smtClean="0"/>
              <a:t> is created, this object creates a list of Shapes, with the properties that are given. These shapes are returned to the </a:t>
            </a:r>
            <a:r>
              <a:rPr lang="en-US" baseline="0" dirty="0" err="1" smtClean="0"/>
              <a:t>scatterplotgenerator</a:t>
            </a:r>
            <a:r>
              <a:rPr lang="en-US"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the creation of the shapes, the chart is generated. The </a:t>
            </a:r>
            <a:r>
              <a:rPr lang="en-US" sz="1200" b="0" i="0" u="none" strike="noStrike" kern="1200" baseline="0" dirty="0" err="1" smtClean="0">
                <a:solidFill>
                  <a:schemeClr val="tx1"/>
                </a:solidFill>
                <a:latin typeface="+mn-lt"/>
                <a:ea typeface="+mn-ea"/>
                <a:cs typeface="+mn-cs"/>
              </a:rPr>
              <a:t>plotgenerator</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chartbuilder</a:t>
            </a:r>
            <a:r>
              <a:rPr lang="en-US" sz="1200" b="0" i="0" u="none" strike="noStrike" kern="1200" baseline="0" dirty="0" smtClean="0">
                <a:solidFill>
                  <a:schemeClr val="tx1"/>
                </a:solidFill>
                <a:latin typeface="+mn-lt"/>
                <a:ea typeface="+mn-ea"/>
                <a:cs typeface="+mn-cs"/>
              </a:rPr>
              <a:t> to create an empty canvas, and 2 axes, depending on the plotted data. After that, the generator iterates over all the shapes, gives them the right coordinates and uses the builder to draw them all on the screen. The builder then returns its image, which is sent to the initial caller. </a:t>
            </a:r>
          </a:p>
          <a:p>
            <a:endParaRPr lang="en-US"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5508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The</a:t>
            </a:r>
            <a:r>
              <a:rPr lang="en-US" baseline="0" dirty="0" smtClean="0"/>
              <a:t> system complexity chart is generated in roughly the same way.  The only difference is the internal data representation. Whereas the scatterplot uses just shapes, with coordinates en dimensions, this plot makes use of tree structures;</a:t>
            </a:r>
          </a:p>
          <a:p>
            <a:r>
              <a:rPr lang="en-US" baseline="0" dirty="0" smtClean="0"/>
              <a:t>All resources are looked up via </a:t>
            </a:r>
            <a:r>
              <a:rPr lang="en-US" baseline="0" dirty="0" err="1" smtClean="0"/>
              <a:t>measureFetcher</a:t>
            </a:r>
            <a:r>
              <a:rPr lang="en-US" baseline="0" dirty="0" smtClean="0"/>
              <a:t>, for each resource, a </a:t>
            </a:r>
            <a:r>
              <a:rPr lang="en-US" baseline="0" dirty="0" err="1" smtClean="0"/>
              <a:t>shapetreenode</a:t>
            </a:r>
            <a:r>
              <a:rPr lang="en-US" baseline="0" dirty="0" smtClean="0"/>
              <a:t> is created, this node encapsulates a shape object. Then we look for tree roots. Then all other nodes are linked to their parent, and so a tree is created, starting from the root. Each tree is then sorted, and the right positions for the shapes are set. After that, the lines between children and parents are created. At last, all shapes (boxes and lines) get drawn on the screen.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29191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We</a:t>
            </a:r>
            <a:r>
              <a:rPr lang="en-US" baseline="0" dirty="0" smtClean="0"/>
              <a:t> </a:t>
            </a:r>
            <a:r>
              <a:rPr lang="en-US" baseline="0" dirty="0" err="1" smtClean="0"/>
              <a:t>splitted</a:t>
            </a:r>
            <a:r>
              <a:rPr lang="en-US" baseline="0" dirty="0" smtClean="0"/>
              <a:t> the chart generation in two different classes, with a generator interface. This makes it easier to reuse certain methods, in case we should implement different views. </a:t>
            </a:r>
          </a:p>
          <a:p>
            <a:endParaRPr lang="en-US" baseline="0" dirty="0" smtClean="0"/>
          </a:p>
          <a:p>
            <a:r>
              <a:rPr lang="en-US" baseline="0" dirty="0" smtClean="0"/>
              <a:t>For the chart representation, we </a:t>
            </a:r>
            <a:r>
              <a:rPr lang="en-US" baseline="0" dirty="0" err="1" smtClean="0"/>
              <a:t>splitted</a:t>
            </a:r>
            <a:r>
              <a:rPr lang="en-US" baseline="0" dirty="0" smtClean="0"/>
              <a:t> the chart in tiny pieces, and thus created a shape hierarchy. For now we only have Boxes and Lines, but it will be easy to add circles, or triangles, or … These shapes are created by a </a:t>
            </a:r>
            <a:r>
              <a:rPr lang="en-US" baseline="0" dirty="0" err="1" smtClean="0"/>
              <a:t>shapeGenerator</a:t>
            </a:r>
            <a:r>
              <a:rPr lang="en-US" baseline="0" dirty="0" smtClean="0"/>
              <a:t>, which creates a list of shapes, when given some properties, and a </a:t>
            </a:r>
            <a:r>
              <a:rPr lang="en-US" baseline="0" dirty="0" err="1" smtClean="0"/>
              <a:t>measurefetcher</a:t>
            </a:r>
            <a:r>
              <a:rPr lang="en-US" baseline="0" dirty="0" smtClean="0"/>
              <a:t>. </a:t>
            </a:r>
          </a:p>
          <a:p>
            <a:endParaRPr lang="en-US" baseline="0" dirty="0" smtClean="0"/>
          </a:p>
          <a:p>
            <a:r>
              <a:rPr lang="en-US" baseline="0" dirty="0" smtClean="0"/>
              <a:t>For the drawing specific part of the assignment, we also had to make some major decisions. </a:t>
            </a:r>
          </a:p>
          <a:p>
            <a:endParaRPr lang="en-US" baseline="0" dirty="0" smtClean="0"/>
          </a:p>
          <a:p>
            <a:r>
              <a:rPr lang="en-US" sz="1200" b="0" i="0" u="none" strike="noStrike" kern="1200" baseline="0" dirty="0" smtClean="0">
                <a:solidFill>
                  <a:schemeClr val="tx1"/>
                </a:solidFill>
                <a:latin typeface="+mn-lt"/>
                <a:ea typeface="+mn-ea"/>
                <a:cs typeface="+mn-cs"/>
              </a:rPr>
              <a:t>To simplify the drawing, and to make it extendable, we created a </a:t>
            </a:r>
            <a:r>
              <a:rPr lang="en-US" sz="1200" b="0" i="0" u="none" strike="noStrike" kern="1200" baseline="0" dirty="0" err="1" smtClean="0">
                <a:solidFill>
                  <a:schemeClr val="tx1"/>
                </a:solidFill>
                <a:latin typeface="+mn-lt"/>
                <a:ea typeface="+mn-ea"/>
                <a:cs typeface="+mn-cs"/>
              </a:rPr>
              <a:t>drawingstrategy</a:t>
            </a:r>
            <a:r>
              <a:rPr lang="en-US" sz="1200" b="0" i="0" u="none" strike="noStrike" kern="1200" baseline="0" dirty="0" smtClean="0">
                <a:solidFill>
                  <a:schemeClr val="tx1"/>
                </a:solidFill>
                <a:latin typeface="+mn-lt"/>
                <a:ea typeface="+mn-ea"/>
                <a:cs typeface="+mn-cs"/>
              </a:rPr>
              <a:t>. Each plot has a strategy for all properties of its shapes, for example: scatterplot has a width, height and color property. In these properties, a strategy is stored. This way, the plot generator does not need to worry about “should this square be gray, or red, or …” the strategy takes care of generating the values for shape properties.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separate the internal representation from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of the chart, we used a builder. This way we can create different representations with the same constructions. This allows us to extend our plugin with different backend technology. </a:t>
            </a:r>
            <a:r>
              <a:rPr lang="nl-BE" sz="1200" b="0" i="0" u="none" strike="noStrike" kern="1200" baseline="0" dirty="0" smtClean="0">
                <a:solidFill>
                  <a:schemeClr val="tx1"/>
                </a:solidFill>
                <a:latin typeface="+mn-lt"/>
                <a:ea typeface="+mn-ea"/>
                <a:cs typeface="+mn-cs"/>
              </a:rPr>
              <a:t>The Builder object</a:t>
            </a:r>
          </a:p>
          <a:p>
            <a:r>
              <a:rPr lang="en-US" sz="1200" b="0" i="0" u="none" strike="noStrike" kern="1200" baseline="0" dirty="0" smtClean="0">
                <a:solidFill>
                  <a:schemeClr val="tx1"/>
                </a:solidFill>
                <a:latin typeface="+mn-lt"/>
                <a:ea typeface="+mn-ea"/>
                <a:cs typeface="+mn-cs"/>
              </a:rPr>
              <a:t>provides </a:t>
            </a:r>
            <a:r>
              <a:rPr lang="en-US" sz="1200" b="0" i="0" u="none" strike="noStrike" kern="1200" baseline="0" dirty="0" err="1" smtClean="0">
                <a:solidFill>
                  <a:schemeClr val="tx1"/>
                </a:solidFill>
                <a:latin typeface="+mn-lt"/>
                <a:ea typeface="+mn-ea"/>
                <a:cs typeface="+mn-cs"/>
              </a:rPr>
              <a:t>PolymorphicChartGenerator</a:t>
            </a:r>
            <a:r>
              <a:rPr lang="en-US" sz="1200" b="0" i="0" u="none" strike="noStrike" kern="1200" baseline="0" dirty="0" smtClean="0">
                <a:solidFill>
                  <a:schemeClr val="tx1"/>
                </a:solidFill>
                <a:latin typeface="+mn-lt"/>
                <a:ea typeface="+mn-ea"/>
                <a:cs typeface="+mn-cs"/>
              </a:rPr>
              <a:t> with an abstract interface for constructing the</a:t>
            </a:r>
          </a:p>
          <a:p>
            <a:r>
              <a:rPr lang="en-US" sz="1200" b="0" i="0" u="none" strike="noStrike" kern="1200" baseline="0" dirty="0" smtClean="0">
                <a:solidFill>
                  <a:schemeClr val="tx1"/>
                </a:solidFill>
                <a:latin typeface="+mn-lt"/>
                <a:ea typeface="+mn-ea"/>
                <a:cs typeface="+mn-cs"/>
              </a:rPr>
              <a:t>chart. This way, the builder does not know about how the chart looks. It only knows that it has to draw a lot of shapes. Because the chart is constructed through an abstract interface, all you</a:t>
            </a:r>
          </a:p>
          <a:p>
            <a:r>
              <a:rPr lang="en-US" sz="1200" b="0" i="0" u="none" strike="noStrike" kern="1200" baseline="0" dirty="0" smtClean="0">
                <a:solidFill>
                  <a:schemeClr val="tx1"/>
                </a:solidFill>
                <a:latin typeface="+mn-lt"/>
                <a:ea typeface="+mn-ea"/>
                <a:cs typeface="+mn-cs"/>
              </a:rPr>
              <a:t>have to do to change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is to define a new</a:t>
            </a:r>
          </a:p>
          <a:p>
            <a:r>
              <a:rPr lang="nl-BE" sz="1200" b="0" i="0" u="none" strike="noStrike" kern="1200" baseline="0" dirty="0" smtClean="0">
                <a:solidFill>
                  <a:schemeClr val="tx1"/>
                </a:solidFill>
                <a:latin typeface="+mn-lt"/>
                <a:ea typeface="+mn-ea"/>
                <a:cs typeface="+mn-cs"/>
              </a:rPr>
              <a:t>kind of builder.</a:t>
            </a:r>
          </a:p>
          <a:p>
            <a:endParaRPr lang="en-US" baseline="0" dirty="0" smtClean="0"/>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18670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our unit</a:t>
            </a:r>
            <a:r>
              <a:rPr lang="en-US" baseline="0" dirty="0" smtClean="0"/>
              <a:t> tests we use </a:t>
            </a:r>
            <a:r>
              <a:rPr lang="en-US" baseline="0" dirty="0" err="1" smtClean="0"/>
              <a:t>Junit</a:t>
            </a:r>
            <a:r>
              <a:rPr lang="en-US" baseline="0" dirty="0" smtClean="0"/>
              <a:t>. We only tested the public methods of our most important classes, </a:t>
            </a:r>
            <a:r>
              <a:rPr lang="en-US" baseline="0" dirty="0" err="1" smtClean="0"/>
              <a:t>boxgenerator</a:t>
            </a:r>
            <a:r>
              <a:rPr lang="en-US" baseline="0" dirty="0" smtClean="0"/>
              <a:t>, </a:t>
            </a:r>
            <a:r>
              <a:rPr lang="en-US" baseline="0" dirty="0" err="1" smtClean="0"/>
              <a:t>shapetree</a:t>
            </a:r>
            <a:r>
              <a:rPr lang="en-US" baseline="0" dirty="0" smtClean="0"/>
              <a:t>, and </a:t>
            </a:r>
            <a:r>
              <a:rPr lang="en-US" baseline="0" dirty="0" err="1" smtClean="0"/>
              <a:t>shapetreenode</a:t>
            </a:r>
            <a:r>
              <a:rPr lang="en-US" baseline="0" dirty="0" smtClean="0"/>
              <a:t>. </a:t>
            </a:r>
          </a:p>
          <a:p>
            <a:r>
              <a:rPr lang="en-US" baseline="0" dirty="0" smtClean="0"/>
              <a:t>We tested on invalid input, empty input, etc… We also created a scenario to test the builder. We watched if the </a:t>
            </a:r>
            <a:r>
              <a:rPr lang="en-US" baseline="0" dirty="0" err="1" smtClean="0"/>
              <a:t>visualisation</a:t>
            </a:r>
            <a:r>
              <a:rPr lang="en-US" baseline="0" dirty="0" smtClean="0"/>
              <a:t> of the scenario matched our expectations for this test.</a:t>
            </a:r>
          </a:p>
          <a:p>
            <a:r>
              <a:rPr lang="en-US" baseline="0" dirty="0" smtClean="0"/>
              <a:t>In the tests of </a:t>
            </a:r>
            <a:r>
              <a:rPr lang="en-US" baseline="0" dirty="0" err="1" smtClean="0"/>
              <a:t>boxgenerator</a:t>
            </a:r>
            <a:r>
              <a:rPr lang="en-US" baseline="0" dirty="0" smtClean="0"/>
              <a:t> we used mocking. This is because the </a:t>
            </a:r>
            <a:r>
              <a:rPr lang="en-US" baseline="0" dirty="0" err="1" smtClean="0"/>
              <a:t>boxgenerator</a:t>
            </a:r>
            <a:r>
              <a:rPr lang="en-US" baseline="0" dirty="0" smtClean="0"/>
              <a:t> makes use of dependencies which in turn have a strategy that uses the </a:t>
            </a:r>
            <a:r>
              <a:rPr lang="en-US" baseline="0" dirty="0" err="1" smtClean="0"/>
              <a:t>MeasureFetcher</a:t>
            </a:r>
            <a:r>
              <a:rPr lang="en-US" baseline="0" dirty="0" smtClean="0"/>
              <a:t>. Since that class relies on the database, it is impossible to test. We thus created a mock of the </a:t>
            </a:r>
            <a:r>
              <a:rPr lang="en-US" baseline="0" dirty="0" err="1" smtClean="0"/>
              <a:t>measurefetcher</a:t>
            </a:r>
            <a:r>
              <a:rPr lang="en-US"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194829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27/11/2014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27/11/2014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27/11/2014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27/11/2014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27/11/2014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27/11/2014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lstStyle/>
          <a:p>
            <a:r>
              <a:rPr lang="en-US" dirty="0" smtClean="0"/>
              <a:t>Testing</a:t>
            </a:r>
            <a:endParaRPr lang="nl-BE" dirty="0"/>
          </a:p>
        </p:txBody>
      </p:sp>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Sequence diagram</a:t>
            </a:r>
          </a:p>
          <a:p>
            <a:r>
              <a:rPr lang="nl-BE" dirty="0" smtClean="0"/>
              <a:t>Design decisions</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mon\Documents\GitHub\OSS_1415\Presentatie\ScatterPlotOutpu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64" y="404663"/>
            <a:ext cx="5991823" cy="5991823"/>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inhoud 1"/>
          <p:cNvSpPr>
            <a:spLocks noGrp="1"/>
          </p:cNvSpPr>
          <p:nvPr>
            <p:ph idx="1"/>
          </p:nvPr>
        </p:nvSpPr>
        <p:spPr>
          <a:xfrm>
            <a:off x="-8821488" y="3717032"/>
            <a:ext cx="8229600" cy="4525963"/>
          </a:xfrm>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139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01168"/>
            <a:ext cx="781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33" y="4582368"/>
            <a:ext cx="829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pic>
        <p:nvPicPr>
          <p:cNvPr id="1026" name="Picture 2" descr="C:\Users\simon\Desktop\Programmeren\OSS\oss stuff\class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200572"/>
            <a:ext cx="8460432" cy="455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Sequence diagram (1/2)</a:t>
            </a:r>
            <a:endParaRPr lang="nl-B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8964489" cy="4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69866"/>
          <a:stretch/>
        </p:blipFill>
        <p:spPr>
          <a:xfrm>
            <a:off x="144967" y="1340768"/>
            <a:ext cx="8999033" cy="3316015"/>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30212" y="0"/>
            <a:ext cx="8229600" cy="1143000"/>
          </a:xfrm>
        </p:spPr>
        <p:txBody>
          <a:bodyPr/>
          <a:lstStyle/>
          <a:p>
            <a:r>
              <a:rPr lang="nl-BE" dirty="0" smtClean="0"/>
              <a:t>Sequence diagram (2/2)</a:t>
            </a:r>
            <a:endParaRPr lang="nl-BE" dirty="0"/>
          </a:p>
        </p:txBody>
      </p:sp>
    </p:spTree>
    <p:extLst>
      <p:ext uri="{BB962C8B-B14F-4D97-AF65-F5344CB8AC3E}">
        <p14:creationId xmlns:p14="http://schemas.microsoft.com/office/powerpoint/2010/main" val="6578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en-US" dirty="0" smtClean="0"/>
              <a:t>System Complexity</a:t>
            </a:r>
            <a:endParaRPr lang="nl-BE" dirty="0"/>
          </a:p>
        </p:txBody>
      </p:sp>
      <p:pic>
        <p:nvPicPr>
          <p:cNvPr id="6146" name="Picture 2" descr="C:\Users\simon\Desktop\Sequence Diagr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271416"/>
            <a:ext cx="4032448" cy="521031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1210443" cy="29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1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Generator interface</a:t>
            </a:r>
          </a:p>
          <a:p>
            <a:r>
              <a:rPr lang="en-US" dirty="0" smtClean="0"/>
              <a:t>Shapes</a:t>
            </a:r>
          </a:p>
          <a:p>
            <a:r>
              <a:rPr lang="en-US" dirty="0"/>
              <a:t>Strategy </a:t>
            </a:r>
          </a:p>
          <a:p>
            <a:r>
              <a:rPr lang="en-US" dirty="0" smtClean="0"/>
              <a:t>Builder</a:t>
            </a:r>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en-US" dirty="0" smtClean="0"/>
              <a:t>General Decisions</a:t>
            </a:r>
            <a:endParaRPr lang="nl-BE" dirty="0"/>
          </a:p>
        </p:txBody>
      </p:sp>
    </p:spTree>
    <p:extLst>
      <p:ext uri="{BB962C8B-B14F-4D97-AF65-F5344CB8AC3E}">
        <p14:creationId xmlns:p14="http://schemas.microsoft.com/office/powerpoint/2010/main" val="5248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448</TotalTime>
  <Words>1064</Words>
  <Application>Microsoft Office PowerPoint</Application>
  <PresentationFormat>On-screen Show (4:3)</PresentationFormat>
  <Paragraphs>78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Lucida Sans Unicode</vt:lpstr>
      <vt:lpstr>Verdana</vt:lpstr>
      <vt:lpstr>Wingdings 2</vt:lpstr>
      <vt:lpstr>Wingdings 3</vt:lpstr>
      <vt:lpstr>Concours</vt:lpstr>
      <vt:lpstr>SonarQube</vt:lpstr>
      <vt:lpstr>Overview</vt:lpstr>
      <vt:lpstr>Result</vt:lpstr>
      <vt:lpstr>Result</vt:lpstr>
      <vt:lpstr>Class Diagram</vt:lpstr>
      <vt:lpstr>Sequence diagram (1/2)</vt:lpstr>
      <vt:lpstr>Sequence diagram (2/2)</vt:lpstr>
      <vt:lpstr>System Complexity</vt:lpstr>
      <vt:lpstr>General Decisions</vt:lpstr>
      <vt:lpstr>Testing</vt:lpstr>
      <vt:lpst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Wout Vekemans</cp:lastModifiedBy>
  <cp:revision>65</cp:revision>
  <dcterms:created xsi:type="dcterms:W3CDTF">2014-10-29T08:36:22Z</dcterms:created>
  <dcterms:modified xsi:type="dcterms:W3CDTF">2014-11-27T19:57:51Z</dcterms:modified>
</cp:coreProperties>
</file>