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9" r:id="rId9"/>
    <p:sldId id="268" r:id="rId10"/>
    <p:sldId id="266" r:id="rId11"/>
    <p:sldId id="270" r:id="rId12"/>
    <p:sldId id="264" r:id="rId13"/>
    <p:sldId id="267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75515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438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526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19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94575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950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527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72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600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23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568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56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Mokum Airways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79905" y="4188099"/>
            <a:ext cx="6831673" cy="1086237"/>
          </a:xfrm>
        </p:spPr>
        <p:txBody>
          <a:bodyPr>
            <a:normAutofit lnSpcReduction="10000"/>
          </a:bodyPr>
          <a:lstStyle/>
          <a:p>
            <a:r>
              <a:rPr lang="nl-NL" dirty="0"/>
              <a:t>BA2018</a:t>
            </a:r>
          </a:p>
          <a:p>
            <a:endParaRPr lang="nl-NL" dirty="0"/>
          </a:p>
          <a:p>
            <a:r>
              <a:rPr lang="nl-NL" sz="1600" dirty="0"/>
              <a:t>Daphne Molenwijk, Laura Holt, Wouter den Duijn, Joyce Timmer</a:t>
            </a:r>
          </a:p>
        </p:txBody>
      </p:sp>
    </p:spTree>
    <p:extLst>
      <p:ext uri="{BB962C8B-B14F-4D97-AF65-F5344CB8AC3E}">
        <p14:creationId xmlns:p14="http://schemas.microsoft.com/office/powerpoint/2010/main" val="35365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 smtClean="0"/>
                  <a:t>Start </a:t>
                </a:r>
                <a:r>
                  <a:rPr lang="nl-NL" sz="2800" dirty="0" err="1"/>
                  <a:t>with</a:t>
                </a:r>
                <a:r>
                  <a:rPr lang="nl-NL" sz="2800" dirty="0"/>
                  <a:t> </a:t>
                </a:r>
                <a:r>
                  <a:rPr lang="nl-NL" sz="2800" dirty="0" err="1" smtClean="0"/>
                  <a:t>resulting</a:t>
                </a:r>
                <a:r>
                  <a:rPr lang="nl-NL" sz="2800" dirty="0" smtClean="0"/>
                  <a:t> </a:t>
                </a:r>
                <a:r>
                  <a:rPr lang="nl-NL" sz="2800" dirty="0" err="1" smtClean="0"/>
                  <a:t>schedule</a:t>
                </a:r>
                <a:r>
                  <a:rPr lang="nl-NL" sz="2800" dirty="0" smtClean="0"/>
                  <a:t> </a:t>
                </a:r>
                <a:r>
                  <a:rPr lang="nl-NL" sz="2800" dirty="0"/>
                  <a:t>random </a:t>
                </a:r>
                <a:r>
                  <a:rPr lang="nl-NL" sz="2800" dirty="0" err="1"/>
                  <a:t>algorithm</a:t>
                </a:r>
                <a:endParaRPr lang="nl-NL" sz="28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 err="1"/>
                  <a:t>Apply</a:t>
                </a:r>
                <a:r>
                  <a:rPr lang="nl-NL" sz="2800" dirty="0"/>
                  <a:t> random </a:t>
                </a:r>
                <a:r>
                  <a:rPr lang="nl-NL" sz="2800" dirty="0" err="1"/>
                  <a:t>mutations</a:t>
                </a:r>
                <a:endParaRPr lang="nl-NL" sz="28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 err="1"/>
                  <a:t>Compare</a:t>
                </a:r>
                <a:r>
                  <a:rPr lang="nl-NL" sz="2800" dirty="0"/>
                  <a:t> </a:t>
                </a:r>
                <a:r>
                  <a:rPr lang="nl-NL" sz="2800" dirty="0" err="1"/>
                  <a:t>to</a:t>
                </a:r>
                <a:r>
                  <a:rPr lang="nl-NL" sz="2800" dirty="0"/>
                  <a:t> </a:t>
                </a:r>
                <a:r>
                  <a:rPr lang="nl-NL" sz="2800" dirty="0" err="1"/>
                  <a:t>neighbour</a:t>
                </a:r>
                <a:r>
                  <a:rPr lang="nl-NL" sz="2800" dirty="0"/>
                  <a:t> </a:t>
                </a:r>
                <a:r>
                  <a:rPr lang="nl-NL" sz="2800" dirty="0" err="1" smtClean="0"/>
                  <a:t>states</a:t>
                </a:r>
                <a:endParaRPr lang="nl-NL" sz="2800" dirty="0" smtClean="0"/>
              </a:p>
              <a:p>
                <a:pPr lvl="1" indent="-457200">
                  <a:buFont typeface="Wingdings" panose="05000000000000000000" pitchFamily="2" charset="2"/>
                  <a:buChar char="§"/>
                </a:pPr>
                <a:r>
                  <a:rPr lang="nl-NL" sz="2400" i="0" dirty="0"/>
                  <a:t>If new </a:t>
                </a:r>
                <a:r>
                  <a:rPr lang="nl-NL" sz="2400" i="0" dirty="0" err="1"/>
                  <a:t>profit</a:t>
                </a:r>
                <a:r>
                  <a:rPr lang="nl-NL" sz="2400" i="0" dirty="0"/>
                  <a:t> is </a:t>
                </a:r>
                <a:r>
                  <a:rPr lang="nl-NL" sz="2400" i="0" dirty="0" err="1"/>
                  <a:t>higher</a:t>
                </a:r>
                <a:r>
                  <a:rPr lang="nl-NL" sz="2400" i="0" dirty="0">
                    <a:sym typeface="Wingdings" panose="05000000000000000000" pitchFamily="2" charset="2"/>
                  </a:rPr>
                  <a:t> accept</a:t>
                </a:r>
              </a:p>
              <a:p>
                <a:pPr lvl="1" indent="-457200">
                  <a:buFont typeface="Wingdings" panose="05000000000000000000" pitchFamily="2" charset="2"/>
                  <a:buChar char="§"/>
                </a:pPr>
                <a:r>
                  <a:rPr lang="nl-NL" sz="2400" i="0" dirty="0">
                    <a:sym typeface="Wingdings" panose="05000000000000000000" pitchFamily="2" charset="2"/>
                  </a:rPr>
                  <a:t>Else, accept </a:t>
                </a:r>
                <a:r>
                  <a:rPr lang="nl-NL" sz="2400" i="0" dirty="0" err="1">
                    <a:sym typeface="Wingdings" panose="05000000000000000000" pitchFamily="2" charset="2"/>
                  </a:rPr>
                  <a:t>with</a:t>
                </a:r>
                <a:r>
                  <a:rPr lang="nl-NL" sz="2400" i="0" dirty="0">
                    <a:sym typeface="Wingdings" panose="05000000000000000000" pitchFamily="2" charset="2"/>
                  </a:rPr>
                  <a:t> </a:t>
                </a:r>
                <a:r>
                  <a:rPr lang="nl-NL" sz="2400" i="0" dirty="0" err="1">
                    <a:sym typeface="Wingdings" panose="05000000000000000000" pitchFamily="2" charset="2"/>
                  </a:rPr>
                  <a:t>probability</a:t>
                </a:r>
                <a:r>
                  <a:rPr lang="nl-NL" sz="2400" i="0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nl-NL" sz="2400" b="1" i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𝐞</m:t>
                        </m:r>
                      </m:e>
                      <m:sup>
                        <m:r>
                          <a:rPr lang="nl-NL" sz="2400" b="1" i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nl-NL" sz="24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𝐧𝐞𝐰𝐏𝐫𝐨𝐟𝐢𝐭</m:t>
                            </m:r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𝐜𝐮𝐫𝐫𝐞𝐧𝐭𝐏𝐫𝐨𝐟𝐢𝐭</m:t>
                            </m:r>
                          </m:num>
                          <m:den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𝐭𝐞𝐦𝐩𝐞𝐫𝐚𝐭𝐮𝐫𝐞</m:t>
                            </m:r>
                          </m:den>
                        </m:f>
                        <m:r>
                          <a:rPr lang="nl-NL" sz="2400" b="1" i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endParaRPr lang="nl-NL" sz="2800" dirty="0" smtClean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 err="1" smtClean="0"/>
                  <a:t>Decrease</a:t>
                </a:r>
                <a:r>
                  <a:rPr lang="nl-NL" sz="2800" dirty="0" smtClean="0"/>
                  <a:t> </a:t>
                </a:r>
                <a:r>
                  <a:rPr lang="nl-NL" sz="2800" dirty="0" err="1" smtClean="0"/>
                  <a:t>probability</a:t>
                </a:r>
                <a:r>
                  <a:rPr lang="nl-NL" sz="2800" dirty="0" smtClean="0"/>
                  <a:t> </a:t>
                </a:r>
                <a:r>
                  <a:rPr lang="nl-NL" sz="2800" dirty="0" err="1" smtClean="0"/>
                  <a:t>after</a:t>
                </a:r>
                <a:r>
                  <a:rPr lang="nl-NL" sz="2800" dirty="0" smtClean="0"/>
                  <a:t> </a:t>
                </a:r>
                <a:r>
                  <a:rPr lang="nl-NL" sz="2800" dirty="0" err="1" smtClean="0"/>
                  <a:t>each</a:t>
                </a:r>
                <a:r>
                  <a:rPr lang="nl-NL" sz="2800" dirty="0" smtClean="0"/>
                  <a:t> </a:t>
                </a:r>
                <a:r>
                  <a:rPr lang="nl-NL" sz="2800" dirty="0" err="1" smtClean="0"/>
                  <a:t>mutation</a:t>
                </a:r>
                <a:endParaRPr lang="nl-NL" sz="2800" dirty="0"/>
              </a:p>
              <a:p>
                <a:pPr lvl="1" indent="-457200">
                  <a:buFont typeface="Wingdings" panose="05000000000000000000" pitchFamily="2" charset="2"/>
                  <a:buChar char="§"/>
                </a:pPr>
                <a:endParaRPr lang="nl-NL" b="1" i="0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79" t="-238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28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Profit: </a:t>
            </a:r>
          </a:p>
          <a:p>
            <a:pPr marL="0" indent="0">
              <a:buNone/>
            </a:pPr>
            <a:r>
              <a:rPr lang="nl-NL" sz="2800" dirty="0"/>
              <a:t> </a:t>
            </a:r>
            <a:r>
              <a:rPr lang="nl-NL" sz="2800" dirty="0" smtClean="0"/>
              <a:t>   €11,381,377.00</a:t>
            </a:r>
            <a:endParaRPr lang="nl-NL" sz="2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312" y="2286000"/>
            <a:ext cx="7168516" cy="419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0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="" xmlns:a16="http://schemas.microsoft.com/office/drawing/2014/main" id="{B023C60A-46E9-4EE8-9C95-36FE1185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="" xmlns:a16="http://schemas.microsoft.com/office/drawing/2014/main" id="{3DD13823-E691-4E1C-BFED-03845170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sz="2800" dirty="0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90064"/>
              </p:ext>
            </p:extLst>
          </p:nvPr>
        </p:nvGraphicFramePr>
        <p:xfrm>
          <a:off x="1371600" y="2286000"/>
          <a:ext cx="8128000" cy="235021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064000"/>
                <a:gridCol w="4064000"/>
              </a:tblGrid>
              <a:tr h="470043">
                <a:tc>
                  <a:txBody>
                    <a:bodyPr/>
                    <a:lstStyle/>
                    <a:p>
                      <a:r>
                        <a:rPr lang="nl-NL" sz="2400" dirty="0" err="1" smtClean="0"/>
                        <a:t>Algorithm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Profit</a:t>
                      </a:r>
                      <a:endParaRPr lang="nl-NL" sz="2400" dirty="0"/>
                    </a:p>
                  </a:txBody>
                  <a:tcPr/>
                </a:tc>
              </a:tr>
              <a:tr h="470043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Random</a:t>
                      </a:r>
                      <a:endParaRPr lang="nl-N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€8,837,371.00 </a:t>
                      </a:r>
                      <a:endParaRPr lang="nl-N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0043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Hill </a:t>
                      </a:r>
                      <a:r>
                        <a:rPr lang="nl-NL" sz="2400" dirty="0" err="1" smtClean="0"/>
                        <a:t>Climber</a:t>
                      </a:r>
                      <a:endParaRPr lang="nl-N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€11,381,637.00</a:t>
                      </a:r>
                      <a:endParaRPr lang="nl-N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0043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Hill </a:t>
                      </a:r>
                      <a:r>
                        <a:rPr lang="nl-NL" sz="2400" dirty="0" err="1" smtClean="0"/>
                        <a:t>Climber</a:t>
                      </a:r>
                      <a:r>
                        <a:rPr lang="nl-NL" sz="2400" dirty="0" smtClean="0"/>
                        <a:t> </a:t>
                      </a:r>
                      <a:r>
                        <a:rPr lang="nl-NL" sz="2400" dirty="0" err="1" smtClean="0"/>
                        <a:t>Restart</a:t>
                      </a:r>
                      <a:endParaRPr lang="nl-N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 smtClean="0"/>
                        <a:t>€11,662,645.00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0043">
                <a:tc>
                  <a:txBody>
                    <a:bodyPr/>
                    <a:lstStyle/>
                    <a:p>
                      <a:r>
                        <a:rPr lang="nl-NL" sz="2400" dirty="0" err="1" smtClean="0"/>
                        <a:t>Simulated</a:t>
                      </a:r>
                      <a:r>
                        <a:rPr lang="nl-NL" sz="2400" dirty="0" smtClean="0"/>
                        <a:t> </a:t>
                      </a:r>
                      <a:r>
                        <a:rPr lang="nl-NL" sz="2400" dirty="0" err="1" smtClean="0"/>
                        <a:t>Annealing</a:t>
                      </a:r>
                      <a:endParaRPr lang="nl-N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€11,381,377.00</a:t>
                      </a:r>
                      <a:endParaRPr lang="nl-N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79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Status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 smtClean="0"/>
              <a:t>Parameter </a:t>
            </a:r>
            <a:r>
              <a:rPr lang="nl-NL" sz="2800" dirty="0" err="1" smtClean="0"/>
              <a:t>tuning</a:t>
            </a:r>
            <a:endParaRPr lang="nl-NL" sz="2800" dirty="0" smtClean="0"/>
          </a:p>
          <a:p>
            <a:r>
              <a:rPr lang="nl-NL" sz="2800" dirty="0" err="1" smtClean="0"/>
              <a:t>HomeBase</a:t>
            </a:r>
            <a:r>
              <a:rPr lang="nl-NL" sz="2800" dirty="0" smtClean="0"/>
              <a:t> </a:t>
            </a:r>
            <a:r>
              <a:rPr lang="nl-NL" sz="2800" dirty="0" err="1" smtClean="0"/>
              <a:t>Determination</a:t>
            </a:r>
            <a:endParaRPr lang="nl-NL" sz="2800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988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2002665"/>
            <a:ext cx="9601200" cy="4114800"/>
          </a:xfrm>
        </p:spPr>
        <p:txBody>
          <a:bodyPr>
            <a:noAutofit/>
          </a:bodyPr>
          <a:lstStyle/>
          <a:p>
            <a:r>
              <a:rPr lang="en-GB" sz="2400" dirty="0"/>
              <a:t>6 aircrafts</a:t>
            </a:r>
          </a:p>
          <a:p>
            <a:r>
              <a:rPr lang="en-GB" sz="2400" dirty="0"/>
              <a:t>28 cities</a:t>
            </a:r>
          </a:p>
          <a:p>
            <a:r>
              <a:rPr lang="en-GB" sz="2400" dirty="0"/>
              <a:t>Create one-day flight schedules</a:t>
            </a:r>
          </a:p>
          <a:p>
            <a:r>
              <a:rPr lang="en-GB" sz="2400" dirty="0"/>
              <a:t>20 hour day</a:t>
            </a:r>
          </a:p>
          <a:p>
            <a:r>
              <a:rPr lang="en-GB" sz="2400" dirty="0"/>
              <a:t>B</a:t>
            </a:r>
            <a:r>
              <a:rPr lang="en-GB" sz="2400" dirty="0" smtClean="0"/>
              <a:t>oarding </a:t>
            </a:r>
            <a:r>
              <a:rPr lang="en-GB" sz="2400" dirty="0"/>
              <a:t>and refuelling times</a:t>
            </a:r>
          </a:p>
          <a:p>
            <a:r>
              <a:rPr lang="en-GB" sz="2400" dirty="0" smtClean="0"/>
              <a:t>Profit=#passengers</a:t>
            </a:r>
            <a:r>
              <a:rPr lang="en-GB" sz="2400" dirty="0"/>
              <a:t> </a:t>
            </a:r>
            <a:r>
              <a:rPr lang="en-GB" sz="2400" dirty="0" smtClean="0"/>
              <a:t>* #kilometres</a:t>
            </a:r>
          </a:p>
          <a:p>
            <a:r>
              <a:rPr lang="en-GB" sz="2400" dirty="0" smtClean="0"/>
              <a:t>Detours</a:t>
            </a:r>
            <a:endParaRPr lang="en-GB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89" y="0"/>
            <a:ext cx="5309511" cy="50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9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Algorithm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Create random </a:t>
            </a:r>
            <a:r>
              <a:rPr lang="en-GB" sz="3200" dirty="0" smtClean="0"/>
              <a:t>route</a:t>
            </a:r>
            <a:endParaRPr lang="en-GB" sz="2800" i="0" dirty="0"/>
          </a:p>
          <a:p>
            <a:pPr lvl="1"/>
            <a:r>
              <a:rPr lang="en-GB" sz="2200" i="0" dirty="0" smtClean="0"/>
              <a:t>Add Amsterdam if not start city</a:t>
            </a:r>
          </a:p>
          <a:p>
            <a:pPr lvl="1"/>
            <a:r>
              <a:rPr lang="en-GB" sz="2200" i="0" dirty="0" smtClean="0"/>
              <a:t>Add </a:t>
            </a:r>
            <a:r>
              <a:rPr lang="en-GB" sz="2200" i="0" dirty="0"/>
              <a:t>random city at random index if valid</a:t>
            </a:r>
          </a:p>
          <a:p>
            <a:pPr lvl="1"/>
            <a:r>
              <a:rPr lang="en-GB" sz="2200" i="0" dirty="0"/>
              <a:t>Add random number of passengers if valid</a:t>
            </a:r>
          </a:p>
          <a:p>
            <a:pPr lvl="1"/>
            <a:r>
              <a:rPr lang="en-GB" sz="2200" i="0" dirty="0"/>
              <a:t>Stop if no more flying time left </a:t>
            </a:r>
          </a:p>
          <a:p>
            <a:pPr lvl="1"/>
            <a:endParaRPr lang="en-GB" dirty="0"/>
          </a:p>
          <a:p>
            <a:r>
              <a:rPr lang="en-GB" sz="3200" dirty="0"/>
              <a:t>Store the best route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6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 smtClean="0"/>
              <a:t>Algorithm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1893195"/>
            <a:ext cx="9601200" cy="4566634"/>
          </a:xfrm>
        </p:spPr>
        <p:txBody>
          <a:bodyPr>
            <a:normAutofit/>
          </a:bodyPr>
          <a:lstStyle/>
          <a:p>
            <a:r>
              <a:rPr lang="nl-NL" sz="2800" dirty="0" smtClean="0"/>
              <a:t>Profit: €8,837,371.00</a:t>
            </a:r>
          </a:p>
          <a:p>
            <a:r>
              <a:rPr lang="nl-NL" sz="2800" dirty="0"/>
              <a:t>Schedule: </a:t>
            </a:r>
          </a:p>
          <a:p>
            <a:pPr marL="0" indent="0">
              <a:buNone/>
            </a:pPr>
            <a:endParaRPr lang="nl-NL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48" y="3469247"/>
            <a:ext cx="11367752" cy="22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Climber Algorithm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Hil</a:t>
            </a:r>
            <a:r>
              <a:rPr lang="en-GB" sz="2800" dirty="0" smtClean="0"/>
              <a:t>l Climber</a:t>
            </a:r>
          </a:p>
          <a:p>
            <a:pPr lvl="1"/>
            <a:r>
              <a:rPr lang="en-GB" sz="2400" i="0" dirty="0"/>
              <a:t>Start with resulting schedule random algorithm</a:t>
            </a:r>
          </a:p>
          <a:p>
            <a:pPr lvl="1"/>
            <a:r>
              <a:rPr lang="en-GB" sz="2400" i="0" dirty="0"/>
              <a:t>Apply random </a:t>
            </a:r>
            <a:r>
              <a:rPr lang="en-GB" sz="2400" i="0" dirty="0" smtClean="0"/>
              <a:t>mutations</a:t>
            </a:r>
          </a:p>
          <a:p>
            <a:pPr lvl="1"/>
            <a:r>
              <a:rPr lang="en-GB" sz="2400" i="0" dirty="0" smtClean="0"/>
              <a:t>Stop if no improvement for 1000 iterations</a:t>
            </a:r>
            <a:endParaRPr lang="en-GB" sz="2400" i="0" dirty="0"/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dirty="0" smtClean="0"/>
              <a:t>Hill </a:t>
            </a:r>
            <a:r>
              <a:rPr lang="en-GB" sz="2800" dirty="0"/>
              <a:t>Climber Restart</a:t>
            </a:r>
          </a:p>
          <a:p>
            <a:pPr lvl="1"/>
            <a:r>
              <a:rPr lang="en-GB" sz="2400" i="0" dirty="0" smtClean="0"/>
              <a:t>Local </a:t>
            </a:r>
            <a:r>
              <a:rPr lang="en-GB" sz="2400" i="0" dirty="0"/>
              <a:t>optimum </a:t>
            </a:r>
            <a:r>
              <a:rPr lang="en-GB" sz="2400" i="0" dirty="0">
                <a:sym typeface="Wingdings" panose="05000000000000000000" pitchFamily="2" charset="2"/>
              </a:rPr>
              <a:t> Restart with new random route</a:t>
            </a:r>
            <a:endParaRPr lang="en-GB" sz="2400" i="0" dirty="0"/>
          </a:p>
        </p:txBody>
      </p:sp>
    </p:spTree>
    <p:extLst>
      <p:ext uri="{BB962C8B-B14F-4D97-AF65-F5344CB8AC3E}">
        <p14:creationId xmlns:p14="http://schemas.microsoft.com/office/powerpoint/2010/main" val="425061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8FEBF4A-E504-429A-9363-CF78BC5C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Mutations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EF681013-444B-4FE7-BEBB-69DE5DAD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 err="1" smtClean="0"/>
              <a:t>Remove</a:t>
            </a:r>
            <a:r>
              <a:rPr lang="nl-NL" sz="2800" dirty="0" smtClean="0"/>
              <a:t>/</a:t>
            </a:r>
            <a:r>
              <a:rPr lang="nl-NL" sz="2800" dirty="0" err="1" smtClean="0"/>
              <a:t>add</a:t>
            </a:r>
            <a:r>
              <a:rPr lang="nl-NL" sz="2800" dirty="0" smtClean="0"/>
              <a:t> </a:t>
            </a:r>
            <a:r>
              <a:rPr lang="nl-NL" sz="2800" dirty="0" err="1"/>
              <a:t>city</a:t>
            </a:r>
            <a:endParaRPr lang="nl-NL" sz="2800" dirty="0"/>
          </a:p>
          <a:p>
            <a:r>
              <a:rPr lang="nl-NL" sz="2800" dirty="0" err="1" smtClean="0"/>
              <a:t>Add</a:t>
            </a:r>
            <a:r>
              <a:rPr lang="nl-NL" sz="2800" dirty="0" smtClean="0"/>
              <a:t> </a:t>
            </a:r>
            <a:r>
              <a:rPr lang="nl-NL" sz="2800" dirty="0" err="1"/>
              <a:t>passengers</a:t>
            </a:r>
            <a:endParaRPr lang="nl-NL" sz="2800" dirty="0"/>
          </a:p>
          <a:p>
            <a:r>
              <a:rPr lang="nl-NL" sz="2800" dirty="0"/>
              <a:t>Swap </a:t>
            </a:r>
            <a:r>
              <a:rPr lang="nl-NL" sz="2800" dirty="0" err="1"/>
              <a:t>cities</a:t>
            </a:r>
            <a:endParaRPr lang="nl-NL" sz="2800" dirty="0"/>
          </a:p>
          <a:p>
            <a:r>
              <a:rPr lang="nl-NL" sz="2800" dirty="0"/>
              <a:t>Swap </a:t>
            </a:r>
            <a:r>
              <a:rPr lang="nl-NL" sz="2800" dirty="0" err="1"/>
              <a:t>detour</a:t>
            </a:r>
            <a:endParaRPr lang="nl-NL" sz="28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744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1BB8794-87D5-46D6-8A62-EC30FC50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Swap </a:t>
            </a:r>
            <a:r>
              <a:rPr lang="nl-NL" dirty="0" err="1"/>
              <a:t>detour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="" xmlns:a16="http://schemas.microsoft.com/office/drawing/2014/main" id="{050EB52E-3964-4D33-B0F0-6FF283B5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3258" y="780781"/>
            <a:ext cx="10757607" cy="5658654"/>
          </a:xfrm>
        </p:spPr>
        <p:txBody>
          <a:bodyPr/>
          <a:lstStyle/>
          <a:p>
            <a:r>
              <a:rPr lang="nl-NL" dirty="0" smtClean="0"/>
              <a:t>Old</a:t>
            </a:r>
            <a:r>
              <a:rPr lang="nl-NL" dirty="0"/>
              <a:t>:</a:t>
            </a:r>
          </a:p>
          <a:p>
            <a:r>
              <a:rPr lang="nl-NL" sz="2200" dirty="0"/>
              <a:t>MAD </a:t>
            </a:r>
            <a:r>
              <a:rPr lang="nl-NL" sz="2200" dirty="0">
                <a:sym typeface="Wingdings" panose="05000000000000000000" pitchFamily="2" charset="2"/>
              </a:rPr>
              <a:t></a:t>
            </a:r>
            <a:r>
              <a:rPr lang="nl-NL" sz="2200" dirty="0"/>
              <a:t> ATH  150</a:t>
            </a:r>
          </a:p>
          <a:p>
            <a:r>
              <a:rPr lang="nl-NL" sz="2200" dirty="0"/>
              <a:t>MAD </a:t>
            </a:r>
            <a:r>
              <a:rPr lang="nl-NL" sz="2200" dirty="0">
                <a:sym typeface="Wingdings" panose="05000000000000000000" pitchFamily="2" charset="2"/>
              </a:rPr>
              <a:t> AMS </a:t>
            </a:r>
            <a:r>
              <a:rPr lang="nl-NL" sz="2200" dirty="0" smtClean="0">
                <a:sym typeface="Wingdings" panose="05000000000000000000" pitchFamily="2" charset="2"/>
              </a:rPr>
              <a:t>49</a:t>
            </a:r>
            <a:endParaRPr lang="nl-NL" sz="2200" dirty="0">
              <a:sym typeface="Wingdings" panose="05000000000000000000" pitchFamily="2" charset="2"/>
            </a:endParaRPr>
          </a:p>
          <a:p>
            <a:r>
              <a:rPr lang="nl-NL" sz="2200" dirty="0">
                <a:sym typeface="Wingdings" panose="05000000000000000000" pitchFamily="2" charset="2"/>
              </a:rPr>
              <a:t>AMS  ATH </a:t>
            </a:r>
            <a:r>
              <a:rPr lang="nl-NL" sz="2200" dirty="0" smtClean="0">
                <a:sym typeface="Wingdings" panose="05000000000000000000" pitchFamily="2" charset="2"/>
              </a:rPr>
              <a:t>49</a:t>
            </a:r>
            <a:endParaRPr lang="nl-NL" sz="2200" dirty="0">
              <a:sym typeface="Wingdings" panose="05000000000000000000" pitchFamily="2" charset="2"/>
            </a:endParaRP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New:</a:t>
            </a:r>
          </a:p>
          <a:p>
            <a:r>
              <a:rPr lang="nl-NL" sz="2200" dirty="0">
                <a:sym typeface="Wingdings" panose="05000000000000000000" pitchFamily="2" charset="2"/>
              </a:rPr>
              <a:t>MAD  ATH </a:t>
            </a:r>
            <a:r>
              <a:rPr lang="nl-NL" sz="2200" dirty="0" smtClean="0">
                <a:sym typeface="Wingdings" panose="05000000000000000000" pitchFamily="2" charset="2"/>
              </a:rPr>
              <a:t>49</a:t>
            </a:r>
            <a:endParaRPr lang="nl-NL" sz="2200" dirty="0">
              <a:sym typeface="Wingdings" panose="05000000000000000000" pitchFamily="2" charset="2"/>
            </a:endParaRPr>
          </a:p>
          <a:p>
            <a:r>
              <a:rPr lang="nl-NL" sz="2200" dirty="0">
                <a:sym typeface="Wingdings" panose="05000000000000000000" pitchFamily="2" charset="2"/>
              </a:rPr>
              <a:t>MAD  AMS 150</a:t>
            </a:r>
          </a:p>
          <a:p>
            <a:r>
              <a:rPr lang="nl-NL" sz="2200" dirty="0">
                <a:sym typeface="Wingdings" panose="05000000000000000000" pitchFamily="2" charset="2"/>
              </a:rPr>
              <a:t>AMS  ATH 150</a:t>
            </a:r>
          </a:p>
          <a:p>
            <a:endParaRPr lang="nl-NL" dirty="0" smtClean="0"/>
          </a:p>
          <a:p>
            <a:r>
              <a:rPr lang="nl-NL" sz="2400" dirty="0" smtClean="0"/>
              <a:t>Both cases have maximum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</a:t>
            </a:r>
            <a:r>
              <a:rPr lang="nl-NL" sz="2400" dirty="0" err="1" smtClean="0"/>
              <a:t>passengers</a:t>
            </a:r>
            <a:r>
              <a:rPr lang="nl-NL" sz="2400" dirty="0" smtClean="0"/>
              <a:t> on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flights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In </a:t>
            </a:r>
            <a:r>
              <a:rPr lang="nl-NL" sz="2400" dirty="0" err="1" smtClean="0"/>
              <a:t>the</a:t>
            </a:r>
            <a:r>
              <a:rPr lang="nl-NL" sz="2400" dirty="0" smtClean="0"/>
              <a:t> new case </a:t>
            </a:r>
            <a:r>
              <a:rPr lang="nl-NL" sz="2400" dirty="0" err="1" smtClean="0"/>
              <a:t>passengers</a:t>
            </a:r>
            <a:r>
              <a:rPr lang="nl-NL" sz="2400" dirty="0" smtClean="0"/>
              <a:t> </a:t>
            </a:r>
            <a:r>
              <a:rPr lang="nl-NL" sz="2400" dirty="0" err="1" smtClean="0"/>
              <a:t>pay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more </a:t>
            </a:r>
            <a:r>
              <a:rPr lang="nl-NL" sz="2400" dirty="0" err="1" smtClean="0"/>
              <a:t>kilometres</a:t>
            </a:r>
            <a:r>
              <a:rPr lang="nl-NL" sz="2400" dirty="0" smtClean="0"/>
              <a:t> </a:t>
            </a:r>
            <a:r>
              <a:rPr lang="nl-NL" sz="2400" dirty="0" smtClean="0">
                <a:sym typeface="Wingdings" panose="05000000000000000000" pitchFamily="2" charset="2"/>
              </a:rPr>
              <a:t> </a:t>
            </a:r>
            <a:r>
              <a:rPr lang="nl-NL" sz="2400" dirty="0" err="1" smtClean="0">
                <a:sym typeface="Wingdings" panose="05000000000000000000" pitchFamily="2" charset="2"/>
              </a:rPr>
              <a:t>higher</a:t>
            </a:r>
            <a:r>
              <a:rPr lang="nl-NL" sz="2400" dirty="0" smtClean="0">
                <a:sym typeface="Wingdings" panose="05000000000000000000" pitchFamily="2" charset="2"/>
              </a:rPr>
              <a:t> </a:t>
            </a:r>
            <a:r>
              <a:rPr lang="nl-NL" sz="2400" dirty="0" err="1" smtClean="0">
                <a:sym typeface="Wingdings" panose="05000000000000000000" pitchFamily="2" charset="2"/>
              </a:rPr>
              <a:t>profit</a:t>
            </a:r>
            <a:endParaRPr lang="nl-NL" sz="2400" dirty="0"/>
          </a:p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25CB3DED-B47B-4BE5-83A6-56DF8559F1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881" y="1012602"/>
            <a:ext cx="4443984" cy="3797356"/>
          </a:xfrm>
        </p:spPr>
      </p:pic>
      <p:cxnSp>
        <p:nvCxnSpPr>
          <p:cNvPr id="9" name="Rechte verbindingslijn met pijl 8">
            <a:extLst>
              <a:ext uri="{FF2B5EF4-FFF2-40B4-BE49-F238E27FC236}">
                <a16:creationId xmlns="" xmlns:a16="http://schemas.microsoft.com/office/drawing/2014/main" id="{1044903C-90BE-48BF-B4A5-30C0A8054CDE}"/>
              </a:ext>
            </a:extLst>
          </p:cNvPr>
          <p:cNvCxnSpPr>
            <a:cxnSpLocks/>
          </p:cNvCxnSpPr>
          <p:nvPr/>
        </p:nvCxnSpPr>
        <p:spPr>
          <a:xfrm flipV="1">
            <a:off x="8052096" y="3034822"/>
            <a:ext cx="715618" cy="1150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="" xmlns:a16="http://schemas.microsoft.com/office/drawing/2014/main" id="{36209837-E837-48DB-B8BC-8DD9828EC418}"/>
              </a:ext>
            </a:extLst>
          </p:cNvPr>
          <p:cNvCxnSpPr>
            <a:cxnSpLocks/>
          </p:cNvCxnSpPr>
          <p:nvPr/>
        </p:nvCxnSpPr>
        <p:spPr>
          <a:xfrm>
            <a:off x="8767714" y="3074779"/>
            <a:ext cx="1445378" cy="1364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2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Hill </a:t>
            </a:r>
            <a:r>
              <a:rPr lang="nl-NL" dirty="0" err="1" smtClean="0"/>
              <a:t>Climber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NL" dirty="0" smtClean="0"/>
              <a:t>Profit: </a:t>
            </a:r>
          </a:p>
          <a:p>
            <a:r>
              <a:rPr lang="nl-NL" dirty="0" smtClean="0"/>
              <a:t>     €11,381,637.00</a:t>
            </a:r>
            <a:endParaRPr lang="nl-NL" dirty="0"/>
          </a:p>
        </p:txBody>
      </p:sp>
      <p:pic>
        <p:nvPicPr>
          <p:cNvPr id="12" name="Tijdelijke aanduiding voor inhoud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34" y="2171700"/>
            <a:ext cx="7103061" cy="4141631"/>
          </a:xfrm>
        </p:spPr>
      </p:pic>
    </p:spTree>
    <p:extLst>
      <p:ext uri="{BB962C8B-B14F-4D97-AF65-F5344CB8AC3E}">
        <p14:creationId xmlns:p14="http://schemas.microsoft.com/office/powerpoint/2010/main" val="75011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Hill </a:t>
            </a:r>
            <a:r>
              <a:rPr lang="nl-NL" dirty="0" err="1" smtClean="0"/>
              <a:t>Climber</a:t>
            </a:r>
            <a:r>
              <a:rPr lang="nl-NL" dirty="0" smtClean="0"/>
              <a:t> </a:t>
            </a:r>
            <a:r>
              <a:rPr lang="nl-NL" dirty="0" err="1" smtClean="0"/>
              <a:t>Restart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Profit: </a:t>
            </a:r>
            <a:endParaRPr lang="nl-NL" sz="2800" dirty="0" smtClean="0"/>
          </a:p>
          <a:p>
            <a:pPr marL="0" indent="0">
              <a:buNone/>
            </a:pPr>
            <a:r>
              <a:rPr lang="nl-NL" sz="2800" dirty="0"/>
              <a:t>    €</a:t>
            </a:r>
            <a:r>
              <a:rPr lang="nl-NL" sz="2800" dirty="0" smtClean="0"/>
              <a:t>11,662,645.00</a:t>
            </a:r>
            <a:endParaRPr lang="nl-NL" sz="2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828" y="1913854"/>
            <a:ext cx="7071670" cy="4133850"/>
          </a:xfrm>
          <a:prstGeom prst="rect">
            <a:avLst/>
          </a:prstGeom>
        </p:spPr>
      </p:pic>
      <p:cxnSp>
        <p:nvCxnSpPr>
          <p:cNvPr id="7" name="Rechte verbindingslijn met pijl 6">
            <a:extLst>
              <a:ext uri="{FF2B5EF4-FFF2-40B4-BE49-F238E27FC236}">
                <a16:creationId xmlns="" xmlns:a16="http://schemas.microsoft.com/office/drawing/2014/main" id="{36209837-E837-48DB-B8BC-8DD9828EC418}"/>
              </a:ext>
            </a:extLst>
          </p:cNvPr>
          <p:cNvCxnSpPr>
            <a:cxnSpLocks/>
          </p:cNvCxnSpPr>
          <p:nvPr/>
        </p:nvCxnSpPr>
        <p:spPr>
          <a:xfrm flipH="1" flipV="1">
            <a:off x="7083379" y="2883309"/>
            <a:ext cx="734096" cy="1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5892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Bijsnijden</Template>
  <TotalTime>2021</TotalTime>
  <Words>257</Words>
  <Application>Microsoft Office PowerPoint</Application>
  <PresentationFormat>Breedbeeld</PresentationFormat>
  <Paragraphs>80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Cambria Math</vt:lpstr>
      <vt:lpstr>Franklin Gothic Book</vt:lpstr>
      <vt:lpstr>Wingdings</vt:lpstr>
      <vt:lpstr>Crop</vt:lpstr>
      <vt:lpstr>Mokum Airways</vt:lpstr>
      <vt:lpstr>The Case</vt:lpstr>
      <vt:lpstr>Random Algorithm</vt:lpstr>
      <vt:lpstr>Random Algorithm Results</vt:lpstr>
      <vt:lpstr>Hill Climber Algorithm</vt:lpstr>
      <vt:lpstr>Mutations</vt:lpstr>
      <vt:lpstr>Swap detour </vt:lpstr>
      <vt:lpstr>Hill Climber Results</vt:lpstr>
      <vt:lpstr>Hill Climber Restart Results</vt:lpstr>
      <vt:lpstr>Simulated Annealing</vt:lpstr>
      <vt:lpstr>Simulated Annealing Results</vt:lpstr>
      <vt:lpstr>Current Results</vt:lpstr>
      <vt:lpstr>Current 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Mokum Airways</dc:title>
  <dc:creator>HP_Eigenaar</dc:creator>
  <cp:lastModifiedBy>Daffieduck -</cp:lastModifiedBy>
  <cp:revision>33</cp:revision>
  <dcterms:created xsi:type="dcterms:W3CDTF">2018-01-16T11:30:57Z</dcterms:created>
  <dcterms:modified xsi:type="dcterms:W3CDTF">2018-01-26T11:26:41Z</dcterms:modified>
</cp:coreProperties>
</file>