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988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2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2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9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0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1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4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1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9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24-1-2018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7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Take into account boarding and refuelling times</a:t>
            </a:r>
          </a:p>
          <a:p>
            <a:r>
              <a:rPr lang="en-GB" sz="2400" dirty="0"/>
              <a:t>Profit is the number of passengers times the corresponding kilometres. </a:t>
            </a:r>
          </a:p>
          <a:p>
            <a:r>
              <a:rPr lang="en-GB" sz="2400" dirty="0"/>
              <a:t>Detours</a:t>
            </a:r>
          </a:p>
        </p:txBody>
      </p:sp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Create random </a:t>
            </a:r>
            <a:r>
              <a:rPr lang="en-GB" sz="2400" dirty="0" smtClean="0"/>
              <a:t>route</a:t>
            </a:r>
            <a:endParaRPr lang="en-GB" sz="2200" i="0" dirty="0"/>
          </a:p>
          <a:p>
            <a:pPr lvl="1"/>
            <a:r>
              <a:rPr lang="en-GB" sz="2200" i="0" dirty="0" smtClean="0"/>
              <a:t>Add Amsterdam if not start city</a:t>
            </a:r>
          </a:p>
          <a:p>
            <a:pPr lvl="1"/>
            <a:r>
              <a:rPr lang="en-GB" sz="2200" i="0" dirty="0" smtClean="0"/>
              <a:t>Add </a:t>
            </a:r>
            <a:r>
              <a:rPr lang="en-GB" sz="2200" i="0" dirty="0"/>
              <a:t>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24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 smtClean="0"/>
              <a:t>Algorithm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3195"/>
            <a:ext cx="9601200" cy="4566634"/>
          </a:xfrm>
        </p:spPr>
        <p:txBody>
          <a:bodyPr>
            <a:normAutofit/>
          </a:bodyPr>
          <a:lstStyle/>
          <a:p>
            <a:r>
              <a:rPr lang="nl-NL" sz="2400" dirty="0"/>
              <a:t>Schedule: </a:t>
            </a:r>
            <a:endParaRPr lang="nl-NL" sz="2400" dirty="0" smtClean="0"/>
          </a:p>
          <a:p>
            <a:pPr marL="0" indent="0">
              <a:buNone/>
            </a:pPr>
            <a:r>
              <a:rPr lang="nl-NL" dirty="0" smtClean="0"/>
              <a:t>[</a:t>
            </a:r>
            <a:r>
              <a:rPr lang="nl-NL" dirty="0"/>
              <a:t>Barcelona, Amsterdam, Moscow, Dublin, Oslo, </a:t>
            </a:r>
            <a:r>
              <a:rPr lang="nl-NL" dirty="0" smtClean="0"/>
              <a:t>Barcelona]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[Barcelona, Budapest, Helsinki, Copenhagen, Amsterdam, Reykjavik, Barcelona</a:t>
            </a:r>
            <a:r>
              <a:rPr lang="nl-NL" dirty="0" smtClean="0"/>
              <a:t>]</a:t>
            </a:r>
          </a:p>
          <a:p>
            <a:pPr marL="0" indent="0">
              <a:buNone/>
            </a:pPr>
            <a:r>
              <a:rPr lang="nl-NL" dirty="0"/>
              <a:t>[Lisbon, Athens, Glasgow, Amsterdam, Oslo, Lisbon</a:t>
            </a:r>
            <a:r>
              <a:rPr lang="nl-NL" dirty="0" smtClean="0"/>
              <a:t>]</a:t>
            </a:r>
          </a:p>
          <a:p>
            <a:pPr marL="0" indent="0">
              <a:buNone/>
            </a:pPr>
            <a:r>
              <a:rPr lang="nl-NL" dirty="0"/>
              <a:t>[Glasgow, Athens, Amsterdam, Vienna, Kiev, Warsaw, Glasgow</a:t>
            </a:r>
            <a:r>
              <a:rPr lang="nl-NL" dirty="0" smtClean="0"/>
              <a:t>]</a:t>
            </a:r>
          </a:p>
          <a:p>
            <a:pPr marL="0" indent="0">
              <a:buNone/>
            </a:pPr>
            <a:r>
              <a:rPr lang="nl-NL" dirty="0"/>
              <a:t>[Reykjavik, Dublin, London, Munich, Lisbon, Amsterdam, Glasgow, Reykjavik</a:t>
            </a:r>
            <a:r>
              <a:rPr lang="nl-NL" dirty="0" smtClean="0"/>
              <a:t>]</a:t>
            </a:r>
          </a:p>
          <a:p>
            <a:pPr marL="0" indent="0">
              <a:buNone/>
            </a:pPr>
            <a:r>
              <a:rPr lang="nl-NL" dirty="0"/>
              <a:t>[Reykjavik, Dublin, Amsterdam, Madrid, Oslo, Tallinn, Reykjavik</a:t>
            </a:r>
            <a:r>
              <a:rPr lang="nl-NL" dirty="0" smtClean="0"/>
              <a:t>]</a:t>
            </a:r>
          </a:p>
          <a:p>
            <a:r>
              <a:rPr lang="nl-NL" sz="2400" dirty="0" smtClean="0"/>
              <a:t>Profit: €8,761,216.00</a:t>
            </a: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Hill Climber Restart</a:t>
            </a:r>
          </a:p>
          <a:p>
            <a:pPr lvl="1"/>
            <a:r>
              <a:rPr lang="en-GB" sz="2200" i="0" dirty="0"/>
              <a:t>Start with </a:t>
            </a:r>
            <a:r>
              <a:rPr lang="en-GB" sz="2200" i="0" dirty="0" smtClean="0"/>
              <a:t>result random algorithm</a:t>
            </a:r>
            <a:endParaRPr lang="en-GB" sz="2200" i="0" dirty="0"/>
          </a:p>
          <a:p>
            <a:pPr lvl="1"/>
            <a:r>
              <a:rPr lang="en-GB" sz="2200" i="0" dirty="0"/>
              <a:t>Apply random mutations</a:t>
            </a:r>
          </a:p>
          <a:p>
            <a:pPr lvl="1"/>
            <a:r>
              <a:rPr lang="en-GB" sz="2200" i="0" dirty="0"/>
              <a:t>Local optimum </a:t>
            </a:r>
            <a:r>
              <a:rPr lang="en-GB" sz="2200" i="0" dirty="0">
                <a:sym typeface="Wingdings" panose="05000000000000000000" pitchFamily="2" charset="2"/>
              </a:rPr>
              <a:t> Restart with new random route</a:t>
            </a:r>
            <a:endParaRPr lang="en-GB" sz="22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err="1"/>
              <a:t>Add</a:t>
            </a:r>
            <a:r>
              <a:rPr lang="nl-NL" sz="2400" dirty="0"/>
              <a:t>/</a:t>
            </a:r>
            <a:r>
              <a:rPr lang="nl-NL" sz="2400" dirty="0" err="1"/>
              <a:t>Remove</a:t>
            </a:r>
            <a:r>
              <a:rPr lang="nl-NL" sz="2400" dirty="0"/>
              <a:t> </a:t>
            </a:r>
            <a:r>
              <a:rPr lang="nl-NL" sz="2400" dirty="0" err="1"/>
              <a:t>city</a:t>
            </a:r>
            <a:endParaRPr lang="nl-NL" sz="2400" dirty="0"/>
          </a:p>
          <a:p>
            <a:r>
              <a:rPr lang="nl-NL" sz="2400" dirty="0" err="1"/>
              <a:t>Add</a:t>
            </a:r>
            <a:r>
              <a:rPr lang="nl-NL" sz="2400" dirty="0"/>
              <a:t>/</a:t>
            </a:r>
            <a:r>
              <a:rPr lang="nl-NL" sz="2400" dirty="0" err="1"/>
              <a:t>Remove</a:t>
            </a:r>
            <a:r>
              <a:rPr lang="nl-NL" sz="2400" dirty="0"/>
              <a:t> </a:t>
            </a:r>
            <a:r>
              <a:rPr lang="nl-NL" sz="2400" dirty="0" err="1"/>
              <a:t>passengers</a:t>
            </a:r>
            <a:endParaRPr lang="nl-NL" sz="2400" dirty="0"/>
          </a:p>
          <a:p>
            <a:r>
              <a:rPr lang="nl-NL" sz="2400" dirty="0"/>
              <a:t>Swap </a:t>
            </a:r>
            <a:r>
              <a:rPr lang="nl-NL" sz="2400" dirty="0" err="1"/>
              <a:t>cities</a:t>
            </a:r>
            <a:endParaRPr lang="nl-NL" sz="2400" dirty="0"/>
          </a:p>
          <a:p>
            <a:r>
              <a:rPr lang="nl-NL" sz="2400" dirty="0"/>
              <a:t>Swap </a:t>
            </a:r>
            <a:r>
              <a:rPr lang="nl-NL" sz="2400" dirty="0" err="1"/>
              <a:t>detour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1BB8794-87D5-46D6-8A62-EC30FC5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="" xmlns:a16="http://schemas.microsoft.com/office/drawing/2014/main" id="{050EB52E-3964-4D33-B0F0-6FF283B5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258" y="780781"/>
            <a:ext cx="10757607" cy="5658654"/>
          </a:xfrm>
        </p:spPr>
        <p:txBody>
          <a:bodyPr/>
          <a:lstStyle/>
          <a:p>
            <a:r>
              <a:rPr lang="nl-NL" dirty="0" smtClean="0"/>
              <a:t>Old</a:t>
            </a:r>
            <a:r>
              <a:rPr lang="nl-NL" dirty="0"/>
              <a:t>: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</a:t>
            </a:r>
            <a:r>
              <a:rPr lang="nl-NL" sz="2200" dirty="0"/>
              <a:t> ATH  150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 AMS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AMS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New:</a:t>
            </a:r>
          </a:p>
          <a:p>
            <a:r>
              <a:rPr lang="nl-NL" sz="2200" dirty="0">
                <a:sym typeface="Wingdings" panose="05000000000000000000" pitchFamily="2" charset="2"/>
              </a:rPr>
              <a:t>MAD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MAD  AMS 150</a:t>
            </a:r>
          </a:p>
          <a:p>
            <a:r>
              <a:rPr lang="nl-NL" sz="2200" dirty="0">
                <a:sym typeface="Wingdings" panose="05000000000000000000" pitchFamily="2" charset="2"/>
              </a:rPr>
              <a:t>AMS  ATH 150</a:t>
            </a:r>
          </a:p>
          <a:p>
            <a:endParaRPr lang="nl-NL" dirty="0" smtClean="0"/>
          </a:p>
          <a:p>
            <a:r>
              <a:rPr lang="nl-NL" sz="2400" dirty="0" smtClean="0"/>
              <a:t>Both cases have maximum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on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flights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In </a:t>
            </a:r>
            <a:r>
              <a:rPr lang="nl-NL" sz="2400" dirty="0" err="1" smtClean="0"/>
              <a:t>the</a:t>
            </a:r>
            <a:r>
              <a:rPr lang="nl-NL" sz="2400" dirty="0" smtClean="0"/>
              <a:t> new case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</a:t>
            </a:r>
            <a:r>
              <a:rPr lang="nl-NL" sz="2400" dirty="0" err="1" smtClean="0"/>
              <a:t>pay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more </a:t>
            </a:r>
            <a:r>
              <a:rPr lang="nl-NL" sz="2400" dirty="0" err="1" smtClean="0"/>
              <a:t>kilometres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higher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err="1" smtClean="0">
                <a:sym typeface="Wingdings" panose="05000000000000000000" pitchFamily="2" charset="2"/>
              </a:rPr>
              <a:t>profit</a:t>
            </a:r>
            <a:endParaRPr lang="nl-NL" sz="2400" dirty="0"/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25CB3DED-B47B-4BE5-83A6-56DF8559F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81" y="1012602"/>
            <a:ext cx="4443984" cy="3797356"/>
          </a:xfrm>
        </p:spPr>
      </p:pic>
      <p:cxnSp>
        <p:nvCxnSpPr>
          <p:cNvPr id="9" name="Rechte verbindingslijn met pijl 8">
            <a:extLst>
              <a:ext uri="{FF2B5EF4-FFF2-40B4-BE49-F238E27FC236}">
                <a16:creationId xmlns="" xmlns:a16="http://schemas.microsoft.com/office/drawing/2014/main" id="{1044903C-90BE-48BF-B4A5-30C0A8054CDE}"/>
              </a:ext>
            </a:extLst>
          </p:cNvPr>
          <p:cNvCxnSpPr>
            <a:cxnSpLocks/>
          </p:cNvCxnSpPr>
          <p:nvPr/>
        </p:nvCxnSpPr>
        <p:spPr>
          <a:xfrm flipV="1">
            <a:off x="8052096" y="3034822"/>
            <a:ext cx="715618" cy="115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=""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>
            <a:off x="8767714" y="3074779"/>
            <a:ext cx="1445378" cy="136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="" xmlns:a16="http://schemas.microsoft.com/office/drawing/2014/main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Restart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="" xmlns:a16="http://schemas.microsoft.com/office/drawing/2014/main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221</TotalTime>
  <Words>268</Words>
  <Application>Microsoft Office PowerPoint</Application>
  <PresentationFormat>Breedbeeld</PresentationFormat>
  <Paragraphs>54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Mokum Airways</vt:lpstr>
      <vt:lpstr>The Case</vt:lpstr>
      <vt:lpstr>Random Algorithm</vt:lpstr>
      <vt:lpstr>Random Algorithm Results</vt:lpstr>
      <vt:lpstr>Hill Climber Algorithm</vt:lpstr>
      <vt:lpstr>Mutations</vt:lpstr>
      <vt:lpstr>Swap detour </vt:lpstr>
      <vt:lpstr>Hill Climber Restart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HP_Eigenaar</cp:lastModifiedBy>
  <cp:revision>11</cp:revision>
  <dcterms:created xsi:type="dcterms:W3CDTF">2018-01-16T11:30:57Z</dcterms:created>
  <dcterms:modified xsi:type="dcterms:W3CDTF">2018-01-24T10:58:47Z</dcterms:modified>
</cp:coreProperties>
</file>