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988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2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9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1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9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7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Determine</a:t>
            </a:r>
            <a:r>
              <a:rPr lang="nl-NL" sz="2800" dirty="0" smtClean="0"/>
              <a:t> proper stop </a:t>
            </a:r>
            <a:r>
              <a:rPr lang="nl-NL" sz="2800" dirty="0" err="1" smtClean="0"/>
              <a:t>conditions</a:t>
            </a:r>
            <a:endParaRPr lang="nl-NL" sz="2800" dirty="0" smtClean="0"/>
          </a:p>
          <a:p>
            <a:r>
              <a:rPr lang="nl-NL" sz="2800" dirty="0" err="1" smtClean="0"/>
              <a:t>Visualisation</a:t>
            </a:r>
            <a:r>
              <a:rPr lang="nl-NL" sz="2800" dirty="0" smtClean="0"/>
              <a:t> of </a:t>
            </a:r>
            <a:r>
              <a:rPr lang="nl-NL" sz="2800" dirty="0" err="1" smtClean="0"/>
              <a:t>schedules</a:t>
            </a:r>
            <a:endParaRPr lang="nl-NL" sz="28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Take into account boarding and refuelling times</a:t>
            </a:r>
          </a:p>
          <a:p>
            <a:r>
              <a:rPr lang="en-GB" sz="2400" dirty="0"/>
              <a:t>Profit is the number of passengers times the corresponding kilometres. </a:t>
            </a:r>
          </a:p>
          <a:p>
            <a:r>
              <a:rPr lang="en-GB" sz="2400" dirty="0"/>
              <a:t>Detours</a:t>
            </a:r>
          </a:p>
        </p:txBody>
      </p:sp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Create random </a:t>
            </a:r>
            <a:r>
              <a:rPr lang="en-GB" sz="3200" dirty="0" smtClean="0"/>
              <a:t>route</a:t>
            </a:r>
            <a:endParaRPr lang="en-GB" sz="2800" i="0" dirty="0"/>
          </a:p>
          <a:p>
            <a:pPr lvl="1"/>
            <a:r>
              <a:rPr lang="en-GB" sz="2200" i="0" dirty="0" smtClean="0"/>
              <a:t>Add Amsterdam if not start city</a:t>
            </a:r>
          </a:p>
          <a:p>
            <a:pPr lvl="1"/>
            <a:r>
              <a:rPr lang="en-GB" sz="2200" i="0" dirty="0" smtClean="0"/>
              <a:t>Add </a:t>
            </a:r>
            <a:r>
              <a:rPr lang="en-GB" sz="2200" i="0" dirty="0"/>
              <a:t>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32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 smtClean="0"/>
              <a:t>Algorithm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800" dirty="0"/>
              <a:t>Schedule: </a:t>
            </a:r>
            <a:endParaRPr lang="nl-NL" sz="2800" dirty="0" smtClean="0"/>
          </a:p>
          <a:p>
            <a:r>
              <a:rPr lang="nl-NL" sz="2800" dirty="0" smtClean="0"/>
              <a:t>Profit: €8,761,216.00</a:t>
            </a:r>
            <a:endParaRPr lang="nl-NL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94937"/>
            <a:ext cx="5669701" cy="48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Hill Climber Restart</a:t>
            </a:r>
          </a:p>
          <a:p>
            <a:pPr lvl="1"/>
            <a:r>
              <a:rPr lang="en-GB" sz="2400" i="0" dirty="0"/>
              <a:t>Start with </a:t>
            </a:r>
            <a:r>
              <a:rPr lang="en-GB" sz="2400" i="0" dirty="0" smtClean="0"/>
              <a:t>resulting schedule random algorithm</a:t>
            </a:r>
            <a:endParaRPr lang="en-GB" sz="2400" i="0" dirty="0"/>
          </a:p>
          <a:p>
            <a:pPr lvl="1"/>
            <a:r>
              <a:rPr lang="en-GB" sz="2400" i="0" dirty="0"/>
              <a:t>Apply random mutations</a:t>
            </a:r>
          </a:p>
          <a:p>
            <a:pPr lvl="1"/>
            <a:r>
              <a:rPr lang="en-GB" sz="2400" i="0" dirty="0"/>
              <a:t>Local optimum </a:t>
            </a:r>
            <a:r>
              <a:rPr lang="en-GB" sz="2400" i="0" dirty="0">
                <a:sym typeface="Wingdings" panose="05000000000000000000" pitchFamily="2" charset="2"/>
              </a:rPr>
              <a:t> Restart with new random route</a:t>
            </a:r>
            <a:endParaRPr lang="en-GB" sz="24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/>
              <a:t>Add</a:t>
            </a:r>
            <a:r>
              <a:rPr lang="nl-NL" sz="2800" dirty="0"/>
              <a:t>/</a:t>
            </a:r>
            <a:r>
              <a:rPr lang="nl-NL" sz="2800" dirty="0" err="1"/>
              <a:t>Remove</a:t>
            </a:r>
            <a:r>
              <a:rPr lang="nl-NL" sz="2800" dirty="0"/>
              <a:t> </a:t>
            </a:r>
            <a:r>
              <a:rPr lang="nl-NL" sz="2800" dirty="0" err="1"/>
              <a:t>city</a:t>
            </a:r>
            <a:endParaRPr lang="nl-NL" sz="2800" dirty="0"/>
          </a:p>
          <a:p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passengers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cities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detour</a:t>
            </a:r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="" xmlns:a16="http://schemas.microsoft.com/office/drawing/2014/main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258" y="780781"/>
            <a:ext cx="10757607" cy="5658654"/>
          </a:xfrm>
        </p:spPr>
        <p:txBody>
          <a:bodyPr/>
          <a:lstStyle/>
          <a:p>
            <a:r>
              <a:rPr lang="nl-NL" dirty="0" smtClean="0"/>
              <a:t>Old</a:t>
            </a:r>
            <a:r>
              <a:rPr lang="nl-NL" dirty="0"/>
              <a:t>: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</a:t>
            </a:r>
            <a:r>
              <a:rPr lang="nl-NL" sz="2200" dirty="0"/>
              <a:t> ATH  150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 AMS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AMS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sz="2200" dirty="0">
                <a:sym typeface="Wingdings" panose="05000000000000000000" pitchFamily="2" charset="2"/>
              </a:rPr>
              <a:t>MAD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sz="2200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 smtClean="0"/>
          </a:p>
          <a:p>
            <a:r>
              <a:rPr lang="nl-NL" sz="2400" dirty="0" smtClean="0"/>
              <a:t>Both cases have maximum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on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flights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In </a:t>
            </a:r>
            <a:r>
              <a:rPr lang="nl-NL" sz="2400" dirty="0" err="1" smtClean="0"/>
              <a:t>the</a:t>
            </a:r>
            <a:r>
              <a:rPr lang="nl-NL" sz="2400" dirty="0" smtClean="0"/>
              <a:t> new case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</a:t>
            </a:r>
            <a:r>
              <a:rPr lang="nl-NL" sz="2400" dirty="0" err="1" smtClean="0"/>
              <a:t>pay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more </a:t>
            </a:r>
            <a:r>
              <a:rPr lang="nl-NL" sz="2400" dirty="0" err="1" smtClean="0"/>
              <a:t>kilometres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higher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err="1" smtClean="0">
                <a:sym typeface="Wingdings" panose="05000000000000000000" pitchFamily="2" charset="2"/>
              </a:rPr>
              <a:t>profit</a:t>
            </a:r>
            <a:endParaRPr lang="nl-NL" sz="2400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81" y="1012602"/>
            <a:ext cx="4443984" cy="3797356"/>
          </a:xfrm>
        </p:spPr>
      </p:pic>
      <p:cxnSp>
        <p:nvCxnSpPr>
          <p:cNvPr id="9" name="Rechte verbindingslijn met pijl 8">
            <a:extLst>
              <a:ext uri="{FF2B5EF4-FFF2-40B4-BE49-F238E27FC236}">
                <a16:creationId xmlns="" xmlns:a16="http://schemas.microsoft.com/office/drawing/2014/main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8052096" y="3034822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=""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8767714" y="3074779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smtClean="0"/>
                  <a:t>Start </a:t>
                </a:r>
                <a:r>
                  <a:rPr lang="nl-NL" sz="2800" dirty="0" err="1"/>
                  <a:t>with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resulting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schedule</a:t>
                </a:r>
                <a:r>
                  <a:rPr lang="nl-NL" sz="2800" dirty="0" smtClean="0"/>
                  <a:t> </a:t>
                </a:r>
                <a:r>
                  <a:rPr lang="nl-NL" sz="2800" dirty="0"/>
                  <a:t>random </a:t>
                </a:r>
                <a:r>
                  <a:rPr lang="nl-NL" sz="2800" dirty="0" err="1"/>
                  <a:t>algorithm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Apply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mutations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Compare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to</a:t>
                </a:r>
                <a:r>
                  <a:rPr lang="nl-NL" sz="2800" dirty="0"/>
                  <a:t> </a:t>
                </a:r>
                <a:r>
                  <a:rPr lang="nl-NL" sz="2800" dirty="0" err="1"/>
                  <a:t>neighbour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states</a:t>
                </a:r>
                <a:endParaRPr lang="nl-NL" sz="2800" dirty="0" smtClean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/>
                  <a:t>If</a:t>
                </a:r>
                <a:r>
                  <a:rPr lang="nl-NL" sz="2400" i="0" dirty="0"/>
                  <a:t> </a:t>
                </a:r>
                <a:r>
                  <a:rPr lang="nl-NL" sz="2400" i="0" dirty="0"/>
                  <a:t>new </a:t>
                </a:r>
                <a:r>
                  <a:rPr lang="nl-NL" sz="2400" i="0" dirty="0" err="1"/>
                  <a:t>profit</a:t>
                </a:r>
                <a:r>
                  <a:rPr lang="nl-NL" sz="2400" i="0" dirty="0"/>
                  <a:t> </a:t>
                </a:r>
                <a:r>
                  <a:rPr lang="nl-NL" sz="2400" i="0" dirty="0"/>
                  <a:t>is </a:t>
                </a:r>
                <a:r>
                  <a:rPr lang="nl-NL" sz="2400" i="0" dirty="0" err="1"/>
                  <a:t>higher</a:t>
                </a:r>
                <a:r>
                  <a:rPr lang="nl-NL" sz="2400" i="0" dirty="0">
                    <a:sym typeface="Wingdings" panose="05000000000000000000" pitchFamily="2" charset="2"/>
                  </a:rPr>
                  <a:t> accept</a:t>
                </a:r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>
                    <a:sym typeface="Wingdings" panose="05000000000000000000" pitchFamily="2" charset="2"/>
                  </a:rPr>
                  <a:t>Else, accept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with</a:t>
                </a:r>
                <a:r>
                  <a:rPr lang="nl-NL" sz="2400" i="0" dirty="0">
                    <a:sym typeface="Wingdings" panose="05000000000000000000" pitchFamily="2" charset="2"/>
                  </a:rPr>
                  <a:t>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probability</a:t>
                </a:r>
                <a:r>
                  <a:rPr lang="nl-NL" sz="2400" i="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nl-NL" sz="2400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𝐧𝐞𝐰𝐏𝐫𝐨𝐟𝐢𝐭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𝐜𝐮𝐫𝐫𝐞𝐧𝐭𝐏𝐫𝐨𝐟𝐢𝐭</m:t>
                            </m:r>
                          </m:num>
                          <m:den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𝐭𝐞𝐦𝐩𝐞𝐫𝐚𝐭𝐮𝐫𝐞</m:t>
                            </m:r>
                          </m:den>
                        </m:f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nl-NL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 smtClean="0"/>
                  <a:t>Decrease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probability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after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each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mutation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endParaRPr lang="nl-NL" b="1" i="0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9" t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=""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=""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Random </a:t>
            </a:r>
            <a:r>
              <a:rPr lang="nl-NL" sz="2800" dirty="0" err="1" smtClean="0"/>
              <a:t>Algorithm</a:t>
            </a:r>
            <a:endParaRPr lang="nl-NL" sz="2800" dirty="0" smtClean="0"/>
          </a:p>
          <a:p>
            <a:pPr marL="0" indent="0">
              <a:buNone/>
            </a:pPr>
            <a:r>
              <a:rPr lang="nl-NL" sz="2800" dirty="0"/>
              <a:t>	 </a:t>
            </a:r>
            <a:r>
              <a:rPr lang="nl-NL" sz="2800" dirty="0" smtClean="0"/>
              <a:t>Profit: €</a:t>
            </a:r>
            <a:r>
              <a:rPr lang="nl-NL" sz="2800" dirty="0"/>
              <a:t>8,761,216.00</a:t>
            </a:r>
          </a:p>
          <a:p>
            <a:r>
              <a:rPr lang="nl-NL" sz="2800" dirty="0" smtClean="0"/>
              <a:t>Hill </a:t>
            </a:r>
            <a:r>
              <a:rPr lang="nl-NL" sz="2800" dirty="0" err="1" smtClean="0"/>
              <a:t>Climber</a:t>
            </a:r>
            <a:r>
              <a:rPr lang="nl-NL" sz="2800" dirty="0" smtClean="0"/>
              <a:t> </a:t>
            </a:r>
            <a:r>
              <a:rPr lang="nl-NL" sz="2800" dirty="0" err="1" smtClean="0"/>
              <a:t>Restart</a:t>
            </a:r>
            <a:r>
              <a:rPr lang="nl-NL" sz="2800" dirty="0" smtClean="0"/>
              <a:t>: </a:t>
            </a:r>
          </a:p>
          <a:p>
            <a:pPr marL="0" indent="0">
              <a:buNone/>
            </a:pPr>
            <a:r>
              <a:rPr lang="nl-NL" sz="2800" dirty="0" smtClean="0"/>
              <a:t>	Profit: </a:t>
            </a:r>
            <a:r>
              <a:rPr lang="nl-NL" sz="2800" dirty="0"/>
              <a:t>€</a:t>
            </a:r>
            <a:r>
              <a:rPr lang="nl-NL" sz="2800" dirty="0" smtClean="0"/>
              <a:t>11,331,332.00</a:t>
            </a:r>
          </a:p>
          <a:p>
            <a:r>
              <a:rPr lang="nl-NL" sz="2800" dirty="0" err="1" smtClean="0"/>
              <a:t>Simulated</a:t>
            </a:r>
            <a:r>
              <a:rPr lang="nl-NL" sz="2800" dirty="0" smtClean="0"/>
              <a:t> </a:t>
            </a:r>
            <a:r>
              <a:rPr lang="nl-NL" sz="2800" dirty="0" err="1" smtClean="0"/>
              <a:t>Annealing</a:t>
            </a:r>
            <a:r>
              <a:rPr lang="nl-NL" sz="2800" dirty="0" smtClean="0"/>
              <a:t>:</a:t>
            </a:r>
          </a:p>
          <a:p>
            <a:pPr marL="0" indent="0">
              <a:buNone/>
            </a:pPr>
            <a:r>
              <a:rPr lang="nl-NL" sz="2800" dirty="0"/>
              <a:t>	</a:t>
            </a:r>
            <a:r>
              <a:rPr lang="nl-NL" sz="2800" dirty="0" smtClean="0"/>
              <a:t>Profit: €9,927,128.00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291</TotalTime>
  <Words>218</Words>
  <Application>Microsoft Office PowerPoint</Application>
  <PresentationFormat>Breedbeeld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Wingdings</vt:lpstr>
      <vt:lpstr>Crop</vt:lpstr>
      <vt:lpstr>Mokum Airways</vt:lpstr>
      <vt:lpstr>The Case</vt:lpstr>
      <vt:lpstr>Random Algorithm</vt:lpstr>
      <vt:lpstr>Random Algorithm Results</vt:lpstr>
      <vt:lpstr>Hill Climber Algorithm</vt:lpstr>
      <vt:lpstr>Mutations</vt:lpstr>
      <vt:lpstr>Swap detour </vt:lpstr>
      <vt:lpstr>Simulated Annealing</vt:lpstr>
      <vt:lpstr>Current results</vt:lpstr>
      <vt:lpstr>Current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HP_Eigenaar</cp:lastModifiedBy>
  <cp:revision>17</cp:revision>
  <dcterms:created xsi:type="dcterms:W3CDTF">2018-01-16T11:30:57Z</dcterms:created>
  <dcterms:modified xsi:type="dcterms:W3CDTF">2018-01-24T12:07:56Z</dcterms:modified>
</cp:coreProperties>
</file>