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0" r:id="rId3"/>
    <p:sldId id="261" r:id="rId4"/>
    <p:sldId id="262" r:id="rId5"/>
  </p:sldIdLst>
  <p:sldSz cx="9144000" cy="6858000" type="screen4x3"/>
  <p:notesSz cx="6858000" cy="9144000"/>
  <p:custDataLst>
    <p:tags r:id="rId7"/>
  </p:custDataLst>
  <p:defaultTextStyle>
    <a:defPPr>
      <a:defRPr lang="nl-B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4F20"/>
    <a:srgbClr val="811A20"/>
    <a:srgbClr val="18233A"/>
    <a:srgbClr val="631D1D"/>
    <a:srgbClr val="62616E"/>
    <a:srgbClr val="053C7B"/>
    <a:srgbClr val="ACD6E6"/>
    <a:srgbClr val="239B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>
      <p:cViewPr>
        <p:scale>
          <a:sx n="104" d="100"/>
          <a:sy n="104" d="100"/>
        </p:scale>
        <p:origin x="104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fld id="{21DFDB4D-B014-47D8-9459-83B31BD9F760}" type="datetimeFigureOut">
              <a:rPr lang="nl-NL"/>
              <a:pPr>
                <a:defRPr/>
              </a:pPr>
              <a:t>3-3-2019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nl-NL" noProof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BE" noProof="0"/>
              <a:t>Klik om de tekststijl van het model te bewerken</a:t>
            </a:r>
          </a:p>
          <a:p>
            <a:pPr lvl="1"/>
            <a:r>
              <a:rPr lang="nl-BE" noProof="0"/>
              <a:t>Tweede niveau</a:t>
            </a:r>
          </a:p>
          <a:p>
            <a:pPr lvl="2"/>
            <a:r>
              <a:rPr lang="nl-BE" noProof="0"/>
              <a:t>Derde niveau</a:t>
            </a:r>
          </a:p>
          <a:p>
            <a:pPr lvl="3"/>
            <a:r>
              <a:rPr lang="nl-BE" noProof="0"/>
              <a:t>Vierde niveau</a:t>
            </a:r>
          </a:p>
          <a:p>
            <a:pPr lvl="4"/>
            <a:r>
              <a:rPr lang="nl-BE" noProof="0"/>
              <a:t>Vijfde niveau</a:t>
            </a:r>
            <a:endParaRPr lang="nl-NL" noProof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766661-4A69-4D38-9B93-78F7EA23D71A}" type="slidenum">
              <a:rPr lang="nl-NL" altLang="en-US"/>
              <a:pPr/>
              <a:t>‹nr.›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7298556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/>
          <p:nvPr/>
        </p:nvSpPr>
        <p:spPr>
          <a:xfrm>
            <a:off x="8610600" y="2667000"/>
            <a:ext cx="533400" cy="1219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9"/>
          <p:cNvSpPr/>
          <p:nvPr/>
        </p:nvSpPr>
        <p:spPr>
          <a:xfrm>
            <a:off x="7924800" y="3200400"/>
            <a:ext cx="838200" cy="685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10"/>
          <p:cNvSpPr/>
          <p:nvPr/>
        </p:nvSpPr>
        <p:spPr>
          <a:xfrm>
            <a:off x="7086600" y="3657600"/>
            <a:ext cx="99060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11"/>
          <p:cNvSpPr/>
          <p:nvPr/>
        </p:nvSpPr>
        <p:spPr>
          <a:xfrm>
            <a:off x="3200400" y="152400"/>
            <a:ext cx="9906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12"/>
          <p:cNvSpPr/>
          <p:nvPr/>
        </p:nvSpPr>
        <p:spPr>
          <a:xfrm>
            <a:off x="1619250" y="22225"/>
            <a:ext cx="838200" cy="838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9" name="Afbeelding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250"/>
            <a:ext cx="91440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2996952"/>
            <a:ext cx="6984776" cy="630982"/>
          </a:xfrm>
        </p:spPr>
        <p:txBody>
          <a:bodyPr>
            <a:normAutofit/>
          </a:bodyPr>
          <a:lstStyle>
            <a:lvl1pPr algn="l">
              <a:defRPr sz="3200" b="1">
                <a:solidFill>
                  <a:srgbClr val="D94F20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nl-NL"/>
              <a:t>Klik om stijl te bewerken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3644978"/>
            <a:ext cx="6984776" cy="432048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rgbClr val="18233A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nl-BE" dirty="0"/>
          </a:p>
        </p:txBody>
      </p:sp>
      <p:grpSp>
        <p:nvGrpSpPr>
          <p:cNvPr id="11" name="Groep 10"/>
          <p:cNvGrpSpPr/>
          <p:nvPr userDrawn="1"/>
        </p:nvGrpSpPr>
        <p:grpSpPr>
          <a:xfrm>
            <a:off x="3131715" y="6030168"/>
            <a:ext cx="5904781" cy="711200"/>
            <a:chOff x="3059832" y="6021388"/>
            <a:chExt cx="5904781" cy="711200"/>
          </a:xfrm>
        </p:grpSpPr>
        <p:pic>
          <p:nvPicPr>
            <p:cNvPr id="10" name="Afbeelding 12" descr="logo FIIW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568"/>
            <a:stretch/>
          </p:blipFill>
          <p:spPr bwMode="auto">
            <a:xfrm>
              <a:off x="7668344" y="6021388"/>
              <a:ext cx="1296269" cy="711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42" name="Picture 2" descr="UHasselt-liggend.jpg"/>
            <p:cNvPicPr>
              <a:picLocks noChangeAspect="1" noChangeArrowheads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8144" y="6237312"/>
              <a:ext cx="1769417" cy="4191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Afbeelding 12" descr="logo FIIW.png"/>
            <p:cNvPicPr>
              <a:picLocks noChangeAspect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4161"/>
            <a:stretch/>
          </p:blipFill>
          <p:spPr bwMode="auto">
            <a:xfrm>
              <a:off x="3059832" y="6021388"/>
              <a:ext cx="2772519" cy="711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50055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8"/>
          <p:cNvSpPr>
            <a:spLocks noChangeShapeType="1"/>
          </p:cNvSpPr>
          <p:nvPr/>
        </p:nvSpPr>
        <p:spPr bwMode="auto">
          <a:xfrm>
            <a:off x="107950" y="6308725"/>
            <a:ext cx="8928100" cy="0"/>
          </a:xfrm>
          <a:prstGeom prst="line">
            <a:avLst/>
          </a:prstGeom>
          <a:noFill/>
          <a:ln w="3175" cmpd="sng">
            <a:solidFill>
              <a:srgbClr val="811A2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n>
                <a:solidFill>
                  <a:srgbClr val="D94F20"/>
                </a:solidFill>
              </a:ln>
              <a:latin typeface="+mn-lt"/>
              <a:ea typeface="+mn-ea"/>
            </a:endParaRPr>
          </a:p>
        </p:txBody>
      </p:sp>
      <p:pic>
        <p:nvPicPr>
          <p:cNvPr id="6" name="Afbeelding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713"/>
            <a:ext cx="91440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/>
          <a:lstStyle>
            <a:lvl1pPr>
              <a:buFont typeface="Wingdings" pitchFamily="2" charset="2"/>
              <a:buChar char="§"/>
              <a:defRPr sz="28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Font typeface="Wingdings" pitchFamily="2" charset="2"/>
              <a:buChar char="§"/>
              <a:defRPr sz="2400"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Font typeface="Wingdings" pitchFamily="2" charset="2"/>
              <a:buChar char="§"/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Font typeface="Wingdings" pitchFamily="2" charset="2"/>
              <a:buChar char="§"/>
              <a:defRPr sz="1600"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Font typeface="Wingdings" pitchFamily="2" charset="2"/>
              <a:buChar char="§"/>
              <a:defRPr sz="1600"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 dirty="0"/>
          </a:p>
        </p:txBody>
      </p:sp>
      <p:sp>
        <p:nvSpPr>
          <p:cNvPr id="10" name="Titel 1"/>
          <p:cNvSpPr>
            <a:spLocks noGrp="1"/>
          </p:cNvSpPr>
          <p:nvPr>
            <p:ph type="title" idx="4294967295"/>
          </p:nvPr>
        </p:nvSpPr>
        <p:spPr>
          <a:xfrm>
            <a:off x="118250" y="44624"/>
            <a:ext cx="8990254" cy="549844"/>
          </a:xfrm>
        </p:spPr>
        <p:txBody>
          <a:bodyPr/>
          <a:lstStyle>
            <a:lvl1pPr algn="l">
              <a:defRPr sz="3600" b="1" i="0">
                <a:latin typeface="Verdana"/>
                <a:cs typeface="Verdana"/>
              </a:defRPr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817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C490DF-ED21-430A-B9E2-DC04CCAB1E8C}" type="datetime1">
              <a:rPr lang="nl-BE"/>
              <a:pPr>
                <a:defRPr/>
              </a:pPr>
              <a:t>3/03/2019</a:t>
            </a:fld>
            <a:endParaRPr lang="nl-BE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00338" y="6381750"/>
            <a:ext cx="2895600" cy="365125"/>
          </a:xfrm>
        </p:spPr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51500" y="6383338"/>
            <a:ext cx="752475" cy="365125"/>
          </a:xfrm>
        </p:spPr>
        <p:txBody>
          <a:bodyPr/>
          <a:lstStyle>
            <a:lvl1pPr>
              <a:defRPr/>
            </a:lvl1pPr>
          </a:lstStyle>
          <a:p>
            <a:fld id="{8C0098BE-5C68-4B6B-A0D2-CEFA86AAA048}" type="slidenum">
              <a:rPr lang="nl-BE" altLang="en-US"/>
              <a:pPr/>
              <a:t>‹nr.›</a:t>
            </a:fld>
            <a:endParaRPr lang="nl-BE" altLang="en-US"/>
          </a:p>
        </p:txBody>
      </p:sp>
      <p:grpSp>
        <p:nvGrpSpPr>
          <p:cNvPr id="15" name="Groep 14"/>
          <p:cNvGrpSpPr/>
          <p:nvPr userDrawn="1"/>
        </p:nvGrpSpPr>
        <p:grpSpPr>
          <a:xfrm>
            <a:off x="6669230" y="6375821"/>
            <a:ext cx="2331243" cy="437555"/>
            <a:chOff x="5399112" y="5199361"/>
            <a:chExt cx="3096469" cy="581182"/>
          </a:xfrm>
        </p:grpSpPr>
        <p:pic>
          <p:nvPicPr>
            <p:cNvPr id="16" name="Afbeelding 12" descr="logo FIIW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568" t="18282"/>
            <a:stretch/>
          </p:blipFill>
          <p:spPr bwMode="auto">
            <a:xfrm>
              <a:off x="7199312" y="5199361"/>
              <a:ext cx="1296269" cy="581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2" descr="UHasselt-liggend.jpg"/>
            <p:cNvPicPr>
              <a:picLocks noChangeAspect="1" noChangeArrowheads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9112" y="5285268"/>
              <a:ext cx="1769417" cy="4191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19846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07950" y="6308725"/>
            <a:ext cx="8928100" cy="0"/>
          </a:xfrm>
          <a:prstGeom prst="line">
            <a:avLst/>
          </a:prstGeom>
          <a:noFill/>
          <a:ln w="3175" cmpd="sng">
            <a:solidFill>
              <a:srgbClr val="811A2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n>
                <a:solidFill>
                  <a:srgbClr val="D94F20"/>
                </a:solidFill>
              </a:ln>
              <a:latin typeface="+mn-lt"/>
              <a:ea typeface="+mn-ea"/>
            </a:endParaRPr>
          </a:p>
        </p:txBody>
      </p:sp>
      <p:pic>
        <p:nvPicPr>
          <p:cNvPr id="7" name="Afbeelding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713"/>
            <a:ext cx="91440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80728"/>
            <a:ext cx="4038600" cy="5145435"/>
          </a:xfrm>
        </p:spPr>
        <p:txBody>
          <a:bodyPr/>
          <a:lstStyle>
            <a:lvl1pPr>
              <a:buFont typeface="Wingdings" pitchFamily="2" charset="2"/>
              <a:buChar char="§"/>
              <a:defRPr sz="24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Font typeface="Wingdings" pitchFamily="2" charset="2"/>
              <a:buChar char="§"/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Font typeface="Wingdings" pitchFamily="2" charset="2"/>
              <a:buChar char="§"/>
              <a:defRPr sz="1800"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Font typeface="Wingdings" pitchFamily="2" charset="2"/>
              <a:buChar char="§"/>
              <a:defRPr sz="1600"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Font typeface="Wingdings" pitchFamily="2" charset="2"/>
              <a:buChar char="§"/>
              <a:defRPr sz="1400"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80728"/>
            <a:ext cx="4038600" cy="5145435"/>
          </a:xfrm>
        </p:spPr>
        <p:txBody>
          <a:bodyPr/>
          <a:lstStyle>
            <a:lvl1pPr>
              <a:buFont typeface="Wingdings" pitchFamily="2" charset="2"/>
              <a:buChar char="§"/>
              <a:defRPr lang="en-US" sz="2400" kern="1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Font typeface="Wingdings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Font typeface="Wingdings" pitchFamily="2" charset="2"/>
              <a:buChar char="§"/>
              <a:defRPr lang="en-US" sz="1800" kern="1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Font typeface="Wingdings" pitchFamily="2" charset="2"/>
              <a:buChar char="§"/>
              <a:defRPr lang="en-US" sz="1600" kern="1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Font typeface="Wingdings" pitchFamily="2" charset="2"/>
              <a:buChar char="§"/>
              <a:defRPr lang="nl-BE" sz="1400" kern="12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 dirty="0"/>
          </a:p>
        </p:txBody>
      </p:sp>
      <p:sp>
        <p:nvSpPr>
          <p:cNvPr id="12" name="Titel 1"/>
          <p:cNvSpPr>
            <a:spLocks noGrp="1"/>
          </p:cNvSpPr>
          <p:nvPr>
            <p:ph type="title" idx="4294967295"/>
          </p:nvPr>
        </p:nvSpPr>
        <p:spPr>
          <a:xfrm>
            <a:off x="118250" y="44624"/>
            <a:ext cx="8990254" cy="549844"/>
          </a:xfrm>
        </p:spPr>
        <p:txBody>
          <a:bodyPr/>
          <a:lstStyle>
            <a:lvl1pPr algn="l">
              <a:defRPr sz="3600" b="1" i="0">
                <a:latin typeface="Verdana"/>
                <a:cs typeface="Verdana"/>
              </a:defRPr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817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69140C-5B8E-446A-8182-B477B600E01D}" type="datetime1">
              <a:rPr lang="nl-BE"/>
              <a:pPr>
                <a:defRPr/>
              </a:pPr>
              <a:t>3/03/2019</a:t>
            </a:fld>
            <a:endParaRPr lang="nl-BE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00338" y="6381750"/>
            <a:ext cx="2895600" cy="365125"/>
          </a:xfrm>
        </p:spPr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51500" y="6383338"/>
            <a:ext cx="752475" cy="365125"/>
          </a:xfrm>
        </p:spPr>
        <p:txBody>
          <a:bodyPr/>
          <a:lstStyle>
            <a:lvl1pPr>
              <a:defRPr/>
            </a:lvl1pPr>
          </a:lstStyle>
          <a:p>
            <a:fld id="{FB26DB05-C0A7-4CEE-B91C-601C9140E922}" type="slidenum">
              <a:rPr lang="nl-BE" altLang="en-US"/>
              <a:pPr/>
              <a:t>‹nr.›</a:t>
            </a:fld>
            <a:endParaRPr lang="nl-BE" altLang="en-US"/>
          </a:p>
        </p:txBody>
      </p:sp>
      <p:grpSp>
        <p:nvGrpSpPr>
          <p:cNvPr id="11" name="Groep 10"/>
          <p:cNvGrpSpPr/>
          <p:nvPr userDrawn="1"/>
        </p:nvGrpSpPr>
        <p:grpSpPr>
          <a:xfrm>
            <a:off x="6669230" y="6375821"/>
            <a:ext cx="2331243" cy="437555"/>
            <a:chOff x="5399112" y="5199361"/>
            <a:chExt cx="3096469" cy="581182"/>
          </a:xfrm>
        </p:grpSpPr>
        <p:pic>
          <p:nvPicPr>
            <p:cNvPr id="13" name="Afbeelding 12" descr="logo FIIW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568" t="18282"/>
            <a:stretch/>
          </p:blipFill>
          <p:spPr bwMode="auto">
            <a:xfrm>
              <a:off x="7199312" y="5199361"/>
              <a:ext cx="1296269" cy="581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2" descr="UHasselt-liggend.jpg"/>
            <p:cNvPicPr>
              <a:picLocks noChangeAspect="1" noChangeArrowheads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9112" y="5285268"/>
              <a:ext cx="1769417" cy="4191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91147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68313" y="115888"/>
            <a:ext cx="8229600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en-US"/>
              <a:t>Klik om de stijl te bewerken</a:t>
            </a:r>
            <a:endParaRPr lang="nl-BE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08050"/>
            <a:ext cx="8229600" cy="521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en-US"/>
              <a:t>Tekststijl van het model bewerken</a:t>
            </a:r>
          </a:p>
          <a:p>
            <a:pPr lvl="1"/>
            <a:r>
              <a:rPr lang="nl-NL" altLang="en-US"/>
              <a:t>Tweede niveau</a:t>
            </a:r>
          </a:p>
          <a:p>
            <a:pPr lvl="2"/>
            <a:r>
              <a:rPr lang="nl-NL" altLang="en-US"/>
              <a:t>Derde niveau</a:t>
            </a:r>
          </a:p>
          <a:p>
            <a:pPr lvl="3"/>
            <a:r>
              <a:rPr lang="nl-NL" altLang="en-US"/>
              <a:t>Vierde niveau</a:t>
            </a:r>
          </a:p>
          <a:p>
            <a:pPr lvl="4"/>
            <a:r>
              <a:rPr lang="nl-NL" altLang="en-US"/>
              <a:t>Vijfde niveau</a:t>
            </a:r>
            <a:endParaRPr lang="nl-BE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fld id="{B404C629-8429-4A47-8547-87B1AFF6545A}" type="datetime1">
              <a:rPr lang="nl-BE"/>
              <a:pPr>
                <a:defRPr/>
              </a:pPr>
              <a:t>3/03/2019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2C8C6316-E44E-4DB2-87E9-228972E3BC6C}" type="slidenum">
              <a:rPr lang="nl-BE" altLang="en-US"/>
              <a:pPr/>
              <a:t>‹nr.›</a:t>
            </a:fld>
            <a:endParaRPr lang="nl-BE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ＭＳ Ｐゴシック" pitchFamily="-105" charset="-128"/>
          <a:cs typeface="ＭＳ Ｐゴシック" pitchFamily="-105" charset="-128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  <a:ea typeface="ＭＳ Ｐゴシック" pitchFamily="-105" charset="-128"/>
          <a:cs typeface="ＭＳ Ｐゴシック" pitchFamily="-105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  <a:ea typeface="ＭＳ Ｐゴシック" pitchFamily="-105" charset="-128"/>
          <a:cs typeface="ＭＳ Ｐゴシック" pitchFamily="-105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  <a:ea typeface="ＭＳ Ｐゴシック" pitchFamily="-105" charset="-128"/>
          <a:cs typeface="ＭＳ Ｐゴシック" pitchFamily="-105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  <a:ea typeface="ＭＳ Ｐゴシック" pitchFamily="-105" charset="-128"/>
          <a:cs typeface="ＭＳ Ｐゴシック" pitchFamily="-105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-105" charset="-128"/>
          <a:cs typeface="ＭＳ Ｐゴシック" pitchFamily="-105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GB" dirty="0"/>
              <a:t>Hardware security IoT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39552" y="3789040"/>
            <a:ext cx="8424936" cy="2448272"/>
          </a:xfrm>
        </p:spPr>
        <p:txBody>
          <a:bodyPr>
            <a:normAutofit fontScale="55000" lnSpcReduction="20000"/>
          </a:bodyPr>
          <a:lstStyle/>
          <a:p>
            <a:r>
              <a:rPr lang="en-GB" sz="4200" dirty="0"/>
              <a:t>Jury </a:t>
            </a:r>
            <a:r>
              <a:rPr lang="en-GB" sz="4200" dirty="0" err="1"/>
              <a:t>Defense</a:t>
            </a:r>
            <a:r>
              <a:rPr lang="en-GB" sz="4200" dirty="0"/>
              <a:t> June 2019</a:t>
            </a:r>
            <a:endParaRPr lang="en-GB" sz="2200" dirty="0"/>
          </a:p>
          <a:p>
            <a:pPr algn="r"/>
            <a:r>
              <a:rPr lang="en-GB" sz="3300" dirty="0"/>
              <a:t>		</a:t>
            </a:r>
          </a:p>
          <a:p>
            <a:pPr algn="r"/>
            <a:r>
              <a:rPr lang="en-GB" sz="3800" dirty="0"/>
              <a:t>Falise Wouter</a:t>
            </a:r>
          </a:p>
          <a:p>
            <a:endParaRPr lang="en-GB" sz="3800" dirty="0"/>
          </a:p>
          <a:p>
            <a:pPr algn="r"/>
            <a:r>
              <a:rPr lang="en-GB" sz="3800" dirty="0" err="1"/>
              <a:t>Supervisors:Nele</a:t>
            </a:r>
            <a:r>
              <a:rPr lang="en-GB" sz="3800" dirty="0"/>
              <a:t> </a:t>
            </a:r>
            <a:r>
              <a:rPr lang="en-GB" sz="3800" dirty="0" err="1"/>
              <a:t>Mentens</a:t>
            </a:r>
            <a:r>
              <a:rPr lang="en-GB" sz="3800" dirty="0"/>
              <a:t>, </a:t>
            </a:r>
            <a:r>
              <a:rPr lang="en-GB" sz="3800" dirty="0" err="1"/>
              <a:t>Martijn</a:t>
            </a:r>
            <a:r>
              <a:rPr lang="en-GB" sz="3800" dirty="0"/>
              <a:t> </a:t>
            </a:r>
            <a:r>
              <a:rPr lang="en-GB" sz="3800" dirty="0" err="1"/>
              <a:t>Claes</a:t>
            </a:r>
            <a:endParaRPr lang="en-GB" sz="3800" dirty="0"/>
          </a:p>
          <a:p>
            <a:endParaRPr lang="en-GB" sz="3800" dirty="0"/>
          </a:p>
          <a:p>
            <a:pPr algn="r"/>
            <a:r>
              <a:rPr lang="en-GB" sz="3800" dirty="0"/>
              <a:t>In collaboration with Eurofins Digital Testing</a:t>
            </a:r>
          </a:p>
          <a:p>
            <a:endParaRPr lang="en-GB" sz="2200" dirty="0"/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550707" y="116632"/>
            <a:ext cx="574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Master of Electronics </a:t>
            </a:r>
            <a:r>
              <a:rPr lang="nl-BE" dirty="0" err="1"/>
              <a:t>and</a:t>
            </a:r>
            <a:r>
              <a:rPr lang="nl-BE" dirty="0"/>
              <a:t> ICT Engineering Technology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jdelijke aanduiding voor inhoud 1"/>
          <p:cNvSpPr>
            <a:spLocks noGrp="1"/>
          </p:cNvSpPr>
          <p:nvPr>
            <p:ph idx="1"/>
          </p:nvPr>
        </p:nvSpPr>
        <p:spPr>
          <a:xfrm>
            <a:off x="457200" y="908050"/>
            <a:ext cx="8229600" cy="5218113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Identify potential vulnerabilities in the physical design of IoT devices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Develop test methods to discover said vulnerabilities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6147" name="Titel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Goal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Data at rest</a:t>
            </a:r>
          </a:p>
          <a:p>
            <a:r>
              <a:rPr lang="en-GB" dirty="0"/>
              <a:t>Boot code trustworthiness</a:t>
            </a:r>
          </a:p>
          <a:p>
            <a:r>
              <a:rPr lang="en-GB" dirty="0"/>
              <a:t>Unremoved debug ports</a:t>
            </a:r>
          </a:p>
          <a:p>
            <a:r>
              <a:rPr lang="en-GB" dirty="0"/>
              <a:t>JTAG</a:t>
            </a:r>
          </a:p>
          <a:p>
            <a:r>
              <a:rPr lang="en-GB" dirty="0"/>
              <a:t>Hardware trojans</a:t>
            </a:r>
          </a:p>
          <a:p>
            <a:r>
              <a:rPr lang="en-GB" dirty="0"/>
              <a:t>Power consumption</a:t>
            </a:r>
          </a:p>
          <a:p>
            <a:r>
              <a:rPr lang="en-GB" dirty="0"/>
              <a:t>EM-emissions</a:t>
            </a:r>
          </a:p>
          <a:p>
            <a:r>
              <a:rPr lang="en-GB" dirty="0"/>
              <a:t>Unsafe failure</a:t>
            </a:r>
          </a:p>
          <a:p>
            <a:r>
              <a:rPr lang="en-GB"/>
              <a:t>Tamper security</a:t>
            </a:r>
            <a:endParaRPr lang="en-GB" dirty="0"/>
          </a:p>
          <a:p>
            <a:endParaRPr lang="en-GB" dirty="0"/>
          </a:p>
        </p:txBody>
      </p:sp>
      <p:sp>
        <p:nvSpPr>
          <p:cNvPr id="3" name="Titel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/>
              <a:t>Potential security risks</a:t>
            </a:r>
          </a:p>
        </p:txBody>
      </p:sp>
    </p:spTree>
    <p:extLst>
      <p:ext uri="{BB962C8B-B14F-4D97-AF65-F5344CB8AC3E}">
        <p14:creationId xmlns:p14="http://schemas.microsoft.com/office/powerpoint/2010/main" val="1244339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F95483B9-7F9C-446C-B876-992953675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Chip </a:t>
            </a:r>
            <a:r>
              <a:rPr lang="nl-BE" dirty="0" err="1"/>
              <a:t>probing</a:t>
            </a:r>
            <a:endParaRPr lang="nl-BE" dirty="0"/>
          </a:p>
          <a:p>
            <a:r>
              <a:rPr lang="nl-BE" dirty="0" err="1"/>
              <a:t>Differential</a:t>
            </a:r>
            <a:r>
              <a:rPr lang="nl-BE" dirty="0"/>
              <a:t> Power Analysis</a:t>
            </a:r>
          </a:p>
          <a:p>
            <a:r>
              <a:rPr lang="nl-BE" dirty="0" err="1"/>
              <a:t>Thermal</a:t>
            </a:r>
            <a:r>
              <a:rPr lang="nl-BE" dirty="0"/>
              <a:t> imaging</a:t>
            </a:r>
          </a:p>
          <a:p>
            <a:r>
              <a:rPr lang="nl-BE" dirty="0" err="1"/>
              <a:t>Boundary</a:t>
            </a:r>
            <a:r>
              <a:rPr lang="nl-BE" dirty="0"/>
              <a:t> Scan</a:t>
            </a:r>
          </a:p>
          <a:p>
            <a:r>
              <a:rPr lang="nl-BE" dirty="0"/>
              <a:t>Stress tests</a:t>
            </a:r>
          </a:p>
          <a:p>
            <a:r>
              <a:rPr lang="nl-BE" dirty="0"/>
              <a:t>EM monitoring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4FEF4EE-4E40-4F43-BC5E-4B858D1C6F65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nl-BE" dirty="0" err="1"/>
              <a:t>Potential</a:t>
            </a:r>
            <a:r>
              <a:rPr lang="nl-BE" dirty="0"/>
              <a:t> tests</a:t>
            </a:r>
          </a:p>
        </p:txBody>
      </p:sp>
    </p:spTree>
    <p:extLst>
      <p:ext uri="{BB962C8B-B14F-4D97-AF65-F5344CB8AC3E}">
        <p14:creationId xmlns:p14="http://schemas.microsoft.com/office/powerpoint/2010/main" val="253324379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a839c4af37e9fb775237f959e1658ef4eeea9cb"/>
</p:tagLst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_20171031_2018-2019_MP_sjabloon-ppt.potx" id="{16B03735-A9D2-46E2-894C-7E119962CBEF}" vid="{5CF886D0-2980-4924-94C0-0CE8040152BF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EN_20181122_2018-2019_MP_sjabloon-ppt</Template>
  <TotalTime>23</TotalTime>
  <Words>69</Words>
  <Application>Microsoft Office PowerPoint</Application>
  <PresentationFormat>Diavoorstelling (4:3)</PresentationFormat>
  <Paragraphs>29</Paragraphs>
  <Slides>4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4</vt:i4>
      </vt:variant>
    </vt:vector>
  </HeadingPairs>
  <TitlesOfParts>
    <vt:vector size="10" baseType="lpstr">
      <vt:lpstr>ＭＳ Ｐゴシック</vt:lpstr>
      <vt:lpstr>Arial</vt:lpstr>
      <vt:lpstr>Calibri</vt:lpstr>
      <vt:lpstr>Verdana</vt:lpstr>
      <vt:lpstr>Wingdings</vt:lpstr>
      <vt:lpstr>Kantoorthema</vt:lpstr>
      <vt:lpstr>Hardware security IoT</vt:lpstr>
      <vt:lpstr>Goal</vt:lpstr>
      <vt:lpstr>Potential security risks</vt:lpstr>
      <vt:lpstr>Potential tests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Hardware security IoT</dc:title>
  <dc:creator>wouter falise</dc:creator>
  <cp:lastModifiedBy>wouter falise</cp:lastModifiedBy>
  <cp:revision>3</cp:revision>
  <dcterms:created xsi:type="dcterms:W3CDTF">2019-03-03T22:30:26Z</dcterms:created>
  <dcterms:modified xsi:type="dcterms:W3CDTF">2019-03-03T22:54:01Z</dcterms:modified>
</cp:coreProperties>
</file>