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7" r:id="rId2"/>
  </p:sldMasterIdLst>
  <p:notesMasterIdLst>
    <p:notesMasterId r:id="rId25"/>
  </p:notesMasterIdLst>
  <p:sldIdLst>
    <p:sldId id="259" r:id="rId3"/>
    <p:sldId id="257" r:id="rId4"/>
    <p:sldId id="258" r:id="rId5"/>
    <p:sldId id="283" r:id="rId6"/>
    <p:sldId id="284" r:id="rId7"/>
    <p:sldId id="289" r:id="rId8"/>
    <p:sldId id="290" r:id="rId9"/>
    <p:sldId id="285" r:id="rId10"/>
    <p:sldId id="301" r:id="rId11"/>
    <p:sldId id="286" r:id="rId12"/>
    <p:sldId id="291" r:id="rId13"/>
    <p:sldId id="293" r:id="rId14"/>
    <p:sldId id="294" r:id="rId15"/>
    <p:sldId id="295" r:id="rId16"/>
    <p:sldId id="296" r:id="rId17"/>
    <p:sldId id="297" r:id="rId18"/>
    <p:sldId id="287" r:id="rId19"/>
    <p:sldId id="292" r:id="rId20"/>
    <p:sldId id="300" r:id="rId21"/>
    <p:sldId id="298" r:id="rId22"/>
    <p:sldId id="29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8" autoAdjust="0"/>
    <p:restoredTop sz="94660"/>
  </p:normalViewPr>
  <p:slideViewPr>
    <p:cSldViewPr snapToGrid="0">
      <p:cViewPr>
        <p:scale>
          <a:sx n="150" d="100"/>
          <a:sy n="150" d="100"/>
        </p:scale>
        <p:origin x="924" y="-1254"/>
      </p:cViewPr>
      <p:guideLst>
        <p:guide orient="horz" pos="2160"/>
        <p:guide pos="3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F67E3-005B-4A5B-A64B-4E620D6532D3}" type="datetimeFigureOut">
              <a:rPr lang="nl-NL" smtClean="0"/>
              <a:t>30-11-2021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6EB55-D046-4316-A421-6DEA4C9E9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21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2+,2-,1+,1-,clk+,clk-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6EB55-D046-4316-A421-6DEA4C9E91D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057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2" name="Rechthoek 11"/>
          <p:cNvSpPr/>
          <p:nvPr userDrawn="1"/>
        </p:nvSpPr>
        <p:spPr>
          <a:xfrm>
            <a:off x="0" y="4679576"/>
            <a:ext cx="9144000" cy="21759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91440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76000" y="1080000"/>
            <a:ext cx="4919366" cy="402479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576000" y="5392800"/>
            <a:ext cx="4919366" cy="8207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1646238"/>
            <a:ext cx="2498893" cy="4567361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319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44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42B0-5FB6-4A64-97DE-A686D5A35F94}" type="datetimeFigureOut">
              <a:rPr lang="nl-BE" smtClean="0"/>
              <a:pPr/>
              <a:t>30/11/2021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895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91440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1350253"/>
            <a:ext cx="4648209" cy="550774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6516950" cy="238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6516947" cy="16559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87174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701033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516951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516951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85DFB4A-7835-49F2-9D1E-1CA710729107}" type="datetime1">
              <a:rPr lang="nl-BE" smtClean="0"/>
              <a:t>30/11/2021</a:t>
            </a:fld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z="1400" b="1" spc="30" dirty="0"/>
              <a:t>Geel Campus</a:t>
            </a:r>
          </a:p>
          <a:p>
            <a:r>
              <a:rPr lang="nl-NL" sz="900" dirty="0" err="1"/>
              <a:t>Faculty</a:t>
            </a:r>
            <a:r>
              <a:rPr lang="nl-NL" sz="900" dirty="0"/>
              <a:t> of Engineering Technology</a:t>
            </a:r>
          </a:p>
        </p:txBody>
      </p:sp>
    </p:spTree>
    <p:extLst>
      <p:ext uri="{BB962C8B-B14F-4D97-AF65-F5344CB8AC3E}">
        <p14:creationId xmlns:p14="http://schemas.microsoft.com/office/powerpoint/2010/main" val="831481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702253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516951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516951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905368-EC02-4ECC-BE67-68D98B92590E}" type="datetime1">
              <a:rPr lang="nl-BE" smtClean="0"/>
              <a:t>30/11/2021</a:t>
            </a:fld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z="1400" b="1" spc="30" dirty="0"/>
              <a:t>Geel Campus</a:t>
            </a:r>
          </a:p>
          <a:p>
            <a:r>
              <a:rPr lang="nl-NL" sz="900" dirty="0" err="1"/>
              <a:t>Faculty</a:t>
            </a:r>
            <a:r>
              <a:rPr lang="nl-NL" sz="900" dirty="0"/>
              <a:t> of Engineering Technology</a:t>
            </a:r>
          </a:p>
        </p:txBody>
      </p:sp>
    </p:spTree>
    <p:extLst>
      <p:ext uri="{BB962C8B-B14F-4D97-AF65-F5344CB8AC3E}">
        <p14:creationId xmlns:p14="http://schemas.microsoft.com/office/powerpoint/2010/main" val="3381441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6263" y="1655999"/>
            <a:ext cx="7991475" cy="4392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A67913-6FC9-4B48-9E8E-4EC2C9B7E206}" type="datetime1">
              <a:rPr lang="nl-BE" smtClean="0"/>
              <a:t>30/11/2021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z="1400" b="1" spc="30" dirty="0"/>
              <a:t>Geel Campus</a:t>
            </a:r>
          </a:p>
          <a:p>
            <a:r>
              <a:rPr lang="nl-NL" sz="900" dirty="0" err="1"/>
              <a:t>Faculty</a:t>
            </a:r>
            <a:r>
              <a:rPr lang="nl-NL" sz="900" dirty="0"/>
              <a:t> of Engineering Technology</a:t>
            </a:r>
          </a:p>
        </p:txBody>
      </p:sp>
    </p:spTree>
    <p:extLst>
      <p:ext uri="{BB962C8B-B14F-4D97-AF65-F5344CB8AC3E}">
        <p14:creationId xmlns:p14="http://schemas.microsoft.com/office/powerpoint/2010/main" val="377039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0" y="1800000"/>
            <a:ext cx="4921624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4359600"/>
            <a:ext cx="4921624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8D0F2B-CCC2-4725-A02D-E099A094110C}" type="datetime1">
              <a:rPr lang="nl-BE" smtClean="0"/>
              <a:t>30/11/2021</a:t>
            </a:fld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663108"/>
            <a:ext cx="2498893" cy="236696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15" name="Tijdelijke aanduiding voor afbeelding 2"/>
          <p:cNvSpPr>
            <a:spLocks noGrp="1"/>
          </p:cNvSpPr>
          <p:nvPr>
            <p:ph type="pic" sz="quarter" idx="18"/>
          </p:nvPr>
        </p:nvSpPr>
        <p:spPr>
          <a:xfrm>
            <a:off x="6071364" y="3435334"/>
            <a:ext cx="2498893" cy="236696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z="1400" b="1" spc="30" dirty="0"/>
              <a:t>Geel Campus</a:t>
            </a:r>
          </a:p>
          <a:p>
            <a:r>
              <a:rPr lang="nl-NL" sz="900" dirty="0" err="1"/>
              <a:t>Faculty</a:t>
            </a:r>
            <a:r>
              <a:rPr lang="nl-NL" sz="900" dirty="0"/>
              <a:t> of Engineering Technology</a:t>
            </a:r>
          </a:p>
        </p:txBody>
      </p:sp>
    </p:spTree>
    <p:extLst>
      <p:ext uri="{BB962C8B-B14F-4D97-AF65-F5344CB8AC3E}">
        <p14:creationId xmlns:p14="http://schemas.microsoft.com/office/powerpoint/2010/main" val="1692229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4921200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4921200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5EE1405-C940-467A-8294-BA0D5AD10E37}" type="datetime1">
              <a:rPr lang="nl-BE" smtClean="0"/>
              <a:t>30/11/2021</a:t>
            </a:fld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663108"/>
            <a:ext cx="2498893" cy="236696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8"/>
          </p:nvPr>
        </p:nvSpPr>
        <p:spPr>
          <a:xfrm>
            <a:off x="6071364" y="3435334"/>
            <a:ext cx="2498893" cy="236696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z="1400" b="1" spc="30" dirty="0"/>
              <a:t>Geel Campus</a:t>
            </a:r>
          </a:p>
          <a:p>
            <a:r>
              <a:rPr lang="nl-NL" sz="900" dirty="0" err="1"/>
              <a:t>Faculty</a:t>
            </a:r>
            <a:r>
              <a:rPr lang="nl-NL" sz="900" dirty="0"/>
              <a:t> of Engineering Technology</a:t>
            </a:r>
          </a:p>
        </p:txBody>
      </p:sp>
    </p:spTree>
    <p:extLst>
      <p:ext uri="{BB962C8B-B14F-4D97-AF65-F5344CB8AC3E}">
        <p14:creationId xmlns:p14="http://schemas.microsoft.com/office/powerpoint/2010/main" val="4100619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656000"/>
            <a:ext cx="3924000" cy="439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738" y="1656000"/>
            <a:ext cx="3924000" cy="439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411A-3C2C-4D92-914B-5DAFB4611257}" type="datetime1">
              <a:rPr lang="nl-BE" smtClean="0"/>
              <a:t>30/11/2021</a:t>
            </a:fld>
            <a:endParaRPr lang="nl-N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z="1400" b="1" spc="30" dirty="0"/>
              <a:t>Geel Campus</a:t>
            </a:r>
          </a:p>
          <a:p>
            <a:r>
              <a:rPr lang="nl-NL" sz="900" dirty="0" err="1"/>
              <a:t>Faculty</a:t>
            </a:r>
            <a:r>
              <a:rPr lang="nl-NL" sz="900" dirty="0"/>
              <a:t> of Engineering Technology</a:t>
            </a:r>
          </a:p>
        </p:txBody>
      </p:sp>
    </p:spTree>
    <p:extLst>
      <p:ext uri="{BB962C8B-B14F-4D97-AF65-F5344CB8AC3E}">
        <p14:creationId xmlns:p14="http://schemas.microsoft.com/office/powerpoint/2010/main" val="158263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459" y="1656000"/>
            <a:ext cx="3924000" cy="576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459" y="2339788"/>
            <a:ext cx="3924000" cy="3708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656000"/>
            <a:ext cx="3924000" cy="576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49" y="2339789"/>
            <a:ext cx="3924000" cy="37085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3850-82D1-4EBF-A7F5-32E818A3E45C}" type="datetime1">
              <a:rPr lang="nl-BE" smtClean="0"/>
              <a:t>30/11/2021</a:t>
            </a:fld>
            <a:endParaRPr lang="nl-NL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3" name="Tijdelijke aanduiding voor voettekst 4"/>
          <p:cNvSpPr>
            <a:spLocks noGrp="1"/>
          </p:cNvSpPr>
          <p:nvPr>
            <p:ph type="ftr" sz="quarter" idx="1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z="1400" b="1" spc="30" dirty="0"/>
              <a:t>Geel Campus</a:t>
            </a:r>
          </a:p>
          <a:p>
            <a:r>
              <a:rPr lang="nl-NL" sz="900" dirty="0" err="1"/>
              <a:t>Faculty</a:t>
            </a:r>
            <a:r>
              <a:rPr lang="nl-NL" sz="900" dirty="0"/>
              <a:t> of Engineering Technology</a:t>
            </a:r>
          </a:p>
        </p:txBody>
      </p:sp>
    </p:spTree>
    <p:extLst>
      <p:ext uri="{BB962C8B-B14F-4D97-AF65-F5344CB8AC3E}">
        <p14:creationId xmlns:p14="http://schemas.microsoft.com/office/powerpoint/2010/main" val="371720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DB03-B7B6-48FB-B868-99A4A07DCD00}" type="datetime1">
              <a:rPr lang="nl-BE" smtClean="0"/>
              <a:t>30/11/2021</a:t>
            </a:fld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z="1400" b="1" spc="30" dirty="0"/>
              <a:t>Geel Campus</a:t>
            </a:r>
          </a:p>
          <a:p>
            <a:r>
              <a:rPr lang="nl-NL" sz="900" dirty="0" err="1"/>
              <a:t>Faculty</a:t>
            </a:r>
            <a:r>
              <a:rPr lang="nl-NL" sz="900" dirty="0"/>
              <a:t> of Engineering Technology</a:t>
            </a:r>
          </a:p>
        </p:txBody>
      </p:sp>
    </p:spTree>
    <p:extLst>
      <p:ext uri="{BB962C8B-B14F-4D97-AF65-F5344CB8AC3E}">
        <p14:creationId xmlns:p14="http://schemas.microsoft.com/office/powerpoint/2010/main" val="333336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DFAE-A01E-4280-9D8A-57123CE9AD68}" type="datetime1">
              <a:rPr lang="nl-BE" smtClean="0"/>
              <a:t>30/11/2021</a:t>
            </a:fld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z="1400" b="1" spc="30" dirty="0"/>
              <a:t>Geel Campus</a:t>
            </a:r>
          </a:p>
          <a:p>
            <a:r>
              <a:rPr lang="nl-NL" sz="900" dirty="0" err="1"/>
              <a:t>Faculty</a:t>
            </a:r>
            <a:r>
              <a:rPr lang="nl-NL" sz="900" dirty="0"/>
              <a:t> of Engineering Technology</a:t>
            </a:r>
          </a:p>
        </p:txBody>
      </p:sp>
    </p:spTree>
    <p:extLst>
      <p:ext uri="{BB962C8B-B14F-4D97-AF65-F5344CB8AC3E}">
        <p14:creationId xmlns:p14="http://schemas.microsoft.com/office/powerpoint/2010/main" val="80536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68772" y="860612"/>
            <a:ext cx="7806456" cy="448517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80AD-162B-4A8F-97D0-46B9CEDACE6E}" type="datetime1">
              <a:rPr lang="nl-BE" smtClean="0"/>
              <a:t>30/11/2021</a:t>
            </a:fld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z="1400" b="1" spc="30" dirty="0"/>
              <a:t>Geel Campus</a:t>
            </a:r>
          </a:p>
          <a:p>
            <a:r>
              <a:rPr lang="nl-NL" sz="900" dirty="0" err="1"/>
              <a:t>Faculty</a:t>
            </a:r>
            <a:r>
              <a:rPr lang="nl-NL" sz="900" dirty="0"/>
              <a:t> of Engineering Technology</a:t>
            </a:r>
          </a:p>
        </p:txBody>
      </p:sp>
    </p:spTree>
    <p:extLst>
      <p:ext uri="{BB962C8B-B14F-4D97-AF65-F5344CB8AC3E}">
        <p14:creationId xmlns:p14="http://schemas.microsoft.com/office/powerpoint/2010/main" val="137849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/>
          <p:cNvSpPr/>
          <p:nvPr userDrawn="1"/>
        </p:nvSpPr>
        <p:spPr>
          <a:xfrm>
            <a:off x="0" y="6210000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FA67913-6FC9-4B48-9E8E-4EC2C9B7E206}" type="datetime1">
              <a:rPr lang="nl-BE" smtClean="0"/>
              <a:t>30/11/2021</a:t>
            </a:fld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2" name="Afbeelding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00" y="6353999"/>
            <a:ext cx="1008305" cy="360000"/>
          </a:xfrm>
          <a:prstGeom prst="rect">
            <a:avLst/>
          </a:prstGeom>
        </p:spPr>
      </p:pic>
      <p:sp>
        <p:nvSpPr>
          <p:cNvPr id="13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z="1400" b="1" spc="30" dirty="0"/>
              <a:t>Geel Campus</a:t>
            </a:r>
          </a:p>
          <a:p>
            <a:r>
              <a:rPr lang="nl-NL" sz="900" dirty="0" err="1"/>
              <a:t>Faculty</a:t>
            </a:r>
            <a:r>
              <a:rPr lang="nl-NL" sz="900" dirty="0"/>
              <a:t> of Engineering Technology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7991738" cy="11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55999"/>
            <a:ext cx="7991738" cy="43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449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4" r:id="rId4"/>
    <p:sldLayoutId id="2147483664" r:id="rId5"/>
    <p:sldLayoutId id="2147483665" r:id="rId6"/>
    <p:sldLayoutId id="2147483666" r:id="rId7"/>
    <p:sldLayoutId id="2147483667" r:id="rId8"/>
    <p:sldLayoutId id="2147483676" r:id="rId9"/>
    <p:sldLayoutId id="2147483685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 userDrawn="1">
          <p15:clr>
            <a:srgbClr val="F26B43"/>
          </p15:clr>
        </p15:guide>
        <p15:guide id="2" pos="5397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/>
          <p:cNvSpPr/>
          <p:nvPr userDrawn="1"/>
        </p:nvSpPr>
        <p:spPr>
          <a:xfrm>
            <a:off x="0" y="6210000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905830A-5B97-43B5-87B9-BF9E3506C4D9}" type="datetime1">
              <a:rPr lang="nl-BE" smtClean="0"/>
              <a:t>30/11/2021</a:t>
            </a:fld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2" name="Afbeelding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00" y="6353999"/>
            <a:ext cx="1008305" cy="36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7991738" cy="11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7991738" cy="443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3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z="1400" b="1" spc="30" dirty="0"/>
              <a:t>Geel Campus</a:t>
            </a:r>
          </a:p>
          <a:p>
            <a:r>
              <a:rPr lang="nl-NL" sz="900" dirty="0" err="1"/>
              <a:t>Faculty</a:t>
            </a:r>
            <a:r>
              <a:rPr lang="nl-NL" sz="900" dirty="0"/>
              <a:t> of Engineering Technology</a:t>
            </a:r>
          </a:p>
        </p:txBody>
      </p:sp>
    </p:spTree>
    <p:extLst>
      <p:ext uri="{BB962C8B-B14F-4D97-AF65-F5344CB8AC3E}">
        <p14:creationId xmlns:p14="http://schemas.microsoft.com/office/powerpoint/2010/main" val="18828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5397" userDrawn="1">
          <p15:clr>
            <a:srgbClr val="F26B43"/>
          </p15:clr>
        </p15:guide>
        <p15:guide id="3" orient="horz" pos="3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6000" y="1080000"/>
            <a:ext cx="4919366" cy="4024798"/>
          </a:xfrm>
        </p:spPr>
        <p:txBody>
          <a:bodyPr/>
          <a:lstStyle/>
          <a:p>
            <a:r>
              <a:rPr lang="en-US" dirty="0"/>
              <a:t>HDMI Transmitter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6000" y="5392800"/>
            <a:ext cx="4919366" cy="820799"/>
          </a:xfrm>
        </p:spPr>
        <p:txBody>
          <a:bodyPr/>
          <a:lstStyle/>
          <a:p>
            <a:r>
              <a:rPr lang="nl-NL" dirty="0" err="1"/>
              <a:t>Suraj</a:t>
            </a:r>
            <a:r>
              <a:rPr lang="nl-NL" dirty="0"/>
              <a:t> Khan</a:t>
            </a:r>
          </a:p>
        </p:txBody>
      </p:sp>
    </p:spTree>
    <p:extLst>
      <p:ext uri="{BB962C8B-B14F-4D97-AF65-F5344CB8AC3E}">
        <p14:creationId xmlns:p14="http://schemas.microsoft.com/office/powerpoint/2010/main" val="155373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4083-76B4-1344-B485-68A8D8C7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specifications for 640x480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F1C1-3EF3-2440-B60F-83B6D759F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GB" dirty="0"/>
          </a:p>
          <a:p>
            <a:r>
              <a:rPr lang="en-GB" dirty="0"/>
              <a:t>Aspect Ratio 4:3 </a:t>
            </a:r>
          </a:p>
          <a:p>
            <a:r>
              <a:rPr lang="en-GB" dirty="0"/>
              <a:t>Pixel Clock 25.175 MHz  , TMDS Clock 251.750 MHz , Pixel Time 39.7 ns ±0.5% </a:t>
            </a:r>
          </a:p>
          <a:p>
            <a:r>
              <a:rPr lang="en-GB" dirty="0"/>
              <a:t>Frame Time 16.7 </a:t>
            </a:r>
            <a:r>
              <a:rPr lang="en-GB" dirty="0" err="1"/>
              <a:t>ms</a:t>
            </a:r>
            <a:r>
              <a:rPr lang="en-GB" dirty="0"/>
              <a:t> </a:t>
            </a:r>
          </a:p>
          <a:p>
            <a:r>
              <a:rPr lang="en-GB" dirty="0"/>
              <a:t>Horizontal Timings </a:t>
            </a:r>
          </a:p>
          <a:p>
            <a:pPr lvl="1"/>
            <a:r>
              <a:rPr lang="en-GB" dirty="0"/>
              <a:t>Active Pixels 640 </a:t>
            </a:r>
          </a:p>
          <a:p>
            <a:pPr lvl="1"/>
            <a:r>
              <a:rPr lang="en-GB" dirty="0"/>
              <a:t>Front Porch 16 , Sync Width 96, Back Porch 48 Blanking Total 160 </a:t>
            </a:r>
          </a:p>
          <a:p>
            <a:pPr lvl="1"/>
            <a:r>
              <a:rPr lang="en-GB" dirty="0"/>
              <a:t>Total Pixels 800 </a:t>
            </a:r>
          </a:p>
          <a:p>
            <a:r>
              <a:rPr lang="en-GB" dirty="0"/>
              <a:t>Vertical Timings </a:t>
            </a:r>
          </a:p>
          <a:p>
            <a:pPr lvl="1"/>
            <a:r>
              <a:rPr lang="en-GB" dirty="0"/>
              <a:t>Active Lines 480 </a:t>
            </a:r>
          </a:p>
          <a:p>
            <a:pPr lvl="1"/>
            <a:r>
              <a:rPr lang="en-GB" dirty="0"/>
              <a:t>Front Porch 10 , Sync Width 2 ,Back Porch 33 , Blanking Total 45 </a:t>
            </a:r>
          </a:p>
          <a:p>
            <a:pPr lvl="1"/>
            <a:r>
              <a:rPr lang="en-GB" dirty="0"/>
              <a:t>Total Lines 525 </a:t>
            </a:r>
          </a:p>
          <a:p>
            <a:r>
              <a:rPr lang="en-GB" dirty="0"/>
              <a:t>Active Pixels 307,200 and Data Rate: 0.60 Gbps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2E692-0607-904C-8F98-E4AB3BFE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965A1-4EBD-4649-AA6B-CE760400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9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FE49-0A7F-1043-ADF1-3BEA76E2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Verilog 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94C62-D2D5-5F44-8D09-6C5EA340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7F854-52CC-7746-8740-13E92B0C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75C71-2720-2042-9EA4-9314E7C1C0A3}"/>
              </a:ext>
            </a:extLst>
          </p:cNvPr>
          <p:cNvSpPr/>
          <p:nvPr/>
        </p:nvSpPr>
        <p:spPr>
          <a:xfrm>
            <a:off x="1721223" y="2608729"/>
            <a:ext cx="1246094" cy="164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Clock Generator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B1E9CE-B8D9-9A48-8041-57B4FA7C8A1B}"/>
              </a:ext>
            </a:extLst>
          </p:cNvPr>
          <p:cNvCxnSpPr>
            <a:endCxn id="6" idx="1"/>
          </p:cNvCxnSpPr>
          <p:nvPr/>
        </p:nvCxnSpPr>
        <p:spPr>
          <a:xfrm>
            <a:off x="1224000" y="3429000"/>
            <a:ext cx="49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850D72-79B1-954B-AAD9-48271B0DD187}"/>
              </a:ext>
            </a:extLst>
          </p:cNvPr>
          <p:cNvSpPr txBox="1"/>
          <p:nvPr/>
        </p:nvSpPr>
        <p:spPr>
          <a:xfrm>
            <a:off x="2901846" y="2913529"/>
            <a:ext cx="82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Pix_clk</a:t>
            </a:r>
            <a:endParaRPr lang="en-GB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0B0643-B545-E248-8C2E-213342587009}"/>
              </a:ext>
            </a:extLst>
          </p:cNvPr>
          <p:cNvCxnSpPr/>
          <p:nvPr/>
        </p:nvCxnSpPr>
        <p:spPr>
          <a:xfrm>
            <a:off x="2967317" y="2913529"/>
            <a:ext cx="636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1414DE-49B4-E141-8D54-B5C49A6913A1}"/>
              </a:ext>
            </a:extLst>
          </p:cNvPr>
          <p:cNvCxnSpPr/>
          <p:nvPr/>
        </p:nvCxnSpPr>
        <p:spPr>
          <a:xfrm>
            <a:off x="2967317" y="3854824"/>
            <a:ext cx="636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53366B0-B682-E943-9CB0-BF00FD0EB86A}"/>
              </a:ext>
            </a:extLst>
          </p:cNvPr>
          <p:cNvSpPr/>
          <p:nvPr/>
        </p:nvSpPr>
        <p:spPr>
          <a:xfrm>
            <a:off x="3603812" y="2581834"/>
            <a:ext cx="1246094" cy="164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HDMI</a:t>
            </a:r>
          </a:p>
          <a:p>
            <a:pPr algn="ctr"/>
            <a:r>
              <a:rPr lang="en-GB" dirty="0"/>
              <a:t>Pixel</a:t>
            </a:r>
          </a:p>
          <a:p>
            <a:pPr algn="ctr"/>
            <a:r>
              <a:rPr lang="en-GB" dirty="0"/>
              <a:t>Output Logic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CAA769-4178-F347-A8D9-ED434A1973B2}"/>
              </a:ext>
            </a:extLst>
          </p:cNvPr>
          <p:cNvCxnSpPr/>
          <p:nvPr/>
        </p:nvCxnSpPr>
        <p:spPr>
          <a:xfrm>
            <a:off x="4849906" y="2895599"/>
            <a:ext cx="63649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935A80-8B97-FC4C-9E91-79095D7F2DE4}"/>
              </a:ext>
            </a:extLst>
          </p:cNvPr>
          <p:cNvCxnSpPr/>
          <p:nvPr/>
        </p:nvCxnSpPr>
        <p:spPr>
          <a:xfrm>
            <a:off x="4849905" y="3164540"/>
            <a:ext cx="63649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5E86AD-2C75-CD43-962D-52903B160884}"/>
              </a:ext>
            </a:extLst>
          </p:cNvPr>
          <p:cNvCxnSpPr/>
          <p:nvPr/>
        </p:nvCxnSpPr>
        <p:spPr>
          <a:xfrm>
            <a:off x="4849904" y="3446927"/>
            <a:ext cx="63649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EE9FA-D189-EE4B-9D77-2FF03A8125E5}"/>
              </a:ext>
            </a:extLst>
          </p:cNvPr>
          <p:cNvSpPr/>
          <p:nvPr/>
        </p:nvSpPr>
        <p:spPr>
          <a:xfrm>
            <a:off x="5472951" y="2581833"/>
            <a:ext cx="1246094" cy="164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TMDS</a:t>
            </a:r>
          </a:p>
          <a:p>
            <a:pPr algn="ctr"/>
            <a:r>
              <a:rPr lang="en-GB" dirty="0"/>
              <a:t>Encoding</a:t>
            </a:r>
          </a:p>
          <a:p>
            <a:pPr algn="ctr"/>
            <a:r>
              <a:rPr lang="en-GB" dirty="0"/>
              <a:t>8b/10b</a:t>
            </a:r>
          </a:p>
          <a:p>
            <a:pPr algn="ctr"/>
            <a:r>
              <a:rPr lang="en-GB" dirty="0"/>
              <a:t>&amp;</a:t>
            </a:r>
          </a:p>
          <a:p>
            <a:pPr algn="ctr"/>
            <a:r>
              <a:rPr lang="en-GB" dirty="0"/>
              <a:t>Serializer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55698D-0AB9-0E46-ACFF-8B0FB67E5197}"/>
              </a:ext>
            </a:extLst>
          </p:cNvPr>
          <p:cNvCxnSpPr/>
          <p:nvPr/>
        </p:nvCxnSpPr>
        <p:spPr>
          <a:xfrm>
            <a:off x="4849904" y="3841375"/>
            <a:ext cx="636495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F18D8F-6E4A-D34F-8080-24F2F4FFDE12}"/>
              </a:ext>
            </a:extLst>
          </p:cNvPr>
          <p:cNvCxnSpPr/>
          <p:nvPr/>
        </p:nvCxnSpPr>
        <p:spPr>
          <a:xfrm>
            <a:off x="4849904" y="3957915"/>
            <a:ext cx="6364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536DD-6795-DB41-8B43-359C025B1898}"/>
              </a:ext>
            </a:extLst>
          </p:cNvPr>
          <p:cNvCxnSpPr/>
          <p:nvPr/>
        </p:nvCxnSpPr>
        <p:spPr>
          <a:xfrm>
            <a:off x="4854384" y="4074457"/>
            <a:ext cx="636495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8C253-0559-B248-929B-6FD03EDD13DB}"/>
              </a:ext>
            </a:extLst>
          </p:cNvPr>
          <p:cNvCxnSpPr/>
          <p:nvPr/>
        </p:nvCxnSpPr>
        <p:spPr>
          <a:xfrm>
            <a:off x="6719040" y="3267634"/>
            <a:ext cx="636495" cy="0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D45164-1397-5443-9709-663BF8D3F878}"/>
              </a:ext>
            </a:extLst>
          </p:cNvPr>
          <p:cNvCxnSpPr/>
          <p:nvPr/>
        </p:nvCxnSpPr>
        <p:spPr>
          <a:xfrm>
            <a:off x="6719041" y="3628001"/>
            <a:ext cx="636495" cy="0"/>
          </a:xfrm>
          <a:prstGeom prst="straightConnector1">
            <a:avLst/>
          </a:prstGeom>
          <a:ln w="571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2D4CC4-3BC6-544A-B95A-8D96D1A5963C}"/>
              </a:ext>
            </a:extLst>
          </p:cNvPr>
          <p:cNvCxnSpPr/>
          <p:nvPr/>
        </p:nvCxnSpPr>
        <p:spPr>
          <a:xfrm>
            <a:off x="6719042" y="4002739"/>
            <a:ext cx="636495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1F5098-04F5-A544-851C-E2065ACBA582}"/>
              </a:ext>
            </a:extLst>
          </p:cNvPr>
          <p:cNvCxnSpPr/>
          <p:nvPr/>
        </p:nvCxnSpPr>
        <p:spPr>
          <a:xfrm>
            <a:off x="6719039" y="2895599"/>
            <a:ext cx="636495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786209-A7A7-1344-B346-9DE8FE13C9FD}"/>
              </a:ext>
            </a:extLst>
          </p:cNvPr>
          <p:cNvSpPr txBox="1"/>
          <p:nvPr/>
        </p:nvSpPr>
        <p:spPr>
          <a:xfrm>
            <a:off x="555812" y="3397624"/>
            <a:ext cx="82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sysclk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656B0E-6127-764D-87DA-92F9784FA3AA}"/>
              </a:ext>
            </a:extLst>
          </p:cNvPr>
          <p:cNvSpPr txBox="1"/>
          <p:nvPr/>
        </p:nvSpPr>
        <p:spPr>
          <a:xfrm>
            <a:off x="2931137" y="3854824"/>
            <a:ext cx="82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TMDS</a:t>
            </a:r>
          </a:p>
          <a:p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2033AC-86FE-B248-93C1-1B3E2BC182B6}"/>
              </a:ext>
            </a:extLst>
          </p:cNvPr>
          <p:cNvSpPr txBox="1"/>
          <p:nvPr/>
        </p:nvSpPr>
        <p:spPr>
          <a:xfrm>
            <a:off x="4836459" y="3564375"/>
            <a:ext cx="632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sync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707BE0-9D09-444C-BA9E-2E7F872E487F}"/>
              </a:ext>
            </a:extLst>
          </p:cNvPr>
          <p:cNvSpPr txBox="1"/>
          <p:nvPr/>
        </p:nvSpPr>
        <p:spPr>
          <a:xfrm>
            <a:off x="4861102" y="4074455"/>
            <a:ext cx="632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8CA826-DE11-0B43-BDBD-F055A75F6E6E}"/>
              </a:ext>
            </a:extLst>
          </p:cNvPr>
          <p:cNvSpPr txBox="1"/>
          <p:nvPr/>
        </p:nvSpPr>
        <p:spPr>
          <a:xfrm>
            <a:off x="7487760" y="2757099"/>
            <a:ext cx="84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TMDS 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A7F5B9-D9A4-1340-93C4-A492D4C90967}"/>
              </a:ext>
            </a:extLst>
          </p:cNvPr>
          <p:cNvSpPr txBox="1"/>
          <p:nvPr/>
        </p:nvSpPr>
        <p:spPr>
          <a:xfrm>
            <a:off x="7487759" y="3120625"/>
            <a:ext cx="84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TMDS 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F277B-5977-8A4E-8F6E-24AD54E55A8C}"/>
              </a:ext>
            </a:extLst>
          </p:cNvPr>
          <p:cNvSpPr txBox="1"/>
          <p:nvPr/>
        </p:nvSpPr>
        <p:spPr>
          <a:xfrm>
            <a:off x="7487758" y="3489501"/>
            <a:ext cx="84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TMDS 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94B9EE-2C7D-3647-9268-85F249D3FCE3}"/>
              </a:ext>
            </a:extLst>
          </p:cNvPr>
          <p:cNvSpPr txBox="1"/>
          <p:nvPr/>
        </p:nvSpPr>
        <p:spPr>
          <a:xfrm>
            <a:off x="7487758" y="3864239"/>
            <a:ext cx="124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TMDS </a:t>
            </a:r>
            <a:r>
              <a:rPr lang="en-GB" sz="1200" dirty="0" err="1"/>
              <a:t>PixClk</a:t>
            </a:r>
            <a:endParaRPr lang="en-GB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B8A105-33F5-2146-864A-C4C1A3F6E8D7}"/>
              </a:ext>
            </a:extLst>
          </p:cNvPr>
          <p:cNvCxnSpPr>
            <a:cxnSpLocks/>
          </p:cNvCxnSpPr>
          <p:nvPr/>
        </p:nvCxnSpPr>
        <p:spPr>
          <a:xfrm>
            <a:off x="1721223" y="4885765"/>
            <a:ext cx="37472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6219548-E02F-BD48-91DA-4557B163700F}"/>
              </a:ext>
            </a:extLst>
          </p:cNvPr>
          <p:cNvSpPr txBox="1"/>
          <p:nvPr/>
        </p:nvSpPr>
        <p:spPr>
          <a:xfrm>
            <a:off x="2312894" y="5037421"/>
            <a:ext cx="258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Your Task for the Lab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60F9BB-3D88-3B4D-8060-16E54C98F794}"/>
              </a:ext>
            </a:extLst>
          </p:cNvPr>
          <p:cNvCxnSpPr>
            <a:cxnSpLocks/>
          </p:cNvCxnSpPr>
          <p:nvPr/>
        </p:nvCxnSpPr>
        <p:spPr>
          <a:xfrm>
            <a:off x="5468473" y="4351454"/>
            <a:ext cx="12505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7A20430-6B0C-4842-9B0B-227AB542D300}"/>
              </a:ext>
            </a:extLst>
          </p:cNvPr>
          <p:cNvSpPr txBox="1"/>
          <p:nvPr/>
        </p:nvSpPr>
        <p:spPr>
          <a:xfrm>
            <a:off x="4802838" y="4459573"/>
            <a:ext cx="258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Offered to you</a:t>
            </a:r>
          </a:p>
        </p:txBody>
      </p:sp>
    </p:spTree>
    <p:extLst>
      <p:ext uri="{BB962C8B-B14F-4D97-AF65-F5344CB8AC3E}">
        <p14:creationId xmlns:p14="http://schemas.microsoft.com/office/powerpoint/2010/main" val="228134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7142-9A52-B740-A467-9DF972E1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Clocking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3800-2F11-764B-BBFC-0146982E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Inbuilt FPGA clock: 125 MHz</a:t>
            </a:r>
          </a:p>
          <a:p>
            <a:r>
              <a:rPr lang="en-GB" dirty="0"/>
              <a:t>Required clocking signals:</a:t>
            </a:r>
          </a:p>
          <a:p>
            <a:pPr lvl="1"/>
            <a:r>
              <a:rPr lang="en-GB" dirty="0"/>
              <a:t>25 MHz for pixel clock</a:t>
            </a:r>
          </a:p>
          <a:p>
            <a:pPr lvl="1"/>
            <a:r>
              <a:rPr lang="en-GB" dirty="0"/>
              <a:t>250 MHz for TMDS clock</a:t>
            </a:r>
          </a:p>
          <a:p>
            <a:r>
              <a:rPr lang="en-GB" dirty="0"/>
              <a:t>Techniques for generating two clocks from same clock?</a:t>
            </a:r>
          </a:p>
          <a:p>
            <a:pPr lvl="1"/>
            <a:r>
              <a:rPr lang="en-GB" dirty="0"/>
              <a:t>CMT  - Clock Management Tiles</a:t>
            </a:r>
          </a:p>
          <a:p>
            <a:pPr lvl="2"/>
            <a:r>
              <a:rPr lang="en-GB" dirty="0"/>
              <a:t>Each CMT contains MMCM – Mixed Mode Clock generator and PLL (Phase Locked Loop)</a:t>
            </a:r>
          </a:p>
          <a:p>
            <a:r>
              <a:rPr lang="en-GB" dirty="0"/>
              <a:t>Advantages of MMCM over PLL</a:t>
            </a:r>
          </a:p>
          <a:p>
            <a:pPr lvl="1"/>
            <a:r>
              <a:rPr lang="en-GB" dirty="0"/>
              <a:t>Fractional Multiplication and Divide as compared to PLL</a:t>
            </a:r>
          </a:p>
          <a:p>
            <a:pPr lvl="1"/>
            <a:r>
              <a:rPr lang="en-GB" dirty="0"/>
              <a:t>Fine phase shifting as well as Dynamic Phase Shifting</a:t>
            </a:r>
          </a:p>
          <a:p>
            <a:pPr lvl="1"/>
            <a:r>
              <a:rPr lang="en-GB" dirty="0"/>
              <a:t>Inverted Clock Outputs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3C488-A980-664D-B4DC-A6DCA9BF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F2CF3-1F9F-6B4A-BAED-185B768D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601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100F-D5EB-A84A-8887-938B3A06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MMCM Instances in series 7 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4F99-9A89-5C4A-AF0F-DA0F7911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instantiate the base MMCM parameters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B0583-CE90-F549-B41F-D294CB1F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4E0CB-E1DF-5F48-81E7-0DDBD904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13</a:t>
            </a:fld>
            <a:endParaRPr lang="nl-BE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137E0C0-88F0-9943-8C1E-86E58F6CB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" y="2765891"/>
            <a:ext cx="8380071" cy="26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0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100F-D5EB-A84A-8887-938B3A06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MMCM Instances in series 7 FPGAs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B0583-CE90-F549-B41F-D294CB1F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4E0CB-E1DF-5F48-81E7-0DDBD904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14</a:t>
            </a:fld>
            <a:endParaRPr lang="nl-BE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25360C7-6B91-8A46-BE4C-6E96FA3D9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7" y="1263827"/>
            <a:ext cx="8093844" cy="47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8AFD-DBD3-8E45-8E05-08C120CE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Instantiate the actual clock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32459CC-575B-3F48-B0DE-A307D7319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64" y="1433104"/>
            <a:ext cx="5454410" cy="47117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9E05F-24B1-6748-9171-DD5C7CAB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AABCA-F1CA-9F4E-AD7B-E18ED14C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982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FDFB-465F-8E4D-9489-BD419E5A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Global Buffers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CB5F90E-542D-0E4C-94D2-043E7CA93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12" y="4168444"/>
            <a:ext cx="7409314" cy="158417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A3DF-DB0A-2C40-90D5-4AB5EB7A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4B3A9-415E-8F4A-AF94-8C76B6CF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16</a:t>
            </a:fld>
            <a:endParaRPr lang="nl-B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D6D406-4453-6441-AFA4-486991DA013F}"/>
              </a:ext>
            </a:extLst>
          </p:cNvPr>
          <p:cNvSpPr txBox="1">
            <a:spLocks/>
          </p:cNvSpPr>
          <p:nvPr/>
        </p:nvSpPr>
        <p:spPr>
          <a:xfrm>
            <a:off x="576000" y="1320753"/>
            <a:ext cx="7991738" cy="261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Global buffers are essential for clocks signals to keep stability</a:t>
            </a:r>
          </a:p>
          <a:p>
            <a:r>
              <a:rPr lang="en-GB" dirty="0"/>
              <a:t>Preferable to have a global buffer for each divided clock output</a:t>
            </a:r>
          </a:p>
          <a:p>
            <a:r>
              <a:rPr lang="en-GB" dirty="0"/>
              <a:t>Ideal to also include a buffer for feedback clock for the MMCM module to keep the phase locked.</a:t>
            </a:r>
          </a:p>
        </p:txBody>
      </p:sp>
    </p:spTree>
    <p:extLst>
      <p:ext uri="{BB962C8B-B14F-4D97-AF65-F5344CB8AC3E}">
        <p14:creationId xmlns:p14="http://schemas.microsoft.com/office/powerpoint/2010/main" val="421862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943-DE09-0742-9A7A-6D8D09E2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TMDS Signalling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59ACA-911F-CC4B-9A8E-E4362201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F1EC4-8C78-6743-BF33-307788E8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11" name="Content Placeholder 10" descr="Table, calendar&#10;&#10;Description automatically generated with medium confidence">
            <a:extLst>
              <a:ext uri="{FF2B5EF4-FFF2-40B4-BE49-F238E27FC236}">
                <a16:creationId xmlns:a16="http://schemas.microsoft.com/office/drawing/2014/main" id="{4DF87193-EB9E-B44B-ADBF-E8DEF0521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69" y="2057400"/>
            <a:ext cx="4445000" cy="1371600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E012EB-8F80-914D-8C19-48FB7E3CE036}"/>
              </a:ext>
            </a:extLst>
          </p:cNvPr>
          <p:cNvSpPr txBox="1">
            <a:spLocks/>
          </p:cNvSpPr>
          <p:nvPr/>
        </p:nvSpPr>
        <p:spPr>
          <a:xfrm>
            <a:off x="576000" y="3428999"/>
            <a:ext cx="7991738" cy="261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38E875-A808-2546-8F22-6E27402852A8}"/>
              </a:ext>
            </a:extLst>
          </p:cNvPr>
          <p:cNvSpPr txBox="1">
            <a:spLocks/>
          </p:cNvSpPr>
          <p:nvPr/>
        </p:nvSpPr>
        <p:spPr>
          <a:xfrm>
            <a:off x="576000" y="3428999"/>
            <a:ext cx="7991738" cy="2619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TMDS Encoder contains of two parts</a:t>
            </a:r>
          </a:p>
          <a:p>
            <a:pPr lvl="1"/>
            <a:r>
              <a:rPr lang="en-GB" dirty="0"/>
              <a:t>Transition Minimizing. If number of transitions in the 8bit signal is greater than 4 apply XOR or else XNOR. 9</a:t>
            </a:r>
            <a:r>
              <a:rPr lang="en-GB" baseline="30000" dirty="0"/>
              <a:t>th</a:t>
            </a:r>
            <a:r>
              <a:rPr lang="en-GB" dirty="0"/>
              <a:t> Bit indicates if XOR is used.</a:t>
            </a:r>
          </a:p>
          <a:p>
            <a:pPr lvl="1"/>
            <a:r>
              <a:rPr lang="en-GB" dirty="0"/>
              <a:t>DC balancing: The number of ones and zeros in the 10 bits should be equal. So the 10</a:t>
            </a:r>
            <a:r>
              <a:rPr lang="en-GB" baseline="30000" dirty="0"/>
              <a:t>th</a:t>
            </a:r>
            <a:r>
              <a:rPr lang="en-GB" dirty="0"/>
              <a:t> bit is decided accordingly.</a:t>
            </a:r>
          </a:p>
        </p:txBody>
      </p:sp>
    </p:spTree>
    <p:extLst>
      <p:ext uri="{BB962C8B-B14F-4D97-AF65-F5344CB8AC3E}">
        <p14:creationId xmlns:p14="http://schemas.microsoft.com/office/powerpoint/2010/main" val="294394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AA34-4D92-654A-ABFF-F7DAC9CD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TMDS Encoding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1E2D8-5BA4-7848-9278-70A9AF81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D9124-8457-ED45-8CA9-4E048E20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18</a:t>
            </a:fld>
            <a:endParaRPr lang="nl-BE"/>
          </a:p>
        </p:txBody>
      </p:sp>
      <p:pic>
        <p:nvPicPr>
          <p:cNvPr id="1026" name="Picture 2" descr="flow_chart">
            <a:extLst>
              <a:ext uri="{FF2B5EF4-FFF2-40B4-BE49-F238E27FC236}">
                <a16:creationId xmlns:a16="http://schemas.microsoft.com/office/drawing/2014/main" id="{FD39F808-7DE0-8248-AA3F-FD1B9FF8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18" y="1189463"/>
            <a:ext cx="6716501" cy="49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4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6C1F-B44A-614F-9F8D-970A5945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HDMI Sync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2DB4-E7D5-4E45-B55B-15091EE8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Hsync</a:t>
            </a:r>
            <a:r>
              <a:rPr lang="en-GB" dirty="0"/>
              <a:t> and </a:t>
            </a:r>
            <a:r>
              <a:rPr lang="en-GB" dirty="0" err="1"/>
              <a:t>Vsync</a:t>
            </a:r>
            <a:r>
              <a:rPr lang="en-GB" dirty="0"/>
              <a:t> signals on the blue channel</a:t>
            </a:r>
          </a:p>
          <a:p>
            <a:pPr lvl="1"/>
            <a:r>
              <a:rPr lang="en-GB" dirty="0" err="1"/>
              <a:t>Hsync</a:t>
            </a:r>
            <a:r>
              <a:rPr lang="en-GB" dirty="0"/>
              <a:t> signal is high for 96 pixels for pixels starting from 656 till 751(inclusive) horizontal pixel.</a:t>
            </a:r>
          </a:p>
          <a:p>
            <a:pPr lvl="1"/>
            <a:r>
              <a:rPr lang="en-GB" dirty="0" err="1"/>
              <a:t>Vsync</a:t>
            </a:r>
            <a:r>
              <a:rPr lang="en-GB" dirty="0"/>
              <a:t> signal is high for signals for vertical pixel 490 to 491 (inclusive)</a:t>
            </a:r>
          </a:p>
          <a:p>
            <a:r>
              <a:rPr lang="en-GB" dirty="0"/>
              <a:t>For red and green channels send 2 bit zeros as sync signals</a:t>
            </a:r>
          </a:p>
          <a:p>
            <a:r>
              <a:rPr lang="en-GB" dirty="0"/>
              <a:t>Red and Green channels carries HDCP and other control signals, not required in this case of lab.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DBA82-455D-6D45-89DA-063859A7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61B9-FEEA-DB49-A704-058DBD93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796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CD6144-89E9-CF4C-B536-5534EE91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5999"/>
            <a:ext cx="4145088" cy="4392000"/>
          </a:xfrm>
        </p:spPr>
        <p:txBody>
          <a:bodyPr>
            <a:normAutofit fontScale="92500"/>
          </a:bodyPr>
          <a:lstStyle/>
          <a:p>
            <a:r>
              <a:rPr lang="en-GB" dirty="0"/>
              <a:t>HDMI or High Definition Multimedia interface is actually protocol which allows to transmit video as well as audio data</a:t>
            </a:r>
          </a:p>
          <a:p>
            <a:r>
              <a:rPr lang="en-GB" dirty="0"/>
              <a:t>The protocol consists of two main system architectures</a:t>
            </a:r>
          </a:p>
          <a:p>
            <a:pPr lvl="1"/>
            <a:r>
              <a:rPr lang="en-GB" dirty="0"/>
              <a:t>Source</a:t>
            </a:r>
          </a:p>
          <a:p>
            <a:pPr lvl="1"/>
            <a:r>
              <a:rPr lang="en-GB" dirty="0"/>
              <a:t>Sink</a:t>
            </a:r>
          </a:p>
          <a:p>
            <a:r>
              <a:rPr lang="en-GB" dirty="0"/>
              <a:t>Became an IEEE official standard in 2003.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843031A-A0DE-9D4E-85BA-2498128243E7}"/>
              </a:ext>
            </a:extLst>
          </p:cNvPr>
          <p:cNvSpPr txBox="1">
            <a:spLocks/>
          </p:cNvSpPr>
          <p:nvPr/>
        </p:nvSpPr>
        <p:spPr>
          <a:xfrm>
            <a:off x="576000" y="216000"/>
            <a:ext cx="7991738" cy="840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Introduction</a:t>
            </a:r>
            <a:endParaRPr lang="nl-BE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300AC41-9657-CC44-BD69-9A541AB75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88" y="1835150"/>
            <a:ext cx="4229100" cy="3644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85BD-5325-8F4A-B317-37E3E57D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Interfacing on the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10C3-542C-9143-B075-06EC8CA5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constraints to connect your Verilog logic to the ports on the board</a:t>
            </a:r>
          </a:p>
          <a:p>
            <a:pPr lvl="1"/>
            <a:r>
              <a:rPr lang="en-GB" dirty="0"/>
              <a:t>Use appropriate constraint to connect to the 125 MHz crystal clock output for the FPGA</a:t>
            </a:r>
          </a:p>
          <a:p>
            <a:pPr lvl="1"/>
            <a:r>
              <a:rPr lang="en-GB" dirty="0"/>
              <a:t>Define appropriate constraints to connect to the TMDS Red, Green and Blue and clock lines on the HDMI output connector</a:t>
            </a:r>
          </a:p>
          <a:p>
            <a:pPr lvl="1"/>
            <a:r>
              <a:rPr lang="en-GB" dirty="0"/>
              <a:t>Select 3V3 as the output signalling for the HDMI TMDS connection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6C488-971D-4E43-8ADB-D27A6F78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6A8FF-2F15-5F4D-9C5A-6DACC1FE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549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3860-B57D-B446-9D32-24AAC3F2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for this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42A5-86FC-D046-AD3A-7ED2674E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Building the appropriate clock generator for Pixel and TMDS clocks</a:t>
            </a:r>
          </a:p>
          <a:p>
            <a:r>
              <a:rPr lang="en-GB" dirty="0"/>
              <a:t>Build the HDMI </a:t>
            </a:r>
            <a:r>
              <a:rPr lang="en-GB" dirty="0" err="1"/>
              <a:t>color</a:t>
            </a:r>
            <a:r>
              <a:rPr lang="en-GB" dirty="0"/>
              <a:t> generation logic</a:t>
            </a:r>
          </a:p>
          <a:p>
            <a:r>
              <a:rPr lang="en-GB" dirty="0"/>
              <a:t>Apply constraints to connect to appropriate ports on the 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7C883-83AD-A540-8CD2-6A69E79C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40A9D-D5DB-7C46-B883-0ED73C3B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8462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3F2421E-815E-48A0-A51F-A83DCA732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70D973-2F55-4C3F-B515-DD5131B8C3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HDMI transmitter</a:t>
            </a:r>
          </a:p>
          <a:p>
            <a:r>
              <a:rPr lang="en-US" dirty="0"/>
              <a:t>Resolution : 640x480</a:t>
            </a:r>
          </a:p>
          <a:p>
            <a:r>
              <a:rPr lang="en-US" dirty="0"/>
              <a:t>Two clocks: Pixel and TMDS clock of 25MHz and 125 MHz respectively</a:t>
            </a:r>
          </a:p>
          <a:p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51AB60A-4504-4367-A814-70AEC9364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Ports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5865D842-DB43-4981-B5E3-025EE16253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sys_clk</a:t>
            </a:r>
            <a:r>
              <a:rPr lang="en-US" dirty="0"/>
              <a:t>: 125 MHz system clock</a:t>
            </a:r>
          </a:p>
          <a:p>
            <a:r>
              <a:rPr lang="en-US" dirty="0"/>
              <a:t>HDMI TMDS for Red, Blue, Green and Clock channel.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84417D-E178-48C6-806C-B09EEA0C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9DDE7A-551A-424A-9C3E-76FC487F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2F3291E-ADBB-489B-AC39-BFDA028B818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566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7991738" cy="840714"/>
          </a:xfrm>
        </p:spPr>
        <p:txBody>
          <a:bodyPr/>
          <a:lstStyle/>
          <a:p>
            <a:r>
              <a:rPr lang="nl-BE" dirty="0" err="1"/>
              <a:t>Introduction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BB0065-E6ED-4543-9430-E2235F1F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233000"/>
            <a:ext cx="7991738" cy="4392000"/>
          </a:xfrm>
        </p:spPr>
        <p:txBody>
          <a:bodyPr>
            <a:noAutofit/>
          </a:bodyPr>
          <a:lstStyle/>
          <a:p>
            <a:r>
              <a:rPr lang="en-GB" sz="1600" dirty="0"/>
              <a:t>HDMI specs until version 2.0</a:t>
            </a:r>
          </a:p>
          <a:p>
            <a:pPr lvl="1"/>
            <a:r>
              <a:rPr lang="en-GB" sz="1600" dirty="0"/>
              <a:t>Encoding Scheme : TMDS – Transition Minimized Differential </a:t>
            </a:r>
            <a:r>
              <a:rPr lang="en-GB" sz="1600" dirty="0" err="1"/>
              <a:t>Signaling</a:t>
            </a:r>
            <a:r>
              <a:rPr lang="en-GB" sz="1600" dirty="0"/>
              <a:t> (8b/10b scheme)</a:t>
            </a:r>
          </a:p>
          <a:p>
            <a:pPr lvl="1"/>
            <a:r>
              <a:rPr lang="en-GB" sz="1600" dirty="0"/>
              <a:t>Max Data Rate : </a:t>
            </a:r>
            <a:r>
              <a:rPr lang="en-GB" sz="1600" dirty="0" err="1"/>
              <a:t>upto</a:t>
            </a:r>
            <a:r>
              <a:rPr lang="en-GB" sz="1600" dirty="0"/>
              <a:t> 18 Gbps</a:t>
            </a:r>
          </a:p>
          <a:p>
            <a:pPr lvl="1"/>
            <a:r>
              <a:rPr lang="en-GB" sz="1600" dirty="0"/>
              <a:t>Data Channels: 3</a:t>
            </a:r>
          </a:p>
          <a:p>
            <a:pPr lvl="1"/>
            <a:r>
              <a:rPr lang="en-GB" sz="1600" dirty="0"/>
              <a:t>Supported Colour Bits: from 8 Bit per channel all the way to 16 bits per channel</a:t>
            </a:r>
          </a:p>
          <a:p>
            <a:pPr lvl="1"/>
            <a:r>
              <a:rPr lang="en-GB" sz="1600" dirty="0"/>
              <a:t>Audio specifications: Max Sampling Rate: 192 </a:t>
            </a:r>
            <a:r>
              <a:rPr lang="en-GB" sz="1600" dirty="0" err="1"/>
              <a:t>KHz</a:t>
            </a:r>
            <a:r>
              <a:rPr lang="en-GB" sz="1600" dirty="0"/>
              <a:t> with support for </a:t>
            </a:r>
            <a:r>
              <a:rPr lang="en-GB" sz="1600" dirty="0" err="1"/>
              <a:t>upto</a:t>
            </a:r>
            <a:r>
              <a:rPr lang="en-GB" sz="1600" dirty="0"/>
              <a:t> 32 channels with each sample size from 16 to 32 bits.</a:t>
            </a:r>
          </a:p>
          <a:p>
            <a:endParaRPr lang="en-GB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A13F-430A-B948-9017-67C90355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86881-2E22-F34F-A0EB-A39EA78B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 simple HDMI transmitter which outputs a simple image of resolution of  640 x 480</a:t>
            </a:r>
          </a:p>
          <a:p>
            <a:r>
              <a:rPr lang="en-GB" dirty="0"/>
              <a:t>Implement the system on the Verilog</a:t>
            </a:r>
          </a:p>
          <a:p>
            <a:r>
              <a:rPr lang="en-GB" dirty="0"/>
              <a:t>Use the hardware to display an output of your choice on the monitor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C3324-B181-154D-8D7E-F6619DDD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EF24F-C17E-8041-B041-8E26DFB1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608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F962-F7B7-284E-BC1F-042E1CB2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Overview of the Transmitter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1A2EB-3CEB-DD42-949F-2E302C36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57A55-386D-B746-9F99-89613720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5</a:t>
            </a:fld>
            <a:endParaRPr lang="nl-BE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F2781B2-ED3B-8C4F-88D3-380E68A66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44" y="1055559"/>
            <a:ext cx="5198649" cy="50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5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F962-F7B7-284E-BC1F-042E1CB2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Overview of the Transmitter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1A2EB-3CEB-DD42-949F-2E302C36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57A55-386D-B746-9F99-89613720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8801072-0E2F-2746-AB46-A893504A2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00" y="1752298"/>
            <a:ext cx="6684309" cy="40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8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0E33-3791-9443-A53D-6EE5AF3B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HDMI Pins layout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E46B9-3D6D-ED4C-B87C-6CB1ED23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AAE8F-C4A1-D745-B93D-0379A9E7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1026" name="Picture 2" descr="16 Types of Computer Ports and Their Functions | Hdmi, Computer basics,  Electronic circuit projects">
            <a:extLst>
              <a:ext uri="{FF2B5EF4-FFF2-40B4-BE49-F238E27FC236}">
                <a16:creationId xmlns:a16="http://schemas.microsoft.com/office/drawing/2014/main" id="{7EFA2562-1367-7344-941E-AB8FE95400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6" y="1655763"/>
            <a:ext cx="5952829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96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6A75-CC2F-4F4C-BE3D-38133F27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the Video Signals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DBE28-A895-A64D-9862-AA3D7983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8C53F-0B17-EB48-BB4D-4BECE82C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46069F93-A522-E846-BC7C-FCAB4A8B9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69" y="2353533"/>
            <a:ext cx="4453827" cy="2870934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95C935E-770A-5448-866C-0209F4467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05777"/>
            <a:ext cx="4145088" cy="4392000"/>
          </a:xfrm>
        </p:spPr>
        <p:txBody>
          <a:bodyPr>
            <a:normAutofit/>
          </a:bodyPr>
          <a:lstStyle/>
          <a:p>
            <a:r>
              <a:rPr lang="en-GB" dirty="0"/>
              <a:t>The video signals have two main phases</a:t>
            </a:r>
          </a:p>
          <a:p>
            <a:pPr lvl="1"/>
            <a:r>
              <a:rPr lang="en-GB" dirty="0"/>
              <a:t>Blanking Intervals</a:t>
            </a:r>
          </a:p>
          <a:p>
            <a:pPr lvl="1"/>
            <a:r>
              <a:rPr lang="en-GB" dirty="0"/>
              <a:t>Active Pixels or the actual image draw area</a:t>
            </a:r>
          </a:p>
          <a:p>
            <a:r>
              <a:rPr lang="en-GB" dirty="0"/>
              <a:t>Blanking intervals contain the sync data as well as can also carry audio data</a:t>
            </a:r>
          </a:p>
        </p:txBody>
      </p:sp>
    </p:spTree>
    <p:extLst>
      <p:ext uri="{BB962C8B-B14F-4D97-AF65-F5344CB8AC3E}">
        <p14:creationId xmlns:p14="http://schemas.microsoft.com/office/powerpoint/2010/main" val="367184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AE9F-6C51-4992-B9EC-65DC3831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7F8B4-D124-4252-97E0-63AAC353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91562-CAD7-40B5-ABBE-364D7B23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C2C-582B-4977-9D33-610C075E29C0}" type="slidenum">
              <a:rPr lang="nl-BE" smtClean="0"/>
              <a:pPr/>
              <a:t>9</a:t>
            </a:fld>
            <a:endParaRPr lang="nl-BE"/>
          </a:p>
        </p:txBody>
      </p:sp>
      <p:pic>
        <p:nvPicPr>
          <p:cNvPr id="1026" name="Picture 2" descr="Designing a CPU in VHDL, Part 11: VRAM and HDMI output ...">
            <a:extLst>
              <a:ext uri="{FF2B5EF4-FFF2-40B4-BE49-F238E27FC236}">
                <a16:creationId xmlns:a16="http://schemas.microsoft.com/office/drawing/2014/main" id="{BB507CFC-B7A9-4E7F-832E-8980143145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101"/>
            <a:ext cx="4619766" cy="317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esigning a CPU in VHDL, Part 11: VRAM and HDMI output ...">
            <a:extLst>
              <a:ext uri="{FF2B5EF4-FFF2-40B4-BE49-F238E27FC236}">
                <a16:creationId xmlns:a16="http://schemas.microsoft.com/office/drawing/2014/main" id="{90801401-42B0-4C49-9044-094913097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68" y="1733100"/>
            <a:ext cx="4619765" cy="317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EC306A-22B7-41C4-A4E4-1A808DAA97C6}"/>
              </a:ext>
            </a:extLst>
          </p:cNvPr>
          <p:cNvSpPr txBox="1"/>
          <p:nvPr/>
        </p:nvSpPr>
        <p:spPr>
          <a:xfrm>
            <a:off x="6057829" y="2022427"/>
            <a:ext cx="252484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BE" sz="600" dirty="0"/>
              <a:t>640px</a:t>
            </a:r>
            <a:endParaRPr lang="LID4096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220CE-CB3B-4872-9FEC-6EEDC272DD53}"/>
              </a:ext>
            </a:extLst>
          </p:cNvPr>
          <p:cNvSpPr txBox="1"/>
          <p:nvPr/>
        </p:nvSpPr>
        <p:spPr>
          <a:xfrm>
            <a:off x="8350179" y="2032882"/>
            <a:ext cx="252484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BE" sz="600" dirty="0"/>
              <a:t>16px</a:t>
            </a:r>
            <a:endParaRPr lang="LID4096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057FD-7D3A-4924-A2BC-B627133100D8}"/>
              </a:ext>
            </a:extLst>
          </p:cNvPr>
          <p:cNvSpPr txBox="1"/>
          <p:nvPr/>
        </p:nvSpPr>
        <p:spPr>
          <a:xfrm>
            <a:off x="8602663" y="2036987"/>
            <a:ext cx="252484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BE" sz="600" dirty="0"/>
              <a:t>96px</a:t>
            </a:r>
            <a:endParaRPr lang="LID4096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05B60-085F-42A5-B7EB-754A9F920960}"/>
              </a:ext>
            </a:extLst>
          </p:cNvPr>
          <p:cNvSpPr txBox="1"/>
          <p:nvPr/>
        </p:nvSpPr>
        <p:spPr>
          <a:xfrm>
            <a:off x="8841618" y="2032882"/>
            <a:ext cx="252484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BE" sz="600" dirty="0"/>
              <a:t>48px</a:t>
            </a:r>
            <a:endParaRPr lang="LID4096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CBFF4-466D-4410-A6CF-7FA299498F98}"/>
              </a:ext>
            </a:extLst>
          </p:cNvPr>
          <p:cNvSpPr txBox="1"/>
          <p:nvPr/>
        </p:nvSpPr>
        <p:spPr>
          <a:xfrm>
            <a:off x="6621465" y="1790652"/>
            <a:ext cx="989010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BE" sz="600" dirty="0"/>
              <a:t>800px</a:t>
            </a:r>
            <a:endParaRPr lang="LID4096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06358-FE61-4BAB-BB18-895FBA54A460}"/>
              </a:ext>
            </a:extLst>
          </p:cNvPr>
          <p:cNvSpPr txBox="1"/>
          <p:nvPr/>
        </p:nvSpPr>
        <p:spPr>
          <a:xfrm>
            <a:off x="4813229" y="2866977"/>
            <a:ext cx="252484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BE" sz="600" dirty="0"/>
              <a:t>480px</a:t>
            </a:r>
            <a:endParaRPr lang="LID4096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85C040-6317-4046-B2E5-3542B4632EE2}"/>
              </a:ext>
            </a:extLst>
          </p:cNvPr>
          <p:cNvSpPr txBox="1"/>
          <p:nvPr/>
        </p:nvSpPr>
        <p:spPr>
          <a:xfrm>
            <a:off x="4813229" y="4136977"/>
            <a:ext cx="252484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BE" sz="600" dirty="0"/>
              <a:t>10px</a:t>
            </a:r>
            <a:endParaRPr lang="LID4096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A81307-1DD5-4C63-919F-3C21934A1C36}"/>
              </a:ext>
            </a:extLst>
          </p:cNvPr>
          <p:cNvSpPr txBox="1"/>
          <p:nvPr/>
        </p:nvSpPr>
        <p:spPr>
          <a:xfrm>
            <a:off x="4813229" y="4365577"/>
            <a:ext cx="252484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BE" sz="600" dirty="0"/>
              <a:t>2px</a:t>
            </a:r>
            <a:endParaRPr lang="LID4096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DFF5BC-BFD2-4A90-877B-274F8D4673A3}"/>
              </a:ext>
            </a:extLst>
          </p:cNvPr>
          <p:cNvSpPr txBox="1"/>
          <p:nvPr/>
        </p:nvSpPr>
        <p:spPr>
          <a:xfrm>
            <a:off x="4813229" y="4594177"/>
            <a:ext cx="252484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BE" sz="600" dirty="0"/>
              <a:t>33px</a:t>
            </a:r>
            <a:endParaRPr lang="LID4096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A2E590-CE1F-496F-94D0-1AA3C10C9664}"/>
              </a:ext>
            </a:extLst>
          </p:cNvPr>
          <p:cNvSpPr txBox="1"/>
          <p:nvPr/>
        </p:nvSpPr>
        <p:spPr>
          <a:xfrm rot="16200000">
            <a:off x="4191105" y="3315315"/>
            <a:ext cx="989010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BE" sz="600" dirty="0"/>
              <a:t>525px</a:t>
            </a:r>
            <a:endParaRPr lang="LID4096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4FE2FE-B980-48FD-B1B3-ED8E9E363D2D}"/>
              </a:ext>
            </a:extLst>
          </p:cNvPr>
          <p:cNvSpPr txBox="1"/>
          <p:nvPr/>
        </p:nvSpPr>
        <p:spPr>
          <a:xfrm>
            <a:off x="6232488" y="3057477"/>
            <a:ext cx="669962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BE" sz="600" dirty="0"/>
              <a:t>640x480px</a:t>
            </a:r>
            <a:endParaRPr lang="LID4096" sz="800" dirty="0"/>
          </a:p>
        </p:txBody>
      </p:sp>
    </p:spTree>
    <p:extLst>
      <p:ext uri="{BB962C8B-B14F-4D97-AF65-F5344CB8AC3E}">
        <p14:creationId xmlns:p14="http://schemas.microsoft.com/office/powerpoint/2010/main" val="3790636870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788</Words>
  <Application>Microsoft Office PowerPoint</Application>
  <PresentationFormat>On-screen Show (4:3)</PresentationFormat>
  <Paragraphs>145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KU Leuven</vt:lpstr>
      <vt:lpstr>KU Leuven sedes</vt:lpstr>
      <vt:lpstr>HDMI Transmitter</vt:lpstr>
      <vt:lpstr>PowerPoint Presentation</vt:lpstr>
      <vt:lpstr>Introduction</vt:lpstr>
      <vt:lpstr>Goals for this project</vt:lpstr>
      <vt:lpstr>Overview of the Transmitter System</vt:lpstr>
      <vt:lpstr>Overview of the Transmitter System</vt:lpstr>
      <vt:lpstr>HDMI Pins layout</vt:lpstr>
      <vt:lpstr>Overview of the Video Signals</vt:lpstr>
      <vt:lpstr>PowerPoint Presentation</vt:lpstr>
      <vt:lpstr>Timing specifications for 640x480</vt:lpstr>
      <vt:lpstr>Overall Verilog Blocks</vt:lpstr>
      <vt:lpstr>Clocking Generator</vt:lpstr>
      <vt:lpstr>MMCM Instances in series 7 FPGAs</vt:lpstr>
      <vt:lpstr>MMCM Instances in series 7 FPGAs</vt:lpstr>
      <vt:lpstr>Instantiate the actual clock</vt:lpstr>
      <vt:lpstr>Additional Global Buffers</vt:lpstr>
      <vt:lpstr>TMDS Signalling</vt:lpstr>
      <vt:lpstr>TMDS Encoding Algorithm</vt:lpstr>
      <vt:lpstr>HDMI Sync Signals</vt:lpstr>
      <vt:lpstr>Interfacing on the board</vt:lpstr>
      <vt:lpstr>Goals for this Lab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2017-09-13T11:56:44Z</dcterms:created>
  <dcterms:modified xsi:type="dcterms:W3CDTF">2021-11-30T21:20:43Z</dcterms:modified>
</cp:coreProperties>
</file>