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49"/>
  </p:notesMasterIdLst>
  <p:sldIdLst>
    <p:sldId id="339" r:id="rId5"/>
    <p:sldId id="314" r:id="rId6"/>
    <p:sldId id="372" r:id="rId7"/>
    <p:sldId id="272" r:id="rId8"/>
    <p:sldId id="340" r:id="rId9"/>
    <p:sldId id="341" r:id="rId10"/>
    <p:sldId id="343" r:id="rId11"/>
    <p:sldId id="342" r:id="rId12"/>
    <p:sldId id="344" r:id="rId13"/>
    <p:sldId id="345" r:id="rId14"/>
    <p:sldId id="346" r:id="rId15"/>
    <p:sldId id="390" r:id="rId16"/>
    <p:sldId id="349" r:id="rId17"/>
    <p:sldId id="347" r:id="rId18"/>
    <p:sldId id="348" r:id="rId19"/>
    <p:sldId id="361" r:id="rId20"/>
    <p:sldId id="363" r:id="rId21"/>
    <p:sldId id="365" r:id="rId22"/>
    <p:sldId id="351" r:id="rId23"/>
    <p:sldId id="367" r:id="rId24"/>
    <p:sldId id="389" r:id="rId25"/>
    <p:sldId id="368" r:id="rId26"/>
    <p:sldId id="352" r:id="rId27"/>
    <p:sldId id="353" r:id="rId28"/>
    <p:sldId id="354" r:id="rId29"/>
    <p:sldId id="374" r:id="rId30"/>
    <p:sldId id="375" r:id="rId31"/>
    <p:sldId id="378" r:id="rId32"/>
    <p:sldId id="381" r:id="rId33"/>
    <p:sldId id="382" r:id="rId34"/>
    <p:sldId id="383" r:id="rId35"/>
    <p:sldId id="355" r:id="rId36"/>
    <p:sldId id="356" r:id="rId37"/>
    <p:sldId id="384" r:id="rId38"/>
    <p:sldId id="385" r:id="rId39"/>
    <p:sldId id="386" r:id="rId40"/>
    <p:sldId id="388" r:id="rId41"/>
    <p:sldId id="391" r:id="rId42"/>
    <p:sldId id="392" r:id="rId43"/>
    <p:sldId id="393" r:id="rId44"/>
    <p:sldId id="394" r:id="rId45"/>
    <p:sldId id="369" r:id="rId46"/>
    <p:sldId id="370" r:id="rId47"/>
    <p:sldId id="371" r:id="rId48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Leys" initials="PL" lastIdx="1" clrIdx="0">
    <p:extLst>
      <p:ext uri="{19B8F6BF-5375-455C-9EA6-DF929625EA0E}">
        <p15:presenceInfo xmlns:p15="http://schemas.microsoft.com/office/powerpoint/2012/main" userId="S-1-5-21-4030456262-320625612-449655040-54288" providerId="AD"/>
      </p:ext>
    </p:extLst>
  </p:cmAuthor>
  <p:cmAuthor id="2" name="Maya Caen" initials="MC" lastIdx="1" clrIdx="1">
    <p:extLst>
      <p:ext uri="{19B8F6BF-5375-455C-9EA6-DF929625EA0E}">
        <p15:presenceInfo xmlns:p15="http://schemas.microsoft.com/office/powerpoint/2012/main" userId="S-1-5-21-4030456262-320625612-449655040-262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0"/>
    <a:srgbClr val="1E6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48" autoAdjust="0"/>
    <p:restoredTop sz="86014" autoAdjust="0"/>
  </p:normalViewPr>
  <p:slideViewPr>
    <p:cSldViewPr snapToGrid="0" showGuides="1">
      <p:cViewPr varScale="1">
        <p:scale>
          <a:sx n="31" d="100"/>
          <a:sy n="31" d="100"/>
        </p:scale>
        <p:origin x="34" y="874"/>
      </p:cViewPr>
      <p:guideLst>
        <p:guide orient="horz" pos="3072"/>
        <p:guide pos="54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08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377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487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200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99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366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50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17-6-2020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de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291074" y="270000"/>
            <a:ext cx="15183366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 dirty="0"/>
              <a:t>tweede niveau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17/06/2020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17/06/2020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17/06/2020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17-6-2020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9" y="3175459"/>
            <a:ext cx="280417" cy="335281"/>
          </a:xfrm>
          <a:prstGeom prst="rect">
            <a:avLst/>
          </a:prstGeom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8" y="3592583"/>
            <a:ext cx="280417" cy="356617"/>
          </a:xfrm>
          <a:prstGeom prst="rect">
            <a:avLst/>
          </a:prstGeom>
        </p:spPr>
      </p:pic>
      <p:pic>
        <p:nvPicPr>
          <p:cNvPr id="10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9" y="4117291"/>
            <a:ext cx="280417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17-6-2020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98022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17/06/2020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  <p:sldLayoutId id="2147483677" r:id="rId9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775D7F4-4A17-428F-8967-4B11F12EC5B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5" b="7275"/>
          <a:stretch>
            <a:fillRect/>
          </a:stretch>
        </p:blipFill>
        <p:spPr/>
      </p:pic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914401" y="5733143"/>
            <a:ext cx="8940800" cy="2189635"/>
          </a:xfrm>
        </p:spPr>
        <p:txBody>
          <a:bodyPr/>
          <a:lstStyle/>
          <a:p>
            <a:pPr marL="358775">
              <a:lnSpc>
                <a:spcPct val="100000"/>
              </a:lnSpc>
            </a:pPr>
            <a:r>
              <a:rPr lang="nl-BE" sz="4000" dirty="0"/>
              <a:t>Project</a:t>
            </a:r>
          </a:p>
          <a:p>
            <a:pPr marL="358775">
              <a:lnSpc>
                <a:spcPct val="100000"/>
              </a:lnSpc>
            </a:pPr>
            <a:r>
              <a:rPr lang="nl-BE" sz="4000" dirty="0"/>
              <a:t>Toegepast machinaal leren</a:t>
            </a:r>
          </a:p>
          <a:p>
            <a:pPr marL="358775">
              <a:lnSpc>
                <a:spcPct val="100000"/>
              </a:lnSpc>
            </a:pPr>
            <a:endParaRPr lang="nl-BE" sz="1600" dirty="0"/>
          </a:p>
          <a:p>
            <a:pPr marL="358775"/>
            <a:endParaRPr lang="nl-BE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FACA11-D63E-4B53-B2FC-CFD62829324B}"/>
              </a:ext>
            </a:extLst>
          </p:cNvPr>
          <p:cNvSpPr txBox="1"/>
          <p:nvPr/>
        </p:nvSpPr>
        <p:spPr>
          <a:xfrm>
            <a:off x="1306286" y="7440562"/>
            <a:ext cx="6778171" cy="36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</a:rPr>
              <a:t>Wouter </a:t>
            </a:r>
            <a:r>
              <a:rPr lang="en-US" sz="1600" dirty="0" err="1">
                <a:solidFill>
                  <a:schemeClr val="bg1"/>
                </a:solidFill>
              </a:rPr>
              <a:t>Stemgée</a:t>
            </a:r>
            <a:r>
              <a:rPr lang="en-US" sz="1600" dirty="0">
                <a:solidFill>
                  <a:schemeClr val="bg1"/>
                </a:solidFill>
              </a:rPr>
              <a:t> – Lucas Van de Velde – Thomas Devriese</a:t>
            </a:r>
            <a:endParaRPr lang="nl-B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43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10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 err="1"/>
              <a:t>Voorspellen</a:t>
            </a:r>
            <a:r>
              <a:rPr lang="en-US" dirty="0"/>
              <a:t> van </a:t>
            </a:r>
            <a:r>
              <a:rPr lang="en-US" dirty="0" err="1"/>
              <a:t>productcategorie</a:t>
            </a:r>
            <a:r>
              <a:rPr lang="en-US" dirty="0"/>
              <a:t> met </a:t>
            </a:r>
            <a:r>
              <a:rPr lang="en-US" dirty="0" err="1"/>
              <a:t>LinearSVC</a:t>
            </a:r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– </a:t>
            </a:r>
            <a:r>
              <a:rPr lang="en-US" dirty="0" err="1"/>
              <a:t>Aanpak</a:t>
            </a:r>
            <a:r>
              <a:rPr lang="en-US" dirty="0"/>
              <a:t> </a:t>
            </a:r>
            <a:endParaRPr lang="nl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DF2DE5-A236-46DE-9553-30708B1C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752" y="2353116"/>
            <a:ext cx="7370763" cy="740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4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11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 err="1"/>
              <a:t>Voorspellen</a:t>
            </a:r>
            <a:r>
              <a:rPr lang="en-US" dirty="0"/>
              <a:t> van issue </a:t>
            </a:r>
            <a:r>
              <a:rPr lang="en-US" dirty="0" err="1"/>
              <a:t>categorie</a:t>
            </a:r>
            <a:r>
              <a:rPr lang="en-US" dirty="0"/>
              <a:t> met </a:t>
            </a:r>
            <a:r>
              <a:rPr lang="en-US" dirty="0" err="1"/>
              <a:t>RandomForest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K-Nearest Neighbors</a:t>
            </a:r>
          </a:p>
          <a:p>
            <a:pPr lvl="1"/>
            <a:r>
              <a:rPr lang="en-US" dirty="0"/>
              <a:t>Lage accuracy </a:t>
            </a:r>
            <a:r>
              <a:rPr lang="en-US" dirty="0" err="1"/>
              <a:t>omwille</a:t>
            </a:r>
            <a:r>
              <a:rPr lang="en-US" dirty="0"/>
              <a:t> van </a:t>
            </a:r>
            <a:r>
              <a:rPr lang="en-US" dirty="0" err="1"/>
              <a:t>groot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categorieën</a:t>
            </a:r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– </a:t>
            </a:r>
            <a:r>
              <a:rPr lang="en-US" dirty="0" err="1"/>
              <a:t>Aanpak</a:t>
            </a:r>
            <a:r>
              <a:rPr lang="en-US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6226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12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/>
              <a:t>Pre-processing </a:t>
            </a:r>
            <a:r>
              <a:rPr lang="en-US" dirty="0" err="1"/>
              <a:t>optimaliseren</a:t>
            </a:r>
            <a:r>
              <a:rPr lang="en-US" dirty="0"/>
              <a:t> door </a:t>
            </a:r>
            <a:r>
              <a:rPr lang="en-US" dirty="0" err="1"/>
              <a:t>omzetten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stamvorm</a:t>
            </a:r>
            <a:endParaRPr lang="en-US" dirty="0"/>
          </a:p>
          <a:p>
            <a:pPr lvl="1"/>
            <a:r>
              <a:rPr lang="en-US" dirty="0" err="1"/>
              <a:t>Toegepast</a:t>
            </a:r>
            <a:r>
              <a:rPr lang="en-US" dirty="0"/>
              <a:t> in </a:t>
            </a:r>
            <a:r>
              <a:rPr lang="en-US" dirty="0" err="1"/>
              <a:t>volgende</a:t>
            </a:r>
            <a:r>
              <a:rPr lang="en-US" dirty="0"/>
              <a:t> sprint</a:t>
            </a:r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– Retrospect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6720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uman in the Loop - Human in the Loop Machine Learning | Appen">
            <a:extLst>
              <a:ext uri="{FF2B5EF4-FFF2-40B4-BE49-F238E27FC236}">
                <a16:creationId xmlns:a16="http://schemas.microsoft.com/office/drawing/2014/main" id="{D34F6BB9-5124-4E0B-8945-959BE8400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7338674" cy="976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13</a:t>
            </a:fld>
            <a:endParaRPr lang="nl-BE" noProof="0" dirty="0"/>
          </a:p>
        </p:txBody>
      </p:sp>
      <p:sp>
        <p:nvSpPr>
          <p:cNvPr id="5" name="Tekstvak 4"/>
          <p:cNvSpPr txBox="1"/>
          <p:nvPr/>
        </p:nvSpPr>
        <p:spPr>
          <a:xfrm>
            <a:off x="685799" y="3238499"/>
            <a:ext cx="9730409" cy="651509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wrap="square" lIns="360000" tIns="360000" rIns="360000" bIns="360000" numCol="2" spcCol="360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5400" u="sng" dirty="0">
                <a:solidFill>
                  <a:srgbClr val="FFD200"/>
                </a:solidFill>
              </a:rPr>
              <a:t>INHOUD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Sprint 1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rgbClr val="FFD200"/>
                </a:solidFill>
              </a:rPr>
              <a:t>Sprint 2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Sprint 3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 err="1">
                <a:solidFill>
                  <a:schemeClr val="bg1"/>
                </a:solidFill>
              </a:rPr>
              <a:t>Conclusie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2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14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/>
              <a:t>Unsupervised learning</a:t>
            </a:r>
          </a:p>
          <a:p>
            <a:r>
              <a:rPr lang="en-US" dirty="0" err="1"/>
              <a:t>Onderzoeksvraag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Kunnen</a:t>
            </a:r>
            <a:r>
              <a:rPr lang="en-US" dirty="0"/>
              <a:t> we de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categorieën</a:t>
            </a:r>
            <a:r>
              <a:rPr lang="en-US" dirty="0"/>
              <a:t> van de dataset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onderverdelen</a:t>
            </a:r>
            <a:r>
              <a:rPr lang="en-US" dirty="0"/>
              <a:t>?”</a:t>
            </a:r>
          </a:p>
          <a:p>
            <a:r>
              <a:rPr lang="nl-BE" dirty="0"/>
              <a:t>Data groeperen aan de hand van clustering</a:t>
            </a:r>
          </a:p>
          <a:p>
            <a:pPr lvl="1"/>
            <a:r>
              <a:rPr lang="nl-BE" dirty="0"/>
              <a:t>Product en issue categorieën voorspellen zonder dat deze op voorhand gespecifieerd zijn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84141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15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/>
              <a:t>3 clustering </a:t>
            </a:r>
            <a:r>
              <a:rPr lang="en-US" dirty="0" err="1"/>
              <a:t>methodes</a:t>
            </a:r>
            <a:endParaRPr lang="en-US" dirty="0"/>
          </a:p>
          <a:p>
            <a:pPr lvl="1"/>
            <a:r>
              <a:rPr lang="nl-BE" dirty="0"/>
              <a:t>K-means clustering</a:t>
            </a:r>
          </a:p>
          <a:p>
            <a:pPr lvl="1"/>
            <a:r>
              <a:rPr lang="nl-BE" dirty="0" err="1"/>
              <a:t>DBScan</a:t>
            </a:r>
            <a:r>
              <a:rPr lang="nl-BE" dirty="0"/>
              <a:t> clustering</a:t>
            </a:r>
          </a:p>
          <a:p>
            <a:pPr lvl="1"/>
            <a:r>
              <a:rPr lang="nl-BE" dirty="0"/>
              <a:t>Topic </a:t>
            </a:r>
            <a:r>
              <a:rPr lang="nl-BE" dirty="0" err="1"/>
              <a:t>modeling</a:t>
            </a:r>
            <a:r>
              <a:rPr lang="nl-BE" dirty="0"/>
              <a:t>: LDA (Latent Dirichlet </a:t>
            </a:r>
            <a:r>
              <a:rPr lang="nl-BE" dirty="0" err="1"/>
              <a:t>Allocation</a:t>
            </a:r>
            <a:r>
              <a:rPr lang="nl-BE" dirty="0"/>
              <a:t>)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– </a:t>
            </a:r>
            <a:r>
              <a:rPr lang="en-US" dirty="0" err="1"/>
              <a:t>Aanpak</a:t>
            </a:r>
            <a:r>
              <a:rPr lang="en-US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483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16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 err="1"/>
              <a:t>Methode</a:t>
            </a:r>
            <a:endParaRPr lang="en-US" dirty="0"/>
          </a:p>
          <a:p>
            <a:pPr lvl="1"/>
            <a:r>
              <a:rPr lang="nl-BE" dirty="0"/>
              <a:t>Data pre-processing</a:t>
            </a:r>
          </a:p>
          <a:p>
            <a:pPr lvl="2"/>
            <a:r>
              <a:rPr lang="nl-BE" dirty="0"/>
              <a:t>Gelijkaardig aan sprint 1</a:t>
            </a:r>
          </a:p>
          <a:p>
            <a:pPr lvl="2"/>
            <a:r>
              <a:rPr lang="nl-BE" dirty="0" err="1"/>
              <a:t>Balancing</a:t>
            </a:r>
            <a:r>
              <a:rPr lang="nl-BE" dirty="0"/>
              <a:t> data: sampling</a:t>
            </a:r>
          </a:p>
          <a:p>
            <a:pPr lvl="1"/>
            <a:r>
              <a:rPr lang="nl-BE" dirty="0"/>
              <a:t>Feature </a:t>
            </a:r>
            <a:r>
              <a:rPr lang="nl-BE" dirty="0" err="1"/>
              <a:t>extraction</a:t>
            </a:r>
            <a:endParaRPr lang="nl-BE" dirty="0"/>
          </a:p>
          <a:p>
            <a:pPr lvl="2"/>
            <a:r>
              <a:rPr lang="nl-BE" dirty="0"/>
              <a:t>CountVectorizer</a:t>
            </a:r>
          </a:p>
          <a:p>
            <a:pPr lvl="1"/>
            <a:r>
              <a:rPr lang="en-US" dirty="0"/>
              <a:t>Elbow method</a:t>
            </a:r>
            <a:endParaRPr lang="nl-BE" dirty="0"/>
          </a:p>
          <a:p>
            <a:pPr lvl="1"/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– K-means clustering 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3DD20E-F484-4B06-AE2F-6029BCB8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830" y="2382167"/>
            <a:ext cx="7501845" cy="498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29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17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 err="1"/>
              <a:t>Resultaat</a:t>
            </a:r>
            <a:endParaRPr lang="en-US" dirty="0"/>
          </a:p>
          <a:p>
            <a:pPr lvl="1"/>
            <a:r>
              <a:rPr lang="en-US" dirty="0"/>
              <a:t>9 clusters</a:t>
            </a:r>
          </a:p>
          <a:p>
            <a:pPr lvl="1"/>
            <a:r>
              <a:rPr lang="en-US" dirty="0" err="1"/>
              <a:t>Wordclouds</a:t>
            </a:r>
            <a:endParaRPr lang="en-US" dirty="0"/>
          </a:p>
          <a:p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– K-means clustering </a:t>
            </a:r>
            <a:endParaRPr lang="nl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AD9651-2019-49AC-94B0-47C5F7D8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922" y="3922082"/>
            <a:ext cx="7403550" cy="5026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2C3AA9-0AE7-4285-B631-671BC8118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429" y="2369487"/>
            <a:ext cx="5603422" cy="657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65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18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Methode</a:t>
            </a:r>
            <a:r>
              <a:rPr lang="en-US" dirty="0"/>
              <a:t>: DBSCAN</a:t>
            </a:r>
          </a:p>
          <a:p>
            <a:pPr lvl="1"/>
            <a:r>
              <a:rPr lang="en-US" dirty="0"/>
              <a:t>Data pre-processing</a:t>
            </a:r>
          </a:p>
          <a:p>
            <a:pPr lvl="2"/>
            <a:r>
              <a:rPr lang="nl-BE" dirty="0"/>
              <a:t>Gelijkaardig aan sprint 1</a:t>
            </a:r>
          </a:p>
          <a:p>
            <a:pPr lvl="1"/>
            <a:r>
              <a:rPr lang="nl-BE" dirty="0"/>
              <a:t>Feature </a:t>
            </a:r>
            <a:r>
              <a:rPr lang="nl-BE" dirty="0" err="1"/>
              <a:t>extraction</a:t>
            </a:r>
            <a:endParaRPr lang="nl-BE" dirty="0"/>
          </a:p>
          <a:p>
            <a:pPr lvl="2"/>
            <a:r>
              <a:rPr lang="nl-BE" dirty="0"/>
              <a:t>TF-IDF</a:t>
            </a:r>
          </a:p>
          <a:p>
            <a:pPr lvl="1"/>
            <a:r>
              <a:rPr lang="nl-BE" dirty="0" err="1"/>
              <a:t>Dimensionality</a:t>
            </a:r>
            <a:r>
              <a:rPr lang="nl-BE" dirty="0"/>
              <a:t> </a:t>
            </a:r>
            <a:r>
              <a:rPr lang="nl-BE" dirty="0" err="1"/>
              <a:t>reduction</a:t>
            </a:r>
            <a:endParaRPr lang="nl-BE" dirty="0"/>
          </a:p>
          <a:p>
            <a:pPr lvl="2"/>
            <a:r>
              <a:rPr lang="nl-BE" dirty="0"/>
              <a:t>TruncatedSVD</a:t>
            </a:r>
          </a:p>
          <a:p>
            <a:r>
              <a:rPr lang="nl-BE" dirty="0"/>
              <a:t>Resultaat</a:t>
            </a:r>
          </a:p>
          <a:p>
            <a:pPr lvl="1"/>
            <a:r>
              <a:rPr lang="nl-BE" dirty="0"/>
              <a:t>12 clusters voor 2 features</a:t>
            </a:r>
          </a:p>
          <a:p>
            <a:pPr lvl="2"/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– </a:t>
            </a:r>
            <a:r>
              <a:rPr lang="en-US" dirty="0" err="1"/>
              <a:t>DBScan</a:t>
            </a:r>
            <a:r>
              <a:rPr lang="en-US" dirty="0"/>
              <a:t> clustering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3D50A-E721-4459-89FC-381ADDFF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592" y="4688114"/>
            <a:ext cx="6509233" cy="4260589"/>
          </a:xfrm>
          <a:prstGeom prst="rect">
            <a:avLst/>
          </a:prstGeom>
        </p:spPr>
      </p:pic>
      <p:pic>
        <p:nvPicPr>
          <p:cNvPr id="3" name="Picture 2" descr="A close up of a mans face&#10;&#10;Description automatically generated">
            <a:extLst>
              <a:ext uri="{FF2B5EF4-FFF2-40B4-BE49-F238E27FC236}">
                <a16:creationId xmlns:a16="http://schemas.microsoft.com/office/drawing/2014/main" id="{4E78FF18-B893-4E88-8C25-983FA4C9F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59" y="1316775"/>
            <a:ext cx="4904501" cy="327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38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756CD5-5394-4EB7-8FA4-69EEED537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953" y="2099405"/>
            <a:ext cx="7397979" cy="4885918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19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nl-BE" dirty="0"/>
              <a:t>Methode: LDA  (Latent Dirichlet Allocation)</a:t>
            </a:r>
          </a:p>
          <a:p>
            <a:pPr lvl="1"/>
            <a:r>
              <a:rPr lang="nl-BE" dirty="0"/>
              <a:t>Data pre-processing</a:t>
            </a:r>
          </a:p>
          <a:p>
            <a:pPr lvl="2"/>
            <a:r>
              <a:rPr lang="nl-BE" dirty="0"/>
              <a:t>Analoog aan sprint 1</a:t>
            </a:r>
          </a:p>
          <a:p>
            <a:pPr lvl="2"/>
            <a:r>
              <a:rPr lang="nl-BE" dirty="0"/>
              <a:t>Balancing data: sampling</a:t>
            </a:r>
          </a:p>
          <a:p>
            <a:pPr lvl="1"/>
            <a:r>
              <a:rPr lang="nl-BE" dirty="0"/>
              <a:t>Feature extraction</a:t>
            </a:r>
          </a:p>
          <a:p>
            <a:pPr lvl="2"/>
            <a:r>
              <a:rPr lang="nl-BE" dirty="0"/>
              <a:t>Bag of Words</a:t>
            </a:r>
          </a:p>
          <a:p>
            <a:pPr lvl="2"/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– </a:t>
            </a:r>
            <a:r>
              <a:rPr lang="nl-BE" dirty="0"/>
              <a:t>LDA </a:t>
            </a:r>
            <a:r>
              <a:rPr lang="en-US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0762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uman in the Loop - Human in the Loop Machine Learning | Appen">
            <a:extLst>
              <a:ext uri="{FF2B5EF4-FFF2-40B4-BE49-F238E27FC236}">
                <a16:creationId xmlns:a16="http://schemas.microsoft.com/office/drawing/2014/main" id="{D34F6BB9-5124-4E0B-8945-959BE8400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7338674" cy="976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</a:t>
            </a:fld>
            <a:endParaRPr lang="nl-BE" noProof="0" dirty="0"/>
          </a:p>
        </p:txBody>
      </p:sp>
      <p:sp>
        <p:nvSpPr>
          <p:cNvPr id="5" name="Tekstvak 4"/>
          <p:cNvSpPr txBox="1"/>
          <p:nvPr/>
        </p:nvSpPr>
        <p:spPr>
          <a:xfrm>
            <a:off x="685799" y="3238499"/>
            <a:ext cx="9730409" cy="651509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wrap="square" lIns="360000" tIns="360000" rIns="360000" bIns="360000" numCol="2" spcCol="360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5400" u="sng" dirty="0">
                <a:solidFill>
                  <a:srgbClr val="FFD200"/>
                </a:solidFill>
              </a:rPr>
              <a:t>INHOUD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Sprint 1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Sprint 2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Sprint 3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 err="1">
                <a:solidFill>
                  <a:schemeClr val="bg1"/>
                </a:solidFill>
              </a:rPr>
              <a:t>Conclusie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677326-92D0-4E19-8507-9B9E1603A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91" y="2957105"/>
            <a:ext cx="11308892" cy="6539943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20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nl-BE" dirty="0"/>
              <a:t>Resultaat</a:t>
            </a:r>
          </a:p>
          <a:p>
            <a:pPr lvl="1"/>
            <a:r>
              <a:rPr lang="nl-BE" dirty="0"/>
              <a:t>Gevonden topics visualiseren via wordclouds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– LDA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6232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21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nl-BE" dirty="0"/>
              <a:t>Feedback in retrospect</a:t>
            </a:r>
          </a:p>
          <a:p>
            <a:pPr lvl="1"/>
            <a:r>
              <a:rPr lang="nl-BE" dirty="0"/>
              <a:t>Niet trainen op modellen 2D/3D modellen bekomen door PCA (te veel dataverlies)</a:t>
            </a:r>
          </a:p>
          <a:p>
            <a:pPr lvl="1"/>
            <a:r>
              <a:rPr lang="nl-BE" dirty="0"/>
              <a:t>Resultaten beter aantonen aan de hand van experimenten door klachten in gevonden cluster te onderzoeken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– RETROSPECT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8567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uman in the Loop - Human in the Loop Machine Learning | Appen">
            <a:extLst>
              <a:ext uri="{FF2B5EF4-FFF2-40B4-BE49-F238E27FC236}">
                <a16:creationId xmlns:a16="http://schemas.microsoft.com/office/drawing/2014/main" id="{D34F6BB9-5124-4E0B-8945-959BE8400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7338674" cy="976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22</a:t>
            </a:fld>
            <a:endParaRPr lang="nl-BE" noProof="0" dirty="0"/>
          </a:p>
        </p:txBody>
      </p:sp>
      <p:sp>
        <p:nvSpPr>
          <p:cNvPr id="5" name="Tekstvak 4"/>
          <p:cNvSpPr txBox="1"/>
          <p:nvPr/>
        </p:nvSpPr>
        <p:spPr>
          <a:xfrm>
            <a:off x="685799" y="3238499"/>
            <a:ext cx="9730409" cy="651509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wrap="square" lIns="360000" tIns="360000" rIns="360000" bIns="360000" numCol="2" spcCol="360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5400" u="sng" dirty="0">
                <a:solidFill>
                  <a:srgbClr val="FFD200"/>
                </a:solidFill>
              </a:rPr>
              <a:t>INHOUD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Sprint 1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Sprint 2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rgbClr val="FFD200"/>
                </a:solidFill>
              </a:rPr>
              <a:t>Sprint 3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 err="1">
                <a:solidFill>
                  <a:schemeClr val="bg1"/>
                </a:solidFill>
              </a:rPr>
              <a:t>Conclusie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552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23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/>
              <a:t>Eigen </a:t>
            </a:r>
            <a:r>
              <a:rPr lang="en-US" dirty="0" err="1"/>
              <a:t>aanpak</a:t>
            </a:r>
            <a:endParaRPr lang="en-US" dirty="0"/>
          </a:p>
          <a:p>
            <a:r>
              <a:rPr lang="en-US" dirty="0"/>
              <a:t>Centrale </a:t>
            </a:r>
            <a:r>
              <a:rPr lang="en-US" dirty="0" err="1"/>
              <a:t>onderzoeksvraag</a:t>
            </a:r>
            <a:endParaRPr lang="en-US" dirty="0"/>
          </a:p>
          <a:p>
            <a:pPr lvl="1"/>
            <a:r>
              <a:rPr lang="nl-BE" dirty="0"/>
              <a:t>"Kunnen we de reactie op een gegeven klacht gaan voorspellen?“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nl-BE" dirty="0"/>
              <a:t> Hoe zal een bedrijf op een ongeziene klacht reageren?</a:t>
            </a:r>
          </a:p>
          <a:p>
            <a:pPr marL="685800" lvl="2" indent="-685800"/>
            <a:r>
              <a:rPr lang="en-US" dirty="0"/>
              <a:t>Focus: feature engineering, </a:t>
            </a:r>
            <a:r>
              <a:rPr lang="en-US" dirty="0" err="1"/>
              <a:t>niet</a:t>
            </a:r>
            <a:r>
              <a:rPr lang="en-US" dirty="0"/>
              <a:t> op </a:t>
            </a:r>
            <a:r>
              <a:rPr lang="en-US" dirty="0" err="1"/>
              <a:t>performantie</a:t>
            </a:r>
            <a:endParaRPr lang="en-US" dirty="0"/>
          </a:p>
          <a:p>
            <a:pPr marL="0" lvl="2" indent="0">
              <a:buNone/>
            </a:pPr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43043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24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 err="1"/>
              <a:t>Onderliggende</a:t>
            </a:r>
            <a:r>
              <a:rPr lang="en-US" dirty="0"/>
              <a:t> </a:t>
            </a:r>
            <a:r>
              <a:rPr lang="en-US" dirty="0" err="1"/>
              <a:t>onderzoeksvragen</a:t>
            </a:r>
            <a:endParaRPr lang="en-US" dirty="0"/>
          </a:p>
          <a:p>
            <a:pPr lvl="1"/>
            <a:r>
              <a:rPr lang="nl-BE" sz="3200" dirty="0"/>
              <a:t>"Heeft de </a:t>
            </a:r>
            <a:r>
              <a:rPr lang="nl-BE" sz="3200" b="1" dirty="0"/>
              <a:t>sentiment</a:t>
            </a:r>
            <a:r>
              <a:rPr lang="nl-BE" sz="3200" dirty="0"/>
              <a:t> van een klacht invloed op de reactie van het bedrijf?"</a:t>
            </a:r>
          </a:p>
          <a:p>
            <a:pPr lvl="1"/>
            <a:r>
              <a:rPr lang="nl-BE" sz="3200" dirty="0"/>
              <a:t>"Heeft de </a:t>
            </a:r>
            <a:r>
              <a:rPr lang="nl-BE" sz="3200" b="1" dirty="0"/>
              <a:t>historische ratio </a:t>
            </a:r>
            <a:r>
              <a:rPr lang="nl-BE" sz="3200" dirty="0"/>
              <a:t>waarmee een klacht opgelost geraakt in verhouding met het totaal aantal klachten van het bedrijf invloed op de reactie van het bedrijf?"</a:t>
            </a:r>
          </a:p>
          <a:p>
            <a:pPr lvl="1"/>
            <a:r>
              <a:rPr lang="nl-BE" sz="3200" dirty="0"/>
              <a:t>"Heeft de </a:t>
            </a:r>
            <a:r>
              <a:rPr lang="nl-BE" sz="3200" b="1" dirty="0" err="1"/>
              <a:t>geolocatie</a:t>
            </a:r>
            <a:r>
              <a:rPr lang="nl-BE" sz="3200" dirty="0"/>
              <a:t> van waar de klacht afkomstig is invloed op de reactie van het bedrijf?"</a:t>
            </a:r>
          </a:p>
          <a:p>
            <a:pPr lvl="1"/>
            <a:r>
              <a:rPr lang="nl-BE" sz="3200" dirty="0"/>
              <a:t>"Heeft de </a:t>
            </a:r>
            <a:r>
              <a:rPr lang="nl-BE" sz="3200" b="1" dirty="0"/>
              <a:t>productcategorie</a:t>
            </a:r>
            <a:r>
              <a:rPr lang="nl-BE" sz="3200" dirty="0"/>
              <a:t> van de klacht invloed op de reactie van het bedrijf?"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5003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25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863236"/>
            <a:ext cx="15676576" cy="6027128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Intressante features onderzoeken en aantonen via visualisaties</a:t>
            </a:r>
          </a:p>
          <a:p>
            <a:pPr lvl="1"/>
            <a:r>
              <a:rPr lang="nl-BE" dirty="0"/>
              <a:t>Product </a:t>
            </a:r>
            <a:r>
              <a:rPr lang="nl-BE" dirty="0">
                <a:sym typeface="Wingdings" panose="05000000000000000000" pitchFamily="2" charset="2"/>
              </a:rPr>
              <a:t> categorie</a:t>
            </a:r>
            <a:endParaRPr lang="nl-BE" dirty="0"/>
          </a:p>
          <a:p>
            <a:pPr lvl="1"/>
            <a:r>
              <a:rPr lang="nl-BE" dirty="0"/>
              <a:t>Consumer complaint narrative </a:t>
            </a:r>
            <a:r>
              <a:rPr lang="nl-BE" dirty="0">
                <a:sym typeface="Wingdings" panose="05000000000000000000" pitchFamily="2" charset="2"/>
              </a:rPr>
              <a:t> sentiment score</a:t>
            </a:r>
            <a:endParaRPr lang="nl-BE" dirty="0"/>
          </a:p>
          <a:p>
            <a:pPr lvl="1"/>
            <a:r>
              <a:rPr lang="nl-BE" dirty="0"/>
              <a:t>Company </a:t>
            </a:r>
            <a:r>
              <a:rPr lang="nl-BE" dirty="0">
                <a:sym typeface="Wingdings" panose="05000000000000000000" pitchFamily="2" charset="2"/>
              </a:rPr>
              <a:t> bedrijf, response ratio</a:t>
            </a:r>
            <a:endParaRPr lang="nl-BE" dirty="0"/>
          </a:p>
          <a:p>
            <a:pPr lvl="1"/>
            <a:r>
              <a:rPr lang="nl-BE" dirty="0"/>
              <a:t>State </a:t>
            </a:r>
            <a:r>
              <a:rPr lang="nl-BE" dirty="0">
                <a:sym typeface="Wingdings" panose="05000000000000000000" pitchFamily="2" charset="2"/>
              </a:rPr>
              <a:t> geolocatie, response ratio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Verband met de centrale onderzoeksvraag bepalen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16696" y="285608"/>
            <a:ext cx="15705282" cy="1577628"/>
          </a:xfrm>
        </p:spPr>
        <p:txBody>
          <a:bodyPr/>
          <a:lstStyle/>
          <a:p>
            <a:r>
              <a:rPr lang="nl-BE" dirty="0"/>
              <a:t>Sprint 3 – Exploratory Data analysis &amp;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502489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26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863236"/>
            <a:ext cx="15676576" cy="6027128"/>
          </a:xfrm>
        </p:spPr>
        <p:txBody>
          <a:bodyPr>
            <a:normAutofit/>
          </a:bodyPr>
          <a:lstStyle/>
          <a:p>
            <a:r>
              <a:rPr lang="nl-BE" dirty="0"/>
              <a:t>Response: reactie van bedrijf</a:t>
            </a:r>
          </a:p>
          <a:p>
            <a:pPr lvl="1"/>
            <a:r>
              <a:rPr lang="nl-BE" dirty="0"/>
              <a:t>Target van het classificatiemodel</a:t>
            </a:r>
          </a:p>
          <a:p>
            <a:pPr lvl="1"/>
            <a:r>
              <a:rPr lang="nl-BE" dirty="0"/>
              <a:t>Filteren van categoriëen</a:t>
            </a:r>
          </a:p>
          <a:p>
            <a:pPr lvl="1"/>
            <a:r>
              <a:rPr lang="nl-BE" dirty="0"/>
              <a:t>Balanceren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16696" y="285608"/>
            <a:ext cx="15705282" cy="1577628"/>
          </a:xfrm>
        </p:spPr>
        <p:txBody>
          <a:bodyPr/>
          <a:lstStyle/>
          <a:p>
            <a:r>
              <a:rPr lang="nl-BE" dirty="0"/>
              <a:t>Sprint 3 – Exploratory Data analysis &amp; data preprocessing</a:t>
            </a: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D8437DA-61AC-403D-A5D7-80D29317C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215" y="1161517"/>
            <a:ext cx="3844962" cy="384496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340DEE-C06A-4412-9BD3-F1C4EC281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87" y="5238520"/>
            <a:ext cx="6846860" cy="335356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76B462-4AA2-4E8A-B380-8F385299CE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943" y="5238519"/>
            <a:ext cx="6846860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76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27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863236"/>
            <a:ext cx="15676576" cy="6027128"/>
          </a:xfrm>
        </p:spPr>
        <p:txBody>
          <a:bodyPr>
            <a:normAutofit/>
          </a:bodyPr>
          <a:lstStyle/>
          <a:p>
            <a:r>
              <a:rPr lang="nl-BE" dirty="0"/>
              <a:t>Productcategorie van een klacht</a:t>
            </a:r>
          </a:p>
          <a:p>
            <a:pPr lvl="1"/>
            <a:r>
              <a:rPr lang="en-GB" dirty="0" err="1"/>
              <a:t>Overkoepelende</a:t>
            </a:r>
            <a:r>
              <a:rPr lang="en-GB" dirty="0"/>
              <a:t> product </a:t>
            </a:r>
            <a:r>
              <a:rPr lang="en-GB" dirty="0" err="1"/>
              <a:t>categorieën</a:t>
            </a:r>
            <a:r>
              <a:rPr lang="en-GB" dirty="0"/>
              <a:t> </a:t>
            </a:r>
            <a:r>
              <a:rPr lang="en-GB" dirty="0" err="1"/>
              <a:t>toewijzen</a:t>
            </a:r>
            <a:endParaRPr lang="en-GB" dirty="0"/>
          </a:p>
          <a:p>
            <a:pPr lvl="1"/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zinvol</a:t>
            </a:r>
            <a:r>
              <a:rPr lang="en-GB" dirty="0"/>
              <a:t> om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balanceren</a:t>
            </a:r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16696" y="285608"/>
            <a:ext cx="15705282" cy="1577628"/>
          </a:xfrm>
        </p:spPr>
        <p:txBody>
          <a:bodyPr/>
          <a:lstStyle/>
          <a:p>
            <a:r>
              <a:rPr lang="nl-BE" dirty="0"/>
              <a:t>Sprint 3 – Exploratory Data analysis &amp; data preprocessing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236D15-CB35-4C8D-B513-64A913BBA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51" y="4831409"/>
            <a:ext cx="10536943" cy="44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33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28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863236"/>
            <a:ext cx="14548956" cy="4148944"/>
          </a:xfrm>
        </p:spPr>
        <p:txBody>
          <a:bodyPr>
            <a:normAutofit fontScale="70000" lnSpcReduction="20000"/>
          </a:bodyPr>
          <a:lstStyle/>
          <a:p>
            <a:r>
              <a:rPr lang="nl-BE" dirty="0"/>
              <a:t>Productcategorie van een klacht</a:t>
            </a:r>
          </a:p>
          <a:p>
            <a:pPr lvl="1"/>
            <a:r>
              <a:rPr lang="nl-BE" dirty="0"/>
              <a:t>Visualiseren van de reacties per categorie</a:t>
            </a:r>
          </a:p>
          <a:p>
            <a:pPr lvl="1"/>
            <a:r>
              <a:rPr lang="nl-BE" dirty="0"/>
              <a:t>Vaststellingen:</a:t>
            </a:r>
          </a:p>
          <a:p>
            <a:pPr lvl="2"/>
            <a:r>
              <a:rPr lang="nl-BE" dirty="0"/>
              <a:t>Bij slechts drie </a:t>
            </a:r>
            <a:r>
              <a:rPr lang="en-GB" dirty="0"/>
              <a:t>"Closed without explanation"  </a:t>
            </a:r>
          </a:p>
          <a:p>
            <a:pPr lvl="2"/>
            <a:r>
              <a:rPr lang="nl-BE" dirty="0"/>
              <a:t>“Closed with monetary relief” bij “</a:t>
            </a:r>
            <a:r>
              <a:rPr lang="en-GB" dirty="0"/>
              <a:t>Credit card or prepaid card”</a:t>
            </a:r>
          </a:p>
          <a:p>
            <a:pPr lvl="2"/>
            <a:r>
              <a:rPr lang="en-GB" dirty="0" err="1"/>
              <a:t>Gelijklopende</a:t>
            </a:r>
            <a:r>
              <a:rPr lang="en-GB" dirty="0"/>
              <a:t> </a:t>
            </a:r>
            <a:r>
              <a:rPr lang="en-GB" dirty="0" err="1"/>
              <a:t>verdeling</a:t>
            </a:r>
            <a:r>
              <a:rPr lang="en-GB" dirty="0"/>
              <a:t> responses</a:t>
            </a:r>
          </a:p>
          <a:p>
            <a:pPr lvl="2"/>
            <a:r>
              <a:rPr lang="nl-BE" dirty="0"/>
              <a:t>“</a:t>
            </a:r>
            <a:r>
              <a:rPr lang="en-GB" dirty="0"/>
              <a:t>Closed with explanation”</a:t>
            </a:r>
            <a:endParaRPr lang="nl-BE" dirty="0"/>
          </a:p>
          <a:p>
            <a:pPr lvl="2"/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16696" y="285608"/>
            <a:ext cx="15705282" cy="1577628"/>
          </a:xfrm>
        </p:spPr>
        <p:txBody>
          <a:bodyPr/>
          <a:lstStyle/>
          <a:p>
            <a:r>
              <a:rPr lang="nl-BE" dirty="0"/>
              <a:t>Sprint 3 – Exploratory Data analysis &amp; data preprocessing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9463C5-4B86-41C7-920C-FF84B12A6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95" y="5310474"/>
            <a:ext cx="12431317" cy="43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43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29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863236"/>
            <a:ext cx="14548956" cy="6850458"/>
          </a:xfrm>
        </p:spPr>
        <p:txBody>
          <a:bodyPr>
            <a:normAutofit/>
          </a:bodyPr>
          <a:lstStyle/>
          <a:p>
            <a:r>
              <a:rPr lang="nl-BE" dirty="0"/>
              <a:t>Verhouding tussen een bedrijf en zijn ‘responses’</a:t>
            </a:r>
          </a:p>
          <a:p>
            <a:pPr lvl="1"/>
            <a:endParaRPr lang="nl-BE" dirty="0"/>
          </a:p>
          <a:p>
            <a:pPr lvl="2"/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16696" y="285608"/>
            <a:ext cx="15705282" cy="1577628"/>
          </a:xfrm>
        </p:spPr>
        <p:txBody>
          <a:bodyPr/>
          <a:lstStyle/>
          <a:p>
            <a:r>
              <a:rPr lang="nl-BE" dirty="0"/>
              <a:t>Sprint 3 – Exploratory Data analysis &amp; data preprocessing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9D0A6F-7AD9-402C-959D-483838184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81" y="2506286"/>
            <a:ext cx="10305912" cy="747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0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uman in the Loop - Human in the Loop Machine Learning | Appen">
            <a:extLst>
              <a:ext uri="{FF2B5EF4-FFF2-40B4-BE49-F238E27FC236}">
                <a16:creationId xmlns:a16="http://schemas.microsoft.com/office/drawing/2014/main" id="{D34F6BB9-5124-4E0B-8945-959BE8400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7338674" cy="976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3</a:t>
            </a:fld>
            <a:endParaRPr lang="nl-BE" noProof="0" dirty="0"/>
          </a:p>
        </p:txBody>
      </p:sp>
      <p:sp>
        <p:nvSpPr>
          <p:cNvPr id="5" name="Tekstvak 4"/>
          <p:cNvSpPr txBox="1"/>
          <p:nvPr/>
        </p:nvSpPr>
        <p:spPr>
          <a:xfrm>
            <a:off x="685799" y="3238499"/>
            <a:ext cx="9730409" cy="651509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wrap="square" lIns="360000" tIns="360000" rIns="360000" bIns="360000" numCol="2" spcCol="360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5400" u="sng" dirty="0">
                <a:solidFill>
                  <a:srgbClr val="FFD200"/>
                </a:solidFill>
              </a:rPr>
              <a:t>INHOUD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rgbClr val="FFD200"/>
                </a:solidFill>
              </a:rPr>
              <a:t>Sprint 1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Sprint 2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Sprint 3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 err="1">
                <a:solidFill>
                  <a:schemeClr val="bg1"/>
                </a:solidFill>
              </a:rPr>
              <a:t>Conclusie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259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30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863236"/>
            <a:ext cx="14548956" cy="6850458"/>
          </a:xfrm>
        </p:spPr>
        <p:txBody>
          <a:bodyPr>
            <a:normAutofit/>
          </a:bodyPr>
          <a:lstStyle/>
          <a:p>
            <a:r>
              <a:rPr lang="nl-BE" dirty="0"/>
              <a:t>Verhouding tussen een bedrijf en zijn ‘responses’</a:t>
            </a:r>
          </a:p>
          <a:p>
            <a:pPr lvl="1"/>
            <a:r>
              <a:rPr lang="nl-BE" dirty="0"/>
              <a:t>Verdelingen verschilt per bedrijf</a:t>
            </a:r>
          </a:p>
          <a:p>
            <a:pPr lvl="1"/>
            <a:r>
              <a:rPr lang="nl-BE" dirty="0"/>
              <a:t>Per klacht de kans op een response toegevoegd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2"/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16696" y="285608"/>
            <a:ext cx="15705282" cy="1577628"/>
          </a:xfrm>
        </p:spPr>
        <p:txBody>
          <a:bodyPr/>
          <a:lstStyle/>
          <a:p>
            <a:r>
              <a:rPr lang="nl-BE" dirty="0"/>
              <a:t>Sprint 3 – Exploratory Data analysis &amp; data preprocessing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F6F7E7-E483-4780-82D5-DDD569AED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603" y="5036782"/>
            <a:ext cx="5453397" cy="367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76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31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16696" y="1863236"/>
            <a:ext cx="14548956" cy="3570976"/>
          </a:xfrm>
        </p:spPr>
        <p:txBody>
          <a:bodyPr>
            <a:normAutofit fontScale="92500"/>
          </a:bodyPr>
          <a:lstStyle/>
          <a:p>
            <a:r>
              <a:rPr lang="nl-BE" dirty="0"/>
              <a:t>Invloed geografische locatie op het resultaat</a:t>
            </a:r>
          </a:p>
          <a:p>
            <a:pPr lvl="1"/>
            <a:r>
              <a:rPr lang="nl-BE" dirty="0"/>
              <a:t>Staten onder één regio verzamelen (South,West,...)</a:t>
            </a:r>
          </a:p>
          <a:p>
            <a:pPr lvl="1"/>
            <a:r>
              <a:rPr lang="nl-BE" dirty="0"/>
              <a:t>Normaliseren op basis van populaties</a:t>
            </a:r>
          </a:p>
          <a:p>
            <a:pPr lvl="1"/>
            <a:r>
              <a:rPr lang="nl-BE" dirty="0"/>
              <a:t>Noord-Oosten is ‘vrijgeviger’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2"/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16696" y="285608"/>
            <a:ext cx="15705282" cy="1577628"/>
          </a:xfrm>
        </p:spPr>
        <p:txBody>
          <a:bodyPr/>
          <a:lstStyle/>
          <a:p>
            <a:r>
              <a:rPr lang="nl-BE" dirty="0"/>
              <a:t>Sprint 3 – Exploratory Data analysis &amp; data preprocessing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3E7E4-38A4-42DB-9F44-24733EF7F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023" y="5403770"/>
            <a:ext cx="6109732" cy="4064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03584-17B5-41A8-B473-6CF120840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671" y="5344701"/>
            <a:ext cx="6508376" cy="44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71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32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nl-BE" dirty="0"/>
              <a:t>"Heeft de sentiment van een klacht invloed op de reactie van het bedrijf?"</a:t>
            </a:r>
          </a:p>
          <a:p>
            <a:r>
              <a:rPr lang="nl-BE" dirty="0"/>
              <a:t>Predicator niet rechtstreeks uit dataset</a:t>
            </a:r>
          </a:p>
          <a:p>
            <a:r>
              <a:rPr lang="nl-BE" dirty="0"/>
              <a:t>Aanvullende feature extractie nodig</a:t>
            </a:r>
          </a:p>
          <a:p>
            <a:r>
              <a:rPr lang="nl-BE" dirty="0"/>
              <a:t>Sentiment analyse van dataset</a:t>
            </a:r>
          </a:p>
          <a:p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Extended 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2511542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33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797568" y="1626209"/>
            <a:ext cx="16279469" cy="6974093"/>
          </a:xfrm>
        </p:spPr>
        <p:txBody>
          <a:bodyPr>
            <a:normAutofit fontScale="62500" lnSpcReduction="20000"/>
          </a:bodyPr>
          <a:lstStyle/>
          <a:p>
            <a:r>
              <a:rPr lang="nl-BE" dirty="0"/>
              <a:t>Dataset nodig met polariteit labeling van het sentiment</a:t>
            </a:r>
          </a:p>
          <a:p>
            <a:pPr lvl="1"/>
            <a:r>
              <a:rPr lang="nl-BE" dirty="0"/>
              <a:t>1.6 M twitter berichten</a:t>
            </a:r>
          </a:p>
          <a:p>
            <a:r>
              <a:rPr lang="nl-BE" dirty="0"/>
              <a:t>Sentiment van een consumer complaint voorspellen</a:t>
            </a:r>
          </a:p>
          <a:p>
            <a:r>
              <a:rPr lang="nl-BE" dirty="0"/>
              <a:t>Deze data bevat volgende features:</a:t>
            </a:r>
          </a:p>
          <a:p>
            <a:pPr lvl="1"/>
            <a:r>
              <a:rPr lang="nl-BE" dirty="0"/>
              <a:t>Target</a:t>
            </a:r>
          </a:p>
          <a:p>
            <a:pPr lvl="1"/>
            <a:r>
              <a:rPr lang="nl-BE" dirty="0"/>
              <a:t>Ids</a:t>
            </a:r>
          </a:p>
          <a:p>
            <a:pPr lvl="1"/>
            <a:r>
              <a:rPr lang="nl-BE" dirty="0"/>
              <a:t>Date</a:t>
            </a:r>
          </a:p>
          <a:p>
            <a:pPr lvl="1"/>
            <a:r>
              <a:rPr lang="nl-BE" dirty="0"/>
              <a:t>Flag</a:t>
            </a:r>
          </a:p>
          <a:p>
            <a:pPr lvl="1"/>
            <a:r>
              <a:rPr lang="nl-BE" dirty="0"/>
              <a:t>User</a:t>
            </a:r>
          </a:p>
          <a:p>
            <a:pPr lvl="1"/>
            <a:r>
              <a:rPr lang="nl-BE" dirty="0"/>
              <a:t>Text</a:t>
            </a:r>
          </a:p>
          <a:p>
            <a:r>
              <a:rPr lang="nl-BE" dirty="0"/>
              <a:t>Wij gebruiken enkel ‘Target’ en ‘Text’</a:t>
            </a:r>
          </a:p>
          <a:p>
            <a:r>
              <a:rPr lang="nl-BE" dirty="0"/>
              <a:t>Analoge preprocessing als de ‘consumer complaint narrative’</a:t>
            </a:r>
          </a:p>
          <a:p>
            <a:pPr lvl="1"/>
            <a:r>
              <a:rPr lang="nl-BE" dirty="0"/>
              <a:t>Gebruikersnamen verwijderen</a:t>
            </a:r>
          </a:p>
          <a:p>
            <a:pPr lvl="1"/>
            <a:r>
              <a:rPr lang="nl-BE" dirty="0"/>
              <a:t>Stopwoorden verwijderen</a:t>
            </a:r>
          </a:p>
          <a:p>
            <a:pPr lvl="1"/>
            <a:r>
              <a:rPr lang="nl-BE" dirty="0"/>
              <a:t>Woorden naar hun stamvorm (geeft echter slechter resultaat)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35824" y="762517"/>
            <a:ext cx="15705282" cy="863693"/>
          </a:xfrm>
        </p:spPr>
        <p:txBody>
          <a:bodyPr/>
          <a:lstStyle/>
          <a:p>
            <a:r>
              <a:rPr lang="en-GB" dirty="0"/>
              <a:t>Extended Feature Extraction - </a:t>
            </a:r>
            <a:r>
              <a:rPr lang="nl-BE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984023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34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797569" y="1626210"/>
            <a:ext cx="15676576" cy="6696000"/>
          </a:xfrm>
        </p:spPr>
        <p:txBody>
          <a:bodyPr>
            <a:normAutofit/>
          </a:bodyPr>
          <a:lstStyle/>
          <a:p>
            <a:r>
              <a:rPr lang="nl-BE" dirty="0"/>
              <a:t>Feature extraction via Word2Vec</a:t>
            </a:r>
          </a:p>
          <a:p>
            <a:r>
              <a:rPr lang="nl-BE" dirty="0"/>
              <a:t>Tweets naar ‘word embeddings’</a:t>
            </a:r>
          </a:p>
          <a:p>
            <a:pPr lvl="1"/>
            <a:r>
              <a:rPr lang="nl-BE" dirty="0"/>
              <a:t>Vector representatie</a:t>
            </a:r>
          </a:p>
          <a:p>
            <a:r>
              <a:rPr lang="nl-BE" dirty="0"/>
              <a:t>Opstellen van vocabularium</a:t>
            </a:r>
          </a:p>
          <a:p>
            <a:endParaRPr lang="nl-BE" dirty="0"/>
          </a:p>
          <a:p>
            <a:r>
              <a:rPr lang="nl-BE" dirty="0"/>
              <a:t>Resultaat:</a:t>
            </a:r>
          </a:p>
          <a:p>
            <a:pPr lvl="1"/>
            <a:r>
              <a:rPr lang="nl-BE" dirty="0"/>
              <a:t>Gerelateerde woorden liggen ‘dicht’ bij elkaar</a:t>
            </a:r>
          </a:p>
          <a:p>
            <a:pPr lvl="1"/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35824" y="762517"/>
            <a:ext cx="15705282" cy="863693"/>
          </a:xfrm>
        </p:spPr>
        <p:txBody>
          <a:bodyPr/>
          <a:lstStyle/>
          <a:p>
            <a:r>
              <a:rPr lang="en-GB" dirty="0"/>
              <a:t>Extended Feature Extraction - </a:t>
            </a:r>
            <a:r>
              <a:rPr lang="nl-BE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4211559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35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3" y="1626210"/>
            <a:ext cx="16710771" cy="6825812"/>
          </a:xfrm>
        </p:spPr>
        <p:txBody>
          <a:bodyPr>
            <a:normAutofit fontScale="85000" lnSpcReduction="20000"/>
          </a:bodyPr>
          <a:lstStyle/>
          <a:p>
            <a:r>
              <a:rPr lang="nl-BE" dirty="0"/>
              <a:t>Opbouw neuraal netwerk</a:t>
            </a:r>
          </a:p>
          <a:p>
            <a:pPr lvl="1"/>
            <a:r>
              <a:rPr lang="nl-BE" dirty="0"/>
              <a:t>Embedding layer</a:t>
            </a:r>
          </a:p>
          <a:p>
            <a:pPr lvl="2"/>
            <a:r>
              <a:rPr lang="nl-BE" dirty="0"/>
              <a:t>Input laag, Word2Vec word embeddings</a:t>
            </a:r>
          </a:p>
          <a:p>
            <a:pPr lvl="1"/>
            <a:r>
              <a:rPr lang="nl-BE" dirty="0"/>
              <a:t>Dropout layer</a:t>
            </a:r>
          </a:p>
          <a:p>
            <a:pPr lvl="2"/>
            <a:r>
              <a:rPr lang="nl-BE" dirty="0"/>
              <a:t>Regulariseren om overfitten te vermijden</a:t>
            </a:r>
          </a:p>
          <a:p>
            <a:pPr lvl="1"/>
            <a:r>
              <a:rPr lang="nl-BE" dirty="0"/>
              <a:t>LSTM layer</a:t>
            </a:r>
          </a:p>
          <a:p>
            <a:pPr lvl="2"/>
            <a:r>
              <a:rPr lang="nl-BE" dirty="0"/>
              <a:t>Werkt beter bij sequenties van data (tekst)</a:t>
            </a:r>
          </a:p>
          <a:p>
            <a:pPr lvl="1"/>
            <a:r>
              <a:rPr lang="nl-BE" dirty="0"/>
              <a:t>Dense layer</a:t>
            </a:r>
          </a:p>
          <a:p>
            <a:pPr lvl="2"/>
            <a:r>
              <a:rPr lang="nl-BE" dirty="0"/>
              <a:t>Output laag, 1 parameter: sentiment score</a:t>
            </a:r>
          </a:p>
          <a:p>
            <a:r>
              <a:rPr lang="nl-BE" dirty="0"/>
              <a:t>Training versnellen via CUDA bibliotheek</a:t>
            </a:r>
          </a:p>
          <a:p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97569" y="762517"/>
            <a:ext cx="15705282" cy="863693"/>
          </a:xfrm>
        </p:spPr>
        <p:txBody>
          <a:bodyPr/>
          <a:lstStyle/>
          <a:p>
            <a:r>
              <a:rPr lang="nl-BE" dirty="0"/>
              <a:t>Deep Learning Model - Twitter Sentiment Analysis Dataset</a:t>
            </a:r>
          </a:p>
        </p:txBody>
      </p:sp>
    </p:spTree>
    <p:extLst>
      <p:ext uri="{BB962C8B-B14F-4D97-AF65-F5344CB8AC3E}">
        <p14:creationId xmlns:p14="http://schemas.microsoft.com/office/powerpoint/2010/main" val="1810443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36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626210"/>
            <a:ext cx="15676576" cy="6264154"/>
          </a:xfrm>
        </p:spPr>
        <p:txBody>
          <a:bodyPr>
            <a:normAutofit/>
          </a:bodyPr>
          <a:lstStyle/>
          <a:p>
            <a:r>
              <a:rPr lang="nl-BE" dirty="0"/>
              <a:t>Traindataset valideren via derde validatieset</a:t>
            </a:r>
          </a:p>
          <a:p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97569" y="762517"/>
            <a:ext cx="15705282" cy="863693"/>
          </a:xfrm>
        </p:spPr>
        <p:txBody>
          <a:bodyPr/>
          <a:lstStyle/>
          <a:p>
            <a:r>
              <a:rPr lang="nl-BE" dirty="0"/>
              <a:t>Deep Learning Model - Twitter Sentiment Analysis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B3DABA-86FB-475E-A3E6-A65CD446B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75" y="2652100"/>
            <a:ext cx="12561145" cy="681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37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626210"/>
            <a:ext cx="15676576" cy="6264154"/>
          </a:xfrm>
        </p:spPr>
        <p:txBody>
          <a:bodyPr>
            <a:normAutofit/>
          </a:bodyPr>
          <a:lstStyle/>
          <a:p>
            <a:r>
              <a:rPr lang="nl-BE" dirty="0"/>
              <a:t>Evalueren van model</a:t>
            </a:r>
          </a:p>
          <a:p>
            <a:pPr lvl="1"/>
            <a:r>
              <a:rPr lang="nl-BE" dirty="0"/>
              <a:t>Model Accuracy = 79%</a:t>
            </a:r>
          </a:p>
          <a:p>
            <a:pPr lvl="1"/>
            <a:r>
              <a:rPr lang="nl-BE" dirty="0"/>
              <a:t>Model loss = 44%</a:t>
            </a:r>
          </a:p>
          <a:p>
            <a:r>
              <a:rPr lang="nl-BE" dirty="0"/>
              <a:t>Overfiting of underfitting?</a:t>
            </a:r>
          </a:p>
          <a:p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97569" y="762517"/>
            <a:ext cx="15705282" cy="863693"/>
          </a:xfrm>
        </p:spPr>
        <p:txBody>
          <a:bodyPr/>
          <a:lstStyle/>
          <a:p>
            <a:r>
              <a:rPr lang="nl-BE" dirty="0"/>
              <a:t>Model Evaluation - Twitter Sentiment Analysis Dataset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BB54167-76E3-41C0-B6EE-7883930D9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89" y="5291700"/>
            <a:ext cx="5510545" cy="384863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43BFB0-4F51-4104-BD08-3402CB0D0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35" y="5246359"/>
            <a:ext cx="5575465" cy="3893976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811183-267F-48A4-A57B-D206552D8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006" y="1015069"/>
            <a:ext cx="5513056" cy="52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64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38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626210"/>
            <a:ext cx="15676576" cy="6264154"/>
          </a:xfrm>
        </p:spPr>
        <p:txBody>
          <a:bodyPr>
            <a:normAutofit/>
          </a:bodyPr>
          <a:lstStyle/>
          <a:p>
            <a:r>
              <a:rPr lang="nl-BE" dirty="0"/>
              <a:t>Model toepassen op complaints, sentiment score berekenen voor elke klacht</a:t>
            </a:r>
          </a:p>
          <a:p>
            <a:pPr lvl="1"/>
            <a:r>
              <a:rPr lang="nl-BE" dirty="0"/>
              <a:t>Klachten hebben voornamelijk “negatieve” sentiment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97569" y="762517"/>
            <a:ext cx="15705282" cy="863693"/>
          </a:xfrm>
        </p:spPr>
        <p:txBody>
          <a:bodyPr/>
          <a:lstStyle/>
          <a:p>
            <a:r>
              <a:rPr lang="nl-BE" dirty="0"/>
              <a:t>Model Evaluation - Twitter Sentiment Analysis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3B7D81-E4C1-4E0E-A401-8D544DC7D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710" y="4311749"/>
            <a:ext cx="7175254" cy="515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19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39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626210"/>
            <a:ext cx="15676576" cy="6264154"/>
          </a:xfrm>
        </p:spPr>
        <p:txBody>
          <a:bodyPr>
            <a:normAutofit fontScale="92500" lnSpcReduction="10000"/>
          </a:bodyPr>
          <a:lstStyle/>
          <a:p>
            <a:r>
              <a:rPr lang="en-GB" sz="4400" b="1" dirty="0"/>
              <a:t>Predictors</a:t>
            </a:r>
          </a:p>
          <a:p>
            <a:pPr lvl="1"/>
            <a:r>
              <a:rPr lang="en-GB" sz="4400" dirty="0" err="1"/>
              <a:t>Sentiment_Score</a:t>
            </a:r>
            <a:endParaRPr lang="en-GB" sz="4400" dirty="0"/>
          </a:p>
          <a:p>
            <a:pPr lvl="1"/>
            <a:r>
              <a:rPr lang="en-GB" sz="4400" dirty="0"/>
              <a:t>Product</a:t>
            </a:r>
          </a:p>
          <a:p>
            <a:pPr lvl="1"/>
            <a:r>
              <a:rPr lang="en-GB" sz="4400" dirty="0" err="1"/>
              <a:t>Company_Ratio</a:t>
            </a:r>
            <a:r>
              <a:rPr lang="en-GB" sz="4400" dirty="0"/>
              <a:t> (5x)</a:t>
            </a:r>
          </a:p>
          <a:p>
            <a:pPr lvl="1"/>
            <a:r>
              <a:rPr lang="en-GB" sz="4400" dirty="0" err="1"/>
              <a:t>Region_Ratio</a:t>
            </a:r>
            <a:r>
              <a:rPr lang="en-GB" sz="4400" dirty="0"/>
              <a:t> (5x)</a:t>
            </a:r>
          </a:p>
          <a:p>
            <a:r>
              <a:rPr lang="en-GB" sz="4400" b="1" dirty="0"/>
              <a:t>Target</a:t>
            </a:r>
          </a:p>
          <a:p>
            <a:pPr lvl="1"/>
            <a:r>
              <a:rPr lang="en-GB" sz="4400" dirty="0"/>
              <a:t>Company response to consumer</a:t>
            </a:r>
          </a:p>
          <a:p>
            <a:r>
              <a:rPr lang="en-GB" sz="4400" b="1" dirty="0"/>
              <a:t>Sampling rate</a:t>
            </a:r>
            <a:r>
              <a:rPr lang="en-GB" sz="4400" dirty="0"/>
              <a:t> (training/testing)</a:t>
            </a:r>
          </a:p>
          <a:p>
            <a:pPr lvl="1"/>
            <a:r>
              <a:rPr lang="en-GB" sz="4400" dirty="0"/>
              <a:t>80/20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07118" y="285608"/>
            <a:ext cx="15705282" cy="863693"/>
          </a:xfrm>
        </p:spPr>
        <p:txBody>
          <a:bodyPr/>
          <a:lstStyle/>
          <a:p>
            <a:r>
              <a:rPr lang="nl-BE" dirty="0"/>
              <a:t>ClassificatiE model</a:t>
            </a:r>
          </a:p>
        </p:txBody>
      </p:sp>
    </p:spTree>
    <p:extLst>
      <p:ext uri="{BB962C8B-B14F-4D97-AF65-F5344CB8AC3E}">
        <p14:creationId xmlns:p14="http://schemas.microsoft.com/office/powerpoint/2010/main" val="256756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4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/>
              <a:t>Data analysis &amp; supervised learning</a:t>
            </a:r>
          </a:p>
          <a:p>
            <a:r>
              <a:rPr lang="nl-BE" dirty="0"/>
              <a:t>Onderzoeksvraag</a:t>
            </a:r>
          </a:p>
          <a:p>
            <a:pPr lvl="1"/>
            <a:r>
              <a:rPr lang="nl-BE" dirty="0"/>
              <a:t>“Kunnen we de categorie van een klacht gaan voorspellen?”</a:t>
            </a:r>
          </a:p>
          <a:p>
            <a:r>
              <a:rPr lang="nl-BE" dirty="0"/>
              <a:t>Classificatie van klachten op basis van de narrative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26985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40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626210"/>
            <a:ext cx="13201452" cy="3440060"/>
          </a:xfrm>
        </p:spPr>
        <p:txBody>
          <a:bodyPr>
            <a:normAutofit/>
          </a:bodyPr>
          <a:lstStyle/>
          <a:p>
            <a:r>
              <a:rPr lang="en-GB" dirty="0"/>
              <a:t>Unbalanced dataset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07118" y="285608"/>
            <a:ext cx="15705282" cy="863693"/>
          </a:xfrm>
        </p:spPr>
        <p:txBody>
          <a:bodyPr/>
          <a:lstStyle/>
          <a:p>
            <a:r>
              <a:rPr lang="nl-BE" dirty="0"/>
              <a:t>ClassificatiE model - RESULTAAT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68EA9D-C3F2-4E46-81F2-A4DA86000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720" y="1676029"/>
            <a:ext cx="7924800" cy="77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5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41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626210"/>
            <a:ext cx="13201452" cy="3440060"/>
          </a:xfrm>
        </p:spPr>
        <p:txBody>
          <a:bodyPr>
            <a:normAutofit/>
          </a:bodyPr>
          <a:lstStyle/>
          <a:p>
            <a:r>
              <a:rPr lang="en-GB" dirty="0"/>
              <a:t>Balanced dataset</a:t>
            </a:r>
          </a:p>
          <a:p>
            <a:pPr lvl="1"/>
            <a:r>
              <a:rPr lang="en-GB" dirty="0" err="1"/>
              <a:t>Werkt</a:t>
            </a:r>
            <a:r>
              <a:rPr lang="en-GB" dirty="0"/>
              <a:t> </a:t>
            </a:r>
            <a:r>
              <a:rPr lang="en-GB" dirty="0" err="1"/>
              <a:t>beter</a:t>
            </a:r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07118" y="285608"/>
            <a:ext cx="15705282" cy="863693"/>
          </a:xfrm>
        </p:spPr>
        <p:txBody>
          <a:bodyPr/>
          <a:lstStyle/>
          <a:p>
            <a:r>
              <a:rPr lang="nl-BE" dirty="0"/>
              <a:t>ClassificatiE model - RESULTAAT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DEE60-B7DA-4AA0-8BED-FE1DD9F47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18" y="3989953"/>
            <a:ext cx="7646143" cy="3749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2CD1A-B554-4E2A-A9A4-CE27E2442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307" y="1388863"/>
            <a:ext cx="7881133" cy="755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544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uman in the Loop - Human in the Loop Machine Learning | Appen">
            <a:extLst>
              <a:ext uri="{FF2B5EF4-FFF2-40B4-BE49-F238E27FC236}">
                <a16:creationId xmlns:a16="http://schemas.microsoft.com/office/drawing/2014/main" id="{D34F6BB9-5124-4E0B-8945-959BE8400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7338674" cy="976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42</a:t>
            </a:fld>
            <a:endParaRPr lang="nl-BE" noProof="0" dirty="0"/>
          </a:p>
        </p:txBody>
      </p:sp>
      <p:sp>
        <p:nvSpPr>
          <p:cNvPr id="5" name="Tekstvak 4"/>
          <p:cNvSpPr txBox="1"/>
          <p:nvPr/>
        </p:nvSpPr>
        <p:spPr>
          <a:xfrm>
            <a:off x="685799" y="3238499"/>
            <a:ext cx="9730409" cy="651509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wrap="square" lIns="360000" tIns="360000" rIns="360000" bIns="360000" numCol="2" spcCol="360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5400" u="sng" dirty="0">
                <a:solidFill>
                  <a:srgbClr val="FFD200"/>
                </a:solidFill>
              </a:rPr>
              <a:t>INHOUD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Sprint 1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Sprint 2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Sprint 3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 err="1">
                <a:solidFill>
                  <a:schemeClr val="bg2"/>
                </a:solidFill>
              </a:rPr>
              <a:t>Conclusie</a:t>
            </a:r>
            <a:endParaRPr lang="en-US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37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43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nl-BE" dirty="0"/>
              <a:t>Focus op creatieve aspect features</a:t>
            </a:r>
          </a:p>
          <a:p>
            <a:pPr lvl="1"/>
            <a:r>
              <a:rPr lang="nl-BE" dirty="0"/>
              <a:t>Sentiment analyse (Word2Vec + neuraal netwerk)</a:t>
            </a:r>
          </a:p>
          <a:p>
            <a:pPr lvl="1"/>
            <a:r>
              <a:rPr lang="nl-BE" dirty="0"/>
              <a:t>Kansberekening historische ratios</a:t>
            </a:r>
          </a:p>
          <a:p>
            <a:r>
              <a:rPr lang="nl-BE" dirty="0"/>
              <a:t>Resultaat classificatie geen optimale performantie, maar niet het doel van de sprint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</a:t>
            </a:r>
          </a:p>
        </p:txBody>
      </p:sp>
    </p:spTree>
    <p:extLst>
      <p:ext uri="{BB962C8B-B14F-4D97-AF65-F5344CB8AC3E}">
        <p14:creationId xmlns:p14="http://schemas.microsoft.com/office/powerpoint/2010/main" val="1067463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uman in the Loop - Human in the Loop Machine Learning | Appen">
            <a:extLst>
              <a:ext uri="{FF2B5EF4-FFF2-40B4-BE49-F238E27FC236}">
                <a16:creationId xmlns:a16="http://schemas.microsoft.com/office/drawing/2014/main" id="{D34F6BB9-5124-4E0B-8945-959BE8400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7338674" cy="976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44</a:t>
            </a:fld>
            <a:endParaRPr lang="nl-BE" noProof="0" dirty="0"/>
          </a:p>
        </p:txBody>
      </p:sp>
      <p:sp>
        <p:nvSpPr>
          <p:cNvPr id="5" name="Tekstvak 4"/>
          <p:cNvSpPr txBox="1"/>
          <p:nvPr/>
        </p:nvSpPr>
        <p:spPr>
          <a:xfrm>
            <a:off x="685799" y="6313714"/>
            <a:ext cx="9730409" cy="3439884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wrap="square" lIns="360000" tIns="360000" rIns="360000" bIns="360000" numCol="2" spcCol="360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5400" u="sng" dirty="0">
                <a:solidFill>
                  <a:schemeClr val="bg1"/>
                </a:solidFill>
              </a:rPr>
              <a:t>Bedankt!</a:t>
            </a:r>
          </a:p>
        </p:txBody>
      </p:sp>
    </p:spTree>
    <p:extLst>
      <p:ext uri="{BB962C8B-B14F-4D97-AF65-F5344CB8AC3E}">
        <p14:creationId xmlns:p14="http://schemas.microsoft.com/office/powerpoint/2010/main" val="159930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5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  <a:p>
            <a:pPr lvl="1"/>
            <a:r>
              <a:rPr lang="nl-BE" dirty="0"/>
              <a:t>Aantal klachten per (sub-)productcategorie</a:t>
            </a:r>
          </a:p>
          <a:p>
            <a:pPr lvl="1"/>
            <a:r>
              <a:rPr lang="nl-BE" dirty="0"/>
              <a:t>Aantal klachten per issue categorie</a:t>
            </a:r>
          </a:p>
          <a:p>
            <a:pPr lvl="1"/>
            <a:r>
              <a:rPr lang="nl-BE" dirty="0"/>
              <a:t>Problemen met data wegwerken</a:t>
            </a:r>
          </a:p>
          <a:p>
            <a:pPr lvl="1"/>
            <a:r>
              <a:rPr lang="nl-BE" dirty="0"/>
              <a:t>Subset van data gebruiken</a:t>
            </a:r>
          </a:p>
          <a:p>
            <a:pPr lvl="2"/>
            <a:r>
              <a:rPr lang="nl-BE" dirty="0"/>
              <a:t>Van 161 naar 20 issue categorieën</a:t>
            </a:r>
          </a:p>
          <a:p>
            <a:pPr lvl="1"/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– </a:t>
            </a:r>
            <a:r>
              <a:rPr lang="en-US" dirty="0" err="1"/>
              <a:t>Aanpak</a:t>
            </a:r>
            <a:r>
              <a:rPr lang="en-US" dirty="0"/>
              <a:t> 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789BD-49D1-426C-95CA-D67156211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14" y="6541431"/>
            <a:ext cx="6384946" cy="26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4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6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/>
              <a:t>Data pre-processing</a:t>
            </a:r>
          </a:p>
          <a:p>
            <a:pPr lvl="1"/>
            <a:r>
              <a:rPr lang="nl-BE" dirty="0"/>
              <a:t>Stopwoorden, speciale tekens,… weg</a:t>
            </a:r>
          </a:p>
          <a:p>
            <a:pPr lvl="1"/>
            <a:r>
              <a:rPr lang="nl-BE" dirty="0" err="1"/>
              <a:t>Tokenization</a:t>
            </a:r>
            <a:endParaRPr lang="nl-BE" dirty="0"/>
          </a:p>
          <a:p>
            <a:pPr lvl="1"/>
            <a:r>
              <a:rPr lang="nl-BE" dirty="0"/>
              <a:t>Feature selection</a:t>
            </a:r>
          </a:p>
          <a:p>
            <a:pPr lvl="2"/>
            <a:r>
              <a:rPr lang="nl-BE" dirty="0"/>
              <a:t>Meest voorkomende woorden per categorie</a:t>
            </a:r>
          </a:p>
          <a:p>
            <a:pPr marL="1305775" lvl="2" indent="0">
              <a:buNone/>
            </a:pPr>
            <a:r>
              <a:rPr lang="nl-BE" dirty="0">
                <a:sym typeface="Wingdings" panose="05000000000000000000" pitchFamily="2" charset="2"/>
              </a:rPr>
              <a:t>		 TF-IDF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Ook manuele uitwerking</a:t>
            </a:r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– </a:t>
            </a:r>
            <a:r>
              <a:rPr lang="en-US" dirty="0" err="1"/>
              <a:t>Aanpak</a:t>
            </a:r>
            <a:r>
              <a:rPr lang="en-US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7329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7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/>
              <a:t>Data pre-processing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– </a:t>
            </a:r>
            <a:r>
              <a:rPr lang="en-US" dirty="0" err="1"/>
              <a:t>Aanpak</a:t>
            </a:r>
            <a:r>
              <a:rPr lang="en-US" dirty="0"/>
              <a:t> </a:t>
            </a:r>
            <a:endParaRPr lang="nl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F21066-BE2F-4B7B-B10E-CAF3673E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0" y="2654967"/>
            <a:ext cx="16911112" cy="444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7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8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/>
              <a:t>Multiclass text classification 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Linear Support Vector Machine</a:t>
            </a:r>
          </a:p>
          <a:p>
            <a:pPr lvl="1"/>
            <a:r>
              <a:rPr lang="en-US" dirty="0"/>
              <a:t>Multinomial Naive Bayes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K-nearest neighbors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– </a:t>
            </a:r>
            <a:r>
              <a:rPr lang="en-US" dirty="0" err="1"/>
              <a:t>Aanpak</a:t>
            </a:r>
            <a:r>
              <a:rPr lang="en-US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426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9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 err="1"/>
              <a:t>Gemiddelde</a:t>
            </a:r>
            <a:r>
              <a:rPr lang="en-US" dirty="0"/>
              <a:t> accuracy van de classifiers via cross-validation</a:t>
            </a:r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– </a:t>
            </a:r>
            <a:r>
              <a:rPr lang="en-US" dirty="0" err="1"/>
              <a:t>Aanpak</a:t>
            </a:r>
            <a:r>
              <a:rPr lang="en-US" dirty="0"/>
              <a:t> </a:t>
            </a:r>
            <a:endParaRPr lang="nl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C4A620-67AB-4B3A-8A43-A3369B9A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561" y="3052762"/>
            <a:ext cx="10115551" cy="641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8245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Corporate_1_0_12.potx" id="{7B7AD283-F127-47E9-B631-C6240DD2F4D8}" vid="{D6A74DA3-514C-45CC-8A87-78B48D3D9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85FDDAC6B575409C31AC848C388A85" ma:contentTypeVersion="" ma:contentTypeDescription="Een nieuw document maken." ma:contentTypeScope="" ma:versionID="af1196157f6ce1f05c24b0f61ce6f71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ed2a6fdfcb71de048e140027f1bc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CD111F-BAB6-4F2E-9651-10398B145E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4AF6CB7-2A18-4264-AB21-4901BBA09C44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1D78EDA-9406-49B8-AD09-1141E1AE70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534</TotalTime>
  <Words>1120</Words>
  <Application>Microsoft Office PowerPoint</Application>
  <PresentationFormat>Custom</PresentationFormat>
  <Paragraphs>286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Wingdings</vt:lpstr>
      <vt:lpstr>Kantoorthema</vt:lpstr>
      <vt:lpstr>PowerPoint Presentation</vt:lpstr>
      <vt:lpstr>PowerPoint Presentation</vt:lpstr>
      <vt:lpstr>PowerPoint Presentation</vt:lpstr>
      <vt:lpstr>Sprint 1</vt:lpstr>
      <vt:lpstr>Sprint 1 – Aanpak </vt:lpstr>
      <vt:lpstr>Sprint 1 – Aanpak </vt:lpstr>
      <vt:lpstr>Sprint 1 – Aanpak </vt:lpstr>
      <vt:lpstr>Sprint 1 – Aanpak </vt:lpstr>
      <vt:lpstr>Sprint 1 – Aanpak </vt:lpstr>
      <vt:lpstr>Sprint 1 – Aanpak </vt:lpstr>
      <vt:lpstr>Sprint 1 – Aanpak </vt:lpstr>
      <vt:lpstr>Sprint 1 – Retrospect </vt:lpstr>
      <vt:lpstr>PowerPoint Presentation</vt:lpstr>
      <vt:lpstr>Sprint 2</vt:lpstr>
      <vt:lpstr>Sprint 2 – Aanpak </vt:lpstr>
      <vt:lpstr>Sprint 2 – K-means clustering </vt:lpstr>
      <vt:lpstr>Sprint 2 – K-means clustering </vt:lpstr>
      <vt:lpstr>Sprint 2 – DBScan clustering</vt:lpstr>
      <vt:lpstr>Sprint 2 – LDA  </vt:lpstr>
      <vt:lpstr>Sprint 2 – LDA </vt:lpstr>
      <vt:lpstr>Sprint 2 – RETROSPECT </vt:lpstr>
      <vt:lpstr>PowerPoint Presentation</vt:lpstr>
      <vt:lpstr>Sprint 3</vt:lpstr>
      <vt:lpstr>Sprint 3</vt:lpstr>
      <vt:lpstr>Sprint 3 – Exploratory Data analysis &amp; data preprocessing</vt:lpstr>
      <vt:lpstr>Sprint 3 – Exploratory Data analysis &amp; data preprocessing</vt:lpstr>
      <vt:lpstr>Sprint 3 – Exploratory Data analysis &amp; data preprocessing</vt:lpstr>
      <vt:lpstr>Sprint 3 – Exploratory Data analysis &amp; data preprocessing</vt:lpstr>
      <vt:lpstr>Sprint 3 – Exploratory Data analysis &amp; data preprocessing</vt:lpstr>
      <vt:lpstr>Sprint 3 – Exploratory Data analysis &amp; data preprocessing</vt:lpstr>
      <vt:lpstr>Sprint 3 – Exploratory Data analysis &amp; data preprocessing</vt:lpstr>
      <vt:lpstr>Extended Feature Extraction</vt:lpstr>
      <vt:lpstr>Extended Feature Extraction - Sentiment Analysis</vt:lpstr>
      <vt:lpstr>Extended Feature Extraction - Sentiment Analysis</vt:lpstr>
      <vt:lpstr>Deep Learning Model - Twitter Sentiment Analysis Dataset</vt:lpstr>
      <vt:lpstr>Deep Learning Model - Twitter Sentiment Analysis Dataset</vt:lpstr>
      <vt:lpstr>Model Evaluation - Twitter Sentiment Analysis Dataset</vt:lpstr>
      <vt:lpstr>Model Evaluation - Twitter Sentiment Analysis Dataset</vt:lpstr>
      <vt:lpstr>ClassificatiE model</vt:lpstr>
      <vt:lpstr>ClassificatiE model - RESULTAAT</vt:lpstr>
      <vt:lpstr>ClassificatiE model - RESULTAAT</vt:lpstr>
      <vt:lpstr>PowerPoint Presentation</vt:lpstr>
      <vt:lpstr>Conclusie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Universiteit Gent</dc:creator>
  <cp:lastModifiedBy>Wouter</cp:lastModifiedBy>
  <cp:revision>346</cp:revision>
  <dcterms:created xsi:type="dcterms:W3CDTF">2016-09-22T14:19:49Z</dcterms:created>
  <dcterms:modified xsi:type="dcterms:W3CDTF">2020-06-17T13:47:57Z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2016-09-19T22:00:00Z</vt:filetime>
  </property>
  <property fmtid="{D5CDD505-2E9C-101B-9397-08002B2CF9AE}" pid="5" name="Build">
    <vt:lpwstr>12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4A">
    <vt:lpwstr>copy of UK version translated to NL</vt:lpwstr>
  </property>
  <property fmtid="{D5CDD505-2E9C-101B-9397-08002B2CF9AE}" pid="11" name="Cmt 5">
    <vt:lpwstr>set text box and shape defaults</vt:lpwstr>
  </property>
  <property fmtid="{D5CDD505-2E9C-101B-9397-08002B2CF9AE}" pid="12" name="Cmt 6">
    <vt:lpwstr>closing slide acc. to letter</vt:lpwstr>
  </property>
  <property fmtid="{D5CDD505-2E9C-101B-9397-08002B2CF9AE}" pid="13" name="Cmt 7">
    <vt:lpwstr>logo opening slide sharpened</vt:lpwstr>
  </property>
  <property fmtid="{D5CDD505-2E9C-101B-9397-08002B2CF9AE}" pid="14" name="Cmt 8">
    <vt:lpwstr>split variable and fixed data in contact data; lang to NL-BE</vt:lpwstr>
  </property>
  <property fmtid="{D5CDD505-2E9C-101B-9397-08002B2CF9AE}" pid="15" name="Cmt 9">
    <vt:lpwstr>comments 19-9-2016</vt:lpwstr>
  </property>
  <property fmtid="{D5CDD505-2E9C-101B-9397-08002B2CF9AE}" pid="16" name="Cmt 10">
    <vt:lpwstr>social media redesigned</vt:lpwstr>
  </property>
  <property fmtid="{D5CDD505-2E9C-101B-9397-08002B2CF9AE}" pid="17" name="Cmt 11">
    <vt:lpwstr>Title Slide renamed to TitleSlide</vt:lpwstr>
  </property>
  <property fmtid="{D5CDD505-2E9C-101B-9397-08002B2CF9AE}" pid="18" name="Cmt 12">
    <vt:lpwstr>Title and text size</vt:lpwstr>
  </property>
  <property fmtid="{D5CDD505-2E9C-101B-9397-08002B2CF9AE}" pid="19" name="ContentTypeId">
    <vt:lpwstr>0x0101006485FDDAC6B575409C31AC848C388A85</vt:lpwstr>
  </property>
</Properties>
</file>