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56" r:id="rId2"/>
    <p:sldId id="260" r:id="rId3"/>
    <p:sldId id="265" r:id="rId4"/>
    <p:sldId id="266" r:id="rId5"/>
    <p:sldId id="270" r:id="rId6"/>
    <p:sldId id="267" r:id="rId7"/>
    <p:sldId id="268" r:id="rId8"/>
    <p:sldId id="271" r:id="rId9"/>
    <p:sldId id="269" r:id="rId10"/>
  </p:sldIdLst>
  <p:sldSz cx="17338675" cy="9753600"/>
  <p:notesSz cx="6858000" cy="9144000"/>
  <p:defaultTextStyle>
    <a:defPPr>
      <a:defRPr lang="en-US"/>
    </a:defPPr>
    <a:lvl1pPr marL="0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1pPr>
    <a:lvl2pPr marL="650184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2pPr>
    <a:lvl3pPr marL="1300368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3pPr>
    <a:lvl4pPr marL="1950552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4pPr>
    <a:lvl5pPr marL="2600736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5pPr>
    <a:lvl6pPr marL="3250921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6pPr>
    <a:lvl7pPr marL="3901105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7pPr>
    <a:lvl8pPr marL="4551289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8pPr>
    <a:lvl9pPr marL="5201473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54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64C8"/>
    <a:srgbClr val="FF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94" autoAdjust="0"/>
  </p:normalViewPr>
  <p:slideViewPr>
    <p:cSldViewPr snapToGrid="0" showGuides="1">
      <p:cViewPr varScale="1">
        <p:scale>
          <a:sx n="80" d="100"/>
          <a:sy n="80" d="100"/>
        </p:scale>
        <p:origin x="504" y="96"/>
      </p:cViewPr>
      <p:guideLst>
        <p:guide orient="horz" pos="3072"/>
        <p:guide pos="54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80C0C-85DF-417F-8238-DB0D15743621}" type="datetimeFigureOut">
              <a:rPr lang="en-GB" smtClean="0"/>
              <a:t>23/04/2019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A0A48-EDB1-4AFE-B1B7-10CE2A41649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01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061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rpora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147F-ED97-47AF-A1B3-C82A179CF7F3}" type="datetime1">
              <a:rPr lang="nl-NL" smtClean="0"/>
              <a:t>23-4-2019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smtClean="0"/>
              <a:t>‹nr.›</a:t>
            </a:fld>
            <a:endParaRPr lang="en-GB"/>
          </a:p>
        </p:txBody>
      </p:sp>
      <p:pic>
        <p:nvPicPr>
          <p:cNvPr id="9" name="Logo Larg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518" y="2275285"/>
            <a:ext cx="5462027" cy="417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36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1393200"/>
            <a:ext cx="16424275" cy="65052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291074" y="2286000"/>
            <a:ext cx="15183366" cy="4436316"/>
          </a:xfrm>
        </p:spPr>
        <p:txBody>
          <a:bodyPr anchor="b">
            <a:noAutofit/>
          </a:bodyPr>
          <a:lstStyle>
            <a:lvl1pPr algn="l">
              <a:lnSpc>
                <a:spcPts val="11000"/>
              </a:lnSpc>
              <a:defRPr sz="10000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nl-NL" noProof="0"/>
              <a:t>Klik om stijl te bewerken</a:t>
            </a:r>
            <a:endParaRPr lang="nl-BE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283414" y="6874716"/>
            <a:ext cx="15191026" cy="583200"/>
          </a:xfrm>
        </p:spPr>
        <p:txBody>
          <a:bodyPr>
            <a:normAutofit/>
          </a:bodyPr>
          <a:lstStyle>
            <a:lvl1pPr marL="0" indent="0" algn="l">
              <a:lnSpc>
                <a:spcPts val="3600"/>
              </a:lnSpc>
              <a:buNone/>
              <a:defRPr sz="3000" baseline="0">
                <a:solidFill>
                  <a:srgbClr val="FFD200"/>
                </a:solidFill>
              </a:defRPr>
            </a:lvl1pPr>
            <a:lvl2pPr marL="650184" indent="0" algn="ctr">
              <a:buNone/>
              <a:defRPr sz="2844"/>
            </a:lvl2pPr>
            <a:lvl3pPr marL="1300368" indent="0" algn="ctr">
              <a:buNone/>
              <a:defRPr sz="2560"/>
            </a:lvl3pPr>
            <a:lvl4pPr marL="1950552" indent="0" algn="ctr">
              <a:buNone/>
              <a:defRPr sz="2275"/>
            </a:lvl4pPr>
            <a:lvl5pPr marL="2600736" indent="0" algn="ctr">
              <a:buNone/>
              <a:defRPr sz="2275"/>
            </a:lvl5pPr>
            <a:lvl6pPr marL="3250921" indent="0" algn="ctr">
              <a:buNone/>
              <a:defRPr sz="2275"/>
            </a:lvl6pPr>
            <a:lvl7pPr marL="3901105" indent="0" algn="ctr">
              <a:buNone/>
              <a:defRPr sz="2275"/>
            </a:lvl7pPr>
            <a:lvl8pPr marL="4551289" indent="0" algn="ctr">
              <a:buNone/>
              <a:defRPr sz="2275"/>
            </a:lvl8pPr>
            <a:lvl9pPr marL="5201473" indent="0" algn="ctr">
              <a:buNone/>
              <a:defRPr sz="2275"/>
            </a:lvl9pPr>
          </a:lstStyle>
          <a:p>
            <a:r>
              <a:rPr lang="nl-BE" noProof="0" dirty="0"/>
              <a:t>Klik om de ondertitel / presentator / datum [</a:t>
            </a:r>
            <a:r>
              <a:rPr lang="nl-BE" noProof="0" dirty="0" err="1"/>
              <a:t>dd</a:t>
            </a:r>
            <a:r>
              <a:rPr lang="nl-BE" noProof="0" dirty="0"/>
              <a:t>-mm-</a:t>
            </a:r>
            <a:r>
              <a:rPr lang="nl-BE" noProof="0" dirty="0" err="1"/>
              <a:t>yyyy</a:t>
            </a:r>
            <a:r>
              <a:rPr lang="nl-BE" noProof="0" dirty="0"/>
              <a:t>] te maken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6408000"/>
            <a:ext cx="15012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rganisation Placeholder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8564451" y="388531"/>
            <a:ext cx="8293993" cy="540000"/>
          </a:xfrm>
        </p:spPr>
        <p:txBody>
          <a:bodyPr anchor="b" anchorCtr="0">
            <a:normAutofit/>
          </a:bodyPr>
          <a:lstStyle>
            <a:lvl1pPr marL="0" indent="0">
              <a:lnSpc>
                <a:spcPts val="1700"/>
              </a:lnSpc>
              <a:buNone/>
              <a:defRPr sz="1400" b="1" i="0" u="sng" cap="all" baseline="0">
                <a:solidFill>
                  <a:srgbClr val="1E64C8"/>
                </a:solidFill>
                <a:uFill>
                  <a:solidFill>
                    <a:schemeClr val="bg1"/>
                  </a:solidFill>
                </a:uFill>
              </a:defRPr>
            </a:lvl1pPr>
            <a:lvl2pPr marL="0" indent="0">
              <a:lnSpc>
                <a:spcPts val="1700"/>
              </a:lnSpc>
              <a:buNone/>
              <a:defRPr sz="1400" cap="all" baseline="0">
                <a:solidFill>
                  <a:srgbClr val="1E64C8"/>
                </a:solidFill>
                <a:uFill>
                  <a:solidFill>
                    <a:schemeClr val="bg1"/>
                  </a:solidFill>
                </a:uFill>
              </a:defRPr>
            </a:lvl2pPr>
          </a:lstStyle>
          <a:p>
            <a:pPr lvl="0"/>
            <a:r>
              <a:rPr lang="nl-BE" noProof="0" dirty="0"/>
              <a:t>Klik om de organisatie stijlen te bewerken</a:t>
            </a:r>
          </a:p>
          <a:p>
            <a:pPr lvl="1"/>
            <a:r>
              <a:rPr lang="nl-BE" noProof="0"/>
              <a:t>tweede niveau</a:t>
            </a:r>
            <a:endParaRPr lang="nl-BE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 hasCustomPrompt="1"/>
          </p:nvPr>
        </p:nvSpPr>
        <p:spPr>
          <a:xfrm>
            <a:off x="3200400" y="8366400"/>
            <a:ext cx="2286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1</a:t>
            </a:r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5713200" y="8366400"/>
            <a:ext cx="2286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2</a:t>
            </a:r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8229600" y="8366400"/>
            <a:ext cx="2322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3</a:t>
            </a: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46000" y="8366400"/>
            <a:ext cx="2322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4</a:t>
            </a:r>
          </a:p>
        </p:txBody>
      </p:sp>
      <p:sp>
        <p:nvSpPr>
          <p:cNvPr id="5" name="Rectangle 4" hidden="1"/>
          <p:cNvSpPr/>
          <p:nvPr userDrawn="1"/>
        </p:nvSpPr>
        <p:spPr>
          <a:xfrm>
            <a:off x="914400" y="464400"/>
            <a:ext cx="15560040" cy="4644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6" name="Afbeelding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" y="0"/>
            <a:ext cx="5572798" cy="13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81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0"/>
            <a:ext cx="16424275" cy="78984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291074" y="3246120"/>
            <a:ext cx="15183366" cy="4436316"/>
          </a:xfrm>
        </p:spPr>
        <p:txBody>
          <a:bodyPr anchor="b">
            <a:noAutofit/>
          </a:bodyPr>
          <a:lstStyle>
            <a:lvl1pPr algn="l">
              <a:lnSpc>
                <a:spcPts val="11000"/>
              </a:lnSpc>
              <a:defRPr sz="10000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nl-BE" noProof="0" dirty="0"/>
              <a:t>klik om een hoofdstuktitel te maken.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7344000"/>
            <a:ext cx="15012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nl-BE" noProof="0" smtClean="0"/>
              <a:pPr/>
              <a:t>‹nr.›</a:t>
            </a:fld>
            <a:endParaRPr lang="nl-BE" noProof="0" dirty="0"/>
          </a:p>
        </p:txBody>
      </p:sp>
      <p:sp>
        <p:nvSpPr>
          <p:cNvPr id="10" name="Rectangle 9" hidden="1"/>
          <p:cNvSpPr/>
          <p:nvPr userDrawn="1"/>
        </p:nvSpPr>
        <p:spPr>
          <a:xfrm>
            <a:off x="914400" y="464400"/>
            <a:ext cx="15560040" cy="4644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4732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/>
              <a:t>Klik om stijl te bewerken</a:t>
            </a:r>
            <a:endParaRPr lang="nl-BE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5825" y="1194364"/>
            <a:ext cx="15699575" cy="6696000"/>
          </a:xfrm>
        </p:spPr>
        <p:txBody>
          <a:bodyPr/>
          <a:lstStyle>
            <a:lvl1pPr defTabSz="457200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457200">
              <a:lnSpc>
                <a:spcPct val="120000"/>
              </a:lnSpc>
              <a:defRPr/>
            </a:lvl3pPr>
            <a:lvl4pPr marL="2328863" indent="-550863" defTabSz="1912938">
              <a:lnSpc>
                <a:spcPct val="120000"/>
              </a:lnSpc>
              <a:tabLst/>
              <a:defRPr/>
            </a:lvl4pPr>
            <a:lvl5pPr marL="2962275" indent="-442913" defTabSz="457200">
              <a:lnSpc>
                <a:spcPct val="120000"/>
              </a:lnSpc>
              <a:buFont typeface="Arial" panose="020B0604020202020204" pitchFamily="34" charset="0"/>
              <a:buChar char="̶"/>
              <a:defRPr/>
            </a:lvl5pPr>
          </a:lstStyle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  <a:p>
            <a:pPr lvl="3"/>
            <a:r>
              <a:rPr lang="nl-BE" noProof="0" dirty="0" err="1"/>
              <a:t>Fourth</a:t>
            </a:r>
            <a:r>
              <a:rPr lang="nl-BE" noProof="0" dirty="0"/>
              <a:t> level</a:t>
            </a:r>
          </a:p>
          <a:p>
            <a:pPr lvl="4"/>
            <a:r>
              <a:rPr lang="nl-BE" noProof="0" dirty="0" err="1"/>
              <a:t>Fifth</a:t>
            </a:r>
            <a:r>
              <a:rPr lang="nl-BE" noProof="0" dirty="0"/>
              <a:t>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70885-0B31-4E06-AE71-7E16801F2838}" type="datetime1">
              <a:rPr lang="nl-BE" noProof="0" smtClean="0"/>
              <a:t>23/04/2019</a:t>
            </a:fld>
            <a:endParaRPr lang="nl-B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‹nr.›</a:t>
            </a:fld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308157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/>
              <a:t>Klik om stijl te bewerken</a:t>
            </a:r>
            <a:endParaRPr lang="nl-BE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0F60-8C93-4C37-B51A-4DDAE36F7E9B}" type="datetime1">
              <a:rPr lang="nl-BE" noProof="0" smtClean="0"/>
              <a:t>23/04/2019</a:t>
            </a:fld>
            <a:endParaRPr lang="nl-B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10104438" y="1371918"/>
            <a:ext cx="6300000" cy="6498000"/>
          </a:xfrm>
        </p:spPr>
        <p:txBody>
          <a:bodyPr/>
          <a:lstStyle>
            <a:lvl1pPr marL="8572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nl-BE" noProof="0" smtClean="0"/>
              <a:pPr/>
              <a:t>‹nr.›</a:t>
            </a:fld>
            <a:endParaRPr lang="nl-BE" noProof="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5825" y="1194364"/>
            <a:ext cx="8442000" cy="6696000"/>
          </a:xfrm>
        </p:spPr>
        <p:txBody>
          <a:bodyPr/>
          <a:lstStyle>
            <a:lvl1pPr defTabSz="457200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457200">
              <a:lnSpc>
                <a:spcPct val="120000"/>
              </a:lnSpc>
              <a:defRPr/>
            </a:lvl3pPr>
            <a:lvl4pPr defTabSz="457200">
              <a:lnSpc>
                <a:spcPct val="120000"/>
              </a:lnSpc>
              <a:defRPr/>
            </a:lvl4pPr>
            <a:lvl5pPr defTabSz="457200">
              <a:lnSpc>
                <a:spcPct val="120000"/>
              </a:lnSpc>
              <a:defRPr/>
            </a:lvl5pPr>
          </a:lstStyle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</p:txBody>
      </p:sp>
    </p:spTree>
    <p:extLst>
      <p:ext uri="{BB962C8B-B14F-4D97-AF65-F5344CB8AC3E}">
        <p14:creationId xmlns:p14="http://schemas.microsoft.com/office/powerpoint/2010/main" val="131488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/>
              <a:t>Klik om stijl te bewerken</a:t>
            </a:r>
            <a:endParaRPr lang="nl-BE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594B6-17DF-4759-A7A5-128AFEA77F2C}" type="datetime1">
              <a:rPr lang="nl-BE" noProof="0" smtClean="0"/>
              <a:t>23/04/2019</a:t>
            </a:fld>
            <a:endParaRPr lang="nl-BE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‹nr.›</a:t>
            </a:fld>
            <a:endParaRPr lang="nl-BE" noProof="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52038" y="1371600"/>
            <a:ext cx="15480000" cy="65016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374516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1384-1200-4D40-BEF0-3A17A1F906F4}" type="datetime1">
              <a:rPr lang="nl-NL" noProof="0" smtClean="0"/>
              <a:t>23-4-2019</a:t>
            </a:fld>
            <a:endParaRPr lang="nl-NL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7" name="Covering Background"/>
          <p:cNvSpPr/>
          <p:nvPr userDrawn="1"/>
        </p:nvSpPr>
        <p:spPr>
          <a:xfrm>
            <a:off x="-1" y="0"/>
            <a:ext cx="17337600" cy="9753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17337600" cy="9753600"/>
          </a:xfrm>
        </p:spPr>
        <p:txBody>
          <a:bodyPr/>
          <a:lstStyle>
            <a:lvl1pPr marL="8572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294941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1393200"/>
            <a:ext cx="16424275" cy="65052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0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9215999" y="3095999"/>
            <a:ext cx="7257600" cy="1717969"/>
          </a:xfrm>
        </p:spPr>
        <p:txBody>
          <a:bodyPr>
            <a:normAutofit/>
          </a:bodyPr>
          <a:lstStyle>
            <a:lvl1pPr marL="0" indent="0">
              <a:lnSpc>
                <a:spcPts val="35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Klik om de namen van </a:t>
            </a:r>
            <a:r>
              <a:rPr lang="nl-NL" dirty="0" err="1"/>
              <a:t>social</a:t>
            </a:r>
            <a:r>
              <a:rPr lang="nl-NL" dirty="0"/>
              <a:t> media in te typen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291074" y="1743240"/>
            <a:ext cx="7419544" cy="5769600"/>
          </a:xfrm>
        </p:spPr>
        <p:txBody>
          <a:bodyPr anchor="t" anchorCtr="0">
            <a:noAutofit/>
          </a:bodyPr>
          <a:lstStyle>
            <a:lvl1pPr algn="l">
              <a:lnSpc>
                <a:spcPts val="3500"/>
              </a:lnSpc>
              <a:defRPr sz="2500" u="none" cap="none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+mn-lt"/>
              </a:defRPr>
            </a:lvl1pPr>
          </a:lstStyle>
          <a:p>
            <a:r>
              <a:rPr lang="nl-BE" noProof="0" dirty="0"/>
              <a:t>Klik om de gegevens van de presentator in </a:t>
            </a:r>
            <a:r>
              <a:rPr lang="nl-BE" noProof="0"/>
              <a:t>te typen</a:t>
            </a:r>
            <a:endParaRPr lang="nl-BE" noProof="0" dirty="0"/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1828800"/>
            <a:ext cx="15012000" cy="59997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" y="0"/>
            <a:ext cx="5572798" cy="13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78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0118" y="136025"/>
            <a:ext cx="15705282" cy="86369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nl-BE" noProof="0" dirty="0"/>
              <a:t>Klik om de stijl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825" y="1194364"/>
            <a:ext cx="15699575" cy="66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72394" y="8948703"/>
            <a:ext cx="2297926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70D1A-A3AB-4E9F-892E-C45B5A80FDBF}" type="datetime1">
              <a:rPr lang="nl-BE" noProof="0" smtClean="0"/>
              <a:t>23/04/2019</a:t>
            </a:fld>
            <a:endParaRPr lang="nl-B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10236" y="8994423"/>
            <a:ext cx="8353564" cy="437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nl-BE" noProof="0" smtClean="0"/>
              <a:pPr/>
              <a:t>‹nr.›</a:t>
            </a:fld>
            <a:endParaRPr lang="nl-BE" noProof="0" dirty="0"/>
          </a:p>
        </p:txBody>
      </p:sp>
      <p:sp>
        <p:nvSpPr>
          <p:cNvPr id="7" name="Title positioning box" hidden="1"/>
          <p:cNvSpPr/>
          <p:nvPr userDrawn="1"/>
        </p:nvSpPr>
        <p:spPr>
          <a:xfrm>
            <a:off x="927265" y="367200"/>
            <a:ext cx="15480000" cy="4636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ositoning box" hidden="1"/>
          <p:cNvSpPr/>
          <p:nvPr userDrawn="1"/>
        </p:nvSpPr>
        <p:spPr>
          <a:xfrm>
            <a:off x="927265" y="1584000"/>
            <a:ext cx="8229600" cy="630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Logo positioning box" hidden="1"/>
          <p:cNvSpPr/>
          <p:nvPr userDrawn="1"/>
        </p:nvSpPr>
        <p:spPr>
          <a:xfrm flipV="1">
            <a:off x="928800" y="7878842"/>
            <a:ext cx="15478465" cy="14163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17" y="7906160"/>
            <a:ext cx="2308379" cy="1847440"/>
          </a:xfrm>
          <a:prstGeom prst="rect">
            <a:avLst/>
          </a:prstGeom>
        </p:spPr>
      </p:pic>
      <p:sp>
        <p:nvSpPr>
          <p:cNvPr id="12" name="Text positoning box" hidden="1"/>
          <p:cNvSpPr/>
          <p:nvPr userDrawn="1"/>
        </p:nvSpPr>
        <p:spPr>
          <a:xfrm>
            <a:off x="9172105" y="1584000"/>
            <a:ext cx="914400" cy="630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ositoning box" hidden="1"/>
          <p:cNvSpPr/>
          <p:nvPr userDrawn="1"/>
        </p:nvSpPr>
        <p:spPr>
          <a:xfrm>
            <a:off x="10099369" y="1356360"/>
            <a:ext cx="6307895" cy="65276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58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73" r:id="rId3"/>
    <p:sldLayoutId id="2147483662" r:id="rId4"/>
    <p:sldLayoutId id="2147483674" r:id="rId5"/>
    <p:sldLayoutId id="2147483666" r:id="rId6"/>
    <p:sldLayoutId id="2147483675" r:id="rId7"/>
    <p:sldLayoutId id="2147483676" r:id="rId8"/>
  </p:sldLayoutIdLst>
  <p:hf hdr="0" ftr="0" dt="0"/>
  <p:txStyles>
    <p:titleStyle>
      <a:lvl1pPr algn="l" defTabSz="1300368" rtl="0" eaLnBrk="1" latinLnBrk="0" hangingPunct="1">
        <a:lnSpc>
          <a:spcPct val="90000"/>
        </a:lnSpc>
        <a:spcBef>
          <a:spcPct val="0"/>
        </a:spcBef>
        <a:buNone/>
        <a:defRPr sz="5400" u="sng" kern="1200" cap="all" baseline="0">
          <a:solidFill>
            <a:srgbClr val="1E64C8"/>
          </a:solidFill>
          <a:uFill>
            <a:solidFill>
              <a:srgbClr val="1E64C8"/>
            </a:solidFill>
          </a:uFill>
          <a:latin typeface="+mj-lt"/>
          <a:ea typeface="+mj-ea"/>
          <a:cs typeface="+mj-cs"/>
        </a:defRPr>
      </a:lvl1pPr>
    </p:titleStyle>
    <p:bodyStyle>
      <a:lvl1pPr marL="536575" indent="-450850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69988" indent="-450850" algn="l" defTabSz="4572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tabLst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1755775" indent="-450000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1450" indent="-550863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–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325" indent="-1158875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3576013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4226197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876381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526565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184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368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552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736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0921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105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289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473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Path</a:t>
            </a:r>
            <a:r>
              <a:rPr lang="nl-NL" dirty="0"/>
              <a:t> planner voor inventaris met autonome drone</a:t>
            </a:r>
          </a:p>
        </p:txBody>
      </p:sp>
      <p:sp>
        <p:nvSpPr>
          <p:cNvPr id="18" name="Ondertitel 1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Team: 1 / SPRINT 2</a:t>
            </a:r>
          </a:p>
        </p:txBody>
      </p:sp>
    </p:spTree>
    <p:extLst>
      <p:ext uri="{BB962C8B-B14F-4D97-AF65-F5344CB8AC3E}">
        <p14:creationId xmlns:p14="http://schemas.microsoft.com/office/powerpoint/2010/main" val="3355618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Backlog</a:t>
            </a:r>
            <a:r>
              <a:rPr lang="nl-NL" dirty="0"/>
              <a:t>: sprint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smtClean="0"/>
              <a:pPr/>
              <a:t>2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60186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Backlog</a:t>
            </a:r>
            <a:r>
              <a:rPr lang="nl-NL" dirty="0"/>
              <a:t>: sprint 2 (gerealiseerd)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UI converteren naar realistische 2D visualisatie</a:t>
            </a:r>
          </a:p>
          <a:p>
            <a:r>
              <a:rPr lang="nl-NL" dirty="0"/>
              <a:t>Vliegpaden valideren met obstakels</a:t>
            </a:r>
          </a:p>
          <a:p>
            <a:r>
              <a:rPr lang="nl-NL" dirty="0" err="1"/>
              <a:t>Mockup</a:t>
            </a:r>
            <a:r>
              <a:rPr lang="nl-NL" dirty="0"/>
              <a:t> drone voor het simuleren van vlucht data</a:t>
            </a:r>
          </a:p>
          <a:p>
            <a:r>
              <a:rPr lang="nl-NL" dirty="0"/>
              <a:t>Drone data verwerken en weergeven in grafieken</a:t>
            </a:r>
          </a:p>
          <a:p>
            <a:r>
              <a:rPr lang="nl-NL" dirty="0"/>
              <a:t>Authenticatie en beveiliging</a:t>
            </a:r>
          </a:p>
          <a:p>
            <a:r>
              <a:rPr lang="nl-NL" dirty="0"/>
              <a:t>Verschillende drone configuraties ondersteunen</a:t>
            </a:r>
          </a:p>
          <a:p>
            <a:r>
              <a:rPr lang="nl-NL" dirty="0"/>
              <a:t>Keuze tussen verschillende datastreams drone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3</a:t>
            </a:fld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1888289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Backlog</a:t>
            </a:r>
            <a:r>
              <a:rPr lang="nl-NL" dirty="0"/>
              <a:t>: sprint 2 (niet gerealiseerd)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Alerts voor afwijkingen tijdens vlucht</a:t>
            </a:r>
          </a:p>
          <a:p>
            <a:r>
              <a:rPr lang="nl-NL" dirty="0"/>
              <a:t>Live camera feed</a:t>
            </a:r>
          </a:p>
          <a:p>
            <a:r>
              <a:rPr lang="nl-NL" dirty="0"/>
              <a:t>Aanmaken eigen kaarten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4</a:t>
            </a:fld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1758215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0118" y="136025"/>
            <a:ext cx="15705282" cy="863693"/>
          </a:xfrm>
        </p:spPr>
        <p:txBody>
          <a:bodyPr/>
          <a:lstStyle/>
          <a:p>
            <a:r>
              <a:rPr lang="nl-NL" dirty="0"/>
              <a:t>Overzicht architectuur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Container diagram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5</a:t>
            </a:fld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1318357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0118" y="136025"/>
            <a:ext cx="15705282" cy="863693"/>
          </a:xfrm>
        </p:spPr>
        <p:txBody>
          <a:bodyPr/>
          <a:lstStyle/>
          <a:p>
            <a:r>
              <a:rPr lang="nl-NL" dirty="0"/>
              <a:t>UI: realistische 2D visualisatie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NL" dirty="0"/>
              <a:t>Leaflet</a:t>
            </a:r>
          </a:p>
          <a:p>
            <a:pPr lvl="1"/>
            <a:r>
              <a:rPr lang="nl-NL" dirty="0" err="1"/>
              <a:t>JavaScript</a:t>
            </a:r>
            <a:r>
              <a:rPr lang="nl-NL" dirty="0"/>
              <a:t> </a:t>
            </a:r>
            <a:r>
              <a:rPr lang="nl-NL" dirty="0" err="1"/>
              <a:t>library</a:t>
            </a:r>
            <a:r>
              <a:rPr lang="nl-NL" dirty="0"/>
              <a:t> voor interactieve kaarten</a:t>
            </a:r>
          </a:p>
          <a:p>
            <a:pPr lvl="1"/>
            <a:r>
              <a:rPr lang="nl-NL" dirty="0"/>
              <a:t>Geïntegreerd in front-end als </a:t>
            </a:r>
            <a:r>
              <a:rPr lang="nl-NL" dirty="0" err="1"/>
              <a:t>Angular</a:t>
            </a:r>
            <a:r>
              <a:rPr lang="nl-NL" dirty="0"/>
              <a:t> Directive</a:t>
            </a:r>
          </a:p>
          <a:p>
            <a:pPr lvl="1"/>
            <a:r>
              <a:rPr lang="nl-NL" dirty="0"/>
              <a:t>Ondersteuning voor bestaande </a:t>
            </a:r>
            <a:r>
              <a:rPr lang="nl-NL" dirty="0" err="1"/>
              <a:t>plugins</a:t>
            </a:r>
            <a:r>
              <a:rPr lang="nl-NL" dirty="0"/>
              <a:t> (live data, </a:t>
            </a:r>
            <a:r>
              <a:rPr lang="nl-NL" dirty="0" err="1"/>
              <a:t>drawing</a:t>
            </a:r>
            <a:r>
              <a:rPr lang="nl-NL" dirty="0"/>
              <a:t>, </a:t>
            </a:r>
            <a:r>
              <a:rPr lang="nl-NL" dirty="0" err="1"/>
              <a:t>heatmaps</a:t>
            </a:r>
            <a:r>
              <a:rPr lang="nl-NL" dirty="0"/>
              <a:t> …)</a:t>
            </a:r>
          </a:p>
          <a:p>
            <a:pPr lvl="1"/>
            <a:endParaRPr lang="nl-NL" dirty="0"/>
          </a:p>
          <a:p>
            <a:r>
              <a:rPr lang="nl-NL" dirty="0"/>
              <a:t>Features</a:t>
            </a:r>
          </a:p>
          <a:p>
            <a:pPr lvl="1"/>
            <a:r>
              <a:rPr lang="nl-NL" dirty="0"/>
              <a:t>Ondersteuning voor mobile (</a:t>
            </a:r>
            <a:r>
              <a:rPr lang="nl-NL" dirty="0" err="1"/>
              <a:t>touch</a:t>
            </a:r>
            <a:r>
              <a:rPr lang="nl-NL" dirty="0"/>
              <a:t>, </a:t>
            </a:r>
            <a:r>
              <a:rPr lang="nl-NL" dirty="0" err="1"/>
              <a:t>gestures</a:t>
            </a:r>
            <a:r>
              <a:rPr lang="nl-NL" dirty="0"/>
              <a:t>, </a:t>
            </a:r>
            <a:r>
              <a:rPr lang="nl-NL" dirty="0" err="1"/>
              <a:t>scaling</a:t>
            </a:r>
            <a:r>
              <a:rPr lang="nl-NL" dirty="0"/>
              <a:t> …)</a:t>
            </a:r>
          </a:p>
          <a:p>
            <a:pPr lvl="1"/>
            <a:r>
              <a:rPr lang="nl-NL" dirty="0"/>
              <a:t>Kaarten interactief aanpassen</a:t>
            </a:r>
          </a:p>
          <a:p>
            <a:pPr lvl="2"/>
            <a:r>
              <a:rPr lang="nl-NL"/>
              <a:t>Vliegroutes, obstakels en </a:t>
            </a:r>
            <a:r>
              <a:rPr lang="nl-NL" dirty="0"/>
              <a:t>scan zones</a:t>
            </a:r>
          </a:p>
          <a:p>
            <a:pPr lvl="1"/>
            <a:r>
              <a:rPr lang="nl-NL" dirty="0" err="1"/>
              <a:t>Panning</a:t>
            </a:r>
            <a:r>
              <a:rPr lang="nl-NL" dirty="0"/>
              <a:t> &amp; zoom </a:t>
            </a:r>
            <a:r>
              <a:rPr lang="nl-NL" dirty="0" err="1"/>
              <a:t>besturingsselementen</a:t>
            </a:r>
            <a:endParaRPr lang="nl-NL" dirty="0"/>
          </a:p>
          <a:p>
            <a:pPr lvl="1"/>
            <a:r>
              <a:rPr lang="nl-NL" dirty="0"/>
              <a:t>Instelbare schaalverhouding en coördinatenstelsels</a:t>
            </a:r>
          </a:p>
          <a:p>
            <a:pPr lvl="1"/>
            <a:r>
              <a:rPr lang="nl-NL" dirty="0"/>
              <a:t>Live visualisatie van de drone (positie, oriëntatie/richting)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6</a:t>
            </a:fld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1880451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0118" y="136025"/>
            <a:ext cx="15705282" cy="863693"/>
          </a:xfrm>
        </p:spPr>
        <p:txBody>
          <a:bodyPr/>
          <a:lstStyle/>
          <a:p>
            <a:r>
              <a:rPr lang="nl-NL" dirty="0"/>
              <a:t>Vliegpaden valideren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Pathfinding</a:t>
            </a:r>
            <a:endParaRPr lang="nl-NL" dirty="0"/>
          </a:p>
          <a:p>
            <a:pPr lvl="1"/>
            <a:r>
              <a:rPr lang="nl-NL" dirty="0"/>
              <a:t>A* algoritme</a:t>
            </a:r>
          </a:p>
          <a:p>
            <a:pPr lvl="1"/>
            <a:r>
              <a:rPr lang="nl-NL" dirty="0"/>
              <a:t>Collision </a:t>
            </a:r>
            <a:r>
              <a:rPr lang="nl-NL" dirty="0" err="1"/>
              <a:t>detection</a:t>
            </a:r>
            <a:endParaRPr lang="nl-NL" dirty="0"/>
          </a:p>
          <a:p>
            <a:pPr lvl="2"/>
            <a:r>
              <a:rPr lang="nl-NL" dirty="0"/>
              <a:t>corrigeren van onmogelijke paden door obstakels</a:t>
            </a:r>
          </a:p>
          <a:p>
            <a:pPr lvl="1"/>
            <a:r>
              <a:rPr lang="nl-NL" dirty="0"/>
              <a:t>Backend service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7</a:t>
            </a:fld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206373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0118" y="136025"/>
            <a:ext cx="15705282" cy="863693"/>
          </a:xfrm>
        </p:spPr>
        <p:txBody>
          <a:bodyPr/>
          <a:lstStyle/>
          <a:p>
            <a:r>
              <a:rPr lang="nl-NL" dirty="0"/>
              <a:t>Vliegroutes valideren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Pathfinding</a:t>
            </a:r>
            <a:endParaRPr lang="nl-NL" dirty="0"/>
          </a:p>
          <a:p>
            <a:pPr lvl="1"/>
            <a:r>
              <a:rPr lang="nl-NL" dirty="0"/>
              <a:t>A* algoritme</a:t>
            </a:r>
          </a:p>
          <a:p>
            <a:pPr lvl="1"/>
            <a:r>
              <a:rPr lang="nl-NL" dirty="0"/>
              <a:t>Collision </a:t>
            </a:r>
            <a:r>
              <a:rPr lang="nl-NL" dirty="0" err="1"/>
              <a:t>detection</a:t>
            </a:r>
            <a:endParaRPr lang="nl-NL" dirty="0"/>
          </a:p>
          <a:p>
            <a:pPr lvl="2"/>
            <a:r>
              <a:rPr lang="nl-NL" dirty="0"/>
              <a:t>corrigeren van onmogelijke routes door obstakels</a:t>
            </a:r>
          </a:p>
          <a:p>
            <a:pPr lvl="1"/>
            <a:r>
              <a:rPr lang="nl-NL" dirty="0"/>
              <a:t>Backend service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8</a:t>
            </a:fld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3677996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0118" y="136025"/>
            <a:ext cx="15705282" cy="863693"/>
          </a:xfrm>
        </p:spPr>
        <p:txBody>
          <a:bodyPr/>
          <a:lstStyle/>
          <a:p>
            <a:r>
              <a:rPr lang="nl-NL" dirty="0" err="1"/>
              <a:t>Mockup</a:t>
            </a:r>
            <a:r>
              <a:rPr lang="nl-NL" dirty="0"/>
              <a:t> Drone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Ontvangen van commando signalen	</a:t>
            </a:r>
          </a:p>
          <a:p>
            <a:pPr lvl="1"/>
            <a:r>
              <a:rPr lang="nl-NL" dirty="0"/>
              <a:t>Start, stop, pauze</a:t>
            </a:r>
          </a:p>
          <a:p>
            <a:pPr lvl="1"/>
            <a:r>
              <a:rPr lang="nl-NL" dirty="0"/>
              <a:t>Vliegen naar een coördinaat</a:t>
            </a:r>
          </a:p>
          <a:p>
            <a:r>
              <a:rPr lang="nl-NL" dirty="0"/>
              <a:t>Versturen van gegenereerde data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9</a:t>
            </a:fld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384193615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Universiteit Gent">
      <a:dk1>
        <a:sysClr val="windowText" lastClr="000000"/>
      </a:dk1>
      <a:lt1>
        <a:sysClr val="window" lastClr="FFFFFF"/>
      </a:lt1>
      <a:dk2>
        <a:srgbClr val="1E64C8"/>
      </a:dk2>
      <a:lt2>
        <a:srgbClr val="FFD200"/>
      </a:lt2>
      <a:accent1>
        <a:srgbClr val="1E64C8"/>
      </a:accent1>
      <a:accent2>
        <a:srgbClr val="FFD2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Universiteit Ge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0">
          <a:solidFill>
            <a:srgbClr val="1E64C8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headEnd type="triangle" w="lg" len="lg"/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sz="25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e-NL-EA_1_0_13.potx" id="{5F6C1209-3523-440E-8533-DCE97EC5C651}" vid="{6C779022-81AC-4A5D-B0C5-44F49FEE6A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presentatie_sprint2</Template>
  <TotalTime>41</TotalTime>
  <Words>200</Words>
  <Application>Microsoft Office PowerPoint</Application>
  <PresentationFormat>Aangepast</PresentationFormat>
  <Paragraphs>61</Paragraphs>
  <Slides>9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2" baseType="lpstr">
      <vt:lpstr>Arial</vt:lpstr>
      <vt:lpstr>Calibri</vt:lpstr>
      <vt:lpstr>Kantoorthema</vt:lpstr>
      <vt:lpstr>Path planner voor inventaris met autonome drone</vt:lpstr>
      <vt:lpstr>Backlog: sprint 2</vt:lpstr>
      <vt:lpstr>Backlog: sprint 2 (gerealiseerd)</vt:lpstr>
      <vt:lpstr>Backlog: sprint 2 (niet gerealiseerd)</vt:lpstr>
      <vt:lpstr>Overzicht architectuur</vt:lpstr>
      <vt:lpstr>UI: realistische 2D visualisatie</vt:lpstr>
      <vt:lpstr>Vliegpaden valideren</vt:lpstr>
      <vt:lpstr>Vliegroutes valideren</vt:lpstr>
      <vt:lpstr>Mockup Drone</vt:lpstr>
    </vt:vector>
  </TitlesOfParts>
  <Company>UGent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Path planner voor inventaris met autonome drone</dc:title>
  <dc:creator>Wouter Stemgée</dc:creator>
  <cp:lastModifiedBy>Wouter Stemgée</cp:lastModifiedBy>
  <cp:revision>8</cp:revision>
  <dcterms:created xsi:type="dcterms:W3CDTF">2019-04-18T16:27:40Z</dcterms:created>
  <dcterms:modified xsi:type="dcterms:W3CDTF">2019-04-23T08:54:55Z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censed to">
    <vt:lpwstr>Ghent University</vt:lpwstr>
  </property>
  <property fmtid="{D5CDD505-2E9C-101B-9397-08002B2CF9AE}" pid="3" name="Version">
    <vt:lpwstr>1.0</vt:lpwstr>
  </property>
  <property fmtid="{D5CDD505-2E9C-101B-9397-08002B2CF9AE}" pid="4" name="Date">
    <vt:filetime>2016-09-20T22:00:00Z</vt:filetime>
  </property>
  <property fmtid="{D5CDD505-2E9C-101B-9397-08002B2CF9AE}" pid="5" name="Build">
    <vt:lpwstr>13</vt:lpwstr>
  </property>
  <property fmtid="{D5CDD505-2E9C-101B-9397-08002B2CF9AE}" pid="6" name="Cmt 1">
    <vt:lpwstr>create</vt:lpwstr>
  </property>
  <property fmtid="{D5CDD505-2E9C-101B-9397-08002B2CF9AE}" pid="7" name="Cmt 2">
    <vt:lpwstr>1st draft</vt:lpwstr>
  </property>
  <property fmtid="{D5CDD505-2E9C-101B-9397-08002B2CF9AE}" pid="8" name="Cmt 3">
    <vt:lpwstr>Corporate splitt off</vt:lpwstr>
  </property>
  <property fmtid="{D5CDD505-2E9C-101B-9397-08002B2CF9AE}" pid="9" name="Cmt 4">
    <vt:lpwstr>2nd draft</vt:lpwstr>
  </property>
  <property fmtid="{D5CDD505-2E9C-101B-9397-08002B2CF9AE}" pid="10" name="Cmt 4A">
    <vt:lpwstr>copy of UK version translated to NL</vt:lpwstr>
  </property>
  <property fmtid="{D5CDD505-2E9C-101B-9397-08002B2CF9AE}" pid="11" name="Cmt 5">
    <vt:lpwstr>set text box and shape defaults</vt:lpwstr>
  </property>
  <property fmtid="{D5CDD505-2E9C-101B-9397-08002B2CF9AE}" pid="12" name="Cmt 6">
    <vt:lpwstr>closing slide acc. to letter</vt:lpwstr>
  </property>
  <property fmtid="{D5CDD505-2E9C-101B-9397-08002B2CF9AE}" pid="13" name="Cmt 7">
    <vt:lpwstr>logo opening slide sharpened</vt:lpwstr>
  </property>
  <property fmtid="{D5CDD505-2E9C-101B-9397-08002B2CF9AE}" pid="14" name="Cmt 8">
    <vt:lpwstr>split variable and fixed data in contact data; lang to NL-BE</vt:lpwstr>
  </property>
  <property fmtid="{D5CDD505-2E9C-101B-9397-08002B2CF9AE}" pid="15" name="Cmt 9">
    <vt:lpwstr>comments 19-9-2016</vt:lpwstr>
  </property>
  <property fmtid="{D5CDD505-2E9C-101B-9397-08002B2CF9AE}" pid="16" name="Cmt 10">
    <vt:lpwstr>social media redesigned</vt:lpwstr>
  </property>
  <property fmtid="{D5CDD505-2E9C-101B-9397-08002B2CF9AE}" pid="17" name="Cmt 11">
    <vt:lpwstr>Title Slide renamed to TitleSlide</vt:lpwstr>
  </property>
  <property fmtid="{D5CDD505-2E9C-101B-9397-08002B2CF9AE}" pid="18" name="Cmt 12">
    <vt:lpwstr>Title and text size</vt:lpwstr>
  </property>
  <property fmtid="{D5CDD505-2E9C-101B-9397-08002B2CF9AE}" pid="19" name="Cmt 13">
    <vt:lpwstr>socmed pictos &gt; normal view</vt:lpwstr>
  </property>
</Properties>
</file>