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260" r:id="rId3"/>
    <p:sldId id="265" r:id="rId4"/>
    <p:sldId id="266" r:id="rId5"/>
    <p:sldId id="270" r:id="rId6"/>
    <p:sldId id="275" r:id="rId7"/>
    <p:sldId id="267" r:id="rId8"/>
    <p:sldId id="273" r:id="rId9"/>
    <p:sldId id="271" r:id="rId10"/>
    <p:sldId id="269" r:id="rId11"/>
    <p:sldId id="272" r:id="rId12"/>
    <p:sldId id="274" r:id="rId13"/>
  </p:sldIdLst>
  <p:sldSz cx="17338675" cy="9753600"/>
  <p:notesSz cx="6858000" cy="9144000"/>
  <p:defaultTextStyle>
    <a:defPPr>
      <a:defRPr lang="en-US"/>
    </a:defPPr>
    <a:lvl1pPr marL="0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1pPr>
    <a:lvl2pPr marL="650184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2pPr>
    <a:lvl3pPr marL="1300368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3pPr>
    <a:lvl4pPr marL="1950552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4pPr>
    <a:lvl5pPr marL="2600736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5pPr>
    <a:lvl6pPr marL="3250921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6pPr>
    <a:lvl7pPr marL="3901105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7pPr>
    <a:lvl8pPr marL="4551289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8pPr>
    <a:lvl9pPr marL="5201473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54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64C8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94" autoAdjust="0"/>
  </p:normalViewPr>
  <p:slideViewPr>
    <p:cSldViewPr snapToGrid="0" showGuides="1">
      <p:cViewPr varScale="1">
        <p:scale>
          <a:sx n="57" d="100"/>
          <a:sy n="57" d="100"/>
        </p:scale>
        <p:origin x="120" y="1914"/>
      </p:cViewPr>
      <p:guideLst>
        <p:guide orient="horz" pos="3072"/>
        <p:guide pos="54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80C0C-85DF-417F-8238-DB0D15743621}" type="datetimeFigureOut">
              <a:rPr lang="en-GB" smtClean="0"/>
              <a:t>23/04/2019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A0A48-EDB1-4AFE-B1B7-10CE2A41649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01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061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557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rpora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147F-ED97-47AF-A1B3-C82A179CF7F3}" type="datetime1">
              <a:rPr lang="nl-NL" smtClean="0"/>
              <a:t>23-4-2019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‹nr.›</a:t>
            </a:fld>
            <a:endParaRPr lang="en-GB"/>
          </a:p>
        </p:txBody>
      </p:sp>
      <p:pic>
        <p:nvPicPr>
          <p:cNvPr id="9" name="Logo Larg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518" y="2275285"/>
            <a:ext cx="5462027" cy="417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3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1393200"/>
            <a:ext cx="16424275" cy="65052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56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291073" y="2286000"/>
            <a:ext cx="15183367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nl-NL" noProof="0"/>
              <a:t>Klik om stijl te bewerken</a:t>
            </a:r>
            <a:endParaRPr lang="nl-BE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283414" y="6874716"/>
            <a:ext cx="15191026" cy="583200"/>
          </a:xfrm>
        </p:spPr>
        <p:txBody>
          <a:bodyPr>
            <a:normAutofit/>
          </a:bodyPr>
          <a:lstStyle>
            <a:lvl1pPr marL="0" indent="0" algn="l">
              <a:lnSpc>
                <a:spcPts val="3600"/>
              </a:lnSpc>
              <a:buNone/>
              <a:defRPr sz="3000" baseline="0">
                <a:solidFill>
                  <a:srgbClr val="FFD200"/>
                </a:solidFill>
              </a:defRPr>
            </a:lvl1pPr>
            <a:lvl2pPr marL="650136" indent="0" algn="ctr">
              <a:buNone/>
              <a:defRPr sz="2844"/>
            </a:lvl2pPr>
            <a:lvl3pPr marL="1300270" indent="0" algn="ctr">
              <a:buNone/>
              <a:defRPr sz="2560"/>
            </a:lvl3pPr>
            <a:lvl4pPr marL="1950406" indent="0" algn="ctr">
              <a:buNone/>
              <a:defRPr sz="2275"/>
            </a:lvl4pPr>
            <a:lvl5pPr marL="2600542" indent="0" algn="ctr">
              <a:buNone/>
              <a:defRPr sz="2275"/>
            </a:lvl5pPr>
            <a:lvl6pPr marL="3250677" indent="0" algn="ctr">
              <a:buNone/>
              <a:defRPr sz="2275"/>
            </a:lvl6pPr>
            <a:lvl7pPr marL="3900813" indent="0" algn="ctr">
              <a:buNone/>
              <a:defRPr sz="2275"/>
            </a:lvl7pPr>
            <a:lvl8pPr marL="4550949" indent="0" algn="ctr">
              <a:buNone/>
              <a:defRPr sz="2275"/>
            </a:lvl8pPr>
            <a:lvl9pPr marL="5201083" indent="0" algn="ctr">
              <a:buNone/>
              <a:defRPr sz="2275"/>
            </a:lvl9pPr>
          </a:lstStyle>
          <a:p>
            <a:r>
              <a:rPr lang="nl-BE" noProof="0" dirty="0"/>
              <a:t>Klik om de ondertitel / presentator / datum [</a:t>
            </a:r>
            <a:r>
              <a:rPr lang="nl-BE" noProof="0" dirty="0" err="1"/>
              <a:t>dd</a:t>
            </a:r>
            <a:r>
              <a:rPr lang="nl-BE" noProof="0" dirty="0"/>
              <a:t>-mm-</a:t>
            </a:r>
            <a:r>
              <a:rPr lang="nl-BE" noProof="0" dirty="0" err="1"/>
              <a:t>yyyy</a:t>
            </a:r>
            <a:r>
              <a:rPr lang="nl-BE" noProof="0" dirty="0"/>
              <a:t>] te maken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2" y="6408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560"/>
          </a:p>
        </p:txBody>
      </p:sp>
      <p:sp>
        <p:nvSpPr>
          <p:cNvPr id="10" name="Organisation Placeholder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564452" y="388531"/>
            <a:ext cx="8293992" cy="540000"/>
          </a:xfrm>
        </p:spPr>
        <p:txBody>
          <a:bodyPr anchor="b" anchorCtr="0">
            <a:normAutofit/>
          </a:bodyPr>
          <a:lstStyle>
            <a:lvl1pPr marL="0" indent="0">
              <a:lnSpc>
                <a:spcPts val="1700"/>
              </a:lnSpc>
              <a:buNone/>
              <a:defRPr sz="1400" b="1" i="0" u="sng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1pPr>
            <a:lvl2pPr marL="0" indent="0">
              <a:lnSpc>
                <a:spcPts val="1700"/>
              </a:lnSpc>
              <a:buNone/>
              <a:defRPr sz="1400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2pPr>
          </a:lstStyle>
          <a:p>
            <a:pPr lvl="0"/>
            <a:r>
              <a:rPr lang="nl-BE" noProof="0" dirty="0"/>
              <a:t>Klik om de organisatie stijlen te bewerken</a:t>
            </a:r>
          </a:p>
          <a:p>
            <a:pPr lvl="1"/>
            <a:r>
              <a:rPr lang="nl-BE" noProof="0"/>
              <a:t>tweede niveau</a:t>
            </a:r>
            <a:endParaRPr lang="nl-BE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32004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1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7132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2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82296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3</a:t>
            </a: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460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4</a:t>
            </a:r>
          </a:p>
        </p:txBody>
      </p:sp>
      <p:sp>
        <p:nvSpPr>
          <p:cNvPr id="5" name="Rectangle 4" hidden="1"/>
          <p:cNvSpPr/>
          <p:nvPr userDrawn="1"/>
        </p:nvSpPr>
        <p:spPr>
          <a:xfrm>
            <a:off x="914400" y="464400"/>
            <a:ext cx="15560040" cy="4644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560"/>
          </a:p>
        </p:txBody>
      </p:sp>
      <p:pic>
        <p:nvPicPr>
          <p:cNvPr id="16" name="Afbeelding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99" y="0"/>
            <a:ext cx="5572799" cy="13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1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56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3" y="3246120"/>
            <a:ext cx="15183367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nl-BE" noProof="0" dirty="0"/>
              <a:t>klik om een hoofdstuktitel te maken.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2" y="7344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56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11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‹nr.›</a:t>
            </a:fld>
            <a:endParaRPr lang="nl-BE" noProof="0" dirty="0"/>
          </a:p>
        </p:txBody>
      </p:sp>
      <p:sp>
        <p:nvSpPr>
          <p:cNvPr id="10" name="Rectangle 9" hidden="1"/>
          <p:cNvSpPr/>
          <p:nvPr userDrawn="1"/>
        </p:nvSpPr>
        <p:spPr>
          <a:xfrm>
            <a:off x="914400" y="464400"/>
            <a:ext cx="15560040" cy="4644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560"/>
          </a:p>
        </p:txBody>
      </p:sp>
    </p:spTree>
    <p:extLst>
      <p:ext uri="{BB962C8B-B14F-4D97-AF65-F5344CB8AC3E}">
        <p14:creationId xmlns:p14="http://schemas.microsoft.com/office/powerpoint/2010/main" val="129473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stijl te bewerken</a:t>
            </a:r>
            <a:endParaRPr lang="nl-BE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5825" y="1194364"/>
            <a:ext cx="15699575" cy="6696000"/>
          </a:xfrm>
        </p:spPr>
        <p:txBody>
          <a:bodyPr/>
          <a:lstStyle>
            <a:lvl1pPr defTabSz="457167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457167">
              <a:lnSpc>
                <a:spcPct val="120000"/>
              </a:lnSpc>
              <a:defRPr/>
            </a:lvl3pPr>
            <a:lvl4pPr marL="2328688" indent="-550822" defTabSz="1912795">
              <a:lnSpc>
                <a:spcPct val="120000"/>
              </a:lnSpc>
              <a:tabLst/>
              <a:defRPr/>
            </a:lvl4pPr>
            <a:lvl5pPr marL="2962053" indent="-442881" defTabSz="457167">
              <a:lnSpc>
                <a:spcPct val="120000"/>
              </a:lnSpc>
              <a:buFont typeface="Arial" panose="020B0604020202020204" pitchFamily="34" charset="0"/>
              <a:buChar char="̶"/>
              <a:defRPr/>
            </a:lvl5pPr>
          </a:lstStyle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  <a:p>
            <a:pPr lvl="3"/>
            <a:r>
              <a:rPr lang="nl-BE" noProof="0" dirty="0" err="1"/>
              <a:t>Fourth</a:t>
            </a:r>
            <a:r>
              <a:rPr lang="nl-BE" noProof="0" dirty="0"/>
              <a:t> level</a:t>
            </a:r>
          </a:p>
          <a:p>
            <a:pPr lvl="4"/>
            <a:r>
              <a:rPr lang="nl-BE" noProof="0" dirty="0" err="1"/>
              <a:t>Fifth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70885-0B31-4E06-AE71-7E16801F2838}" type="datetime1">
              <a:rPr lang="nl-BE" noProof="0" smtClean="0"/>
              <a:t>23/04/2019</a:t>
            </a:fld>
            <a:endParaRPr lang="nl-B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‹nr.›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308157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stijl te bewerken</a:t>
            </a:r>
            <a:endParaRPr lang="nl-BE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0F60-8C93-4C37-B51A-4DDAE36F7E9B}" type="datetime1">
              <a:rPr lang="nl-BE" noProof="0" smtClean="0"/>
              <a:t>23/04/2019</a:t>
            </a:fld>
            <a:endParaRPr lang="nl-B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10104438" y="1371918"/>
            <a:ext cx="6299999" cy="6498000"/>
          </a:xfrm>
        </p:spPr>
        <p:txBody>
          <a:bodyPr/>
          <a:lstStyle>
            <a:lvl1pPr marL="85719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11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‹nr.›</a:t>
            </a:fld>
            <a:endParaRPr lang="nl-BE" noProof="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5825" y="1194364"/>
            <a:ext cx="8441999" cy="6696000"/>
          </a:xfrm>
        </p:spPr>
        <p:txBody>
          <a:bodyPr/>
          <a:lstStyle>
            <a:lvl1pPr defTabSz="457167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457167">
              <a:lnSpc>
                <a:spcPct val="120000"/>
              </a:lnSpc>
              <a:defRPr/>
            </a:lvl3pPr>
            <a:lvl4pPr defTabSz="457167">
              <a:lnSpc>
                <a:spcPct val="120000"/>
              </a:lnSpc>
              <a:defRPr/>
            </a:lvl4pPr>
            <a:lvl5pPr defTabSz="457167">
              <a:lnSpc>
                <a:spcPct val="120000"/>
              </a:lnSpc>
              <a:defRPr/>
            </a:lvl5pPr>
          </a:lstStyle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131488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stijl te bewerken</a:t>
            </a:r>
            <a:endParaRPr lang="nl-BE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594B6-17DF-4759-A7A5-128AFEA77F2C}" type="datetime1">
              <a:rPr lang="nl-BE" noProof="0" smtClean="0"/>
              <a:t>23/04/2019</a:t>
            </a:fld>
            <a:endParaRPr lang="nl-BE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‹nr.›</a:t>
            </a:fld>
            <a:endParaRPr lang="nl-BE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52040" y="1371600"/>
            <a:ext cx="15480000" cy="65016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37451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1384-1200-4D40-BEF0-3A17A1F906F4}" type="datetime1">
              <a:rPr lang="nl-NL" noProof="0" smtClean="0"/>
              <a:t>23-4-2019</a:t>
            </a:fld>
            <a:endParaRPr lang="nl-N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7" name="Covering Background"/>
          <p:cNvSpPr/>
          <p:nvPr userDrawn="1"/>
        </p:nvSpPr>
        <p:spPr>
          <a:xfrm>
            <a:off x="-1" y="0"/>
            <a:ext cx="17337600" cy="975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560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17337600" cy="9753600"/>
          </a:xfrm>
        </p:spPr>
        <p:txBody>
          <a:bodyPr/>
          <a:lstStyle>
            <a:lvl1pPr marL="85719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294941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1393200"/>
            <a:ext cx="16424275" cy="65052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560" noProof="0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9215999" y="3096007"/>
            <a:ext cx="7257600" cy="1717969"/>
          </a:xfrm>
        </p:spPr>
        <p:txBody>
          <a:bodyPr>
            <a:normAutofit/>
          </a:bodyPr>
          <a:lstStyle>
            <a:lvl1pPr marL="0" indent="0">
              <a:lnSpc>
                <a:spcPts val="35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Klik om de namen van </a:t>
            </a:r>
            <a:r>
              <a:rPr lang="nl-NL" dirty="0" err="1"/>
              <a:t>social</a:t>
            </a:r>
            <a:r>
              <a:rPr lang="nl-NL" dirty="0"/>
              <a:t> media in te typen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3" y="1743240"/>
            <a:ext cx="7419544" cy="5769600"/>
          </a:xfrm>
        </p:spPr>
        <p:txBody>
          <a:bodyPr anchor="t" anchorCtr="0">
            <a:noAutofit/>
          </a:bodyPr>
          <a:lstStyle>
            <a:lvl1pPr algn="l">
              <a:lnSpc>
                <a:spcPts val="3500"/>
              </a:lnSpc>
              <a:defRPr sz="2500" u="none" cap="none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+mn-lt"/>
              </a:defRPr>
            </a:lvl1pPr>
          </a:lstStyle>
          <a:p>
            <a:r>
              <a:rPr lang="nl-BE" noProof="0" dirty="0"/>
              <a:t>Klik om de gegevens van de presentator in </a:t>
            </a:r>
            <a:r>
              <a:rPr lang="nl-BE" noProof="0"/>
              <a:t>te typen</a:t>
            </a:r>
            <a:endParaRPr lang="nl-BE" noProof="0" dirty="0"/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2" y="1828800"/>
            <a:ext cx="15012000" cy="59997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56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99" y="0"/>
            <a:ext cx="5572799" cy="13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8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0119" y="136033"/>
            <a:ext cx="15705281" cy="86369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nl-BE" noProof="0" dirty="0"/>
              <a:t>Klik om de stijl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825" y="1194364"/>
            <a:ext cx="15699575" cy="66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72394" y="8948711"/>
            <a:ext cx="2297926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70D1A-A3AB-4E9F-892E-C45B5A80FDBF}" type="datetime1">
              <a:rPr lang="nl-BE" noProof="0" smtClean="0"/>
              <a:t>23/04/2019</a:t>
            </a:fld>
            <a:endParaRPr lang="nl-B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10241" y="8994423"/>
            <a:ext cx="8353563" cy="437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11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‹nr.›</a:t>
            </a:fld>
            <a:endParaRPr lang="nl-BE" noProof="0" dirty="0"/>
          </a:p>
        </p:txBody>
      </p:sp>
      <p:sp>
        <p:nvSpPr>
          <p:cNvPr id="7" name="Title positioning box" hidden="1"/>
          <p:cNvSpPr/>
          <p:nvPr userDrawn="1"/>
        </p:nvSpPr>
        <p:spPr>
          <a:xfrm>
            <a:off x="927268" y="367200"/>
            <a:ext cx="15480000" cy="463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560"/>
          </a:p>
        </p:txBody>
      </p:sp>
      <p:sp>
        <p:nvSpPr>
          <p:cNvPr id="8" name="Text positoning box" hidden="1"/>
          <p:cNvSpPr/>
          <p:nvPr userDrawn="1"/>
        </p:nvSpPr>
        <p:spPr>
          <a:xfrm>
            <a:off x="927268" y="1584000"/>
            <a:ext cx="82296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560"/>
          </a:p>
        </p:txBody>
      </p:sp>
      <p:sp>
        <p:nvSpPr>
          <p:cNvPr id="9" name="Logo positioning box" hidden="1"/>
          <p:cNvSpPr/>
          <p:nvPr userDrawn="1"/>
        </p:nvSpPr>
        <p:spPr>
          <a:xfrm flipV="1">
            <a:off x="928805" y="7878850"/>
            <a:ext cx="15478465" cy="14163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56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17" y="7906160"/>
            <a:ext cx="2308379" cy="1847440"/>
          </a:xfrm>
          <a:prstGeom prst="rect">
            <a:avLst/>
          </a:prstGeom>
        </p:spPr>
      </p:pic>
      <p:sp>
        <p:nvSpPr>
          <p:cNvPr id="12" name="Text positoning box" hidden="1"/>
          <p:cNvSpPr/>
          <p:nvPr userDrawn="1"/>
        </p:nvSpPr>
        <p:spPr>
          <a:xfrm>
            <a:off x="9172106" y="1584000"/>
            <a:ext cx="9144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560"/>
          </a:p>
        </p:txBody>
      </p:sp>
      <p:sp>
        <p:nvSpPr>
          <p:cNvPr id="13" name="Text positoning box" hidden="1"/>
          <p:cNvSpPr/>
          <p:nvPr userDrawn="1"/>
        </p:nvSpPr>
        <p:spPr>
          <a:xfrm>
            <a:off x="10099369" y="1356360"/>
            <a:ext cx="6307895" cy="6527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560"/>
          </a:p>
        </p:txBody>
      </p:sp>
    </p:spTree>
    <p:extLst>
      <p:ext uri="{BB962C8B-B14F-4D97-AF65-F5344CB8AC3E}">
        <p14:creationId xmlns:p14="http://schemas.microsoft.com/office/powerpoint/2010/main" val="377058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73" r:id="rId3"/>
    <p:sldLayoutId id="2147483662" r:id="rId4"/>
    <p:sldLayoutId id="2147483674" r:id="rId5"/>
    <p:sldLayoutId id="2147483666" r:id="rId6"/>
    <p:sldLayoutId id="2147483675" r:id="rId7"/>
    <p:sldLayoutId id="2147483676" r:id="rId8"/>
  </p:sldLayoutIdLst>
  <p:hf hdr="0" ftr="0" dt="0"/>
  <p:txStyles>
    <p:titleStyle>
      <a:lvl1pPr algn="l" defTabSz="1300270" rtl="0" eaLnBrk="1" latinLnBrk="0" hangingPunct="1">
        <a:lnSpc>
          <a:spcPct val="90000"/>
        </a:lnSpc>
        <a:spcBef>
          <a:spcPct val="0"/>
        </a:spcBef>
        <a:buNone/>
        <a:defRPr sz="5400" u="sng" kern="1200" cap="all" baseline="0">
          <a:solidFill>
            <a:srgbClr val="1E64C8"/>
          </a:solidFill>
          <a:uFill>
            <a:solidFill>
              <a:srgbClr val="1E64C8"/>
            </a:solidFill>
          </a:uFill>
          <a:latin typeface="+mj-lt"/>
          <a:ea typeface="+mj-ea"/>
          <a:cs typeface="+mj-cs"/>
        </a:defRPr>
      </a:lvl1pPr>
    </p:titleStyle>
    <p:bodyStyle>
      <a:lvl1pPr marL="536535" indent="-450815" algn="l" defTabSz="130027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69900" indent="-450815" algn="l" defTabSz="457167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tabLst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1755643" indent="-449967" algn="l" defTabSz="130027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1343" indent="-550822" algn="l" defTabSz="130027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130" indent="-1158790" algn="l" defTabSz="130027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3575745" indent="-325068" algn="l" defTabSz="130027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5881" indent="-325068" algn="l" defTabSz="130027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015" indent="-325068" algn="l" defTabSz="130027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151" indent="-325068" algn="l" defTabSz="130027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27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136" algn="l" defTabSz="130027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270" algn="l" defTabSz="130027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406" algn="l" defTabSz="130027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542" algn="l" defTabSz="130027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0677" algn="l" defTabSz="130027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0813" algn="l" defTabSz="130027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0949" algn="l" defTabSz="130027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083" algn="l" defTabSz="130027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bpvop4.ugent.be:8081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Path</a:t>
            </a:r>
            <a:r>
              <a:rPr lang="nl-NL" dirty="0"/>
              <a:t> planner voor inventaris met autonome drone</a:t>
            </a:r>
          </a:p>
        </p:txBody>
      </p:sp>
      <p:sp>
        <p:nvSpPr>
          <p:cNvPr id="18" name="Ondertitel 1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Team – drone1 / sprint2</a:t>
            </a:r>
          </a:p>
        </p:txBody>
      </p:sp>
    </p:spTree>
    <p:extLst>
      <p:ext uri="{BB962C8B-B14F-4D97-AF65-F5344CB8AC3E}">
        <p14:creationId xmlns:p14="http://schemas.microsoft.com/office/powerpoint/2010/main" val="3355618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20" y="136030"/>
            <a:ext cx="15705281" cy="863693"/>
          </a:xfrm>
        </p:spPr>
        <p:txBody>
          <a:bodyPr/>
          <a:lstStyle/>
          <a:p>
            <a:r>
              <a:rPr lang="nl-NL" dirty="0" err="1"/>
              <a:t>Mockup</a:t>
            </a:r>
            <a:r>
              <a:rPr lang="nl-NL" dirty="0"/>
              <a:t> Drone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Python</a:t>
            </a:r>
          </a:p>
          <a:p>
            <a:r>
              <a:rPr lang="nl-NL" dirty="0"/>
              <a:t>Ontvangen van commando signalen	</a:t>
            </a:r>
          </a:p>
          <a:p>
            <a:pPr lvl="1"/>
            <a:r>
              <a:rPr lang="nl-NL" dirty="0"/>
              <a:t>Start, stop, pauzeer</a:t>
            </a:r>
          </a:p>
          <a:p>
            <a:pPr lvl="1"/>
            <a:r>
              <a:rPr lang="nl-NL" dirty="0"/>
              <a:t>Vliegen naar een coördinaat</a:t>
            </a:r>
          </a:p>
          <a:p>
            <a:pPr lvl="1"/>
            <a:r>
              <a:rPr lang="nl-NL" dirty="0"/>
              <a:t>Scannen van een locatie</a:t>
            </a:r>
          </a:p>
          <a:p>
            <a:r>
              <a:rPr lang="nl-NL" dirty="0"/>
              <a:t>Versturen van data</a:t>
            </a:r>
          </a:p>
          <a:p>
            <a:pPr lvl="1"/>
            <a:r>
              <a:rPr lang="nl-NL" dirty="0"/>
              <a:t>Vlucht data (positie, oriëntatie…)</a:t>
            </a:r>
          </a:p>
          <a:p>
            <a:pPr lvl="1"/>
            <a:r>
              <a:rPr lang="nl-NL" dirty="0"/>
              <a:t>Gescande items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10</a:t>
            </a:fld>
            <a:endParaRPr lang="nl-BE" noProof="0" dirty="0"/>
          </a:p>
        </p:txBody>
      </p:sp>
      <p:pic>
        <p:nvPicPr>
          <p:cNvPr id="5" name="Picture 2" descr="Afbeeldingsresultaat voor a* gif">
            <a:extLst>
              <a:ext uri="{FF2B5EF4-FFF2-40B4-BE49-F238E27FC236}">
                <a16:creationId xmlns:a16="http://schemas.microsoft.com/office/drawing/2014/main" id="{C08C1F8C-C3B2-47D0-BB31-0095B436CD6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99" y="9075040"/>
            <a:ext cx="270320" cy="266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936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20" y="136030"/>
            <a:ext cx="15705281" cy="863693"/>
          </a:xfrm>
        </p:spPr>
        <p:txBody>
          <a:bodyPr/>
          <a:lstStyle/>
          <a:p>
            <a:r>
              <a:rPr lang="nl-NL" dirty="0"/>
              <a:t>Node-RED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5826" y="1277263"/>
            <a:ext cx="15676574" cy="3846287"/>
          </a:xfrm>
        </p:spPr>
        <p:txBody>
          <a:bodyPr>
            <a:normAutofit/>
          </a:bodyPr>
          <a:lstStyle/>
          <a:p>
            <a:r>
              <a:rPr lang="nl-NL" dirty="0"/>
              <a:t>Flow-gebaseerd visueel programmeren voor </a:t>
            </a:r>
            <a:r>
              <a:rPr lang="nl-NL" dirty="0" err="1"/>
              <a:t>IoT</a:t>
            </a:r>
            <a:r>
              <a:rPr lang="nl-NL" dirty="0"/>
              <a:t> </a:t>
            </a:r>
          </a:p>
          <a:p>
            <a:r>
              <a:rPr lang="nl-NL" dirty="0"/>
              <a:t>Werkt in de browser, gebouwd op Node.js</a:t>
            </a:r>
          </a:p>
          <a:p>
            <a:r>
              <a:rPr lang="nl-NL" dirty="0"/>
              <a:t>Ondersteuning MQTT, HTTP, </a:t>
            </a:r>
            <a:r>
              <a:rPr lang="nl-NL" dirty="0" err="1"/>
              <a:t>WebSocket</a:t>
            </a:r>
            <a:r>
              <a:rPr lang="nl-NL" dirty="0"/>
              <a:t> eindpunten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11</a:t>
            </a:fld>
            <a:endParaRPr lang="nl-BE" noProof="0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B2BFA83-A741-4BBF-A8FF-164A77DDA9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44" b="56066"/>
          <a:stretch/>
        </p:blipFill>
        <p:spPr>
          <a:xfrm>
            <a:off x="6400799" y="5907318"/>
            <a:ext cx="10967320" cy="3846287"/>
          </a:xfrm>
          <a:prstGeom prst="rect">
            <a:avLst/>
          </a:prstGeom>
        </p:spPr>
      </p:pic>
      <p:pic>
        <p:nvPicPr>
          <p:cNvPr id="2050" name="Picture 2" descr="Afbeeldingsresultaat voor node red">
            <a:extLst>
              <a:ext uri="{FF2B5EF4-FFF2-40B4-BE49-F238E27FC236}">
                <a16:creationId xmlns:a16="http://schemas.microsoft.com/office/drawing/2014/main" id="{6B22F2F1-B9CC-4E3D-89D7-32292CF9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34" y="4641208"/>
            <a:ext cx="4569197" cy="253221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8805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20" y="136030"/>
            <a:ext cx="15705281" cy="863693"/>
          </a:xfrm>
        </p:spPr>
        <p:txBody>
          <a:bodyPr/>
          <a:lstStyle/>
          <a:p>
            <a:r>
              <a:rPr lang="nl-NL" dirty="0"/>
              <a:t>demonstratie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12</a:t>
            </a:fld>
            <a:endParaRPr lang="nl-BE" noProof="0" dirty="0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85D9ED3E-679B-46A6-BF99-738A02E212E3}"/>
              </a:ext>
            </a:extLst>
          </p:cNvPr>
          <p:cNvSpPr/>
          <p:nvPr/>
        </p:nvSpPr>
        <p:spPr>
          <a:xfrm>
            <a:off x="6385333" y="4633661"/>
            <a:ext cx="4368504" cy="486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hlinkClick r:id="rId2"/>
              </a:rPr>
              <a:t>http://bpvop4.ugent.be:8081/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07424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Backlog</a:t>
            </a:r>
            <a:r>
              <a:rPr lang="nl-NL" dirty="0"/>
              <a:t>: sprint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smtClean="0"/>
              <a:pPr/>
              <a:t>2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60186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Backlog</a:t>
            </a:r>
            <a:r>
              <a:rPr lang="nl-NL" dirty="0"/>
              <a:t>: sprint 2 (gerealiseerd </a:t>
            </a:r>
            <a:r>
              <a:rPr lang="nl-NL" dirty="0">
                <a:sym typeface="Wingdings" panose="05000000000000000000" pitchFamily="2" charset="2"/>
              </a:rPr>
              <a:t>💪</a:t>
            </a:r>
            <a:r>
              <a:rPr lang="nl-NL" dirty="0"/>
              <a:t>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5827" y="1194368"/>
            <a:ext cx="15699575" cy="6696001"/>
          </a:xfrm>
        </p:spPr>
        <p:txBody>
          <a:bodyPr>
            <a:normAutofit lnSpcReduction="10000"/>
          </a:bodyPr>
          <a:lstStyle/>
          <a:p>
            <a:r>
              <a:rPr lang="nl-NL" dirty="0"/>
              <a:t>UI converteren naar realistische 2D visualisatie </a:t>
            </a:r>
          </a:p>
          <a:p>
            <a:r>
              <a:rPr lang="nl-NL" dirty="0"/>
              <a:t>Vliegpaden valideren</a:t>
            </a:r>
          </a:p>
          <a:p>
            <a:r>
              <a:rPr lang="nl-NL" dirty="0" err="1"/>
              <a:t>Mockup</a:t>
            </a:r>
            <a:r>
              <a:rPr lang="nl-NL" dirty="0"/>
              <a:t> drone voor het simuleren van vlucht data</a:t>
            </a:r>
          </a:p>
          <a:p>
            <a:r>
              <a:rPr lang="nl-NL" dirty="0"/>
              <a:t>Drone data verwerken en weergeven in grafieken</a:t>
            </a:r>
          </a:p>
          <a:p>
            <a:r>
              <a:rPr lang="nl-NL" dirty="0"/>
              <a:t>Authenticatie en beveiliging</a:t>
            </a:r>
          </a:p>
          <a:p>
            <a:r>
              <a:rPr lang="nl-NL" dirty="0"/>
              <a:t>Verschillende drone configuraties ondersteunen</a:t>
            </a:r>
          </a:p>
          <a:p>
            <a:r>
              <a:rPr lang="nl-NL" dirty="0"/>
              <a:t>Keuze tussen verschillende datastreams drone</a:t>
            </a:r>
          </a:p>
          <a:p>
            <a:r>
              <a:rPr lang="nl-NL" dirty="0"/>
              <a:t>‘Native’ Android applicatie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3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1888289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800" dirty="0" err="1"/>
              <a:t>Backlog</a:t>
            </a:r>
            <a:r>
              <a:rPr lang="nl-NL" sz="4800" dirty="0"/>
              <a:t>: sprint 2 (niet gerealiseerd 😢)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Alerts voor afwijkingen tijdens vlucht</a:t>
            </a:r>
          </a:p>
          <a:p>
            <a:r>
              <a:rPr lang="nl-NL" dirty="0"/>
              <a:t>Live camera feed</a:t>
            </a:r>
          </a:p>
          <a:p>
            <a:r>
              <a:rPr lang="nl-NL" dirty="0"/>
              <a:t>Aanmaken eigen kaarten</a:t>
            </a:r>
          </a:p>
          <a:p>
            <a:pPr lvl="1"/>
            <a:r>
              <a:rPr lang="nl-NL" dirty="0"/>
              <a:t>Aangepaste plattegrond afbeelding</a:t>
            </a:r>
          </a:p>
          <a:p>
            <a:pPr lvl="1"/>
            <a:r>
              <a:rPr lang="nl-NL" dirty="0"/>
              <a:t>Instelbare schaal</a:t>
            </a:r>
          </a:p>
          <a:p>
            <a:pPr lvl="1"/>
            <a:r>
              <a:rPr lang="nl-NL" dirty="0"/>
              <a:t>Ankerpunten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4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1758215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20" y="136030"/>
            <a:ext cx="15705281" cy="863693"/>
          </a:xfrm>
        </p:spPr>
        <p:txBody>
          <a:bodyPr/>
          <a:lstStyle/>
          <a:p>
            <a:r>
              <a:rPr lang="nl-NL" dirty="0"/>
              <a:t>Overzicht technologie stack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5</a:t>
            </a:fld>
            <a:endParaRPr lang="nl-BE" noProof="0" dirty="0"/>
          </a:p>
        </p:txBody>
      </p:sp>
      <p:grpSp>
        <p:nvGrpSpPr>
          <p:cNvPr id="10" name="Groep 9">
            <a:extLst>
              <a:ext uri="{FF2B5EF4-FFF2-40B4-BE49-F238E27FC236}">
                <a16:creationId xmlns:a16="http://schemas.microsoft.com/office/drawing/2014/main" id="{B53E832E-B631-4B2C-9346-2A572DDB21DE}"/>
              </a:ext>
            </a:extLst>
          </p:cNvPr>
          <p:cNvGrpSpPr/>
          <p:nvPr/>
        </p:nvGrpSpPr>
        <p:grpSpPr>
          <a:xfrm>
            <a:off x="2679469" y="964099"/>
            <a:ext cx="12160476" cy="8789502"/>
            <a:chOff x="2679459" y="964092"/>
            <a:chExt cx="12160495" cy="8789515"/>
          </a:xfrm>
        </p:grpSpPr>
        <p:pic>
          <p:nvPicPr>
            <p:cNvPr id="8" name="Afbeelding 7">
              <a:extLst>
                <a:ext uri="{FF2B5EF4-FFF2-40B4-BE49-F238E27FC236}">
                  <a16:creationId xmlns:a16="http://schemas.microsoft.com/office/drawing/2014/main" id="{B05F02E5-CD75-45BE-A526-10F6E877E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79459" y="964092"/>
              <a:ext cx="12160495" cy="8789515"/>
            </a:xfrm>
            <a:prstGeom prst="rect">
              <a:avLst/>
            </a:prstGeom>
          </p:spPr>
        </p:pic>
        <p:grpSp>
          <p:nvGrpSpPr>
            <p:cNvPr id="9" name="Groep 8">
              <a:extLst>
                <a:ext uri="{FF2B5EF4-FFF2-40B4-BE49-F238E27FC236}">
                  <a16:creationId xmlns:a16="http://schemas.microsoft.com/office/drawing/2014/main" id="{060CDB86-3335-4339-B765-0BD17BC96F72}"/>
                </a:ext>
              </a:extLst>
            </p:cNvPr>
            <p:cNvGrpSpPr/>
            <p:nvPr/>
          </p:nvGrpSpPr>
          <p:grpSpPr>
            <a:xfrm>
              <a:off x="4211741" y="4178040"/>
              <a:ext cx="1352059" cy="437771"/>
              <a:chOff x="4305488" y="4170652"/>
              <a:chExt cx="1352059" cy="437771"/>
            </a:xfrm>
          </p:grpSpPr>
          <p:pic>
            <p:nvPicPr>
              <p:cNvPr id="3078" name="Picture 6" descr="https://cdn.freebiesupply.com/logos/large/2x/python-3-logo-black-and-white.png">
                <a:extLst>
                  <a:ext uri="{FF2B5EF4-FFF2-40B4-BE49-F238E27FC236}">
                    <a16:creationId xmlns:a16="http://schemas.microsoft.com/office/drawing/2014/main" id="{6175F6C3-B6DF-412C-9F64-8BC6170149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022" t="1" b="10523"/>
              <a:stretch/>
            </p:blipFill>
            <p:spPr bwMode="auto">
              <a:xfrm>
                <a:off x="4690976" y="4194376"/>
                <a:ext cx="966571" cy="3395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80" name="Picture 8" descr="https://cdn.freebiesupply.com/logos/large/2x/python-3-logo-png-transparent.png">
                <a:extLst>
                  <a:ext uri="{FF2B5EF4-FFF2-40B4-BE49-F238E27FC236}">
                    <a16:creationId xmlns:a16="http://schemas.microsoft.com/office/drawing/2014/main" id="{471377E7-779D-4583-8E3D-E3484F2954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3055"/>
              <a:stretch/>
            </p:blipFill>
            <p:spPr bwMode="auto">
              <a:xfrm>
                <a:off x="4305488" y="4170652"/>
                <a:ext cx="406159" cy="4377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318357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features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smtClean="0"/>
              <a:pPr/>
              <a:t>6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50979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20" y="136030"/>
            <a:ext cx="15705281" cy="863693"/>
          </a:xfrm>
        </p:spPr>
        <p:txBody>
          <a:bodyPr/>
          <a:lstStyle/>
          <a:p>
            <a:r>
              <a:rPr lang="nl-NL" dirty="0"/>
              <a:t>UI: realistische 2D visualisatie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NL" dirty="0"/>
              <a:t>Leaflet</a:t>
            </a:r>
          </a:p>
          <a:p>
            <a:pPr lvl="1"/>
            <a:r>
              <a:rPr lang="nl-NL" dirty="0"/>
              <a:t>Javascript bibliotheek voor interactieve kaarten</a:t>
            </a:r>
          </a:p>
          <a:p>
            <a:pPr lvl="1"/>
            <a:r>
              <a:rPr lang="nl-NL" dirty="0"/>
              <a:t>Geïntegreerd in front-end als </a:t>
            </a:r>
            <a:r>
              <a:rPr lang="nl-NL" dirty="0" err="1"/>
              <a:t>Angular</a:t>
            </a:r>
            <a:r>
              <a:rPr lang="nl-NL" dirty="0"/>
              <a:t> Directive</a:t>
            </a:r>
          </a:p>
          <a:p>
            <a:pPr lvl="1"/>
            <a:r>
              <a:rPr lang="nl-NL" dirty="0"/>
              <a:t>Ondersteuning voor bestaande </a:t>
            </a:r>
            <a:r>
              <a:rPr lang="nl-NL" dirty="0" err="1"/>
              <a:t>plugins</a:t>
            </a:r>
            <a:r>
              <a:rPr lang="nl-NL" dirty="0"/>
              <a:t> (live data, </a:t>
            </a:r>
            <a:r>
              <a:rPr lang="nl-NL" dirty="0" err="1"/>
              <a:t>drawing</a:t>
            </a:r>
            <a:r>
              <a:rPr lang="nl-NL" dirty="0"/>
              <a:t>, </a:t>
            </a:r>
            <a:r>
              <a:rPr lang="nl-NL" dirty="0" err="1"/>
              <a:t>heatmaps</a:t>
            </a:r>
            <a:r>
              <a:rPr lang="nl-NL" dirty="0"/>
              <a:t> …)</a:t>
            </a:r>
          </a:p>
          <a:p>
            <a:pPr lvl="1"/>
            <a:endParaRPr lang="nl-NL" dirty="0"/>
          </a:p>
          <a:p>
            <a:r>
              <a:rPr lang="nl-NL" dirty="0"/>
              <a:t>Features</a:t>
            </a:r>
          </a:p>
          <a:p>
            <a:pPr lvl="1"/>
            <a:r>
              <a:rPr lang="nl-NL" dirty="0"/>
              <a:t>Ondersteuning voor mobile (</a:t>
            </a:r>
            <a:r>
              <a:rPr lang="nl-NL" dirty="0" err="1"/>
              <a:t>touch</a:t>
            </a:r>
            <a:r>
              <a:rPr lang="nl-NL" dirty="0"/>
              <a:t>, </a:t>
            </a:r>
            <a:r>
              <a:rPr lang="nl-NL" dirty="0" err="1"/>
              <a:t>gestures</a:t>
            </a:r>
            <a:r>
              <a:rPr lang="nl-NL" dirty="0"/>
              <a:t>, </a:t>
            </a:r>
            <a:r>
              <a:rPr lang="nl-NL" dirty="0" err="1"/>
              <a:t>scaling</a:t>
            </a:r>
            <a:r>
              <a:rPr lang="nl-NL" dirty="0"/>
              <a:t> …)</a:t>
            </a:r>
          </a:p>
          <a:p>
            <a:pPr lvl="1"/>
            <a:r>
              <a:rPr lang="nl-NL" dirty="0"/>
              <a:t>Kaarten dynamisch aanpassen</a:t>
            </a:r>
          </a:p>
          <a:p>
            <a:pPr lvl="2"/>
            <a:r>
              <a:rPr lang="nl-NL" dirty="0"/>
              <a:t>Vliegroutes, obstakels en scan zones</a:t>
            </a:r>
          </a:p>
          <a:p>
            <a:pPr lvl="1"/>
            <a:r>
              <a:rPr lang="nl-NL" dirty="0" err="1"/>
              <a:t>Panning</a:t>
            </a:r>
            <a:r>
              <a:rPr lang="nl-NL" dirty="0"/>
              <a:t> &amp; zoom </a:t>
            </a:r>
            <a:r>
              <a:rPr lang="nl-NL" dirty="0" err="1"/>
              <a:t>besturingsselementen</a:t>
            </a:r>
            <a:endParaRPr lang="nl-NL" dirty="0"/>
          </a:p>
          <a:p>
            <a:pPr lvl="1"/>
            <a:r>
              <a:rPr lang="nl-NL" dirty="0"/>
              <a:t>Instelbare schaalverhouding en coördinatenstelsels</a:t>
            </a:r>
          </a:p>
          <a:p>
            <a:pPr lvl="1"/>
            <a:r>
              <a:rPr lang="nl-NL" dirty="0"/>
              <a:t>Live visualisatie van de drone (positie, oriëntatie/richting)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7</a:t>
            </a:fld>
            <a:endParaRPr lang="nl-BE" noProof="0" dirty="0"/>
          </a:p>
        </p:txBody>
      </p:sp>
      <p:pic>
        <p:nvPicPr>
          <p:cNvPr id="1026" name="Picture 2" descr="Leaflet">
            <a:extLst>
              <a:ext uri="{FF2B5EF4-FFF2-40B4-BE49-F238E27FC236}">
                <a16:creationId xmlns:a16="http://schemas.microsoft.com/office/drawing/2014/main" id="{935F248C-EC78-484A-9965-3704D1915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180" y="1290345"/>
            <a:ext cx="4323749" cy="114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beeldingsresultaat voor leaflet js">
            <a:extLst>
              <a:ext uri="{FF2B5EF4-FFF2-40B4-BE49-F238E27FC236}">
                <a16:creationId xmlns:a16="http://schemas.microsoft.com/office/drawing/2014/main" id="{20D2E6E3-A6A6-4F7D-A8BA-7CB0BF0AA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5925" y="4542364"/>
            <a:ext cx="3937000" cy="23622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451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20" y="136030"/>
            <a:ext cx="15705281" cy="863693"/>
          </a:xfrm>
        </p:spPr>
        <p:txBody>
          <a:bodyPr/>
          <a:lstStyle/>
          <a:p>
            <a:r>
              <a:rPr lang="nl-NL" dirty="0"/>
              <a:t>UI: Responsieve webapplicatie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8</a:t>
            </a:fld>
            <a:endParaRPr lang="nl-BE" noProof="0" dirty="0"/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686C438A-B73E-4768-A795-647C0EC7D2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533" y="1430741"/>
            <a:ext cx="5826336" cy="7772242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FCFD0DBA-93D3-4313-9427-93351BCF5E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5872" y="3575267"/>
            <a:ext cx="3165591" cy="5627716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50CC736B-AD8D-4A3F-9E48-CCDCE1CE8C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6693"/>
          <a:stretch/>
        </p:blipFill>
        <p:spPr>
          <a:xfrm>
            <a:off x="431433" y="2560323"/>
            <a:ext cx="6518333" cy="431984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9597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20" y="136030"/>
            <a:ext cx="15705281" cy="863693"/>
          </a:xfrm>
        </p:spPr>
        <p:txBody>
          <a:bodyPr/>
          <a:lstStyle/>
          <a:p>
            <a:r>
              <a:rPr lang="nl-NL" dirty="0"/>
              <a:t>Vliegroutes valideren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Pathfinding</a:t>
            </a:r>
            <a:endParaRPr lang="nl-NL" dirty="0"/>
          </a:p>
          <a:p>
            <a:pPr lvl="1"/>
            <a:r>
              <a:rPr lang="nl-NL" dirty="0"/>
              <a:t>A*-algoritme met extra condities</a:t>
            </a:r>
          </a:p>
          <a:p>
            <a:pPr lvl="2"/>
            <a:r>
              <a:rPr lang="nl-NL" dirty="0"/>
              <a:t>Drone afmetingen</a:t>
            </a:r>
          </a:p>
          <a:p>
            <a:pPr lvl="2"/>
            <a:r>
              <a:rPr lang="nl-NL" dirty="0"/>
              <a:t>Graaf </a:t>
            </a:r>
            <a:r>
              <a:rPr lang="nl-NL" dirty="0" err="1"/>
              <a:t>herberekenen</a:t>
            </a:r>
            <a:r>
              <a:rPr lang="nl-NL" dirty="0"/>
              <a:t> bij aanpassingen kaart</a:t>
            </a:r>
          </a:p>
          <a:p>
            <a:pPr lvl="1"/>
            <a:r>
              <a:rPr lang="nl-NL" dirty="0"/>
              <a:t>Corrigeren van onmogelijke routes bij obstakels</a:t>
            </a:r>
          </a:p>
          <a:p>
            <a:pPr lvl="1"/>
            <a:r>
              <a:rPr lang="nl-NL" dirty="0"/>
              <a:t>Backend service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9</a:t>
            </a:fld>
            <a:endParaRPr lang="nl-BE" noProof="0" dirty="0"/>
          </a:p>
        </p:txBody>
      </p:sp>
      <p:pic>
        <p:nvPicPr>
          <p:cNvPr id="2052" name="Picture 4" descr="File:Astar progress animation.gif">
            <a:extLst>
              <a:ext uri="{FF2B5EF4-FFF2-40B4-BE49-F238E27FC236}">
                <a16:creationId xmlns:a16="http://schemas.microsoft.com/office/drawing/2014/main" id="{13B2B536-EDA7-441E-BFE0-C0621AAB350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1431" y="4768316"/>
            <a:ext cx="4440032" cy="444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99663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Universiteit Gent">
      <a:dk1>
        <a:sysClr val="windowText" lastClr="000000"/>
      </a:dk1>
      <a:lt1>
        <a:sysClr val="window" lastClr="FFFFFF"/>
      </a:lt1>
      <a:dk2>
        <a:srgbClr val="1E64C8"/>
      </a:dk2>
      <a:lt2>
        <a:srgbClr val="FFD200"/>
      </a:lt2>
      <a:accent1>
        <a:srgbClr val="1E64C8"/>
      </a:accent1>
      <a:accent2>
        <a:srgbClr val="FFD2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Universiteit Ge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rgbClr val="1E64C8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headEnd type="triangle" w="lg" len="lg"/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sz="25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-NL-EA_1_0_13.potx" id="{5F6C1209-3523-440E-8533-DCE97EC5C651}" vid="{6C779022-81AC-4A5D-B0C5-44F49FEE6A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presentatie_sprint2</Template>
  <TotalTime>269</TotalTime>
  <Words>245</Words>
  <Application>Microsoft Office PowerPoint</Application>
  <PresentationFormat>Aangepast</PresentationFormat>
  <Paragraphs>75</Paragraphs>
  <Slides>12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Kantoorthema</vt:lpstr>
      <vt:lpstr>Path planner voor inventaris met autonome drone</vt:lpstr>
      <vt:lpstr>Backlog: sprint 2</vt:lpstr>
      <vt:lpstr>Backlog: sprint 2 (gerealiseerd 💪)</vt:lpstr>
      <vt:lpstr>Backlog: sprint 2 (niet gerealiseerd 😢)</vt:lpstr>
      <vt:lpstr>Overzicht technologie stack</vt:lpstr>
      <vt:lpstr>features</vt:lpstr>
      <vt:lpstr>UI: realistische 2D visualisatie</vt:lpstr>
      <vt:lpstr>UI: Responsieve webapplicatie</vt:lpstr>
      <vt:lpstr>Vliegroutes valideren</vt:lpstr>
      <vt:lpstr>Mockup Drone</vt:lpstr>
      <vt:lpstr>Node-RED</vt:lpstr>
      <vt:lpstr>demonstratie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 planner voor inventaris met autonome drone</dc:title>
  <dc:creator>Wouter Stemgée</dc:creator>
  <cp:lastModifiedBy>Wouter Stemgée</cp:lastModifiedBy>
  <cp:revision>66</cp:revision>
  <dcterms:created xsi:type="dcterms:W3CDTF">2019-04-18T16:27:40Z</dcterms:created>
  <dcterms:modified xsi:type="dcterms:W3CDTF">2019-04-23T18:35:13Z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d to">
    <vt:lpwstr>Ghent University</vt:lpwstr>
  </property>
  <property fmtid="{D5CDD505-2E9C-101B-9397-08002B2CF9AE}" pid="3" name="Version">
    <vt:lpwstr>1.0</vt:lpwstr>
  </property>
  <property fmtid="{D5CDD505-2E9C-101B-9397-08002B2CF9AE}" pid="4" name="Date">
    <vt:filetime>2016-09-20T22:00:00Z</vt:filetime>
  </property>
  <property fmtid="{D5CDD505-2E9C-101B-9397-08002B2CF9AE}" pid="5" name="Build">
    <vt:lpwstr>13</vt:lpwstr>
  </property>
  <property fmtid="{D5CDD505-2E9C-101B-9397-08002B2CF9AE}" pid="6" name="Cmt 1">
    <vt:lpwstr>create</vt:lpwstr>
  </property>
  <property fmtid="{D5CDD505-2E9C-101B-9397-08002B2CF9AE}" pid="7" name="Cmt 2">
    <vt:lpwstr>1st draft</vt:lpwstr>
  </property>
  <property fmtid="{D5CDD505-2E9C-101B-9397-08002B2CF9AE}" pid="8" name="Cmt 3">
    <vt:lpwstr>Corporate splitt off</vt:lpwstr>
  </property>
  <property fmtid="{D5CDD505-2E9C-101B-9397-08002B2CF9AE}" pid="9" name="Cmt 4">
    <vt:lpwstr>2nd draft</vt:lpwstr>
  </property>
  <property fmtid="{D5CDD505-2E9C-101B-9397-08002B2CF9AE}" pid="10" name="Cmt 4A">
    <vt:lpwstr>copy of UK version translated to NL</vt:lpwstr>
  </property>
  <property fmtid="{D5CDD505-2E9C-101B-9397-08002B2CF9AE}" pid="11" name="Cmt 5">
    <vt:lpwstr>set text box and shape defaults</vt:lpwstr>
  </property>
  <property fmtid="{D5CDD505-2E9C-101B-9397-08002B2CF9AE}" pid="12" name="Cmt 6">
    <vt:lpwstr>closing slide acc. to letter</vt:lpwstr>
  </property>
  <property fmtid="{D5CDD505-2E9C-101B-9397-08002B2CF9AE}" pid="13" name="Cmt 7">
    <vt:lpwstr>logo opening slide sharpened</vt:lpwstr>
  </property>
  <property fmtid="{D5CDD505-2E9C-101B-9397-08002B2CF9AE}" pid="14" name="Cmt 8">
    <vt:lpwstr>split variable and fixed data in contact data; lang to NL-BE</vt:lpwstr>
  </property>
  <property fmtid="{D5CDD505-2E9C-101B-9397-08002B2CF9AE}" pid="15" name="Cmt 9">
    <vt:lpwstr>comments 19-9-2016</vt:lpwstr>
  </property>
  <property fmtid="{D5CDD505-2E9C-101B-9397-08002B2CF9AE}" pid="16" name="Cmt 10">
    <vt:lpwstr>social media redesigned</vt:lpwstr>
  </property>
  <property fmtid="{D5CDD505-2E9C-101B-9397-08002B2CF9AE}" pid="17" name="Cmt 11">
    <vt:lpwstr>Title Slide renamed to TitleSlide</vt:lpwstr>
  </property>
  <property fmtid="{D5CDD505-2E9C-101B-9397-08002B2CF9AE}" pid="18" name="Cmt 12">
    <vt:lpwstr>Title and text size</vt:lpwstr>
  </property>
  <property fmtid="{D5CDD505-2E9C-101B-9397-08002B2CF9AE}" pid="19" name="Cmt 13">
    <vt:lpwstr>socmed pictos &gt; normal view</vt:lpwstr>
  </property>
</Properties>
</file>