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13" r:id="rId3"/>
    <p:sldId id="314" r:id="rId4"/>
    <p:sldId id="315" r:id="rId5"/>
    <p:sldId id="316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70" r:id="rId15"/>
    <p:sldId id="271" r:id="rId16"/>
    <p:sldId id="272" r:id="rId17"/>
  </p:sldIdLst>
  <p:sldSz cx="9144000" cy="6858000" type="screen4x3"/>
  <p:notesSz cx="6858000" cy="9144000"/>
  <p:custDataLst>
    <p:tags r:id="rId19"/>
  </p:custDataLst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Vancoppenolle" initials="CV" lastIdx="1" clrIdx="0">
    <p:extLst>
      <p:ext uri="{19B8F6BF-5375-455C-9EA6-DF929625EA0E}">
        <p15:presenceInfo xmlns:p15="http://schemas.microsoft.com/office/powerpoint/2012/main" userId="a8ccec0f21d933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C7B"/>
    <a:srgbClr val="D94F20"/>
    <a:srgbClr val="811A20"/>
    <a:srgbClr val="18233A"/>
    <a:srgbClr val="631D1D"/>
    <a:srgbClr val="62616E"/>
    <a:srgbClr val="ACD6E6"/>
    <a:srgbClr val="239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2" autoAdjust="0"/>
    <p:restoredTop sz="83291" autoAdjust="0"/>
  </p:normalViewPr>
  <p:slideViewPr>
    <p:cSldViewPr>
      <p:cViewPr varScale="1">
        <p:scale>
          <a:sx n="95" d="100"/>
          <a:sy n="95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Vancoppenolle" userId="a8ccec0f21d93370" providerId="LiveId" clId="{63275221-847A-4AEE-8A50-0E7EDD17D973}"/>
    <pc:docChg chg="modSld">
      <pc:chgData name="Charles Vancoppenolle" userId="a8ccec0f21d93370" providerId="LiveId" clId="{63275221-847A-4AEE-8A50-0E7EDD17D973}" dt="2019-05-19T12:58:15.874" v="40" actId="20577"/>
      <pc:docMkLst>
        <pc:docMk/>
      </pc:docMkLst>
      <pc:sldChg chg="modSp">
        <pc:chgData name="Charles Vancoppenolle" userId="a8ccec0f21d93370" providerId="LiveId" clId="{63275221-847A-4AEE-8A50-0E7EDD17D973}" dt="2019-05-19T12:54:55.428" v="19" actId="20577"/>
        <pc:sldMkLst>
          <pc:docMk/>
          <pc:sldMk cId="2136801806" sldId="263"/>
        </pc:sldMkLst>
        <pc:spChg chg="mod">
          <ac:chgData name="Charles Vancoppenolle" userId="a8ccec0f21d93370" providerId="LiveId" clId="{63275221-847A-4AEE-8A50-0E7EDD17D973}" dt="2019-05-19T12:54:29.131" v="11" actId="20577"/>
          <ac:spMkLst>
            <pc:docMk/>
            <pc:sldMk cId="2136801806" sldId="263"/>
            <ac:spMk id="2" creationId="{CFC446F6-2AA4-444B-98F0-89CC2021B37F}"/>
          </ac:spMkLst>
        </pc:spChg>
        <pc:spChg chg="mod">
          <ac:chgData name="Charles Vancoppenolle" userId="a8ccec0f21d93370" providerId="LiveId" clId="{63275221-847A-4AEE-8A50-0E7EDD17D973}" dt="2019-05-19T12:54:20.344" v="8" actId="20577"/>
          <ac:spMkLst>
            <pc:docMk/>
            <pc:sldMk cId="2136801806" sldId="263"/>
            <ac:spMk id="3" creationId="{0ADC5FD9-471C-4278-B059-9AD26412E685}"/>
          </ac:spMkLst>
        </pc:spChg>
        <pc:spChg chg="mod">
          <ac:chgData name="Charles Vancoppenolle" userId="a8ccec0f21d93370" providerId="LiveId" clId="{63275221-847A-4AEE-8A50-0E7EDD17D973}" dt="2019-05-19T12:54:55.428" v="19" actId="20577"/>
          <ac:spMkLst>
            <pc:docMk/>
            <pc:sldMk cId="2136801806" sldId="263"/>
            <ac:spMk id="10" creationId="{6606D708-F3C6-4879-A710-4B89DA0F8864}"/>
          </ac:spMkLst>
        </pc:spChg>
        <pc:spChg chg="mod">
          <ac:chgData name="Charles Vancoppenolle" userId="a8ccec0f21d93370" providerId="LiveId" clId="{63275221-847A-4AEE-8A50-0E7EDD17D973}" dt="2019-05-19T12:54:49.407" v="17" actId="20577"/>
          <ac:spMkLst>
            <pc:docMk/>
            <pc:sldMk cId="2136801806" sldId="263"/>
            <ac:spMk id="11" creationId="{E0A594BC-C782-410A-A9C3-6A21C7FF2963}"/>
          </ac:spMkLst>
        </pc:spChg>
      </pc:sldChg>
      <pc:sldChg chg="modSp">
        <pc:chgData name="Charles Vancoppenolle" userId="a8ccec0f21d93370" providerId="LiveId" clId="{63275221-847A-4AEE-8A50-0E7EDD17D973}" dt="2019-05-19T12:55:05.520" v="22" actId="20577"/>
        <pc:sldMkLst>
          <pc:docMk/>
          <pc:sldMk cId="902316252" sldId="264"/>
        </pc:sldMkLst>
        <pc:spChg chg="mod">
          <ac:chgData name="Charles Vancoppenolle" userId="a8ccec0f21d93370" providerId="LiveId" clId="{63275221-847A-4AEE-8A50-0E7EDD17D973}" dt="2019-05-19T12:55:05.520" v="22" actId="20577"/>
          <ac:spMkLst>
            <pc:docMk/>
            <pc:sldMk cId="902316252" sldId="264"/>
            <ac:spMk id="11" creationId="{DDEC7CD3-C3D1-4371-AC54-033E755D6937}"/>
          </ac:spMkLst>
        </pc:spChg>
      </pc:sldChg>
      <pc:sldChg chg="modSp">
        <pc:chgData name="Charles Vancoppenolle" userId="a8ccec0f21d93370" providerId="LiveId" clId="{63275221-847A-4AEE-8A50-0E7EDD17D973}" dt="2019-05-19T12:55:23.713" v="23" actId="20577"/>
        <pc:sldMkLst>
          <pc:docMk/>
          <pc:sldMk cId="211562064" sldId="265"/>
        </pc:sldMkLst>
        <pc:spChg chg="mod">
          <ac:chgData name="Charles Vancoppenolle" userId="a8ccec0f21d93370" providerId="LiveId" clId="{63275221-847A-4AEE-8A50-0E7EDD17D973}" dt="2019-05-19T12:55:23.713" v="23" actId="20577"/>
          <ac:spMkLst>
            <pc:docMk/>
            <pc:sldMk cId="211562064" sldId="265"/>
            <ac:spMk id="7" creationId="{964B014B-4FDB-4698-9632-98B526194D88}"/>
          </ac:spMkLst>
        </pc:spChg>
      </pc:sldChg>
      <pc:sldChg chg="modSp">
        <pc:chgData name="Charles Vancoppenolle" userId="a8ccec0f21d93370" providerId="LiveId" clId="{63275221-847A-4AEE-8A50-0E7EDD17D973}" dt="2019-05-19T12:55:40.832" v="24" actId="20577"/>
        <pc:sldMkLst>
          <pc:docMk/>
          <pc:sldMk cId="3437609474" sldId="266"/>
        </pc:sldMkLst>
        <pc:spChg chg="mod">
          <ac:chgData name="Charles Vancoppenolle" userId="a8ccec0f21d93370" providerId="LiveId" clId="{63275221-847A-4AEE-8A50-0E7EDD17D973}" dt="2019-05-19T12:55:40.832" v="24" actId="20577"/>
          <ac:spMkLst>
            <pc:docMk/>
            <pc:sldMk cId="3437609474" sldId="266"/>
            <ac:spMk id="11" creationId="{4FFA4BAB-1463-4627-989C-144A03BB1F78}"/>
          </ac:spMkLst>
        </pc:spChg>
      </pc:sldChg>
      <pc:sldChg chg="modSp">
        <pc:chgData name="Charles Vancoppenolle" userId="a8ccec0f21d93370" providerId="LiveId" clId="{63275221-847A-4AEE-8A50-0E7EDD17D973}" dt="2019-05-19T12:56:11.867" v="28" actId="14100"/>
        <pc:sldMkLst>
          <pc:docMk/>
          <pc:sldMk cId="4255807800" sldId="267"/>
        </pc:sldMkLst>
        <pc:spChg chg="mod">
          <ac:chgData name="Charles Vancoppenolle" userId="a8ccec0f21d93370" providerId="LiveId" clId="{63275221-847A-4AEE-8A50-0E7EDD17D973}" dt="2019-05-19T12:56:11.867" v="28" actId="14100"/>
          <ac:spMkLst>
            <pc:docMk/>
            <pc:sldMk cId="4255807800" sldId="267"/>
            <ac:spMk id="7" creationId="{75F25A76-AB70-4A2A-BA83-EFE38531891C}"/>
          </ac:spMkLst>
        </pc:spChg>
      </pc:sldChg>
      <pc:sldChg chg="modSp">
        <pc:chgData name="Charles Vancoppenolle" userId="a8ccec0f21d93370" providerId="LiveId" clId="{63275221-847A-4AEE-8A50-0E7EDD17D973}" dt="2019-05-19T12:56:20.632" v="35" actId="20577"/>
        <pc:sldMkLst>
          <pc:docMk/>
          <pc:sldMk cId="3222320824" sldId="268"/>
        </pc:sldMkLst>
        <pc:spChg chg="mod">
          <ac:chgData name="Charles Vancoppenolle" userId="a8ccec0f21d93370" providerId="LiveId" clId="{63275221-847A-4AEE-8A50-0E7EDD17D973}" dt="2019-05-19T12:56:20.632" v="35" actId="20577"/>
          <ac:spMkLst>
            <pc:docMk/>
            <pc:sldMk cId="3222320824" sldId="268"/>
            <ac:spMk id="9" creationId="{9D3A3A68-C966-43F3-8D2E-29089DFCF247}"/>
          </ac:spMkLst>
        </pc:spChg>
      </pc:sldChg>
      <pc:sldChg chg="modSp">
        <pc:chgData name="Charles Vancoppenolle" userId="a8ccec0f21d93370" providerId="LiveId" clId="{63275221-847A-4AEE-8A50-0E7EDD17D973}" dt="2019-05-19T12:58:01.112" v="38" actId="20577"/>
        <pc:sldMkLst>
          <pc:docMk/>
          <pc:sldMk cId="1403157902" sldId="270"/>
        </pc:sldMkLst>
        <pc:spChg chg="mod">
          <ac:chgData name="Charles Vancoppenolle" userId="a8ccec0f21d93370" providerId="LiveId" clId="{63275221-847A-4AEE-8A50-0E7EDD17D973}" dt="2019-05-19T12:58:01.112" v="38" actId="20577"/>
          <ac:spMkLst>
            <pc:docMk/>
            <pc:sldMk cId="1403157902" sldId="270"/>
            <ac:spMk id="2" creationId="{1F8821B4-6F7C-4482-B095-5721AE886E5F}"/>
          </ac:spMkLst>
        </pc:spChg>
      </pc:sldChg>
      <pc:sldChg chg="modSp">
        <pc:chgData name="Charles Vancoppenolle" userId="a8ccec0f21d93370" providerId="LiveId" clId="{63275221-847A-4AEE-8A50-0E7EDD17D973}" dt="2019-05-19T12:58:15.874" v="40" actId="20577"/>
        <pc:sldMkLst>
          <pc:docMk/>
          <pc:sldMk cId="3417738249" sldId="271"/>
        </pc:sldMkLst>
        <pc:spChg chg="mod">
          <ac:chgData name="Charles Vancoppenolle" userId="a8ccec0f21d93370" providerId="LiveId" clId="{63275221-847A-4AEE-8A50-0E7EDD17D973}" dt="2019-05-19T12:58:15.874" v="40" actId="20577"/>
          <ac:spMkLst>
            <pc:docMk/>
            <pc:sldMk cId="3417738249" sldId="271"/>
            <ac:spMk id="2" creationId="{9BEBD233-801C-4A78-87C8-0A4C7955591F}"/>
          </ac:spMkLst>
        </pc:spChg>
      </pc:sldChg>
      <pc:sldChg chg="modSp">
        <pc:chgData name="Charles Vancoppenolle" userId="a8ccec0f21d93370" providerId="LiveId" clId="{63275221-847A-4AEE-8A50-0E7EDD17D973}" dt="2019-05-19T12:52:15.457" v="0" actId="790"/>
        <pc:sldMkLst>
          <pc:docMk/>
          <pc:sldMk cId="2499917294" sldId="312"/>
        </pc:sldMkLst>
        <pc:spChg chg="mod">
          <ac:chgData name="Charles Vancoppenolle" userId="a8ccec0f21d93370" providerId="LiveId" clId="{63275221-847A-4AEE-8A50-0E7EDD17D973}" dt="2019-05-19T12:52:15.457" v="0" actId="790"/>
          <ac:spMkLst>
            <pc:docMk/>
            <pc:sldMk cId="2499917294" sldId="312"/>
            <ac:spMk id="10" creationId="{00000000-0000-0000-0000-000000000000}"/>
          </ac:spMkLst>
        </pc:spChg>
      </pc:sldChg>
      <pc:sldChg chg="modSp">
        <pc:chgData name="Charles Vancoppenolle" userId="a8ccec0f21d93370" providerId="LiveId" clId="{63275221-847A-4AEE-8A50-0E7EDD17D973}" dt="2019-05-19T12:53:17.300" v="3" actId="20577"/>
        <pc:sldMkLst>
          <pc:docMk/>
          <pc:sldMk cId="898898993" sldId="314"/>
        </pc:sldMkLst>
        <pc:spChg chg="mod">
          <ac:chgData name="Charles Vancoppenolle" userId="a8ccec0f21d93370" providerId="LiveId" clId="{63275221-847A-4AEE-8A50-0E7EDD17D973}" dt="2019-05-19T12:53:15.534" v="2" actId="20577"/>
          <ac:spMkLst>
            <pc:docMk/>
            <pc:sldMk cId="898898993" sldId="314"/>
            <ac:spMk id="2" creationId="{7DAF5E0D-4ABA-49E1-B19D-B871EBBA0353}"/>
          </ac:spMkLst>
        </pc:spChg>
        <pc:spChg chg="mod">
          <ac:chgData name="Charles Vancoppenolle" userId="a8ccec0f21d93370" providerId="LiveId" clId="{63275221-847A-4AEE-8A50-0E7EDD17D973}" dt="2019-05-19T12:53:17.300" v="3" actId="20577"/>
          <ac:spMkLst>
            <pc:docMk/>
            <pc:sldMk cId="898898993" sldId="314"/>
            <ac:spMk id="7" creationId="{D6885633-180A-43B3-BE8D-F5AABE01AB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E2D406-399C-3346-9C8B-763BA46ECBC9}" type="datetimeFigureOut">
              <a:rPr lang="nl-NL"/>
              <a:pPr/>
              <a:t>19-5-2019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/>
              <a:t>Klik om de tekststijl van het model te bewerken</a:t>
            </a:r>
          </a:p>
          <a:p>
            <a:pPr lvl="1"/>
            <a:r>
              <a:rPr lang="nl-BE" noProof="0"/>
              <a:t>Tweede niveau</a:t>
            </a:r>
          </a:p>
          <a:p>
            <a:pPr lvl="2"/>
            <a:r>
              <a:rPr lang="nl-BE" noProof="0"/>
              <a:t>Derde niveau</a:t>
            </a:r>
          </a:p>
          <a:p>
            <a:pPr lvl="3"/>
            <a:r>
              <a:rPr lang="nl-BE" noProof="0"/>
              <a:t>Vierde niveau</a:t>
            </a:r>
          </a:p>
          <a:p>
            <a:pPr lvl="4"/>
            <a:r>
              <a:rPr lang="nl-BE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D92BDC-DD76-4E43-8785-822BA8773037}" type="slidenum">
              <a:rPr lang="nl-NL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571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26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29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24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0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8610600" y="2667000"/>
            <a:ext cx="533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7924800" y="3200400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7086600" y="36576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1619250" y="22225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99695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Titelstijl van model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64497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Klik om de 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70" y="6165304"/>
            <a:ext cx="6218894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/>
              <a:t>Titelstijl van model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‹N°›</a:t>
            </a:fld>
            <a:endParaRPr lang="nl-BE"/>
          </a:p>
        </p:txBody>
      </p:sp>
      <p:pic>
        <p:nvPicPr>
          <p:cNvPr id="2" name="Afbeelding 1" descr="UHasselt-KU Leuv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/>
              <a:t>Titelstijl van model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‹N°›</a:t>
            </a:fld>
            <a:endParaRPr lang="nl-BE"/>
          </a:p>
        </p:txBody>
      </p:sp>
      <p:pic>
        <p:nvPicPr>
          <p:cNvPr id="15" name="Afbeelding 14" descr="UHasselt-KU Leuv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D8A257F-F9B7-3E4C-B9D0-26AB3DC0A422}" type="slidenum">
              <a:rPr lang="nl-BE"/>
              <a:pPr/>
              <a:t>‹N°›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65190" y="4149080"/>
            <a:ext cx="6984776" cy="630982"/>
          </a:xfrm>
        </p:spPr>
        <p:txBody>
          <a:bodyPr>
            <a:normAutofit/>
          </a:bodyPr>
          <a:lstStyle/>
          <a:p>
            <a:r>
              <a:rPr lang="fr-BE" dirty="0"/>
              <a:t>L</a:t>
            </a:r>
            <a:r>
              <a:rPr lang="nl-BE" dirty="0" err="1"/>
              <a:t>unettes</a:t>
            </a:r>
            <a:r>
              <a:rPr lang="nl-BE" dirty="0"/>
              <a:t> </a:t>
            </a:r>
            <a:r>
              <a:rPr lang="fr-BE" dirty="0"/>
              <a:t>connectées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565190" y="4982572"/>
            <a:ext cx="5328592" cy="864142"/>
          </a:xfrm>
        </p:spPr>
        <p:txBody>
          <a:bodyPr>
            <a:normAutofit/>
          </a:bodyPr>
          <a:lstStyle/>
          <a:p>
            <a:r>
              <a:rPr lang="fr-BE" sz="1400" i="1" dirty="0"/>
              <a:t>Pieter </a:t>
            </a:r>
            <a:r>
              <a:rPr lang="fr-BE" sz="1400" i="1" dirty="0" err="1"/>
              <a:t>Paulissen</a:t>
            </a:r>
            <a:r>
              <a:rPr lang="fr-BE" sz="1400" i="1" dirty="0"/>
              <a:t> en Charles Vancoppenolle</a:t>
            </a:r>
            <a:endParaRPr lang="nl-BE" sz="1400" i="1" dirty="0"/>
          </a:p>
          <a:p>
            <a:endParaRPr lang="nl-BE" i="1" dirty="0"/>
          </a:p>
        </p:txBody>
      </p:sp>
      <p:pic>
        <p:nvPicPr>
          <p:cNvPr id="5" name="Afbeelding 4" descr="Afbeelding met muur, binnen&#10;&#10;Automatisch gegenereerde beschrijving">
            <a:extLst>
              <a:ext uri="{FF2B5EF4-FFF2-40B4-BE49-F238E27FC236}">
                <a16:creationId xmlns:a16="http://schemas.microsoft.com/office/drawing/2014/main" id="{4576F8A4-BEBF-4D36-903E-C3BF12A608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20599" r="11801" b="33201"/>
          <a:stretch/>
        </p:blipFill>
        <p:spPr>
          <a:xfrm>
            <a:off x="1789872" y="1196752"/>
            <a:ext cx="556425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1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E013D3A-C8A2-4718-AB68-B14D1477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23855"/>
            <a:ext cx="5040560" cy="52174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2400" dirty="0"/>
              <a:t>Letter per letter</a:t>
            </a:r>
          </a:p>
          <a:p>
            <a:pPr marL="514350" indent="-514350">
              <a:buFont typeface="+mj-lt"/>
              <a:buAutoNum type="arabicPeriod"/>
            </a:pPr>
            <a:endParaRPr lang="nl-BE" sz="2400" dirty="0"/>
          </a:p>
          <a:p>
            <a:pPr marL="514350" indent="-514350">
              <a:buFont typeface="+mj-lt"/>
              <a:buAutoNum type="arabicPeriod"/>
            </a:pPr>
            <a:r>
              <a:rPr lang="nl-BE" sz="2400" dirty="0"/>
              <a:t>Speciaal teken: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sz="2000" dirty="0"/>
              <a:t>__: Nieuw woord in de </a:t>
            </a:r>
            <a:br>
              <a:rPr lang="nl-BE" sz="2000" dirty="0"/>
            </a:br>
            <a:r>
              <a:rPr lang="nl-BE" sz="2000" dirty="0"/>
              <a:t>Array </a:t>
            </a:r>
            <a:r>
              <a:rPr lang="nl-BE" sz="2000" dirty="0">
                <a:sym typeface="Wingdings" panose="05000000000000000000" pitchFamily="2" charset="2"/>
              </a:rPr>
              <a:t></a:t>
            </a:r>
            <a:r>
              <a:rPr lang="nl-BE" sz="2000" dirty="0"/>
              <a:t> </a:t>
            </a:r>
            <a:r>
              <a:rPr lang="nl-BE" sz="2000" dirty="0" err="1"/>
              <a:t>notif</a:t>
            </a:r>
            <a:r>
              <a:rPr lang="nl-BE" sz="2000" dirty="0"/>
              <a:t>[]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sz="2000" dirty="0"/>
              <a:t>~~: Einde melding ontvangst</a:t>
            </a:r>
          </a:p>
          <a:p>
            <a:pPr marL="400050" lvl="1" indent="0">
              <a:buNone/>
            </a:pPr>
            <a:endParaRPr lang="nl-BE" sz="2000" dirty="0"/>
          </a:p>
          <a:p>
            <a:pPr marL="514350" indent="-514350">
              <a:buFont typeface="+mj-lt"/>
              <a:buAutoNum type="arabicPeriod"/>
            </a:pPr>
            <a:r>
              <a:rPr lang="nl-BE" sz="2400" dirty="0"/>
              <a:t>Melding weergeven</a:t>
            </a:r>
          </a:p>
          <a:p>
            <a:r>
              <a:rPr lang="nl-BE" sz="2400" dirty="0" err="1"/>
              <a:t>notif</a:t>
            </a:r>
            <a:r>
              <a:rPr lang="nl-BE" sz="2400" dirty="0"/>
              <a:t>[0] </a:t>
            </a:r>
            <a:r>
              <a:rPr lang="nl-BE" sz="2400" dirty="0">
                <a:sym typeface="Wingdings" panose="05000000000000000000" pitchFamily="2" charset="2"/>
              </a:rPr>
              <a:t></a:t>
            </a:r>
            <a:r>
              <a:rPr lang="nl-BE" sz="2400" dirty="0"/>
              <a:t> Naam app</a:t>
            </a:r>
          </a:p>
          <a:p>
            <a:r>
              <a:rPr lang="nl-BE" sz="2400" dirty="0" err="1"/>
              <a:t>notif</a:t>
            </a:r>
            <a:r>
              <a:rPr lang="nl-BE" sz="2400" dirty="0"/>
              <a:t>[1…] </a:t>
            </a:r>
            <a:r>
              <a:rPr lang="nl-BE" sz="2400" dirty="0">
                <a:sym typeface="Wingdings" panose="05000000000000000000" pitchFamily="2" charset="2"/>
              </a:rPr>
              <a:t></a:t>
            </a:r>
            <a:r>
              <a:rPr lang="nl-BE" sz="2400" dirty="0"/>
              <a:t> Naam verzender of informatie melding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8ABF413-BB90-4674-913E-95A492A327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 err="1"/>
              <a:t>Arduino</a:t>
            </a:r>
            <a:r>
              <a:rPr lang="nl-BE" dirty="0"/>
              <a:t> code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9AB39D-BECD-414E-8D98-4C1E243B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80BF831-D87E-4980-8848-0859173B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999" y="1196752"/>
            <a:ext cx="3994001" cy="41437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EF9558-AF49-4107-9A10-025A5554AFF5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PCB – App – </a:t>
            </a:r>
            <a:r>
              <a:rPr lang="fr-BE" sz="1600" b="1" dirty="0"/>
              <a:t>Arduino</a:t>
            </a:r>
            <a:r>
              <a:rPr lang="fr-BE" sz="1600" dirty="0"/>
              <a:t> – </a:t>
            </a:r>
            <a:r>
              <a:rPr lang="fr-BE" sz="1600" dirty="0" err="1"/>
              <a:t>Resultaat</a:t>
            </a:r>
            <a:r>
              <a:rPr lang="fr-BE" sz="1600" dirty="0"/>
              <a:t> – SWOT - </a:t>
            </a:r>
            <a:r>
              <a:rPr lang="fr-BE" sz="1600" dirty="0" err="1"/>
              <a:t>Conclusie</a:t>
            </a:r>
            <a:r>
              <a:rPr lang="fr-BE" sz="1600" dirty="0"/>
              <a:t> </a:t>
            </a:r>
            <a:endParaRPr lang="nl-BE" sz="1600" dirty="0"/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75F25A76-AB70-4A2A-BA83-EFE38531891C}"/>
              </a:ext>
            </a:extLst>
          </p:cNvPr>
          <p:cNvSpPr txBox="1"/>
          <p:nvPr/>
        </p:nvSpPr>
        <p:spPr>
          <a:xfrm>
            <a:off x="5436096" y="5342608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11. Arduino code, BLE module </a:t>
            </a:r>
            <a:r>
              <a:rPr lang="fr-BE" sz="1300" i="1" dirty="0" err="1">
                <a:solidFill>
                  <a:srgbClr val="053C7B"/>
                </a:solidFill>
              </a:rPr>
              <a:t>uitlezen</a:t>
            </a:r>
            <a:endParaRPr lang="nl-BE" sz="1300" i="1" dirty="0">
              <a:solidFill>
                <a:srgbClr val="053C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3A1A7B9-0413-40E3-AA85-A101CEE5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Eerst connectie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Een Messenger bericht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5CC6D7-8346-4661-B507-B3BAF103ADC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/>
              <a:t>Resultaat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67AFC8-8B9F-4521-9AEB-359375AF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6" name="Afbeelding 5" descr="Afbeelding met elektronica&#10;&#10;Automatisch gegenereerde beschrijving">
            <a:extLst>
              <a:ext uri="{FF2B5EF4-FFF2-40B4-BE49-F238E27FC236}">
                <a16:creationId xmlns:a16="http://schemas.microsoft.com/office/drawing/2014/main" id="{76D03587-1947-4DDC-AED8-5666E46CDD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0" t="39594" r="45155" b="45583"/>
          <a:stretch/>
        </p:blipFill>
        <p:spPr>
          <a:xfrm>
            <a:off x="899592" y="1628800"/>
            <a:ext cx="1584176" cy="115212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E3F878A-7D41-4129-A0D9-19E9465B1D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2" t="28744" r="37766" b="53757"/>
          <a:stretch/>
        </p:blipFill>
        <p:spPr>
          <a:xfrm>
            <a:off x="877511" y="4077073"/>
            <a:ext cx="1584176" cy="10801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5D7D49-8887-460F-BA9E-B991C0CAE612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PCB – App – Arduino – </a:t>
            </a:r>
            <a:r>
              <a:rPr lang="fr-BE" sz="1600" b="1" dirty="0" err="1"/>
              <a:t>Resultaat</a:t>
            </a:r>
            <a:r>
              <a:rPr lang="fr-BE" sz="1600" dirty="0"/>
              <a:t> – SWOT - </a:t>
            </a:r>
            <a:r>
              <a:rPr lang="fr-BE" sz="1600" dirty="0" err="1"/>
              <a:t>Conclusie</a:t>
            </a:r>
            <a:r>
              <a:rPr lang="fr-BE" sz="1600" dirty="0"/>
              <a:t> </a:t>
            </a:r>
            <a:endParaRPr lang="nl-BE" sz="1600" dirty="0"/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9D3A3A68-C966-43F3-8D2E-29089DFCF247}"/>
              </a:ext>
            </a:extLst>
          </p:cNvPr>
          <p:cNvSpPr txBox="1"/>
          <p:nvPr/>
        </p:nvSpPr>
        <p:spPr>
          <a:xfrm>
            <a:off x="539552" y="2847985"/>
            <a:ext cx="2746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12. </a:t>
            </a:r>
            <a:r>
              <a:rPr lang="fr-BE" sz="1300" i="1" dirty="0" err="1">
                <a:solidFill>
                  <a:srgbClr val="053C7B"/>
                </a:solidFill>
              </a:rPr>
              <a:t>Melding</a:t>
            </a:r>
            <a:r>
              <a:rPr lang="fr-BE" sz="1300" i="1" dirty="0">
                <a:solidFill>
                  <a:srgbClr val="053C7B"/>
                </a:solidFill>
              </a:rPr>
              <a:t> </a:t>
            </a:r>
            <a:r>
              <a:rPr lang="fr-BE" sz="1300" i="1" dirty="0" err="1">
                <a:solidFill>
                  <a:srgbClr val="053C7B"/>
                </a:solidFill>
              </a:rPr>
              <a:t>connectie</a:t>
            </a:r>
            <a:endParaRPr lang="nl-BE" sz="1300" i="1" dirty="0">
              <a:solidFill>
                <a:srgbClr val="053C7B"/>
              </a:solidFill>
            </a:endParaRPr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7A79A820-9AC2-4747-9C82-84DFBE8FB0EB}"/>
              </a:ext>
            </a:extLst>
          </p:cNvPr>
          <p:cNvSpPr txBox="1"/>
          <p:nvPr/>
        </p:nvSpPr>
        <p:spPr>
          <a:xfrm>
            <a:off x="587404" y="5224250"/>
            <a:ext cx="29764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13. </a:t>
            </a:r>
            <a:r>
              <a:rPr lang="fr-BE" sz="1300" i="1" dirty="0" err="1">
                <a:solidFill>
                  <a:srgbClr val="053C7B"/>
                </a:solidFill>
              </a:rPr>
              <a:t>Melding</a:t>
            </a:r>
            <a:r>
              <a:rPr lang="fr-BE" sz="1300" i="1" dirty="0">
                <a:solidFill>
                  <a:srgbClr val="053C7B"/>
                </a:solidFill>
              </a:rPr>
              <a:t> Messenger </a:t>
            </a:r>
            <a:r>
              <a:rPr lang="fr-BE" sz="1300" i="1" dirty="0" err="1">
                <a:solidFill>
                  <a:srgbClr val="053C7B"/>
                </a:solidFill>
              </a:rPr>
              <a:t>bericht</a:t>
            </a:r>
            <a:endParaRPr lang="nl-BE" sz="1300" i="1" dirty="0">
              <a:solidFill>
                <a:srgbClr val="053C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2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3A1A7B9-0413-40E3-AA85-A101CEE5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Fysica: Niet perfect</a:t>
            </a:r>
          </a:p>
          <a:p>
            <a:pPr lvl="1"/>
            <a:r>
              <a:rPr lang="nl-BE" dirty="0"/>
              <a:t>Lens</a:t>
            </a:r>
          </a:p>
          <a:p>
            <a:r>
              <a:rPr lang="nl-BE" dirty="0" err="1"/>
              <a:t>Charger</a:t>
            </a:r>
            <a:r>
              <a:rPr lang="nl-BE" dirty="0"/>
              <a:t>: Niet geïmplementeerd</a:t>
            </a:r>
          </a:p>
          <a:p>
            <a:pPr lvl="1"/>
            <a:r>
              <a:rPr lang="nl-BE" dirty="0"/>
              <a:t>Geen plaats</a:t>
            </a:r>
          </a:p>
          <a:p>
            <a:r>
              <a:rPr lang="nl-BE" dirty="0"/>
              <a:t>Batterij: Bovenop module</a:t>
            </a:r>
          </a:p>
          <a:p>
            <a:pPr lvl="1"/>
            <a:r>
              <a:rPr lang="nl-BE" dirty="0"/>
              <a:t>Geen plaats</a:t>
            </a:r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Testen!!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5CC6D7-8346-4661-B507-B3BAF103AD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pPr algn="ctr"/>
            <a:r>
              <a:rPr lang="nl-BE" dirty="0"/>
              <a:t>Resultaat - Problemen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67AFC8-8B9F-4521-9AEB-359375AF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4CCB8AC-3048-44E5-A227-1B7F5EECC34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340768"/>
            <a:ext cx="1944216" cy="19442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3214E24-3B99-470E-87D3-7A755156DE19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PCB – App – Arduino – </a:t>
            </a:r>
            <a:r>
              <a:rPr lang="fr-BE" sz="1600" b="1" dirty="0" err="1"/>
              <a:t>Resultaat</a:t>
            </a:r>
            <a:r>
              <a:rPr lang="fr-BE" sz="1600" dirty="0"/>
              <a:t> – SWOT - </a:t>
            </a:r>
            <a:r>
              <a:rPr lang="fr-BE" sz="1600" dirty="0" err="1"/>
              <a:t>Conclusie</a:t>
            </a:r>
            <a:r>
              <a:rPr lang="fr-BE" sz="1600" dirty="0"/>
              <a:t> </a:t>
            </a:r>
            <a:endParaRPr lang="nl-BE" sz="1600" dirty="0"/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AD960CB1-D0F2-417B-BA43-103A515A6DE6}"/>
              </a:ext>
            </a:extLst>
          </p:cNvPr>
          <p:cNvSpPr txBox="1"/>
          <p:nvPr/>
        </p:nvSpPr>
        <p:spPr>
          <a:xfrm>
            <a:off x="6804248" y="3050321"/>
            <a:ext cx="2746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14. </a:t>
            </a:r>
            <a:r>
              <a:rPr lang="fr-BE" sz="1300" i="1" dirty="0" err="1">
                <a:solidFill>
                  <a:srgbClr val="053C7B"/>
                </a:solidFill>
              </a:rPr>
              <a:t>SparkFun</a:t>
            </a:r>
            <a:r>
              <a:rPr lang="fr-BE" sz="1300" i="1" dirty="0">
                <a:solidFill>
                  <a:srgbClr val="053C7B"/>
                </a:solidFill>
              </a:rPr>
              <a:t> charger</a:t>
            </a:r>
            <a:endParaRPr lang="nl-BE" sz="1300" i="1" dirty="0">
              <a:solidFill>
                <a:srgbClr val="053C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0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F8821B4-6F7C-4482-B095-5721AE88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Strengths</a:t>
            </a:r>
            <a:endParaRPr lang="nl-BE" dirty="0"/>
          </a:p>
          <a:p>
            <a:pPr lvl="1"/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other’s</a:t>
            </a:r>
            <a:r>
              <a:rPr lang="nl-BE" dirty="0"/>
              <a:t> </a:t>
            </a:r>
            <a:r>
              <a:rPr lang="nl-BE" dirty="0" err="1"/>
              <a:t>strenghts</a:t>
            </a:r>
            <a:endParaRPr lang="nl-BE" dirty="0"/>
          </a:p>
          <a:p>
            <a:pPr lvl="1"/>
            <a:r>
              <a:rPr lang="nl-BE" dirty="0"/>
              <a:t>Right </a:t>
            </a:r>
            <a:r>
              <a:rPr lang="nl-BE" dirty="0" err="1"/>
              <a:t>mindset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Weaknesses</a:t>
            </a:r>
            <a:endParaRPr lang="nl-BE" dirty="0"/>
          </a:p>
          <a:p>
            <a:pPr lvl="1"/>
            <a:r>
              <a:rPr lang="nl-BE" dirty="0" err="1"/>
              <a:t>Physics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00E7764-F2BC-4319-823F-B6AF4350A38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>
                <a:latin typeface="Calibri" charset="0"/>
                <a:ea typeface="ＭＳ Ｐゴシック" charset="0"/>
              </a:rPr>
              <a:t>SWOT - analyse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2F54F7-45B7-43E5-A318-A8405E4F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2BC3B-0517-4089-86E5-405A0C90B29C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PCB – App – Arduino – </a:t>
            </a:r>
            <a:r>
              <a:rPr lang="fr-BE" sz="1600" dirty="0" err="1"/>
              <a:t>Result</a:t>
            </a:r>
            <a:r>
              <a:rPr lang="fr-BE" sz="1600" dirty="0"/>
              <a:t> – </a:t>
            </a:r>
            <a:r>
              <a:rPr lang="fr-BE" sz="1600" b="1" dirty="0"/>
              <a:t>SWOT</a:t>
            </a:r>
            <a:r>
              <a:rPr lang="fr-BE" sz="1600" dirty="0"/>
              <a:t> - Conclusion 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16671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F8821B4-6F7C-4482-B095-5721AE88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Opportunities</a:t>
            </a:r>
            <a:endParaRPr lang="nl-BE" dirty="0"/>
          </a:p>
          <a:p>
            <a:pPr lvl="1"/>
            <a:r>
              <a:rPr lang="nl-BE" dirty="0"/>
              <a:t>3D-printing -&gt; Maikel</a:t>
            </a:r>
          </a:p>
          <a:p>
            <a:r>
              <a:rPr lang="nl-BE" dirty="0" err="1"/>
              <a:t>Threats</a:t>
            </a:r>
            <a:endParaRPr lang="nl-BE" dirty="0"/>
          </a:p>
          <a:p>
            <a:pPr lvl="1"/>
            <a:r>
              <a:rPr lang="en-US" dirty="0"/>
              <a:t>The circuit is too large</a:t>
            </a:r>
          </a:p>
          <a:p>
            <a:pPr lvl="1"/>
            <a:r>
              <a:rPr lang="nl-BE" dirty="0"/>
              <a:t>Small </a:t>
            </a:r>
            <a:r>
              <a:rPr lang="nl-BE" dirty="0" err="1"/>
              <a:t>and</a:t>
            </a:r>
            <a:r>
              <a:rPr lang="nl-BE" dirty="0"/>
              <a:t> fragile </a:t>
            </a:r>
            <a:r>
              <a:rPr lang="nl-BE" dirty="0" err="1"/>
              <a:t>components</a:t>
            </a:r>
            <a:endParaRPr lang="nl-BE" dirty="0"/>
          </a:p>
          <a:p>
            <a:pPr lvl="1"/>
            <a:r>
              <a:rPr lang="nl-BE" dirty="0"/>
              <a:t>Long delivery time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00E7764-F2BC-4319-823F-B6AF4350A38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>
                <a:latin typeface="Calibri" charset="0"/>
                <a:ea typeface="ＭＳ Ｐゴシック" charset="0"/>
              </a:rPr>
              <a:t>SWOT - analyse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2F54F7-45B7-43E5-A318-A8405E4F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66380B-36A0-4EBA-9F5B-559DE9650B49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PCB – App – Arduino – </a:t>
            </a:r>
            <a:r>
              <a:rPr lang="fr-BE" sz="1600" dirty="0" err="1"/>
              <a:t>Result</a:t>
            </a:r>
            <a:r>
              <a:rPr lang="fr-BE" sz="1600" dirty="0"/>
              <a:t> – </a:t>
            </a:r>
            <a:r>
              <a:rPr lang="fr-BE" sz="1600" b="1" dirty="0"/>
              <a:t>SWOT</a:t>
            </a:r>
            <a:r>
              <a:rPr lang="fr-BE" sz="1600" dirty="0"/>
              <a:t> - Conclusion 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40315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BEBD233-801C-4A78-87C8-0A4C7955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Succeeded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Because</a:t>
            </a:r>
            <a:r>
              <a:rPr lang="nl-BE" dirty="0"/>
              <a:t> circuit </a:t>
            </a:r>
            <a:r>
              <a:rPr lang="nl-BE" dirty="0" err="1"/>
              <a:t>works</a:t>
            </a:r>
            <a:endParaRPr lang="nl-BE" dirty="0"/>
          </a:p>
          <a:p>
            <a:r>
              <a:rPr lang="nl-BE" dirty="0"/>
              <a:t>But:</a:t>
            </a:r>
          </a:p>
          <a:p>
            <a:pPr lvl="1"/>
            <a:r>
              <a:rPr lang="nl-BE" dirty="0"/>
              <a:t>Next time: </a:t>
            </a:r>
            <a:r>
              <a:rPr lang="nl-BE" dirty="0" err="1"/>
              <a:t>Think</a:t>
            </a:r>
            <a:r>
              <a:rPr lang="nl-BE" dirty="0"/>
              <a:t> first </a:t>
            </a:r>
            <a:r>
              <a:rPr lang="nl-BE" dirty="0" err="1"/>
              <a:t>then</a:t>
            </a:r>
            <a:r>
              <a:rPr lang="nl-BE" dirty="0"/>
              <a:t> order</a:t>
            </a:r>
          </a:p>
          <a:p>
            <a:pPr lvl="1"/>
            <a:r>
              <a:rPr lang="nl-BE" dirty="0"/>
              <a:t>More time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finishing </a:t>
            </a:r>
            <a:r>
              <a:rPr lang="nl-BE" dirty="0" err="1"/>
              <a:t>touch</a:t>
            </a:r>
            <a:r>
              <a:rPr lang="nl-BE" dirty="0"/>
              <a:t> (</a:t>
            </a:r>
            <a:r>
              <a:rPr lang="nl-BE" dirty="0" err="1"/>
              <a:t>physics</a:t>
            </a:r>
            <a:r>
              <a:rPr lang="nl-BE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23B160-8B71-4D74-BB76-53DCDDBAD77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 err="1"/>
              <a:t>Conclusion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F413A-6C29-4DA0-8C9C-6B7FF0BC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29C5E0-0D05-419C-A273-79835834F9BF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PCB – App – Arduino – </a:t>
            </a:r>
            <a:r>
              <a:rPr lang="fr-BE" sz="1600" dirty="0" err="1"/>
              <a:t>Result</a:t>
            </a:r>
            <a:r>
              <a:rPr lang="fr-BE" sz="1600" dirty="0"/>
              <a:t> – SWOT - </a:t>
            </a:r>
            <a:r>
              <a:rPr lang="fr-BE" sz="1600" b="1" dirty="0"/>
              <a:t>Conclusion</a:t>
            </a:r>
            <a:r>
              <a:rPr lang="fr-BE" sz="1600" dirty="0"/>
              <a:t> 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41773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BF2376-EDB8-4E59-B8C0-8EDC2898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very much for your attention!</a:t>
            </a:r>
          </a:p>
          <a:p>
            <a:endParaRPr lang="en-US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Are </a:t>
            </a:r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95B17C-B142-4FA6-A739-3BBE8446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30CA071-CEA7-4E19-BAAE-7B4296158E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5096">
            <a:off x="5795657" y="2467009"/>
            <a:ext cx="2733983" cy="31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9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39F4CD-B74F-48B4-81D5-BE4B16C6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Question de recherche</a:t>
            </a:r>
          </a:p>
          <a:p>
            <a:r>
              <a:rPr lang="fr-BE" dirty="0"/>
              <a:t>Méthode de travail</a:t>
            </a:r>
          </a:p>
          <a:p>
            <a:r>
              <a:rPr lang="fr-BE" dirty="0"/>
              <a:t>Projet</a:t>
            </a:r>
          </a:p>
          <a:p>
            <a:pPr lvl="1"/>
            <a:r>
              <a:rPr lang="fr-BE" dirty="0"/>
              <a:t>Circuit électronique</a:t>
            </a:r>
          </a:p>
          <a:p>
            <a:pPr lvl="1"/>
            <a:r>
              <a:rPr lang="fr-BE" dirty="0"/>
              <a:t>PCB</a:t>
            </a:r>
          </a:p>
          <a:p>
            <a:pPr lvl="1"/>
            <a:r>
              <a:rPr lang="fr-BE" dirty="0"/>
              <a:t>L’application Android</a:t>
            </a:r>
          </a:p>
          <a:p>
            <a:pPr lvl="1"/>
            <a:r>
              <a:rPr lang="fr-BE" dirty="0"/>
              <a:t>Code Arduino</a:t>
            </a:r>
          </a:p>
          <a:p>
            <a:pPr lvl="1"/>
            <a:r>
              <a:rPr lang="fr-BE" dirty="0"/>
              <a:t>Résultat</a:t>
            </a:r>
          </a:p>
          <a:p>
            <a:r>
              <a:rPr lang="fr-BE" dirty="0"/>
              <a:t>Analyse SWOT</a:t>
            </a:r>
          </a:p>
          <a:p>
            <a:r>
              <a:rPr lang="fr-BE" dirty="0"/>
              <a:t>Conclusion</a:t>
            </a:r>
            <a:endParaRPr lang="nl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8B202B0-3F7B-4E9F-8002-CD522151A3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r>
              <a:rPr lang="fr-BE" dirty="0"/>
              <a:t>Table des matières</a:t>
            </a:r>
            <a:endParaRPr lang="nl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39F79-F2D0-4F4F-836C-A6F97488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C84B-CC59-47CA-8BAB-96DAAA79D3B1}" type="slidenum">
              <a:rPr lang="nl-BE" altLang="nl-BE" smtClean="0"/>
              <a:pPr/>
              <a:t>2</a:t>
            </a:fld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108351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44D4E29-821B-42A2-967A-4F761223F2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r>
              <a:rPr lang="fr-BE" dirty="0"/>
              <a:t>Introduction</a:t>
            </a:r>
            <a:endParaRPr lang="nl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E81DB-BA5E-41FA-BDBB-DE8C4E3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C84B-CC59-47CA-8BAB-96DAAA79D3B1}" type="slidenum">
              <a:rPr lang="nl-BE" altLang="nl-BE" smtClean="0"/>
              <a:pPr/>
              <a:t>3</a:t>
            </a:fld>
            <a:endParaRPr lang="nl-BE" altLang="nl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C28B61-E939-49F4-9E7A-D7E4138B6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0" y="1556792"/>
            <a:ext cx="3848900" cy="21645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39948F-5F3D-4E50-AA8B-93B6CECEB7E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54504"/>
            <a:ext cx="3848900" cy="216500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AF5E0D-4ABA-49E1-B19D-B871EBBA0353}"/>
              </a:ext>
            </a:extLst>
          </p:cNvPr>
          <p:cNvSpPr txBox="1"/>
          <p:nvPr/>
        </p:nvSpPr>
        <p:spPr>
          <a:xfrm>
            <a:off x="507076" y="3737007"/>
            <a:ext cx="4248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>
                <a:solidFill>
                  <a:srgbClr val="053C7B"/>
                </a:solidFill>
              </a:rPr>
              <a:t>Figure 1. Exemple d’utilisation des lunettes connectées</a:t>
            </a:r>
            <a:endParaRPr lang="nl-BE" sz="1300" i="1" dirty="0">
              <a:solidFill>
                <a:srgbClr val="053C7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885633-180A-43B3-BE8D-F5AABE01AB2F}"/>
              </a:ext>
            </a:extLst>
          </p:cNvPr>
          <p:cNvSpPr txBox="1"/>
          <p:nvPr/>
        </p:nvSpPr>
        <p:spPr>
          <a:xfrm>
            <a:off x="4572000" y="4858247"/>
            <a:ext cx="4505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>
                <a:solidFill>
                  <a:srgbClr val="053C7B"/>
                </a:solidFill>
              </a:rPr>
              <a:t>Figure 2. Exemple d’utilisation des lunettes connectées (2)</a:t>
            </a:r>
            <a:endParaRPr lang="nl-BE" sz="1300" i="1" dirty="0">
              <a:solidFill>
                <a:srgbClr val="053C7B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11CEBD-FCDF-4436-944B-40759BD7F9CE}"/>
              </a:ext>
            </a:extLst>
          </p:cNvPr>
          <p:cNvSpPr txBox="1"/>
          <p:nvPr/>
        </p:nvSpPr>
        <p:spPr>
          <a:xfrm>
            <a:off x="0" y="6392447"/>
            <a:ext cx="5940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b="1" dirty="0"/>
              <a:t>Introduction</a:t>
            </a:r>
            <a:r>
              <a:rPr lang="fr-BE" sz="1500" dirty="0"/>
              <a:t> – Question de recherche – Méthode de travail - … </a:t>
            </a:r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89889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818B66C-B911-42FD-9543-C276000A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152128"/>
          </a:xfrm>
        </p:spPr>
        <p:txBody>
          <a:bodyPr/>
          <a:lstStyle/>
          <a:p>
            <a:pPr marL="0" indent="0" algn="ctr">
              <a:buNone/>
            </a:pPr>
            <a:r>
              <a:rPr lang="fr-BE" sz="2400" b="1" dirty="0"/>
              <a:t>Comment peut-on, grâce à la communication BLE, afficher les notifications sur des lunettes connectées ?</a:t>
            </a:r>
            <a:endParaRPr lang="nl-BE" sz="2400" b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8857DA5-E14B-41D5-B0AE-76AE41596C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r>
              <a:rPr lang="fr-BE" dirty="0"/>
              <a:t>Question de recherche</a:t>
            </a:r>
            <a:endParaRPr lang="nl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3F6CC2-C4D4-450F-A862-2017EC62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C84B-CC59-47CA-8BAB-96DAAA79D3B1}" type="slidenum">
              <a:rPr lang="nl-BE" altLang="nl-BE" smtClean="0"/>
              <a:pPr/>
              <a:t>4</a:t>
            </a:fld>
            <a:endParaRPr lang="nl-BE" altLang="nl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9D2D53-21A0-44D3-946C-60EB6DF386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61" y="2893089"/>
            <a:ext cx="2604078" cy="26040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0DEFA9-9C38-49F6-BC96-FB8958B517A7}"/>
              </a:ext>
            </a:extLst>
          </p:cNvPr>
          <p:cNvSpPr txBox="1"/>
          <p:nvPr/>
        </p:nvSpPr>
        <p:spPr>
          <a:xfrm>
            <a:off x="3527884" y="5607150"/>
            <a:ext cx="20882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>
                <a:solidFill>
                  <a:srgbClr val="053C7B"/>
                </a:solidFill>
              </a:rPr>
              <a:t>Figure 3. Écran OLED</a:t>
            </a:r>
            <a:endParaRPr lang="nl-BE" sz="1300" i="1" dirty="0">
              <a:solidFill>
                <a:srgbClr val="053C7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817F17-F574-4106-A114-45C75E850F8D}"/>
              </a:ext>
            </a:extLst>
          </p:cNvPr>
          <p:cNvSpPr txBox="1"/>
          <p:nvPr/>
        </p:nvSpPr>
        <p:spPr>
          <a:xfrm>
            <a:off x="0" y="6392447"/>
            <a:ext cx="5940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/>
              <a:t>Introduction – </a:t>
            </a:r>
            <a:r>
              <a:rPr lang="fr-BE" sz="1500" b="1" dirty="0"/>
              <a:t>Question de recherche </a:t>
            </a:r>
            <a:r>
              <a:rPr lang="fr-BE" sz="1500" dirty="0"/>
              <a:t>– Méthode de travail - … </a:t>
            </a:r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48879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B6BC594-389A-41A6-8E0E-E7F0D692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Boîtier 3D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Circuit électronique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PCB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Lentille et miroir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Montage final</a:t>
            </a:r>
            <a:endParaRPr lang="nl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3768F41-64AE-41B7-BF7C-848896428C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r>
              <a:rPr lang="fr-BE" dirty="0"/>
              <a:t>Méthode de travail</a:t>
            </a:r>
            <a:endParaRPr lang="nl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CCD840-C54B-4CC4-ABF9-1C846A8F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C84B-CC59-47CA-8BAB-96DAAA79D3B1}" type="slidenum">
              <a:rPr lang="nl-BE" altLang="nl-BE" smtClean="0"/>
              <a:pPr/>
              <a:t>5</a:t>
            </a:fld>
            <a:endParaRPr lang="nl-BE" altLang="nl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521177-CA2E-4BE2-831F-7218F8898619}"/>
              </a:ext>
            </a:extLst>
          </p:cNvPr>
          <p:cNvSpPr txBox="1"/>
          <p:nvPr/>
        </p:nvSpPr>
        <p:spPr>
          <a:xfrm>
            <a:off x="0" y="6383338"/>
            <a:ext cx="60445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50" dirty="0"/>
              <a:t>… - Question de recherche – </a:t>
            </a:r>
            <a:r>
              <a:rPr lang="fr-BE" sz="1450" b="1" dirty="0"/>
              <a:t>Méthode de travail </a:t>
            </a:r>
            <a:r>
              <a:rPr lang="fr-BE" sz="1450" dirty="0"/>
              <a:t>– Circuit </a:t>
            </a:r>
            <a:r>
              <a:rPr lang="fr-BE" sz="1450" dirty="0" err="1"/>
              <a:t>élect</a:t>
            </a:r>
            <a:r>
              <a:rPr lang="fr-BE" sz="1450" dirty="0"/>
              <a:t>. - … </a:t>
            </a:r>
            <a:endParaRPr lang="nl-BE" sz="1450" dirty="0"/>
          </a:p>
        </p:txBody>
      </p:sp>
    </p:spTree>
    <p:extLst>
      <p:ext uri="{BB962C8B-B14F-4D97-AF65-F5344CB8AC3E}">
        <p14:creationId xmlns:p14="http://schemas.microsoft.com/office/powerpoint/2010/main" val="408700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C446F6-2AA4-444B-98F0-89CC2021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SPI vs. I²C</a:t>
            </a:r>
          </a:p>
          <a:p>
            <a:r>
              <a:rPr lang="nl-BE" dirty="0"/>
              <a:t>Verbindingen</a:t>
            </a:r>
          </a:p>
          <a:p>
            <a:r>
              <a:rPr lang="nl-BE" dirty="0"/>
              <a:t>3,3V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DC5FD9-471C-4278-B059-9AD26412E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/>
              <a:t>Schakeling – OLED </a:t>
            </a:r>
            <a:r>
              <a:rPr lang="nl-BE" dirty="0" err="1"/>
              <a:t>Breakout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8EEE645-7DAF-4564-8001-FDBF630B5C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76" y="2492896"/>
            <a:ext cx="3001516" cy="3001516"/>
          </a:xfrm>
          <a:prstGeom prst="rect">
            <a:avLst/>
          </a:prstGeom>
        </p:spPr>
      </p:pic>
      <p:pic>
        <p:nvPicPr>
          <p:cNvPr id="7" name="Afbeelding 6" descr="Afbeelding met elektronica&#10;&#10;Automatisch gegenereerde beschrijving">
            <a:extLst>
              <a:ext uri="{FF2B5EF4-FFF2-40B4-BE49-F238E27FC236}">
                <a16:creationId xmlns:a16="http://schemas.microsoft.com/office/drawing/2014/main" id="{EB83AAB1-40C9-44B6-8966-3562CBE04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38" y="2708920"/>
            <a:ext cx="2746352" cy="2880320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CD3F109E-F76B-4735-B8EE-7C5FCAA3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6F20C4-262D-41C1-BA4C-E1FA8B6B6793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</a:t>
            </a:r>
            <a:r>
              <a:rPr lang="fr-BE" sz="1600" dirty="0" err="1"/>
              <a:t>Methodiek</a:t>
            </a:r>
            <a:r>
              <a:rPr lang="fr-BE" sz="1600" b="1" dirty="0"/>
              <a:t> </a:t>
            </a:r>
            <a:r>
              <a:rPr lang="fr-BE" sz="1600" dirty="0"/>
              <a:t>– </a:t>
            </a:r>
            <a:r>
              <a:rPr lang="fr-BE" sz="1600" b="1" dirty="0" err="1"/>
              <a:t>Schakeling</a:t>
            </a:r>
            <a:r>
              <a:rPr lang="fr-BE" sz="1600" dirty="0"/>
              <a:t> – PCB – App – Arduino – …</a:t>
            </a:r>
            <a:endParaRPr lang="nl-BE" sz="1600" dirty="0"/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6606D708-F3C6-4879-A710-4B89DA0F8864}"/>
              </a:ext>
            </a:extLst>
          </p:cNvPr>
          <p:cNvSpPr txBox="1"/>
          <p:nvPr/>
        </p:nvSpPr>
        <p:spPr>
          <a:xfrm>
            <a:off x="1242611" y="5589240"/>
            <a:ext cx="2746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4. Arduino Pro Micro</a:t>
            </a:r>
            <a:endParaRPr lang="nl-BE" sz="1300" i="1" dirty="0">
              <a:solidFill>
                <a:srgbClr val="053C7B"/>
              </a:solidFill>
            </a:endParaRPr>
          </a:p>
        </p:txBody>
      </p:sp>
      <p:sp>
        <p:nvSpPr>
          <p:cNvPr id="11" name="ZoneTexte 5">
            <a:extLst>
              <a:ext uri="{FF2B5EF4-FFF2-40B4-BE49-F238E27FC236}">
                <a16:creationId xmlns:a16="http://schemas.microsoft.com/office/drawing/2014/main" id="{E0A594BC-C782-410A-A9C3-6A21C7FF2963}"/>
              </a:ext>
            </a:extLst>
          </p:cNvPr>
          <p:cNvSpPr txBox="1"/>
          <p:nvPr/>
        </p:nvSpPr>
        <p:spPr>
          <a:xfrm>
            <a:off x="5436096" y="5589240"/>
            <a:ext cx="2746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5. Micro OLED </a:t>
            </a:r>
            <a:r>
              <a:rPr lang="fr-BE" sz="1300" i="1" dirty="0" err="1">
                <a:solidFill>
                  <a:srgbClr val="053C7B"/>
                </a:solidFill>
              </a:rPr>
              <a:t>Breakout</a:t>
            </a:r>
            <a:endParaRPr lang="nl-BE" sz="1300" i="1" dirty="0">
              <a:solidFill>
                <a:srgbClr val="053C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0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4AF9FB-58C0-4CD8-8C52-B65092BA25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/>
              <a:t>Schakeling – Bluetooth module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94F0DD-7747-46ED-A679-6930FAA7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9572CD2-B625-4E21-9250-11ECEF1770F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15716"/>
            <a:ext cx="3001516" cy="3001516"/>
          </a:xfrm>
          <a:prstGeom prst="rect">
            <a:avLst/>
          </a:prstGeom>
        </p:spPr>
      </p:pic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A5A9E7E4-673D-4CDD-AD7A-9A986D39B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HM-11 Bluetooth module</a:t>
            </a:r>
          </a:p>
          <a:p>
            <a:r>
              <a:rPr lang="nl-BE" dirty="0"/>
              <a:t>RX en TX communicatie</a:t>
            </a:r>
          </a:p>
          <a:p>
            <a:r>
              <a:rPr lang="nl-BE" dirty="0"/>
              <a:t>3,3V</a:t>
            </a:r>
          </a:p>
        </p:txBody>
      </p:sp>
      <p:pic>
        <p:nvPicPr>
          <p:cNvPr id="9" name="Tijdelijke aanduiding voor inhoud 6">
            <a:extLst>
              <a:ext uri="{FF2B5EF4-FFF2-40B4-BE49-F238E27FC236}">
                <a16:creationId xmlns:a16="http://schemas.microsoft.com/office/drawing/2014/main" id="{79ACA391-AEB1-49C8-8F3E-A426B1BBB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2" t="18424" r="22039" b="10702"/>
          <a:stretch/>
        </p:blipFill>
        <p:spPr bwMode="auto">
          <a:xfrm>
            <a:off x="5144026" y="2924944"/>
            <a:ext cx="2912898" cy="242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3554D0C-6763-4147-A7B8-0E64A05CE9F6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</a:t>
            </a:r>
            <a:r>
              <a:rPr lang="fr-BE" sz="1600" dirty="0" err="1"/>
              <a:t>Methodiek</a:t>
            </a:r>
            <a:r>
              <a:rPr lang="fr-BE" sz="1600" b="1" dirty="0"/>
              <a:t> </a:t>
            </a:r>
            <a:r>
              <a:rPr lang="fr-BE" sz="1600" dirty="0"/>
              <a:t>– </a:t>
            </a:r>
            <a:r>
              <a:rPr lang="fr-BE" sz="1600" b="1" dirty="0" err="1"/>
              <a:t>Schakeling</a:t>
            </a:r>
            <a:r>
              <a:rPr lang="fr-BE" sz="1600" dirty="0"/>
              <a:t> – PCB – App – Arduino – …</a:t>
            </a:r>
            <a:endParaRPr lang="nl-BE" sz="1600" dirty="0"/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B7A6D3A0-AA67-472A-8BCC-B40DB4362FEB}"/>
              </a:ext>
            </a:extLst>
          </p:cNvPr>
          <p:cNvSpPr txBox="1"/>
          <p:nvPr/>
        </p:nvSpPr>
        <p:spPr>
          <a:xfrm>
            <a:off x="1242611" y="5589240"/>
            <a:ext cx="2746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6. Arduino pro micro</a:t>
            </a:r>
            <a:endParaRPr lang="nl-BE" sz="1300" i="1" dirty="0">
              <a:solidFill>
                <a:srgbClr val="053C7B"/>
              </a:solidFill>
            </a:endParaRPr>
          </a:p>
        </p:txBody>
      </p:sp>
      <p:sp>
        <p:nvSpPr>
          <p:cNvPr id="11" name="ZoneTexte 5">
            <a:extLst>
              <a:ext uri="{FF2B5EF4-FFF2-40B4-BE49-F238E27FC236}">
                <a16:creationId xmlns:a16="http://schemas.microsoft.com/office/drawing/2014/main" id="{DDEC7CD3-C3D1-4371-AC54-033E755D6937}"/>
              </a:ext>
            </a:extLst>
          </p:cNvPr>
          <p:cNvSpPr txBox="1"/>
          <p:nvPr/>
        </p:nvSpPr>
        <p:spPr>
          <a:xfrm>
            <a:off x="5426048" y="5408090"/>
            <a:ext cx="2746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7. HM-11 BLE module</a:t>
            </a:r>
            <a:endParaRPr lang="nl-BE" sz="1300" i="1" dirty="0">
              <a:solidFill>
                <a:srgbClr val="053C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1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69BFF40-937C-4A43-9FEE-F8836C6249A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/>
              <a:t>PCB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F23596-02FC-4AC5-9391-939EBF22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64B014B-4FDB-4698-9632-98B52619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HM-11 BLE module</a:t>
            </a:r>
          </a:p>
          <a:p>
            <a:r>
              <a:rPr lang="nl-BE" dirty="0"/>
              <a:t>Spanningsdeler</a:t>
            </a:r>
          </a:p>
          <a:p>
            <a:pPr lvl="1"/>
            <a:r>
              <a:rPr lang="nl-BE" dirty="0"/>
              <a:t>5V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3,3V</a:t>
            </a:r>
          </a:p>
          <a:p>
            <a:r>
              <a:rPr lang="nl-BE" dirty="0" err="1"/>
              <a:t>Thermistor</a:t>
            </a:r>
            <a:r>
              <a:rPr lang="nl-BE" dirty="0"/>
              <a:t> in serie met </a:t>
            </a:r>
            <a:br>
              <a:rPr lang="nl-BE" dirty="0"/>
            </a:br>
            <a:r>
              <a:rPr lang="nl-BE" dirty="0"/>
              <a:t>weerstand</a:t>
            </a:r>
          </a:p>
          <a:p>
            <a:pPr lvl="1"/>
            <a:r>
              <a:rPr lang="nl-BE" dirty="0" err="1"/>
              <a:t>LabView</a:t>
            </a:r>
            <a:r>
              <a:rPr lang="nl-BE" dirty="0"/>
              <a:t> project</a:t>
            </a:r>
          </a:p>
        </p:txBody>
      </p:sp>
      <p:pic>
        <p:nvPicPr>
          <p:cNvPr id="8" name="Tijdelijke aanduiding voor inhoud 5">
            <a:extLst>
              <a:ext uri="{FF2B5EF4-FFF2-40B4-BE49-F238E27FC236}">
                <a16:creationId xmlns:a16="http://schemas.microsoft.com/office/drawing/2014/main" id="{DF0BFD15-EE67-4746-A338-F2B12F89BA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8" y="1340768"/>
            <a:ext cx="248046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795D1C7-9223-405E-8A2E-26B0CD391FAC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</a:t>
            </a:r>
            <a:r>
              <a:rPr lang="fr-BE" sz="1600" dirty="0" err="1"/>
              <a:t>Schakeling</a:t>
            </a:r>
            <a:r>
              <a:rPr lang="fr-BE" sz="1600" dirty="0"/>
              <a:t> – </a:t>
            </a:r>
            <a:r>
              <a:rPr lang="fr-BE" sz="1600" b="1" dirty="0"/>
              <a:t>PCB</a:t>
            </a:r>
            <a:r>
              <a:rPr lang="fr-BE" sz="1600" dirty="0"/>
              <a:t> – App – Arduino – </a:t>
            </a:r>
            <a:r>
              <a:rPr lang="fr-BE" sz="1600" dirty="0" err="1"/>
              <a:t>Resultaat</a:t>
            </a:r>
            <a:r>
              <a:rPr lang="fr-BE" sz="1600" dirty="0"/>
              <a:t> - …</a:t>
            </a:r>
            <a:endParaRPr lang="nl-BE" sz="1600" dirty="0"/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3231D663-5290-449E-A38B-B7CC41833DFE}"/>
              </a:ext>
            </a:extLst>
          </p:cNvPr>
          <p:cNvSpPr txBox="1"/>
          <p:nvPr/>
        </p:nvSpPr>
        <p:spPr>
          <a:xfrm>
            <a:off x="6228184" y="5296257"/>
            <a:ext cx="2746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8. PCB</a:t>
            </a:r>
            <a:endParaRPr lang="nl-BE" sz="1300" i="1" dirty="0">
              <a:solidFill>
                <a:srgbClr val="053C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5E56E01-2A2A-4A00-AF86-1883F5D9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84" y="908720"/>
            <a:ext cx="8815212" cy="5217443"/>
          </a:xfrm>
        </p:spPr>
        <p:txBody>
          <a:bodyPr/>
          <a:lstStyle/>
          <a:p>
            <a:r>
              <a:rPr lang="nl-BE" dirty="0"/>
              <a:t>Melding op GSM</a:t>
            </a:r>
          </a:p>
          <a:p>
            <a:r>
              <a:rPr lang="nl-BE" dirty="0"/>
              <a:t>Doorgestuurd:</a:t>
            </a:r>
          </a:p>
          <a:p>
            <a:pPr marL="0" indent="0">
              <a:buNone/>
            </a:pPr>
            <a:r>
              <a:rPr lang="nl-BE" dirty="0"/>
              <a:t>	APP-NAAM__VERZENDER__~~</a:t>
            </a:r>
          </a:p>
          <a:p>
            <a:pPr marL="457200" lvl="1" indent="0">
              <a:buNone/>
            </a:pPr>
            <a:r>
              <a:rPr lang="nl-BE" dirty="0"/>
              <a:t>	Vb. </a:t>
            </a:r>
            <a:r>
              <a:rPr lang="nl-BE" dirty="0" err="1"/>
              <a:t>Bericht__Charles</a:t>
            </a:r>
            <a:r>
              <a:rPr lang="nl-BE" dirty="0"/>
              <a:t>__~~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D74CDF-5B8A-4708-89BA-A589429290D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/>
              <a:t>App - </a:t>
            </a:r>
            <a:r>
              <a:rPr lang="nl-BE" dirty="0" err="1"/>
              <a:t>Smartglasses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297A19-F6E6-44C7-AF88-905531BF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8" name="Afbeelding 7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1CCE9C-65E8-4E8D-B4C5-C28CD84493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4" b="55168"/>
          <a:stretch/>
        </p:blipFill>
        <p:spPr>
          <a:xfrm>
            <a:off x="962937" y="3426499"/>
            <a:ext cx="4223084" cy="1656184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3739AE1-1D2E-48E1-82A7-7A143FC200D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05" y="2492896"/>
            <a:ext cx="1872208" cy="332836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392AECE-5763-49C7-AF64-5E37379E5F47}"/>
              </a:ext>
            </a:extLst>
          </p:cNvPr>
          <p:cNvSpPr txBox="1"/>
          <p:nvPr/>
        </p:nvSpPr>
        <p:spPr>
          <a:xfrm>
            <a:off x="104403" y="6383338"/>
            <a:ext cx="594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… – PCB – </a:t>
            </a:r>
            <a:r>
              <a:rPr lang="fr-BE" sz="1600" b="1" dirty="0"/>
              <a:t>App</a:t>
            </a:r>
            <a:r>
              <a:rPr lang="fr-BE" sz="1600" dirty="0"/>
              <a:t> – Arduino – </a:t>
            </a:r>
            <a:r>
              <a:rPr lang="fr-BE" sz="1600" dirty="0" err="1"/>
              <a:t>Resultaat</a:t>
            </a:r>
            <a:r>
              <a:rPr lang="fr-BE" sz="1600" dirty="0"/>
              <a:t> – SWOT - </a:t>
            </a:r>
            <a:r>
              <a:rPr lang="fr-BE" sz="1600" dirty="0" err="1"/>
              <a:t>Conclusie</a:t>
            </a:r>
            <a:r>
              <a:rPr lang="fr-BE" sz="1600" dirty="0"/>
              <a:t> </a:t>
            </a:r>
            <a:endParaRPr lang="nl-BE" sz="1600" dirty="0"/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9DF31203-4EC7-4A8B-AC08-AE0E354AF5B2}"/>
              </a:ext>
            </a:extLst>
          </p:cNvPr>
          <p:cNvSpPr txBox="1"/>
          <p:nvPr/>
        </p:nvSpPr>
        <p:spPr>
          <a:xfrm>
            <a:off x="1403648" y="5193664"/>
            <a:ext cx="2746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9. </a:t>
            </a:r>
            <a:r>
              <a:rPr lang="fr-BE" sz="1300" i="1" dirty="0" err="1">
                <a:solidFill>
                  <a:srgbClr val="053C7B"/>
                </a:solidFill>
              </a:rPr>
              <a:t>Melding</a:t>
            </a:r>
            <a:r>
              <a:rPr lang="fr-BE" sz="1300" i="1" dirty="0">
                <a:solidFill>
                  <a:srgbClr val="053C7B"/>
                </a:solidFill>
              </a:rPr>
              <a:t> GSM</a:t>
            </a:r>
            <a:endParaRPr lang="nl-BE" sz="1300" i="1" dirty="0">
              <a:solidFill>
                <a:srgbClr val="053C7B"/>
              </a:solidFill>
            </a:endParaRPr>
          </a:p>
        </p:txBody>
      </p:sp>
      <p:sp>
        <p:nvSpPr>
          <p:cNvPr id="11" name="ZoneTexte 5">
            <a:extLst>
              <a:ext uri="{FF2B5EF4-FFF2-40B4-BE49-F238E27FC236}">
                <a16:creationId xmlns:a16="http://schemas.microsoft.com/office/drawing/2014/main" id="{4FFA4BAB-1463-4627-989C-144A03BB1F78}"/>
              </a:ext>
            </a:extLst>
          </p:cNvPr>
          <p:cNvSpPr txBox="1"/>
          <p:nvPr/>
        </p:nvSpPr>
        <p:spPr>
          <a:xfrm>
            <a:off x="6588224" y="5836832"/>
            <a:ext cx="2746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300" i="1" dirty="0" err="1">
                <a:solidFill>
                  <a:srgbClr val="053C7B"/>
                </a:solidFill>
              </a:rPr>
              <a:t>Figuur</a:t>
            </a:r>
            <a:r>
              <a:rPr lang="fr-BE" sz="1300" i="1" dirty="0">
                <a:solidFill>
                  <a:srgbClr val="053C7B"/>
                </a:solidFill>
              </a:rPr>
              <a:t> 10. App </a:t>
            </a:r>
            <a:r>
              <a:rPr lang="fr-BE" sz="1300" i="1" dirty="0" err="1">
                <a:solidFill>
                  <a:srgbClr val="053C7B"/>
                </a:solidFill>
              </a:rPr>
              <a:t>Smartglasses</a:t>
            </a:r>
            <a:endParaRPr lang="nl-BE" sz="1300" i="1" dirty="0">
              <a:solidFill>
                <a:srgbClr val="053C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09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Powerpoint goII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goIIW.pot</Template>
  <TotalTime>0</TotalTime>
  <Words>489</Words>
  <Application>Microsoft Office PowerPoint</Application>
  <PresentationFormat>Affichage à l'écran (4:3)</PresentationFormat>
  <Paragraphs>141</Paragraphs>
  <Slides>16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Powerpoint goIIW</vt:lpstr>
      <vt:lpstr>Lunettes connectées</vt:lpstr>
      <vt:lpstr>Table des matières</vt:lpstr>
      <vt:lpstr>Introduction</vt:lpstr>
      <vt:lpstr>Question de recherche</vt:lpstr>
      <vt:lpstr>Méthode de travail</vt:lpstr>
      <vt:lpstr>Schakeling – OLED Breakout</vt:lpstr>
      <vt:lpstr>Schakeling – Bluetooth module</vt:lpstr>
      <vt:lpstr>PCB</vt:lpstr>
      <vt:lpstr>App - Smartglasses</vt:lpstr>
      <vt:lpstr>Arduino code</vt:lpstr>
      <vt:lpstr>Resultaat</vt:lpstr>
      <vt:lpstr>Resultaat - Problemen</vt:lpstr>
      <vt:lpstr>SWOT - analyse</vt:lpstr>
      <vt:lpstr>SWOT - analyse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lambr</dc:creator>
  <cp:lastModifiedBy>Charles Vancoppenolle</cp:lastModifiedBy>
  <cp:revision>137</cp:revision>
  <dcterms:created xsi:type="dcterms:W3CDTF">2009-12-01T15:52:26Z</dcterms:created>
  <dcterms:modified xsi:type="dcterms:W3CDTF">2019-05-19T12:58:22Z</dcterms:modified>
</cp:coreProperties>
</file>