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59" r:id="rId6"/>
    <p:sldId id="260"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9" d="100"/>
          <a:sy n="89" d="100"/>
        </p:scale>
        <p:origin x="4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28DE09AB-C03B-451B-B5AA-6C63D3C3ACCD}" type="datetimeFigureOut">
              <a:rPr lang="nl-NL" smtClean="0"/>
              <a:t>25-2-2022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87CFEFB9-01ED-4FF7-937F-6911FB99EEB2}" type="slidenum">
              <a:rPr lang="nl-NL" smtClean="0"/>
              <a:t>‹nr.›</a:t>
            </a:fld>
            <a:endParaRPr lang="nl-NL"/>
          </a:p>
        </p:txBody>
      </p:sp>
    </p:spTree>
    <p:extLst>
      <p:ext uri="{BB962C8B-B14F-4D97-AF65-F5344CB8AC3E}">
        <p14:creationId xmlns:p14="http://schemas.microsoft.com/office/powerpoint/2010/main" val="904637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28DE09AB-C03B-451B-B5AA-6C63D3C3ACCD}" type="datetimeFigureOut">
              <a:rPr lang="nl-NL" smtClean="0"/>
              <a:t>25-2-2022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87CFEFB9-01ED-4FF7-937F-6911FB99EEB2}" type="slidenum">
              <a:rPr lang="nl-NL" smtClean="0"/>
              <a:t>‹nr.›</a:t>
            </a:fld>
            <a:endParaRPr lang="nl-NL"/>
          </a:p>
        </p:txBody>
      </p:sp>
    </p:spTree>
    <p:extLst>
      <p:ext uri="{BB962C8B-B14F-4D97-AF65-F5344CB8AC3E}">
        <p14:creationId xmlns:p14="http://schemas.microsoft.com/office/powerpoint/2010/main" val="1317307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28DE09AB-C03B-451B-B5AA-6C63D3C3ACCD}" type="datetimeFigureOut">
              <a:rPr lang="nl-NL" smtClean="0"/>
              <a:t>25-2-2022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87CFEFB9-01ED-4FF7-937F-6911FB99EEB2}" type="slidenum">
              <a:rPr lang="nl-NL" smtClean="0"/>
              <a:t>‹nr.›</a:t>
            </a:fld>
            <a:endParaRPr lang="nl-NL"/>
          </a:p>
        </p:txBody>
      </p:sp>
    </p:spTree>
    <p:extLst>
      <p:ext uri="{BB962C8B-B14F-4D97-AF65-F5344CB8AC3E}">
        <p14:creationId xmlns:p14="http://schemas.microsoft.com/office/powerpoint/2010/main" val="2615131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28DE09AB-C03B-451B-B5AA-6C63D3C3ACCD}" type="datetimeFigureOut">
              <a:rPr lang="nl-NL" smtClean="0"/>
              <a:t>25-2-2022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87CFEFB9-01ED-4FF7-937F-6911FB99EEB2}" type="slidenum">
              <a:rPr lang="nl-NL" smtClean="0"/>
              <a:t>‹nr.›</a:t>
            </a:fld>
            <a:endParaRPr lang="nl-NL"/>
          </a:p>
        </p:txBody>
      </p:sp>
    </p:spTree>
    <p:extLst>
      <p:ext uri="{BB962C8B-B14F-4D97-AF65-F5344CB8AC3E}">
        <p14:creationId xmlns:p14="http://schemas.microsoft.com/office/powerpoint/2010/main" val="2584828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28DE09AB-C03B-451B-B5AA-6C63D3C3ACCD}" type="datetimeFigureOut">
              <a:rPr lang="nl-NL" smtClean="0"/>
              <a:t>25-2-2022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87CFEFB9-01ED-4FF7-937F-6911FB99EEB2}" type="slidenum">
              <a:rPr lang="nl-NL" smtClean="0"/>
              <a:t>‹nr.›</a:t>
            </a:fld>
            <a:endParaRPr lang="nl-NL"/>
          </a:p>
        </p:txBody>
      </p:sp>
    </p:spTree>
    <p:extLst>
      <p:ext uri="{BB962C8B-B14F-4D97-AF65-F5344CB8AC3E}">
        <p14:creationId xmlns:p14="http://schemas.microsoft.com/office/powerpoint/2010/main" val="1507467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28DE09AB-C03B-451B-B5AA-6C63D3C3ACCD}" type="datetimeFigureOut">
              <a:rPr lang="nl-NL" smtClean="0"/>
              <a:t>25-2-2022</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87CFEFB9-01ED-4FF7-937F-6911FB99EEB2}" type="slidenum">
              <a:rPr lang="nl-NL" smtClean="0"/>
              <a:t>‹nr.›</a:t>
            </a:fld>
            <a:endParaRPr lang="nl-NL"/>
          </a:p>
        </p:txBody>
      </p:sp>
    </p:spTree>
    <p:extLst>
      <p:ext uri="{BB962C8B-B14F-4D97-AF65-F5344CB8AC3E}">
        <p14:creationId xmlns:p14="http://schemas.microsoft.com/office/powerpoint/2010/main" val="4210061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nl-NL"/>
              <a:t>Klik om stijl te bewerken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Content Placeholder 5"/>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28DE09AB-C03B-451B-B5AA-6C63D3C3ACCD}" type="datetimeFigureOut">
              <a:rPr lang="nl-NL" smtClean="0"/>
              <a:t>25-2-2022</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87CFEFB9-01ED-4FF7-937F-6911FB99EEB2}" type="slidenum">
              <a:rPr lang="nl-NL" smtClean="0"/>
              <a:t>‹nr.›</a:t>
            </a:fld>
            <a:endParaRPr lang="nl-NL"/>
          </a:p>
        </p:txBody>
      </p:sp>
    </p:spTree>
    <p:extLst>
      <p:ext uri="{BB962C8B-B14F-4D97-AF65-F5344CB8AC3E}">
        <p14:creationId xmlns:p14="http://schemas.microsoft.com/office/powerpoint/2010/main" val="1972020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28DE09AB-C03B-451B-B5AA-6C63D3C3ACCD}" type="datetimeFigureOut">
              <a:rPr lang="nl-NL" smtClean="0"/>
              <a:t>25-2-2022</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87CFEFB9-01ED-4FF7-937F-6911FB99EEB2}" type="slidenum">
              <a:rPr lang="nl-NL" smtClean="0"/>
              <a:t>‹nr.›</a:t>
            </a:fld>
            <a:endParaRPr lang="nl-NL"/>
          </a:p>
        </p:txBody>
      </p:sp>
    </p:spTree>
    <p:extLst>
      <p:ext uri="{BB962C8B-B14F-4D97-AF65-F5344CB8AC3E}">
        <p14:creationId xmlns:p14="http://schemas.microsoft.com/office/powerpoint/2010/main" val="307883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DE09AB-C03B-451B-B5AA-6C63D3C3ACCD}" type="datetimeFigureOut">
              <a:rPr lang="nl-NL" smtClean="0"/>
              <a:t>25-2-2022</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87CFEFB9-01ED-4FF7-937F-6911FB99EEB2}" type="slidenum">
              <a:rPr lang="nl-NL" smtClean="0"/>
              <a:t>‹nr.›</a:t>
            </a:fld>
            <a:endParaRPr lang="nl-NL"/>
          </a:p>
        </p:txBody>
      </p:sp>
    </p:spTree>
    <p:extLst>
      <p:ext uri="{BB962C8B-B14F-4D97-AF65-F5344CB8AC3E}">
        <p14:creationId xmlns:p14="http://schemas.microsoft.com/office/powerpoint/2010/main" val="156457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28DE09AB-C03B-451B-B5AA-6C63D3C3ACCD}" type="datetimeFigureOut">
              <a:rPr lang="nl-NL" smtClean="0"/>
              <a:t>25-2-2022</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87CFEFB9-01ED-4FF7-937F-6911FB99EEB2}" type="slidenum">
              <a:rPr lang="nl-NL" smtClean="0"/>
              <a:t>‹nr.›</a:t>
            </a:fld>
            <a:endParaRPr lang="nl-NL"/>
          </a:p>
        </p:txBody>
      </p:sp>
    </p:spTree>
    <p:extLst>
      <p:ext uri="{BB962C8B-B14F-4D97-AF65-F5344CB8AC3E}">
        <p14:creationId xmlns:p14="http://schemas.microsoft.com/office/powerpoint/2010/main" val="2020780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28DE09AB-C03B-451B-B5AA-6C63D3C3ACCD}" type="datetimeFigureOut">
              <a:rPr lang="nl-NL" smtClean="0"/>
              <a:t>25-2-2022</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87CFEFB9-01ED-4FF7-937F-6911FB99EEB2}" type="slidenum">
              <a:rPr lang="nl-NL" smtClean="0"/>
              <a:t>‹nr.›</a:t>
            </a:fld>
            <a:endParaRPr lang="nl-NL"/>
          </a:p>
        </p:txBody>
      </p:sp>
    </p:spTree>
    <p:extLst>
      <p:ext uri="{BB962C8B-B14F-4D97-AF65-F5344CB8AC3E}">
        <p14:creationId xmlns:p14="http://schemas.microsoft.com/office/powerpoint/2010/main" val="533001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DE09AB-C03B-451B-B5AA-6C63D3C3ACCD}" type="datetimeFigureOut">
              <a:rPr lang="nl-NL" smtClean="0"/>
              <a:t>25-2-2022</a:t>
            </a:fld>
            <a:endParaRPr lang="nl-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CFEFB9-01ED-4FF7-937F-6911FB99EEB2}" type="slidenum">
              <a:rPr lang="nl-NL" smtClean="0"/>
              <a:t>‹nr.›</a:t>
            </a:fld>
            <a:endParaRPr lang="nl-NL"/>
          </a:p>
        </p:txBody>
      </p:sp>
    </p:spTree>
    <p:extLst>
      <p:ext uri="{BB962C8B-B14F-4D97-AF65-F5344CB8AC3E}">
        <p14:creationId xmlns:p14="http://schemas.microsoft.com/office/powerpoint/2010/main" val="35295750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K5Wqk3OUE9A&amp;t=232s" TargetMode="External"/><Relationship Id="rId2" Type="http://schemas.openxmlformats.org/officeDocument/2006/relationships/hyperlink" Target="https://www.youtube.com/watch?v=lSPh3fEzK6Q" TargetMode="External"/><Relationship Id="rId1" Type="http://schemas.openxmlformats.org/officeDocument/2006/relationships/slideLayout" Target="../slideLayouts/slideLayout2.xml"/><Relationship Id="rId4" Type="http://schemas.openxmlformats.org/officeDocument/2006/relationships/hyperlink" Target="https://www.youtube.com/watch?v=2rv4uUDJsI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descr="Afbeelding met donker, outdoor-object, nacht, ster&#10;&#10;Automatisch gegenereerde beschrijving">
            <a:extLst>
              <a:ext uri="{FF2B5EF4-FFF2-40B4-BE49-F238E27FC236}">
                <a16:creationId xmlns:a16="http://schemas.microsoft.com/office/drawing/2014/main" id="{C15C0EFB-FA3F-4C15-8A3D-BA416FC66EEB}"/>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769142" y="-4598384"/>
            <a:ext cx="17376203" cy="17376203"/>
          </a:xfrm>
          <a:prstGeom prst="rect">
            <a:avLst/>
          </a:prstGeom>
        </p:spPr>
      </p:pic>
      <p:sp>
        <p:nvSpPr>
          <p:cNvPr id="2" name="Titel 1">
            <a:extLst>
              <a:ext uri="{FF2B5EF4-FFF2-40B4-BE49-F238E27FC236}">
                <a16:creationId xmlns:a16="http://schemas.microsoft.com/office/drawing/2014/main" id="{5DF52046-10BE-4D0F-917A-81A330CCADD7}"/>
              </a:ext>
            </a:extLst>
          </p:cNvPr>
          <p:cNvSpPr>
            <a:spLocks noGrp="1"/>
          </p:cNvSpPr>
          <p:nvPr>
            <p:ph type="ctrTitle"/>
          </p:nvPr>
        </p:nvSpPr>
        <p:spPr/>
        <p:txBody>
          <a:bodyPr/>
          <a:lstStyle/>
          <a:p>
            <a:r>
              <a:rPr lang="nl-NL" dirty="0"/>
              <a:t>BRP Meerkat </a:t>
            </a:r>
            <a:r>
              <a:rPr lang="nl-NL" dirty="0" err="1"/>
              <a:t>Progress</a:t>
            </a:r>
            <a:r>
              <a:rPr lang="nl-NL" dirty="0"/>
              <a:t> Journal </a:t>
            </a:r>
            <a:r>
              <a:rPr lang="nl-NL" dirty="0" err="1"/>
              <a:t>February</a:t>
            </a:r>
            <a:endParaRPr lang="nl-NL" dirty="0"/>
          </a:p>
        </p:txBody>
      </p:sp>
      <p:sp>
        <p:nvSpPr>
          <p:cNvPr id="3" name="Ondertitel 2">
            <a:extLst>
              <a:ext uri="{FF2B5EF4-FFF2-40B4-BE49-F238E27FC236}">
                <a16:creationId xmlns:a16="http://schemas.microsoft.com/office/drawing/2014/main" id="{D9B73A96-5AF4-48BB-9B19-4B61B9328C67}"/>
              </a:ext>
            </a:extLst>
          </p:cNvPr>
          <p:cNvSpPr>
            <a:spLocks noGrp="1"/>
          </p:cNvSpPr>
          <p:nvPr>
            <p:ph type="subTitle" idx="1"/>
          </p:nvPr>
        </p:nvSpPr>
        <p:spPr/>
        <p:txBody>
          <a:bodyPr/>
          <a:lstStyle/>
          <a:p>
            <a:r>
              <a:rPr lang="nl-NL" dirty="0" err="1"/>
              <a:t>This</a:t>
            </a:r>
            <a:r>
              <a:rPr lang="nl-NL" dirty="0"/>
              <a:t> Journal </a:t>
            </a:r>
            <a:r>
              <a:rPr lang="nl-NL" dirty="0" err="1"/>
              <a:t>contains</a:t>
            </a:r>
            <a:r>
              <a:rPr lang="nl-NL" dirty="0"/>
              <a:t> </a:t>
            </a:r>
            <a:r>
              <a:rPr lang="nl-NL" dirty="0" err="1"/>
              <a:t>my</a:t>
            </a:r>
            <a:r>
              <a:rPr lang="nl-NL" dirty="0"/>
              <a:t> </a:t>
            </a:r>
            <a:r>
              <a:rPr lang="nl-NL" dirty="0" err="1"/>
              <a:t>whole</a:t>
            </a:r>
            <a:r>
              <a:rPr lang="nl-NL" dirty="0"/>
              <a:t> workflow, </a:t>
            </a:r>
            <a:r>
              <a:rPr lang="nl-NL" dirty="0" err="1"/>
              <a:t>notes</a:t>
            </a:r>
            <a:r>
              <a:rPr lang="nl-NL" dirty="0"/>
              <a:t>,…</a:t>
            </a:r>
          </a:p>
        </p:txBody>
      </p:sp>
    </p:spTree>
    <p:extLst>
      <p:ext uri="{BB962C8B-B14F-4D97-AF65-F5344CB8AC3E}">
        <p14:creationId xmlns:p14="http://schemas.microsoft.com/office/powerpoint/2010/main" val="4182412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62105D-6315-4719-8010-3740E8542836}"/>
              </a:ext>
            </a:extLst>
          </p:cNvPr>
          <p:cNvSpPr>
            <a:spLocks noGrp="1"/>
          </p:cNvSpPr>
          <p:nvPr>
            <p:ph type="title"/>
          </p:nvPr>
        </p:nvSpPr>
        <p:spPr>
          <a:xfrm>
            <a:off x="838200" y="365125"/>
            <a:ext cx="10515600" cy="1325563"/>
          </a:xfrm>
        </p:spPr>
        <p:txBody>
          <a:bodyPr anchor="ctr">
            <a:normAutofit/>
          </a:bodyPr>
          <a:lstStyle/>
          <a:p>
            <a:r>
              <a:rPr lang="nl-NL" dirty="0"/>
              <a:t>Step 3: </a:t>
            </a:r>
            <a:r>
              <a:rPr lang="nl-NL" dirty="0" err="1"/>
              <a:t>Downloading</a:t>
            </a:r>
            <a:r>
              <a:rPr lang="nl-NL" dirty="0"/>
              <a:t> </a:t>
            </a:r>
            <a:r>
              <a:rPr lang="nl-NL" dirty="0" err="1"/>
              <a:t>and</a:t>
            </a:r>
            <a:r>
              <a:rPr lang="nl-NL" dirty="0"/>
              <a:t> </a:t>
            </a:r>
            <a:r>
              <a:rPr lang="nl-NL" dirty="0" err="1"/>
              <a:t>inspecting</a:t>
            </a:r>
            <a:r>
              <a:rPr lang="nl-NL" dirty="0"/>
              <a:t> data (6)</a:t>
            </a:r>
          </a:p>
        </p:txBody>
      </p:sp>
      <p:pic>
        <p:nvPicPr>
          <p:cNvPr id="9" name="Afbeelding 8">
            <a:extLst>
              <a:ext uri="{FF2B5EF4-FFF2-40B4-BE49-F238E27FC236}">
                <a16:creationId xmlns:a16="http://schemas.microsoft.com/office/drawing/2014/main" id="{92F6A1A0-6775-4E46-8104-02B0F28F765B}"/>
              </a:ext>
            </a:extLst>
          </p:cNvPr>
          <p:cNvPicPr/>
          <p:nvPr/>
        </p:nvPicPr>
        <p:blipFill>
          <a:blip r:embed="rId2">
            <a:extLst>
              <a:ext uri="{28A0092B-C50C-407E-A947-70E740481C1C}">
                <a14:useLocalDpi xmlns:a14="http://schemas.microsoft.com/office/drawing/2010/main" val="0"/>
              </a:ext>
            </a:extLst>
          </a:blip>
          <a:srcRect/>
          <a:stretch/>
        </p:blipFill>
        <p:spPr>
          <a:xfrm>
            <a:off x="3077349" y="2408127"/>
            <a:ext cx="6037302" cy="3396432"/>
          </a:xfrm>
          <a:prstGeom prst="rect">
            <a:avLst/>
          </a:prstGeom>
        </p:spPr>
      </p:pic>
      <p:sp>
        <p:nvSpPr>
          <p:cNvPr id="3" name="Tekstvak 2">
            <a:extLst>
              <a:ext uri="{FF2B5EF4-FFF2-40B4-BE49-F238E27FC236}">
                <a16:creationId xmlns:a16="http://schemas.microsoft.com/office/drawing/2014/main" id="{D89046A9-CE3B-4DD3-B8F9-BA6E3C59B97E}"/>
              </a:ext>
            </a:extLst>
          </p:cNvPr>
          <p:cNvSpPr txBox="1"/>
          <p:nvPr/>
        </p:nvSpPr>
        <p:spPr>
          <a:xfrm>
            <a:off x="5674089" y="2721114"/>
            <a:ext cx="314510" cy="707886"/>
          </a:xfrm>
          <a:prstGeom prst="rect">
            <a:avLst/>
          </a:prstGeom>
          <a:noFill/>
        </p:spPr>
        <p:txBody>
          <a:bodyPr wrap="none" rtlCol="0">
            <a:spAutoFit/>
          </a:bodyPr>
          <a:lstStyle/>
          <a:p>
            <a:r>
              <a:rPr lang="nl-NL" sz="4000" dirty="0">
                <a:solidFill>
                  <a:srgbClr val="FF0000"/>
                </a:solidFill>
              </a:rPr>
              <a:t>I</a:t>
            </a:r>
          </a:p>
        </p:txBody>
      </p:sp>
      <p:sp>
        <p:nvSpPr>
          <p:cNvPr id="7" name="Tekstvak 6">
            <a:extLst>
              <a:ext uri="{FF2B5EF4-FFF2-40B4-BE49-F238E27FC236}">
                <a16:creationId xmlns:a16="http://schemas.microsoft.com/office/drawing/2014/main" id="{5F0270D1-DF15-4197-88C9-4B1817498C63}"/>
              </a:ext>
            </a:extLst>
          </p:cNvPr>
          <p:cNvSpPr txBox="1"/>
          <p:nvPr/>
        </p:nvSpPr>
        <p:spPr>
          <a:xfrm>
            <a:off x="8585339" y="2721114"/>
            <a:ext cx="529312" cy="707886"/>
          </a:xfrm>
          <a:prstGeom prst="rect">
            <a:avLst/>
          </a:prstGeom>
          <a:noFill/>
        </p:spPr>
        <p:txBody>
          <a:bodyPr wrap="none" rtlCol="0">
            <a:spAutoFit/>
          </a:bodyPr>
          <a:lstStyle/>
          <a:p>
            <a:r>
              <a:rPr lang="nl-NL" sz="4000" dirty="0">
                <a:solidFill>
                  <a:srgbClr val="FF0000"/>
                </a:solidFill>
              </a:rPr>
              <a:t>Q</a:t>
            </a:r>
          </a:p>
        </p:txBody>
      </p:sp>
      <p:sp>
        <p:nvSpPr>
          <p:cNvPr id="10" name="Tekstvak 9">
            <a:extLst>
              <a:ext uri="{FF2B5EF4-FFF2-40B4-BE49-F238E27FC236}">
                <a16:creationId xmlns:a16="http://schemas.microsoft.com/office/drawing/2014/main" id="{D3BE92B4-581E-44C3-A633-DF3EC7DED34D}"/>
              </a:ext>
            </a:extLst>
          </p:cNvPr>
          <p:cNvSpPr txBox="1"/>
          <p:nvPr/>
        </p:nvSpPr>
        <p:spPr>
          <a:xfrm>
            <a:off x="5574703" y="4176915"/>
            <a:ext cx="513282" cy="707886"/>
          </a:xfrm>
          <a:prstGeom prst="rect">
            <a:avLst/>
          </a:prstGeom>
          <a:noFill/>
        </p:spPr>
        <p:txBody>
          <a:bodyPr wrap="none" rtlCol="0">
            <a:spAutoFit/>
          </a:bodyPr>
          <a:lstStyle/>
          <a:p>
            <a:r>
              <a:rPr lang="nl-NL" sz="4000" dirty="0">
                <a:solidFill>
                  <a:srgbClr val="FF0000"/>
                </a:solidFill>
              </a:rPr>
              <a:t>U</a:t>
            </a:r>
          </a:p>
        </p:txBody>
      </p:sp>
      <p:sp>
        <p:nvSpPr>
          <p:cNvPr id="11" name="Tekstvak 10">
            <a:extLst>
              <a:ext uri="{FF2B5EF4-FFF2-40B4-BE49-F238E27FC236}">
                <a16:creationId xmlns:a16="http://schemas.microsoft.com/office/drawing/2014/main" id="{C8F3EEC2-BD03-482C-9486-A967DAEA370C}"/>
              </a:ext>
            </a:extLst>
          </p:cNvPr>
          <p:cNvSpPr txBox="1"/>
          <p:nvPr/>
        </p:nvSpPr>
        <p:spPr>
          <a:xfrm>
            <a:off x="8638239" y="4176915"/>
            <a:ext cx="476412" cy="707886"/>
          </a:xfrm>
          <a:prstGeom prst="rect">
            <a:avLst/>
          </a:prstGeom>
          <a:noFill/>
        </p:spPr>
        <p:txBody>
          <a:bodyPr wrap="none" rtlCol="0">
            <a:spAutoFit/>
          </a:bodyPr>
          <a:lstStyle/>
          <a:p>
            <a:r>
              <a:rPr lang="nl-NL" sz="4000" dirty="0">
                <a:solidFill>
                  <a:srgbClr val="FF0000"/>
                </a:solidFill>
              </a:rPr>
              <a:t>V</a:t>
            </a:r>
          </a:p>
        </p:txBody>
      </p:sp>
      <p:sp>
        <p:nvSpPr>
          <p:cNvPr id="12" name="Tekstvak 11">
            <a:extLst>
              <a:ext uri="{FF2B5EF4-FFF2-40B4-BE49-F238E27FC236}">
                <a16:creationId xmlns:a16="http://schemas.microsoft.com/office/drawing/2014/main" id="{73F7C230-0700-44CE-A2D7-940B03DD3D1A}"/>
              </a:ext>
            </a:extLst>
          </p:cNvPr>
          <p:cNvSpPr txBox="1"/>
          <p:nvPr/>
        </p:nvSpPr>
        <p:spPr>
          <a:xfrm>
            <a:off x="838200" y="1329806"/>
            <a:ext cx="10067488" cy="968278"/>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However, as we decrease the wavelength, a source becomes visible in V also. At image 8-9, we get a negative source in V, at 10 none and at 11-12 a positive source. How is this possible? Below an image with all frames at the 12</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800" dirty="0">
                <a:effectLst/>
                <a:latin typeface="Calibri" panose="020F0502020204030204" pitchFamily="34" charset="0"/>
                <a:ea typeface="Calibri" panose="020F0502020204030204" pitchFamily="34" charset="0"/>
                <a:cs typeface="Times New Roman" panose="02020603050405020304" pitchFamily="18" charset="0"/>
              </a:rPr>
              <a:t> shortest wavelength:</a:t>
            </a:r>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kstvak 4">
            <a:extLst>
              <a:ext uri="{FF2B5EF4-FFF2-40B4-BE49-F238E27FC236}">
                <a16:creationId xmlns:a16="http://schemas.microsoft.com/office/drawing/2014/main" id="{91F5DF08-7653-4597-8116-A296EF17DCA5}"/>
              </a:ext>
            </a:extLst>
          </p:cNvPr>
          <p:cNvSpPr txBox="1"/>
          <p:nvPr/>
        </p:nvSpPr>
        <p:spPr>
          <a:xfrm>
            <a:off x="615958" y="5914602"/>
            <a:ext cx="10745281" cy="1200329"/>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This is very strange. Moreover, the amount of circular polarization is in the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same order</a:t>
            </a:r>
            <a:r>
              <a:rPr lang="en-US" sz="1800" dirty="0">
                <a:effectLst/>
                <a:latin typeface="Calibri" panose="020F0502020204030204" pitchFamily="34" charset="0"/>
                <a:ea typeface="Calibri" panose="020F0502020204030204" pitchFamily="34" charset="0"/>
                <a:cs typeface="Times New Roman" panose="02020603050405020304" pitchFamily="18" charset="0"/>
              </a:rPr>
              <a:t> as the linear polarization channels. I find this suspicious, as AGNs generally are NOT circularly polarized. It is checked if this is the same for other sources.</a:t>
            </a:r>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Tree>
    <p:extLst>
      <p:ext uri="{BB962C8B-B14F-4D97-AF65-F5344CB8AC3E}">
        <p14:creationId xmlns:p14="http://schemas.microsoft.com/office/powerpoint/2010/main" val="598456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62105D-6315-4719-8010-3740E8542836}"/>
              </a:ext>
            </a:extLst>
          </p:cNvPr>
          <p:cNvSpPr>
            <a:spLocks noGrp="1"/>
          </p:cNvSpPr>
          <p:nvPr>
            <p:ph type="title"/>
          </p:nvPr>
        </p:nvSpPr>
        <p:spPr>
          <a:xfrm>
            <a:off x="838200" y="365125"/>
            <a:ext cx="10515600" cy="1325563"/>
          </a:xfrm>
        </p:spPr>
        <p:txBody>
          <a:bodyPr anchor="ctr">
            <a:normAutofit/>
          </a:bodyPr>
          <a:lstStyle/>
          <a:p>
            <a:r>
              <a:rPr lang="nl-NL" dirty="0"/>
              <a:t>Step 3: </a:t>
            </a:r>
            <a:r>
              <a:rPr lang="nl-NL" dirty="0" err="1"/>
              <a:t>Downloading</a:t>
            </a:r>
            <a:r>
              <a:rPr lang="nl-NL" dirty="0"/>
              <a:t> </a:t>
            </a:r>
            <a:r>
              <a:rPr lang="nl-NL" dirty="0" err="1"/>
              <a:t>and</a:t>
            </a:r>
            <a:r>
              <a:rPr lang="nl-NL" dirty="0"/>
              <a:t> </a:t>
            </a:r>
            <a:r>
              <a:rPr lang="nl-NL" dirty="0" err="1"/>
              <a:t>inspecting</a:t>
            </a:r>
            <a:r>
              <a:rPr lang="nl-NL" dirty="0"/>
              <a:t> data (7)</a:t>
            </a:r>
          </a:p>
        </p:txBody>
      </p:sp>
      <p:pic>
        <p:nvPicPr>
          <p:cNvPr id="9" name="Afbeelding 8">
            <a:extLst>
              <a:ext uri="{FF2B5EF4-FFF2-40B4-BE49-F238E27FC236}">
                <a16:creationId xmlns:a16="http://schemas.microsoft.com/office/drawing/2014/main" id="{92F6A1A0-6775-4E46-8104-02B0F28F765B}"/>
              </a:ext>
            </a:extLst>
          </p:cNvPr>
          <p:cNvPicPr/>
          <p:nvPr/>
        </p:nvPicPr>
        <p:blipFill>
          <a:blip r:embed="rId2">
            <a:extLst>
              <a:ext uri="{28A0092B-C50C-407E-A947-70E740481C1C}">
                <a14:useLocalDpi xmlns:a14="http://schemas.microsoft.com/office/drawing/2010/main" val="0"/>
              </a:ext>
            </a:extLst>
          </a:blip>
          <a:srcRect/>
          <a:stretch/>
        </p:blipFill>
        <p:spPr>
          <a:xfrm>
            <a:off x="838200" y="1758525"/>
            <a:ext cx="6037302" cy="2417765"/>
          </a:xfrm>
          <a:prstGeom prst="rect">
            <a:avLst/>
          </a:prstGeom>
        </p:spPr>
      </p:pic>
      <p:sp>
        <p:nvSpPr>
          <p:cNvPr id="3" name="Tekstvak 2">
            <a:extLst>
              <a:ext uri="{FF2B5EF4-FFF2-40B4-BE49-F238E27FC236}">
                <a16:creationId xmlns:a16="http://schemas.microsoft.com/office/drawing/2014/main" id="{D89046A9-CE3B-4DD3-B8F9-BA6E3C59B97E}"/>
              </a:ext>
            </a:extLst>
          </p:cNvPr>
          <p:cNvSpPr txBox="1"/>
          <p:nvPr/>
        </p:nvSpPr>
        <p:spPr>
          <a:xfrm>
            <a:off x="1063989" y="1844623"/>
            <a:ext cx="314510" cy="707886"/>
          </a:xfrm>
          <a:prstGeom prst="rect">
            <a:avLst/>
          </a:prstGeom>
          <a:noFill/>
        </p:spPr>
        <p:txBody>
          <a:bodyPr wrap="none" rtlCol="0">
            <a:spAutoFit/>
          </a:bodyPr>
          <a:lstStyle/>
          <a:p>
            <a:r>
              <a:rPr lang="nl-NL" sz="4000" dirty="0">
                <a:solidFill>
                  <a:srgbClr val="FF0000"/>
                </a:solidFill>
              </a:rPr>
              <a:t>I</a:t>
            </a:r>
          </a:p>
        </p:txBody>
      </p:sp>
      <p:sp>
        <p:nvSpPr>
          <p:cNvPr id="7" name="Tekstvak 6">
            <a:extLst>
              <a:ext uri="{FF2B5EF4-FFF2-40B4-BE49-F238E27FC236}">
                <a16:creationId xmlns:a16="http://schemas.microsoft.com/office/drawing/2014/main" id="{5F0270D1-DF15-4197-88C9-4B1817498C63}"/>
              </a:ext>
            </a:extLst>
          </p:cNvPr>
          <p:cNvSpPr txBox="1"/>
          <p:nvPr/>
        </p:nvSpPr>
        <p:spPr>
          <a:xfrm>
            <a:off x="4028579" y="1844623"/>
            <a:ext cx="529312" cy="707886"/>
          </a:xfrm>
          <a:prstGeom prst="rect">
            <a:avLst/>
          </a:prstGeom>
          <a:noFill/>
        </p:spPr>
        <p:txBody>
          <a:bodyPr wrap="none" rtlCol="0">
            <a:spAutoFit/>
          </a:bodyPr>
          <a:lstStyle/>
          <a:p>
            <a:r>
              <a:rPr lang="nl-NL" sz="4000" dirty="0">
                <a:solidFill>
                  <a:srgbClr val="FF0000"/>
                </a:solidFill>
              </a:rPr>
              <a:t>Q</a:t>
            </a:r>
          </a:p>
        </p:txBody>
      </p:sp>
      <p:sp>
        <p:nvSpPr>
          <p:cNvPr id="10" name="Tekstvak 9">
            <a:extLst>
              <a:ext uri="{FF2B5EF4-FFF2-40B4-BE49-F238E27FC236}">
                <a16:creationId xmlns:a16="http://schemas.microsoft.com/office/drawing/2014/main" id="{D3BE92B4-581E-44C3-A633-DF3EC7DED34D}"/>
              </a:ext>
            </a:extLst>
          </p:cNvPr>
          <p:cNvSpPr txBox="1"/>
          <p:nvPr/>
        </p:nvSpPr>
        <p:spPr>
          <a:xfrm>
            <a:off x="964603" y="2874424"/>
            <a:ext cx="513282" cy="707886"/>
          </a:xfrm>
          <a:prstGeom prst="rect">
            <a:avLst/>
          </a:prstGeom>
          <a:noFill/>
        </p:spPr>
        <p:txBody>
          <a:bodyPr wrap="none" rtlCol="0">
            <a:spAutoFit/>
          </a:bodyPr>
          <a:lstStyle/>
          <a:p>
            <a:r>
              <a:rPr lang="nl-NL" sz="4000" dirty="0">
                <a:solidFill>
                  <a:srgbClr val="FF0000"/>
                </a:solidFill>
              </a:rPr>
              <a:t>U</a:t>
            </a:r>
          </a:p>
        </p:txBody>
      </p:sp>
      <p:sp>
        <p:nvSpPr>
          <p:cNvPr id="11" name="Tekstvak 10">
            <a:extLst>
              <a:ext uri="{FF2B5EF4-FFF2-40B4-BE49-F238E27FC236}">
                <a16:creationId xmlns:a16="http://schemas.microsoft.com/office/drawing/2014/main" id="{C8F3EEC2-BD03-482C-9486-A967DAEA370C}"/>
              </a:ext>
            </a:extLst>
          </p:cNvPr>
          <p:cNvSpPr txBox="1"/>
          <p:nvPr/>
        </p:nvSpPr>
        <p:spPr>
          <a:xfrm>
            <a:off x="4055029" y="2882954"/>
            <a:ext cx="476412" cy="707886"/>
          </a:xfrm>
          <a:prstGeom prst="rect">
            <a:avLst/>
          </a:prstGeom>
          <a:noFill/>
        </p:spPr>
        <p:txBody>
          <a:bodyPr wrap="none" rtlCol="0">
            <a:spAutoFit/>
          </a:bodyPr>
          <a:lstStyle/>
          <a:p>
            <a:r>
              <a:rPr lang="nl-NL" sz="4000" dirty="0">
                <a:solidFill>
                  <a:srgbClr val="FF0000"/>
                </a:solidFill>
              </a:rPr>
              <a:t>V</a:t>
            </a:r>
          </a:p>
        </p:txBody>
      </p:sp>
      <p:sp>
        <p:nvSpPr>
          <p:cNvPr id="12" name="Tekstvak 11">
            <a:extLst>
              <a:ext uri="{FF2B5EF4-FFF2-40B4-BE49-F238E27FC236}">
                <a16:creationId xmlns:a16="http://schemas.microsoft.com/office/drawing/2014/main" id="{73F7C230-0700-44CE-A2D7-940B03DD3D1A}"/>
              </a:ext>
            </a:extLst>
          </p:cNvPr>
          <p:cNvSpPr txBox="1"/>
          <p:nvPr/>
        </p:nvSpPr>
        <p:spPr>
          <a:xfrm>
            <a:off x="838200" y="1329806"/>
            <a:ext cx="10067488" cy="375552"/>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Also leakage into V channel for other sources?</a:t>
            </a:r>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kstvak 3">
            <a:extLst>
              <a:ext uri="{FF2B5EF4-FFF2-40B4-BE49-F238E27FC236}">
                <a16:creationId xmlns:a16="http://schemas.microsoft.com/office/drawing/2014/main" id="{2DE80890-C7C8-483D-8E0A-FF8BEB7450BE}"/>
              </a:ext>
            </a:extLst>
          </p:cNvPr>
          <p:cNvSpPr txBox="1"/>
          <p:nvPr/>
        </p:nvSpPr>
        <p:spPr>
          <a:xfrm>
            <a:off x="6913273" y="1705358"/>
            <a:ext cx="3544970" cy="1200329"/>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This other bright source has the same thing going on. But what about dimmer sources?</a:t>
            </a:r>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pic>
        <p:nvPicPr>
          <p:cNvPr id="13" name="Afbeelding 12">
            <a:extLst>
              <a:ext uri="{FF2B5EF4-FFF2-40B4-BE49-F238E27FC236}">
                <a16:creationId xmlns:a16="http://schemas.microsoft.com/office/drawing/2014/main" id="{9762A6B1-3EFD-4613-BCD5-957AF17533FF}"/>
              </a:ext>
            </a:extLst>
          </p:cNvPr>
          <p:cNvPicPr/>
          <p:nvPr/>
        </p:nvPicPr>
        <p:blipFill rotWithShape="1">
          <a:blip r:embed="rId3"/>
          <a:srcRect r="18783"/>
          <a:stretch/>
        </p:blipFill>
        <p:spPr>
          <a:xfrm>
            <a:off x="160020" y="4509698"/>
            <a:ext cx="2948940" cy="1452457"/>
          </a:xfrm>
          <a:prstGeom prst="rect">
            <a:avLst/>
          </a:prstGeom>
        </p:spPr>
      </p:pic>
      <p:pic>
        <p:nvPicPr>
          <p:cNvPr id="14" name="Afbeelding 13">
            <a:extLst>
              <a:ext uri="{FF2B5EF4-FFF2-40B4-BE49-F238E27FC236}">
                <a16:creationId xmlns:a16="http://schemas.microsoft.com/office/drawing/2014/main" id="{ADF78D40-C2E3-435B-900F-9285B5F3ABD5}"/>
              </a:ext>
            </a:extLst>
          </p:cNvPr>
          <p:cNvPicPr/>
          <p:nvPr/>
        </p:nvPicPr>
        <p:blipFill>
          <a:blip r:embed="rId4"/>
          <a:stretch>
            <a:fillRect/>
          </a:stretch>
        </p:blipFill>
        <p:spPr>
          <a:xfrm>
            <a:off x="3108960" y="4506418"/>
            <a:ext cx="3902124" cy="1558785"/>
          </a:xfrm>
          <a:prstGeom prst="rect">
            <a:avLst/>
          </a:prstGeom>
        </p:spPr>
      </p:pic>
      <p:sp>
        <p:nvSpPr>
          <p:cNvPr id="6" name="Tekstvak 5">
            <a:extLst>
              <a:ext uri="{FF2B5EF4-FFF2-40B4-BE49-F238E27FC236}">
                <a16:creationId xmlns:a16="http://schemas.microsoft.com/office/drawing/2014/main" id="{E70A2720-C58C-4282-B59C-4C1FAA2DDBD7}"/>
              </a:ext>
            </a:extLst>
          </p:cNvPr>
          <p:cNvSpPr txBox="1"/>
          <p:nvPr/>
        </p:nvSpPr>
        <p:spPr>
          <a:xfrm>
            <a:off x="7024068" y="3204601"/>
            <a:ext cx="4460803" cy="2031325"/>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dimmer point sources have no circular component, it looks as if circular polarization only is visible when intensity is very large at certain beams </a:t>
            </a:r>
            <a:r>
              <a:rPr lang="en-US" sz="1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I suspect leakage. Linear polarization could be result of leakage instead of sources themselves. </a:t>
            </a:r>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
        <p:nvSpPr>
          <p:cNvPr id="8" name="Tekstvak 7">
            <a:extLst>
              <a:ext uri="{FF2B5EF4-FFF2-40B4-BE49-F238E27FC236}">
                <a16:creationId xmlns:a16="http://schemas.microsoft.com/office/drawing/2014/main" id="{F5B29853-7BC9-4F7B-A8F6-8618271D6CDB}"/>
              </a:ext>
            </a:extLst>
          </p:cNvPr>
          <p:cNvSpPr txBox="1"/>
          <p:nvPr/>
        </p:nvSpPr>
        <p:spPr>
          <a:xfrm>
            <a:off x="7098151" y="5015547"/>
            <a:ext cx="5093849" cy="1477328"/>
          </a:xfrm>
          <a:prstGeom prst="rect">
            <a:avLst/>
          </a:prstGeom>
          <a:noFill/>
        </p:spPr>
        <p:txBody>
          <a:bodyPr wrap="square" rtlCol="0">
            <a:spAutoFit/>
          </a:bodyPr>
          <a:lstStyle/>
          <a:p>
            <a:r>
              <a:rPr lang="nl-NL" dirty="0"/>
              <a:t>Erik </a:t>
            </a:r>
            <a:r>
              <a:rPr lang="nl-NL" dirty="0" err="1"/>
              <a:t>also</a:t>
            </a:r>
            <a:r>
              <a:rPr lang="nl-NL" dirty="0"/>
              <a:t> a bit </a:t>
            </a:r>
            <a:r>
              <a:rPr lang="nl-NL" dirty="0" err="1"/>
              <a:t>concerned</a:t>
            </a:r>
            <a:r>
              <a:rPr lang="nl-NL" dirty="0"/>
              <a:t> but Reinout </a:t>
            </a:r>
            <a:r>
              <a:rPr lang="nl-NL" dirty="0" err="1"/>
              <a:t>says</a:t>
            </a:r>
            <a:r>
              <a:rPr lang="nl-NL" dirty="0"/>
              <a:t>:</a:t>
            </a:r>
          </a:p>
          <a:p>
            <a:r>
              <a:rPr lang="nl-NL" b="0" i="0" dirty="0">
                <a:solidFill>
                  <a:srgbClr val="FF0000"/>
                </a:solidFill>
                <a:effectLst/>
                <a:latin typeface="Slack-Lato"/>
              </a:rPr>
              <a:t>Op zich niet heel vreemd dat de </a:t>
            </a:r>
            <a:r>
              <a:rPr lang="nl-NL" b="0" i="0" dirty="0" err="1">
                <a:solidFill>
                  <a:srgbClr val="FF0000"/>
                </a:solidFill>
                <a:effectLst/>
                <a:latin typeface="Slack-Lato"/>
              </a:rPr>
              <a:t>Stokes</a:t>
            </a:r>
            <a:r>
              <a:rPr lang="nl-NL" b="0" i="0" dirty="0">
                <a:solidFill>
                  <a:srgbClr val="FF0000"/>
                </a:solidFill>
                <a:effectLst/>
                <a:latin typeface="Slack-Lato"/>
              </a:rPr>
              <a:t> V nog best veel signaal laat zien (VLA heeft daar ook wel last van, afhankelijk waar je in het </a:t>
            </a:r>
            <a:r>
              <a:rPr lang="nl-NL" b="0" i="0" dirty="0" err="1">
                <a:solidFill>
                  <a:srgbClr val="FF0000"/>
                </a:solidFill>
                <a:effectLst/>
                <a:latin typeface="Slack-Lato"/>
              </a:rPr>
              <a:t>FoV</a:t>
            </a:r>
            <a:r>
              <a:rPr lang="nl-NL" b="0" i="0" dirty="0">
                <a:solidFill>
                  <a:srgbClr val="FF0000"/>
                </a:solidFill>
                <a:effectLst/>
                <a:latin typeface="Slack-Lato"/>
              </a:rPr>
              <a:t> zit). </a:t>
            </a:r>
            <a:r>
              <a:rPr lang="nl-NL" b="0" i="0" dirty="0" err="1">
                <a:solidFill>
                  <a:srgbClr val="FF0000"/>
                </a:solidFill>
                <a:effectLst/>
                <a:latin typeface="Slack-Lato"/>
              </a:rPr>
              <a:t>Leakage</a:t>
            </a:r>
            <a:r>
              <a:rPr lang="nl-NL" b="0" i="0" dirty="0">
                <a:solidFill>
                  <a:srgbClr val="FF0000"/>
                </a:solidFill>
                <a:effectLst/>
                <a:latin typeface="Slack-Lato"/>
              </a:rPr>
              <a:t> zal gelukkig geen “oscillerende” Q en U veroorzaken.</a:t>
            </a:r>
            <a:endParaRPr lang="nl-NL" dirty="0">
              <a:solidFill>
                <a:srgbClr val="FF0000"/>
              </a:solidFill>
            </a:endParaRPr>
          </a:p>
        </p:txBody>
      </p:sp>
      <p:sp>
        <p:nvSpPr>
          <p:cNvPr id="15" name="Tekstvak 14">
            <a:extLst>
              <a:ext uri="{FF2B5EF4-FFF2-40B4-BE49-F238E27FC236}">
                <a16:creationId xmlns:a16="http://schemas.microsoft.com/office/drawing/2014/main" id="{E503E919-CCB2-466A-AE10-8312F44F579B}"/>
              </a:ext>
            </a:extLst>
          </p:cNvPr>
          <p:cNvSpPr txBox="1"/>
          <p:nvPr/>
        </p:nvSpPr>
        <p:spPr>
          <a:xfrm>
            <a:off x="541750" y="4177333"/>
            <a:ext cx="5828569" cy="646331"/>
          </a:xfrm>
          <a:prstGeom prst="rect">
            <a:avLst/>
          </a:prstGeom>
          <a:noFill/>
        </p:spPr>
        <p:txBody>
          <a:bodyPr wrap="square" rtlCol="0">
            <a:spAutoFit/>
          </a:bodyPr>
          <a:lstStyle/>
          <a:p>
            <a:r>
              <a:rPr lang="nl-NL" sz="1800" dirty="0">
                <a:effectLst/>
                <a:latin typeface="Calibri" panose="020F0502020204030204" pitchFamily="34" charset="0"/>
                <a:ea typeface="Calibri" panose="020F0502020204030204" pitchFamily="34" charset="0"/>
                <a:cs typeface="Times New Roman" panose="02020603050405020304" pitchFamily="18" charset="0"/>
              </a:rPr>
              <a:t>2 dimmer sources,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same</a:t>
            </a:r>
            <a:r>
              <a:rPr lang="nl-NL" sz="1800" dirty="0">
                <a:effectLst/>
                <a:latin typeface="Calibri" panose="020F0502020204030204" pitchFamily="34" charset="0"/>
                <a:ea typeface="Calibri" panose="020F0502020204030204" pitchFamily="34" charset="0"/>
                <a:cs typeface="Times New Roman" panose="02020603050405020304" pitchFamily="18" charset="0"/>
              </a:rPr>
              <a:t> IQUV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positions</a:t>
            </a:r>
            <a:r>
              <a:rPr lang="nl-NL" sz="1800" dirty="0">
                <a:effectLst/>
                <a:latin typeface="Calibri" panose="020F0502020204030204" pitchFamily="34" charset="0"/>
                <a:ea typeface="Calibri" panose="020F0502020204030204" pitchFamily="34" charset="0"/>
                <a:cs typeface="Times New Roman" panose="02020603050405020304" pitchFamily="18" charset="0"/>
              </a:rPr>
              <a:t> in frame:</a:t>
            </a:r>
          </a:p>
          <a:p>
            <a:endParaRPr lang="nl-NL" dirty="0"/>
          </a:p>
        </p:txBody>
      </p:sp>
    </p:spTree>
    <p:extLst>
      <p:ext uri="{BB962C8B-B14F-4D97-AF65-F5344CB8AC3E}">
        <p14:creationId xmlns:p14="http://schemas.microsoft.com/office/powerpoint/2010/main" val="3986462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62105D-6315-4719-8010-3740E8542836}"/>
              </a:ext>
            </a:extLst>
          </p:cNvPr>
          <p:cNvSpPr>
            <a:spLocks noGrp="1"/>
          </p:cNvSpPr>
          <p:nvPr>
            <p:ph type="title"/>
          </p:nvPr>
        </p:nvSpPr>
        <p:spPr>
          <a:xfrm>
            <a:off x="838200" y="365125"/>
            <a:ext cx="10515600" cy="1325563"/>
          </a:xfrm>
        </p:spPr>
        <p:txBody>
          <a:bodyPr anchor="ctr">
            <a:normAutofit/>
          </a:bodyPr>
          <a:lstStyle/>
          <a:p>
            <a:r>
              <a:rPr lang="nl-NL" dirty="0"/>
              <a:t>Step 3: </a:t>
            </a:r>
            <a:r>
              <a:rPr lang="nl-NL" dirty="0" err="1"/>
              <a:t>Downloading</a:t>
            </a:r>
            <a:r>
              <a:rPr lang="nl-NL" dirty="0"/>
              <a:t> </a:t>
            </a:r>
            <a:r>
              <a:rPr lang="nl-NL" dirty="0" err="1"/>
              <a:t>and</a:t>
            </a:r>
            <a:r>
              <a:rPr lang="nl-NL" dirty="0"/>
              <a:t> </a:t>
            </a:r>
            <a:r>
              <a:rPr lang="nl-NL" dirty="0" err="1"/>
              <a:t>inspecting</a:t>
            </a:r>
            <a:r>
              <a:rPr lang="nl-NL" dirty="0"/>
              <a:t> data (8)</a:t>
            </a:r>
          </a:p>
        </p:txBody>
      </p:sp>
      <p:sp>
        <p:nvSpPr>
          <p:cNvPr id="12" name="Tekstvak 11">
            <a:extLst>
              <a:ext uri="{FF2B5EF4-FFF2-40B4-BE49-F238E27FC236}">
                <a16:creationId xmlns:a16="http://schemas.microsoft.com/office/drawing/2014/main" id="{73F7C230-0700-44CE-A2D7-940B03DD3D1A}"/>
              </a:ext>
            </a:extLst>
          </p:cNvPr>
          <p:cNvSpPr txBox="1"/>
          <p:nvPr/>
        </p:nvSpPr>
        <p:spPr>
          <a:xfrm>
            <a:off x="838200" y="1329806"/>
            <a:ext cx="10067488" cy="375552"/>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About dimmer sources and Q leakage:</a:t>
            </a:r>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kstvak 4">
            <a:extLst>
              <a:ext uri="{FF2B5EF4-FFF2-40B4-BE49-F238E27FC236}">
                <a16:creationId xmlns:a16="http://schemas.microsoft.com/office/drawing/2014/main" id="{91F5DF08-7653-4597-8116-A296EF17DCA5}"/>
              </a:ext>
            </a:extLst>
          </p:cNvPr>
          <p:cNvSpPr txBox="1"/>
          <p:nvPr/>
        </p:nvSpPr>
        <p:spPr>
          <a:xfrm>
            <a:off x="6448870" y="2186856"/>
            <a:ext cx="4972042" cy="1657377"/>
          </a:xfrm>
          <a:prstGeom prst="rect">
            <a:avLst/>
          </a:prstGeom>
          <a:noFill/>
        </p:spPr>
        <p:txBody>
          <a:bodyPr wrap="square" rtlCol="0">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These same dim sources generally mostly show polarization at short wavelengths, not at longer ones. I found a dimmer source that remains polarized at all wavelengths though.</a:t>
            </a:r>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
        <p:nvSpPr>
          <p:cNvPr id="4" name="Tekstvak 3">
            <a:extLst>
              <a:ext uri="{FF2B5EF4-FFF2-40B4-BE49-F238E27FC236}">
                <a16:creationId xmlns:a16="http://schemas.microsoft.com/office/drawing/2014/main" id="{6EFF2918-8493-4E24-BBB6-6D46F2314C24}"/>
              </a:ext>
            </a:extLst>
          </p:cNvPr>
          <p:cNvSpPr txBox="1"/>
          <p:nvPr/>
        </p:nvSpPr>
        <p:spPr>
          <a:xfrm>
            <a:off x="838201" y="1709983"/>
            <a:ext cx="10067488" cy="646331"/>
          </a:xfrm>
          <a:prstGeom prst="rect">
            <a:avLst/>
          </a:prstGeom>
          <a:noFill/>
        </p:spPr>
        <p:txBody>
          <a:bodyPr wrap="square" rtlCol="0">
            <a:spAutoFit/>
          </a:bodyPr>
          <a:lstStyle/>
          <a:p>
            <a:r>
              <a:rPr lang="en-US" sz="1800" b="1" dirty="0">
                <a:effectLst/>
                <a:latin typeface="Calibri" panose="020F0502020204030204" pitchFamily="34" charset="0"/>
                <a:ea typeface="Calibri" panose="020F0502020204030204" pitchFamily="34" charset="0"/>
                <a:cs typeface="Times New Roman" panose="02020603050405020304" pitchFamily="18" charset="0"/>
              </a:rPr>
              <a:t>Note: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wavelength image 9, there seems to be a signal in V for both dimmer sources, all other wavelengths show nothing.</a:t>
            </a:r>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4" name="Afbeelding 13">
            <a:extLst>
              <a:ext uri="{FF2B5EF4-FFF2-40B4-BE49-F238E27FC236}">
                <a16:creationId xmlns:a16="http://schemas.microsoft.com/office/drawing/2014/main" id="{4DACC1A8-43D2-4326-ADF2-007A93FCBA7D}"/>
              </a:ext>
            </a:extLst>
          </p:cNvPr>
          <p:cNvPicPr/>
          <p:nvPr/>
        </p:nvPicPr>
        <p:blipFill>
          <a:blip r:embed="rId2"/>
          <a:stretch>
            <a:fillRect/>
          </a:stretch>
        </p:blipFill>
        <p:spPr>
          <a:xfrm>
            <a:off x="925195" y="2312742"/>
            <a:ext cx="5170805" cy="2835275"/>
          </a:xfrm>
          <a:prstGeom prst="rect">
            <a:avLst/>
          </a:prstGeom>
        </p:spPr>
      </p:pic>
      <p:sp>
        <p:nvSpPr>
          <p:cNvPr id="8" name="Tekstvak 7">
            <a:extLst>
              <a:ext uri="{FF2B5EF4-FFF2-40B4-BE49-F238E27FC236}">
                <a16:creationId xmlns:a16="http://schemas.microsoft.com/office/drawing/2014/main" id="{43618EB3-4898-4889-A9DB-F5DD9509FFE4}"/>
              </a:ext>
            </a:extLst>
          </p:cNvPr>
          <p:cNvSpPr txBox="1"/>
          <p:nvPr/>
        </p:nvSpPr>
        <p:spPr>
          <a:xfrm>
            <a:off x="6373369" y="3557822"/>
            <a:ext cx="5555776" cy="2585323"/>
          </a:xfrm>
          <a:prstGeom prst="rect">
            <a:avLst/>
          </a:prstGeom>
          <a:noFill/>
        </p:spPr>
        <p:txBody>
          <a:bodyPr wrap="square" rtlCol="0">
            <a:spAutoFit/>
          </a:bodyPr>
          <a:lstStyle/>
          <a:p>
            <a:r>
              <a:rPr lang="en-US" dirty="0"/>
              <a:t>Reason?: </a:t>
            </a:r>
            <a:r>
              <a:rPr lang="en-US" i="1" dirty="0">
                <a:solidFill>
                  <a:srgbClr val="FF0000"/>
                </a:solidFill>
              </a:rPr>
              <a:t>“Note that </a:t>
            </a:r>
            <a:r>
              <a:rPr lang="en-US" i="1" dirty="0" err="1">
                <a:solidFill>
                  <a:srgbClr val="FF0000"/>
                </a:solidFill>
              </a:rPr>
              <a:t>polarisation</a:t>
            </a:r>
            <a:r>
              <a:rPr lang="en-US" i="1" dirty="0">
                <a:solidFill>
                  <a:srgbClr val="FF0000"/>
                </a:solidFill>
              </a:rPr>
              <a:t> leakage affects the upper half of the band, with the residual </a:t>
            </a:r>
            <a:r>
              <a:rPr lang="en-US" i="1" dirty="0" err="1">
                <a:solidFill>
                  <a:srgbClr val="FF0000"/>
                </a:solidFill>
              </a:rPr>
              <a:t>polarisation</a:t>
            </a:r>
            <a:r>
              <a:rPr lang="en-US" i="1" dirty="0">
                <a:solidFill>
                  <a:srgbClr val="FF0000"/>
                </a:solidFill>
              </a:rPr>
              <a:t> leakage increasing with distance from the field </a:t>
            </a:r>
            <a:r>
              <a:rPr lang="en-US" i="1" dirty="0" err="1">
                <a:solidFill>
                  <a:srgbClr val="FF0000"/>
                </a:solidFill>
              </a:rPr>
              <a:t>centre</a:t>
            </a:r>
            <a:r>
              <a:rPr lang="en-US" i="1" dirty="0">
                <a:solidFill>
                  <a:srgbClr val="FF0000"/>
                </a:solidFill>
              </a:rPr>
              <a:t> within the half-power region of the beam (de Villiers &amp; Cotton, priv. comm.; de Villiers et al. 2021). The instrumental </a:t>
            </a:r>
            <a:r>
              <a:rPr lang="en-US" i="1" dirty="0" err="1">
                <a:solidFill>
                  <a:srgbClr val="FF0000"/>
                </a:solidFill>
              </a:rPr>
              <a:t>polarisation</a:t>
            </a:r>
            <a:r>
              <a:rPr lang="en-US" i="1" dirty="0">
                <a:solidFill>
                  <a:srgbClr val="FF0000"/>
                </a:solidFill>
              </a:rPr>
              <a:t> may reach up to 10% in the upper part of the band, while it is typically less than 2% at the lower frequencies. Users should evaluate how the leakage affects their particular science case.”</a:t>
            </a:r>
            <a:endParaRPr lang="nl-NL" i="1" dirty="0">
              <a:solidFill>
                <a:srgbClr val="FF0000"/>
              </a:solidFill>
            </a:endParaRPr>
          </a:p>
        </p:txBody>
      </p:sp>
      <p:sp>
        <p:nvSpPr>
          <p:cNvPr id="16" name="Tekstvak 15">
            <a:extLst>
              <a:ext uri="{FF2B5EF4-FFF2-40B4-BE49-F238E27FC236}">
                <a16:creationId xmlns:a16="http://schemas.microsoft.com/office/drawing/2014/main" id="{E9999CDB-24DD-4FAA-A690-F922345CE361}"/>
              </a:ext>
            </a:extLst>
          </p:cNvPr>
          <p:cNvSpPr txBox="1"/>
          <p:nvPr/>
        </p:nvSpPr>
        <p:spPr>
          <a:xfrm>
            <a:off x="755009" y="6157815"/>
            <a:ext cx="11773083" cy="670120"/>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sources with polarization at shorter wavelengths only could indicate that they are solely due to leakage. However, this could also be a result from depolarization at longer wavelengths </a:t>
            </a:r>
            <a:r>
              <a:rPr lang="en-US" sz="1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how to discern?</a:t>
            </a:r>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8" name="Rechte verbindingslijn met pijl 17">
            <a:extLst>
              <a:ext uri="{FF2B5EF4-FFF2-40B4-BE49-F238E27FC236}">
                <a16:creationId xmlns:a16="http://schemas.microsoft.com/office/drawing/2014/main" id="{EFA2950A-F481-467D-AD86-D82723CCB232}"/>
              </a:ext>
            </a:extLst>
          </p:cNvPr>
          <p:cNvCxnSpPr/>
          <p:nvPr/>
        </p:nvCxnSpPr>
        <p:spPr>
          <a:xfrm flipH="1">
            <a:off x="1308683" y="4546833"/>
            <a:ext cx="5064686" cy="159631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1896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62105D-6315-4719-8010-3740E8542836}"/>
              </a:ext>
            </a:extLst>
          </p:cNvPr>
          <p:cNvSpPr>
            <a:spLocks noGrp="1"/>
          </p:cNvSpPr>
          <p:nvPr>
            <p:ph type="title"/>
          </p:nvPr>
        </p:nvSpPr>
        <p:spPr>
          <a:xfrm>
            <a:off x="838200" y="365125"/>
            <a:ext cx="10515600" cy="1325563"/>
          </a:xfrm>
        </p:spPr>
        <p:txBody>
          <a:bodyPr anchor="ctr">
            <a:normAutofit/>
          </a:bodyPr>
          <a:lstStyle/>
          <a:p>
            <a:r>
              <a:rPr lang="nl-NL" dirty="0"/>
              <a:t>Step 3: </a:t>
            </a:r>
            <a:r>
              <a:rPr lang="nl-NL" dirty="0" err="1"/>
              <a:t>Downloading</a:t>
            </a:r>
            <a:r>
              <a:rPr lang="nl-NL" dirty="0"/>
              <a:t> </a:t>
            </a:r>
            <a:r>
              <a:rPr lang="nl-NL" dirty="0" err="1"/>
              <a:t>and</a:t>
            </a:r>
            <a:r>
              <a:rPr lang="nl-NL" dirty="0"/>
              <a:t> </a:t>
            </a:r>
            <a:r>
              <a:rPr lang="nl-NL" dirty="0" err="1"/>
              <a:t>inspecting</a:t>
            </a:r>
            <a:r>
              <a:rPr lang="nl-NL" dirty="0"/>
              <a:t> data (9)</a:t>
            </a:r>
          </a:p>
        </p:txBody>
      </p:sp>
      <p:sp>
        <p:nvSpPr>
          <p:cNvPr id="15" name="Tekstvak 14">
            <a:extLst>
              <a:ext uri="{FF2B5EF4-FFF2-40B4-BE49-F238E27FC236}">
                <a16:creationId xmlns:a16="http://schemas.microsoft.com/office/drawing/2014/main" id="{357C26CF-DEA4-43B7-972B-06CEF894BFF8}"/>
              </a:ext>
            </a:extLst>
          </p:cNvPr>
          <p:cNvSpPr txBox="1"/>
          <p:nvPr/>
        </p:nvSpPr>
        <p:spPr>
          <a:xfrm>
            <a:off x="838200" y="1315136"/>
            <a:ext cx="6096000" cy="375552"/>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What about resolved sources of polarization?</a:t>
            </a:r>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Afbeelding 7">
            <a:extLst>
              <a:ext uri="{FF2B5EF4-FFF2-40B4-BE49-F238E27FC236}">
                <a16:creationId xmlns:a16="http://schemas.microsoft.com/office/drawing/2014/main" id="{7DA2FF98-5A7F-4C0E-B8D1-1964C7CCE821}"/>
              </a:ext>
            </a:extLst>
          </p:cNvPr>
          <p:cNvPicPr/>
          <p:nvPr/>
        </p:nvPicPr>
        <p:blipFill>
          <a:blip r:embed="rId2"/>
          <a:stretch>
            <a:fillRect/>
          </a:stretch>
        </p:blipFill>
        <p:spPr>
          <a:xfrm>
            <a:off x="172720" y="1690688"/>
            <a:ext cx="5760720" cy="2511425"/>
          </a:xfrm>
          <a:prstGeom prst="rect">
            <a:avLst/>
          </a:prstGeom>
        </p:spPr>
      </p:pic>
      <p:pic>
        <p:nvPicPr>
          <p:cNvPr id="9" name="Afbeelding 8">
            <a:extLst>
              <a:ext uri="{FF2B5EF4-FFF2-40B4-BE49-F238E27FC236}">
                <a16:creationId xmlns:a16="http://schemas.microsoft.com/office/drawing/2014/main" id="{5DFD58A9-98D0-4003-9EE9-6F1335059596}"/>
              </a:ext>
            </a:extLst>
          </p:cNvPr>
          <p:cNvPicPr/>
          <p:nvPr/>
        </p:nvPicPr>
        <p:blipFill>
          <a:blip r:embed="rId3"/>
          <a:stretch>
            <a:fillRect/>
          </a:stretch>
        </p:blipFill>
        <p:spPr>
          <a:xfrm>
            <a:off x="6096000" y="1879918"/>
            <a:ext cx="5760720" cy="2322195"/>
          </a:xfrm>
          <a:prstGeom prst="rect">
            <a:avLst/>
          </a:prstGeom>
        </p:spPr>
      </p:pic>
      <p:pic>
        <p:nvPicPr>
          <p:cNvPr id="10" name="Afbeelding 9">
            <a:extLst>
              <a:ext uri="{FF2B5EF4-FFF2-40B4-BE49-F238E27FC236}">
                <a16:creationId xmlns:a16="http://schemas.microsoft.com/office/drawing/2014/main" id="{A89A008A-0976-4C62-8AEB-9AC36368F6F4}"/>
              </a:ext>
            </a:extLst>
          </p:cNvPr>
          <p:cNvPicPr/>
          <p:nvPr/>
        </p:nvPicPr>
        <p:blipFill>
          <a:blip r:embed="rId4"/>
          <a:stretch>
            <a:fillRect/>
          </a:stretch>
        </p:blipFill>
        <p:spPr>
          <a:xfrm>
            <a:off x="259080" y="4396689"/>
            <a:ext cx="5760720" cy="2292350"/>
          </a:xfrm>
          <a:prstGeom prst="rect">
            <a:avLst/>
          </a:prstGeom>
        </p:spPr>
      </p:pic>
      <p:sp>
        <p:nvSpPr>
          <p:cNvPr id="3" name="Tekstvak 2">
            <a:extLst>
              <a:ext uri="{FF2B5EF4-FFF2-40B4-BE49-F238E27FC236}">
                <a16:creationId xmlns:a16="http://schemas.microsoft.com/office/drawing/2014/main" id="{EBCE10D7-1DFA-4B42-8163-D5E5A5CF1FFC}"/>
              </a:ext>
            </a:extLst>
          </p:cNvPr>
          <p:cNvSpPr txBox="1"/>
          <p:nvPr/>
        </p:nvSpPr>
        <p:spPr>
          <a:xfrm>
            <a:off x="6096000" y="4484152"/>
            <a:ext cx="6096000" cy="1754326"/>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For all these diffuse resolved sources, we don’t see the same pattern. We see linear but no circular polarization. For these resolved sources, no circular polarization is seen over the whole spectrum range (apart from some very weak diffuse structures).</a:t>
            </a:r>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Tree>
    <p:extLst>
      <p:ext uri="{BB962C8B-B14F-4D97-AF65-F5344CB8AC3E}">
        <p14:creationId xmlns:p14="http://schemas.microsoft.com/office/powerpoint/2010/main" val="2648896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62105D-6315-4719-8010-3740E8542836}"/>
              </a:ext>
            </a:extLst>
          </p:cNvPr>
          <p:cNvSpPr>
            <a:spLocks noGrp="1"/>
          </p:cNvSpPr>
          <p:nvPr>
            <p:ph type="title"/>
          </p:nvPr>
        </p:nvSpPr>
        <p:spPr>
          <a:xfrm>
            <a:off x="838200" y="365125"/>
            <a:ext cx="10515600" cy="1325563"/>
          </a:xfrm>
        </p:spPr>
        <p:txBody>
          <a:bodyPr anchor="ctr">
            <a:normAutofit/>
          </a:bodyPr>
          <a:lstStyle/>
          <a:p>
            <a:r>
              <a:rPr lang="nl-NL" dirty="0"/>
              <a:t>Step 3: </a:t>
            </a:r>
            <a:r>
              <a:rPr lang="nl-NL" dirty="0" err="1"/>
              <a:t>Downloading</a:t>
            </a:r>
            <a:r>
              <a:rPr lang="nl-NL" dirty="0"/>
              <a:t> </a:t>
            </a:r>
            <a:r>
              <a:rPr lang="nl-NL" dirty="0" err="1"/>
              <a:t>and</a:t>
            </a:r>
            <a:r>
              <a:rPr lang="nl-NL" dirty="0"/>
              <a:t> </a:t>
            </a:r>
            <a:r>
              <a:rPr lang="nl-NL" dirty="0" err="1"/>
              <a:t>inspecting</a:t>
            </a:r>
            <a:r>
              <a:rPr lang="nl-NL" dirty="0"/>
              <a:t> data (9)</a:t>
            </a:r>
          </a:p>
        </p:txBody>
      </p:sp>
      <p:sp>
        <p:nvSpPr>
          <p:cNvPr id="15" name="Tekstvak 14">
            <a:extLst>
              <a:ext uri="{FF2B5EF4-FFF2-40B4-BE49-F238E27FC236}">
                <a16:creationId xmlns:a16="http://schemas.microsoft.com/office/drawing/2014/main" id="{357C26CF-DEA4-43B7-972B-06CEF894BFF8}"/>
              </a:ext>
            </a:extLst>
          </p:cNvPr>
          <p:cNvSpPr txBox="1"/>
          <p:nvPr/>
        </p:nvSpPr>
        <p:spPr>
          <a:xfrm>
            <a:off x="838200" y="1315136"/>
            <a:ext cx="6096000" cy="671915"/>
          </a:xfrm>
          <a:prstGeom prst="rect">
            <a:avLst/>
          </a:prstGeom>
          <a:noFill/>
        </p:spPr>
        <p:txBody>
          <a:bodyPr wrap="square">
            <a:spAutoFit/>
          </a:bodyPr>
          <a:lstStyle/>
          <a:p>
            <a:pPr>
              <a:lnSpc>
                <a:spcPct val="107000"/>
              </a:lnSpc>
              <a:spcAft>
                <a:spcPts val="800"/>
              </a:spcAft>
            </a:pPr>
            <a:r>
              <a:rPr lang="nl-NL" dirty="0" err="1">
                <a:latin typeface="Calibri" panose="020F0502020204030204" pitchFamily="34" charset="0"/>
                <a:ea typeface="Calibri" panose="020F0502020204030204" pitchFamily="34" charset="0"/>
                <a:cs typeface="Times New Roman" panose="02020603050405020304" pitchFamily="18" charset="0"/>
              </a:rPr>
              <a:t>Leakage</a:t>
            </a:r>
            <a:r>
              <a:rPr lang="nl-NL" dirty="0">
                <a:latin typeface="Calibri" panose="020F0502020204030204" pitchFamily="34" charset="0"/>
                <a:ea typeface="Calibri" panose="020F0502020204030204" pitchFamily="34" charset="0"/>
                <a:cs typeface="Times New Roman" panose="02020603050405020304" pitchFamily="18" charset="0"/>
              </a:rPr>
              <a:t> in V is </a:t>
            </a:r>
            <a:r>
              <a:rPr lang="nl-NL" dirty="0" err="1">
                <a:latin typeface="Calibri" panose="020F0502020204030204" pitchFamily="34" charset="0"/>
                <a:ea typeface="Calibri" panose="020F0502020204030204" pitchFamily="34" charset="0"/>
                <a:cs typeface="Times New Roman" panose="02020603050405020304" pitchFamily="18" charset="0"/>
              </a:rPr>
              <a:t>to</a:t>
            </a:r>
            <a:r>
              <a:rPr lang="nl-NL" dirty="0">
                <a:latin typeface="Calibri" panose="020F0502020204030204" pitchFamily="34" charset="0"/>
                <a:ea typeface="Calibri" panose="020F0502020204030204" pitchFamily="34" charset="0"/>
                <a:cs typeface="Times New Roman" panose="02020603050405020304" pitchFamily="18" charset="0"/>
              </a:rPr>
              <a:t> </a:t>
            </a:r>
            <a:r>
              <a:rPr lang="nl-NL" dirty="0" err="1">
                <a:latin typeface="Calibri" panose="020F0502020204030204" pitchFamily="34" charset="0"/>
                <a:ea typeface="Calibri" panose="020F0502020204030204" pitchFamily="34" charset="0"/>
                <a:cs typeface="Times New Roman" panose="02020603050405020304" pitchFamily="18" charset="0"/>
              </a:rPr>
              <a:t>be</a:t>
            </a:r>
            <a:r>
              <a:rPr lang="nl-NL" dirty="0">
                <a:latin typeface="Calibri" panose="020F0502020204030204" pitchFamily="34" charset="0"/>
                <a:ea typeface="Calibri" panose="020F0502020204030204" pitchFamily="34" charset="0"/>
                <a:cs typeface="Times New Roman" panose="02020603050405020304" pitchFamily="18" charset="0"/>
              </a:rPr>
              <a:t> </a:t>
            </a:r>
            <a:r>
              <a:rPr lang="nl-NL" dirty="0" err="1">
                <a:latin typeface="Calibri" panose="020F0502020204030204" pitchFamily="34" charset="0"/>
                <a:ea typeface="Calibri" panose="020F0502020204030204" pitchFamily="34" charset="0"/>
                <a:cs typeface="Times New Roman" panose="02020603050405020304" pitchFamily="18" charset="0"/>
              </a:rPr>
              <a:t>expected</a:t>
            </a:r>
            <a:r>
              <a:rPr lang="nl-NL" dirty="0">
                <a:latin typeface="Calibri" panose="020F0502020204030204" pitchFamily="34" charset="0"/>
                <a:ea typeface="Calibri" panose="020F0502020204030204" pitchFamily="34" charset="0"/>
                <a:cs typeface="Times New Roman" panose="02020603050405020304" pitchFamily="18" charset="0"/>
              </a:rPr>
              <a:t> </a:t>
            </a:r>
            <a:r>
              <a:rPr lang="nl-NL" dirty="0" err="1">
                <a:latin typeface="Calibri" panose="020F0502020204030204" pitchFamily="34" charset="0"/>
                <a:ea typeface="Calibri" panose="020F0502020204030204" pitchFamily="34" charset="0"/>
                <a:cs typeface="Times New Roman" panose="02020603050405020304" pitchFamily="18" charset="0"/>
              </a:rPr>
              <a:t>according</a:t>
            </a:r>
            <a:r>
              <a:rPr lang="nl-NL" dirty="0">
                <a:latin typeface="Calibri" panose="020F0502020204030204" pitchFamily="34" charset="0"/>
                <a:ea typeface="Calibri" panose="020F0502020204030204" pitchFamily="34" charset="0"/>
                <a:cs typeface="Times New Roman" panose="02020603050405020304" pitchFamily="18" charset="0"/>
              </a:rPr>
              <a:t> </a:t>
            </a:r>
            <a:r>
              <a:rPr lang="nl-NL" dirty="0" err="1">
                <a:latin typeface="Calibri" panose="020F0502020204030204" pitchFamily="34" charset="0"/>
                <a:ea typeface="Calibri" panose="020F0502020204030204" pitchFamily="34" charset="0"/>
                <a:cs typeface="Times New Roman" panose="02020603050405020304" pitchFamily="18" charset="0"/>
              </a:rPr>
              <a:t>to</a:t>
            </a:r>
            <a:r>
              <a:rPr lang="nl-NL" dirty="0">
                <a:latin typeface="Calibri" panose="020F0502020204030204" pitchFamily="34" charset="0"/>
                <a:ea typeface="Calibri" panose="020F0502020204030204" pitchFamily="34" charset="0"/>
                <a:cs typeface="Times New Roman" panose="02020603050405020304" pitchFamily="18" charset="0"/>
              </a:rPr>
              <a:t> Meerkat MGCLS paper:</a:t>
            </a:r>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kstvak 2">
            <a:extLst>
              <a:ext uri="{FF2B5EF4-FFF2-40B4-BE49-F238E27FC236}">
                <a16:creationId xmlns:a16="http://schemas.microsoft.com/office/drawing/2014/main" id="{EBCE10D7-1DFA-4B42-8163-D5E5A5CF1FFC}"/>
              </a:ext>
            </a:extLst>
          </p:cNvPr>
          <p:cNvSpPr txBox="1"/>
          <p:nvPr/>
        </p:nvSpPr>
        <p:spPr>
          <a:xfrm>
            <a:off x="838200" y="1987051"/>
            <a:ext cx="6096000" cy="1200329"/>
          </a:xfrm>
          <a:prstGeom prst="rect">
            <a:avLst/>
          </a:prstGeom>
          <a:noFill/>
        </p:spPr>
        <p:txBody>
          <a:bodyPr wrap="square" rtlCol="0">
            <a:spAutoFit/>
          </a:bodyPr>
          <a:lstStyle/>
          <a:p>
            <a:r>
              <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 Survey Overview and Highlights: Due to the lack of internal </a:t>
            </a:r>
            <a:r>
              <a:rPr lang="en-US" sz="18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polarisation</a:t>
            </a:r>
            <a:r>
              <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calibration, the Stokes V images are not sufficient to detect weakly circular </a:t>
            </a:r>
            <a:r>
              <a:rPr lang="en-US" sz="18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polarised</a:t>
            </a:r>
            <a:r>
              <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sources, but can work as an overall check of the quality of the calibration.</a:t>
            </a:r>
            <a:endParaRPr lang="nl-NL" dirty="0">
              <a:solidFill>
                <a:srgbClr val="FF0000"/>
              </a:solidFill>
            </a:endParaRPr>
          </a:p>
        </p:txBody>
      </p:sp>
    </p:spTree>
    <p:extLst>
      <p:ext uri="{BB962C8B-B14F-4D97-AF65-F5344CB8AC3E}">
        <p14:creationId xmlns:p14="http://schemas.microsoft.com/office/powerpoint/2010/main" val="42157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EE8806-14EB-420C-8239-4E2EC926C0D3}"/>
              </a:ext>
            </a:extLst>
          </p:cNvPr>
          <p:cNvSpPr>
            <a:spLocks noGrp="1"/>
          </p:cNvSpPr>
          <p:nvPr>
            <p:ph type="title"/>
          </p:nvPr>
        </p:nvSpPr>
        <p:spPr/>
        <p:txBody>
          <a:bodyPr/>
          <a:lstStyle/>
          <a:p>
            <a:r>
              <a:rPr lang="nl-NL" dirty="0"/>
              <a:t>Step 1: </a:t>
            </a:r>
            <a:r>
              <a:rPr lang="nl-NL" dirty="0" err="1"/>
              <a:t>Literature</a:t>
            </a:r>
            <a:r>
              <a:rPr lang="nl-NL" dirty="0"/>
              <a:t> (1)</a:t>
            </a:r>
          </a:p>
        </p:txBody>
      </p:sp>
      <p:sp>
        <p:nvSpPr>
          <p:cNvPr id="3" name="Tijdelijke aanduiding voor inhoud 2">
            <a:extLst>
              <a:ext uri="{FF2B5EF4-FFF2-40B4-BE49-F238E27FC236}">
                <a16:creationId xmlns:a16="http://schemas.microsoft.com/office/drawing/2014/main" id="{C7DA72BD-B295-4F90-A24B-C2092B2BDC05}"/>
              </a:ext>
            </a:extLst>
          </p:cNvPr>
          <p:cNvSpPr>
            <a:spLocks noGrp="1"/>
          </p:cNvSpPr>
          <p:nvPr>
            <p:ph idx="1"/>
          </p:nvPr>
        </p:nvSpPr>
        <p:spPr/>
        <p:txBody>
          <a:bodyPr>
            <a:normAutofit fontScale="77500" lnSpcReduction="20000"/>
          </a:bodyPr>
          <a:lstStyle/>
          <a:p>
            <a:pPr marL="0" indent="0">
              <a:buNone/>
            </a:pPr>
            <a:r>
              <a:rPr lang="nl-NL" dirty="0"/>
              <a:t>I </a:t>
            </a:r>
            <a:r>
              <a:rPr lang="nl-NL" dirty="0" err="1"/>
              <a:t>read</a:t>
            </a:r>
            <a:r>
              <a:rPr lang="nl-NL" dirty="0"/>
              <a:t> </a:t>
            </a:r>
            <a:r>
              <a:rPr lang="nl-NL" dirty="0" err="1"/>
              <a:t>following</a:t>
            </a:r>
            <a:r>
              <a:rPr lang="nl-NL" dirty="0"/>
              <a:t> </a:t>
            </a:r>
            <a:r>
              <a:rPr lang="nl-NL" dirty="0" err="1"/>
              <a:t>things</a:t>
            </a:r>
            <a:r>
              <a:rPr lang="nl-NL" dirty="0"/>
              <a:t>:</a:t>
            </a: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Fractional polarization as a probe of magnetic fields in the intra-cluster medium</a:t>
            </a:r>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Diffuse Radio Emission from Galaxy Clusters</a:t>
            </a:r>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The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MeerKAT</a:t>
            </a:r>
            <a:r>
              <a:rPr lang="en-US" sz="1800" dirty="0">
                <a:effectLst/>
                <a:latin typeface="Calibri" panose="020F0502020204030204" pitchFamily="34" charset="0"/>
                <a:ea typeface="Times New Roman" panose="02020603050405020304" pitchFamily="18" charset="0"/>
                <a:cs typeface="Calibri" panose="020F0502020204030204" pitchFamily="34" charset="0"/>
              </a:rPr>
              <a:t> Galaxy Cluster Legacy Survey</a:t>
            </a:r>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Magnetic Fields and Faraday Rotation in Clusters of Galaxies</a:t>
            </a:r>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Optical polarization of AGNs, Damien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Hutsemékers</a:t>
            </a:r>
            <a:r>
              <a:rPr lang="en-US" sz="1800" dirty="0">
                <a:effectLst/>
                <a:latin typeface="Calibri" panose="020F0502020204030204" pitchFamily="34" charset="0"/>
                <a:ea typeface="Times New Roman" panose="02020603050405020304" pitchFamily="18" charset="0"/>
                <a:cs typeface="Calibri" panose="020F0502020204030204" pitchFamily="34" charset="0"/>
              </a:rPr>
              <a:t>, (University of Liège, Belgium)</a:t>
            </a:r>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Non-thermal processes in cosmological simulations</a:t>
            </a:r>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Simulations of the Structure of Magnetic Fields in Galaxy Clusters - Forrest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Glines</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u="sng" dirty="0">
                <a:effectLst/>
                <a:latin typeface="Calibri" panose="020F0502020204030204" pitchFamily="34" charset="0"/>
                <a:ea typeface="Times New Roman" panose="02020603050405020304" pitchFamily="18" charset="0"/>
                <a:cs typeface="Calibri" panose="020F0502020204030204" pitchFamily="34" charset="0"/>
                <a:hlinkClick r:id="rId2">
                  <a:extLst>
                    <a:ext uri="{A12FA001-AC4F-418D-AE19-62706E023703}">
                      <ahyp:hlinkClr xmlns:ahyp="http://schemas.microsoft.com/office/drawing/2018/hyperlinkcolor" val="tx"/>
                    </a:ext>
                  </a:extLst>
                </a:hlinkClick>
              </a:rPr>
              <a:t>https://www.youtube.com/watch?v=lSPh3fEzK6Q</a:t>
            </a:r>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Magnetic Fields in Galaxy Clusters: A Radio Astronomer's Perspective - Chris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Riseley</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u="sng" dirty="0">
                <a:effectLst/>
                <a:latin typeface="Calibri" panose="020F0502020204030204" pitchFamily="34" charset="0"/>
                <a:ea typeface="Times New Roman" panose="02020603050405020304" pitchFamily="18" charset="0"/>
                <a:cs typeface="Calibri" panose="020F0502020204030204" pitchFamily="34" charset="0"/>
                <a:hlinkClick r:id="rId3">
                  <a:extLst>
                    <a:ext uri="{A12FA001-AC4F-418D-AE19-62706E023703}">
                      <ahyp:hlinkClr xmlns:ahyp="http://schemas.microsoft.com/office/drawing/2018/hyperlinkcolor" val="tx"/>
                    </a:ext>
                  </a:extLst>
                </a:hlinkClick>
              </a:rPr>
              <a:t>https://www.youtube.com/watch?v=K5Wqk3OUE9A&amp;t=232s</a:t>
            </a:r>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Dr. George Heald: Revealing cosmic magnetism with the Square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Kilometre</a:t>
            </a:r>
            <a:r>
              <a:rPr lang="en-US" sz="1800" dirty="0">
                <a:effectLst/>
                <a:latin typeface="Calibri" panose="020F0502020204030204" pitchFamily="34" charset="0"/>
                <a:ea typeface="Times New Roman" panose="02020603050405020304" pitchFamily="18" charset="0"/>
                <a:cs typeface="Calibri" panose="020F0502020204030204" pitchFamily="34" charset="0"/>
              </a:rPr>
              <a:t> Array and its pathfinders </a:t>
            </a:r>
            <a:r>
              <a:rPr lang="en-US" sz="1800" u="sng" dirty="0">
                <a:effectLst/>
                <a:latin typeface="Calibri" panose="020F0502020204030204" pitchFamily="34" charset="0"/>
                <a:ea typeface="Times New Roman" panose="02020603050405020304" pitchFamily="18" charset="0"/>
                <a:cs typeface="Calibri" panose="020F0502020204030204" pitchFamily="34" charset="0"/>
                <a:hlinkClick r:id="rId4">
                  <a:extLst>
                    <a:ext uri="{A12FA001-AC4F-418D-AE19-62706E023703}">
                      <ahyp:hlinkClr xmlns:ahyp="http://schemas.microsoft.com/office/drawing/2018/hyperlinkcolor" val="tx"/>
                    </a:ext>
                  </a:extLst>
                </a:hlinkClick>
              </a:rPr>
              <a:t>https://www.youtube.com/watch?v=2rv4uUDJsIE</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p>
          <a:p>
            <a:pPr marL="342900" lvl="0" indent="-342900">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1.28 GHz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MeerKAT</a:t>
            </a:r>
            <a:r>
              <a:rPr lang="en-US" sz="1800" dirty="0">
                <a:effectLst/>
                <a:latin typeface="Calibri" panose="020F0502020204030204" pitchFamily="34" charset="0"/>
                <a:ea typeface="Calibri" panose="020F0502020204030204" pitchFamily="34" charset="0"/>
                <a:cs typeface="Times New Roman" panose="02020603050405020304" pitchFamily="18" charset="0"/>
              </a:rPr>
              <a:t> DEEP2 Image</a:t>
            </a:r>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Tree>
    <p:extLst>
      <p:ext uri="{BB962C8B-B14F-4D97-AF65-F5344CB8AC3E}">
        <p14:creationId xmlns:p14="http://schemas.microsoft.com/office/powerpoint/2010/main" val="2594777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EE8806-14EB-420C-8239-4E2EC926C0D3}"/>
              </a:ext>
            </a:extLst>
          </p:cNvPr>
          <p:cNvSpPr>
            <a:spLocks noGrp="1"/>
          </p:cNvSpPr>
          <p:nvPr>
            <p:ph type="title"/>
          </p:nvPr>
        </p:nvSpPr>
        <p:spPr/>
        <p:txBody>
          <a:bodyPr/>
          <a:lstStyle/>
          <a:p>
            <a:r>
              <a:rPr lang="nl-NL" dirty="0"/>
              <a:t>Step 1: </a:t>
            </a:r>
            <a:r>
              <a:rPr lang="nl-NL" dirty="0" err="1"/>
              <a:t>Literature</a:t>
            </a:r>
            <a:r>
              <a:rPr lang="nl-NL" dirty="0"/>
              <a:t> (2)</a:t>
            </a:r>
          </a:p>
        </p:txBody>
      </p:sp>
      <p:sp>
        <p:nvSpPr>
          <p:cNvPr id="3" name="Tijdelijke aanduiding voor inhoud 2">
            <a:extLst>
              <a:ext uri="{FF2B5EF4-FFF2-40B4-BE49-F238E27FC236}">
                <a16:creationId xmlns:a16="http://schemas.microsoft.com/office/drawing/2014/main" id="{C7DA72BD-B295-4F90-A24B-C2092B2BDC05}"/>
              </a:ext>
            </a:extLst>
          </p:cNvPr>
          <p:cNvSpPr>
            <a:spLocks noGrp="1"/>
          </p:cNvSpPr>
          <p:nvPr>
            <p:ph idx="1"/>
          </p:nvPr>
        </p:nvSpPr>
        <p:spPr/>
        <p:txBody>
          <a:bodyPr>
            <a:normAutofit/>
          </a:bodyPr>
          <a:lstStyle/>
          <a:p>
            <a:pPr marL="0" indent="0">
              <a:buNone/>
            </a:pPr>
            <a:r>
              <a:rPr lang="nl-NL" dirty="0" err="1"/>
              <a:t>Some</a:t>
            </a:r>
            <a:r>
              <a:rPr lang="nl-NL" dirty="0"/>
              <a:t> </a:t>
            </a:r>
            <a:r>
              <a:rPr lang="nl-NL" dirty="0" err="1"/>
              <a:t>notes</a:t>
            </a:r>
            <a:r>
              <a:rPr lang="nl-NL" dirty="0"/>
              <a:t>:</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Due to the selection, this sub-sample is strongly biased towards clusters with radio halos and relics.</a:t>
            </a:r>
          </a:p>
          <a:p>
            <a:r>
              <a:rPr lang="en-US" sz="1800" i="1" dirty="0">
                <a:latin typeface="Calibri" panose="020F0502020204030204" pitchFamily="34" charset="0"/>
                <a:ea typeface="Calibri" panose="020F0502020204030204" pitchFamily="34" charset="0"/>
                <a:cs typeface="Times New Roman" panose="02020603050405020304" pitchFamily="18" charset="0"/>
              </a:rPr>
              <a:t>“In Stokes I, we cleaned to a depth of ∼ 80 µJy beam−1, using up to 500,000 components. Stokes Q and U were </a:t>
            </a:r>
            <a:r>
              <a:rPr lang="en-US" sz="1800" i="1" dirty="0" err="1">
                <a:latin typeface="Calibri" panose="020F0502020204030204" pitchFamily="34" charset="0"/>
                <a:ea typeface="Calibri" panose="020F0502020204030204" pitchFamily="34" charset="0"/>
                <a:cs typeface="Times New Roman" panose="02020603050405020304" pitchFamily="18" charset="0"/>
              </a:rPr>
              <a:t>CLEANed</a:t>
            </a:r>
            <a:r>
              <a:rPr lang="en-US" sz="1800" i="1" dirty="0">
                <a:latin typeface="Calibri" panose="020F0502020204030204" pitchFamily="34" charset="0"/>
                <a:ea typeface="Calibri" panose="020F0502020204030204" pitchFamily="34" charset="0"/>
                <a:cs typeface="Times New Roman" panose="02020603050405020304" pitchFamily="18" charset="0"/>
              </a:rPr>
              <a:t> to a depth of ∼ 30 µJy beam−1 with up to 50,000 components. Off-source noise values in images which were not dynamic range limited were ∼3 µJy beam−1.</a:t>
            </a:r>
            <a:r>
              <a:rPr lang="en-US" sz="1800" i="1"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does this mean I should </a:t>
            </a:r>
            <a:r>
              <a:rPr lang="en-US" sz="1800" dirty="0">
                <a:solidFill>
                  <a:srgbClr val="FF0000"/>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ignore sources below this </a:t>
            </a:r>
            <a:r>
              <a:rPr lang="en-US" sz="1800" dirty="0" err="1">
                <a:solidFill>
                  <a:srgbClr val="FF0000"/>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treshhold</a:t>
            </a:r>
            <a:r>
              <a:rPr lang="en-US" sz="1800" dirty="0">
                <a:solidFill>
                  <a:srgbClr val="FF0000"/>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p>
          <a:p>
            <a:r>
              <a:rPr lang="en-US" sz="1800" i="1" dirty="0">
                <a:effectLst/>
                <a:latin typeface="Calibri" panose="020F0502020204030204" pitchFamily="34" charset="0"/>
                <a:ea typeface="Calibri" panose="020F0502020204030204" pitchFamily="34" charset="0"/>
                <a:cs typeface="Times New Roman" panose="02020603050405020304" pitchFamily="18" charset="0"/>
              </a:rPr>
              <a:t>“We used the same 5% frequency bins and the total bandwidth used by the Stokes I imaging, which allows the recovery of RMs up to ± 100 rad m−2 at full sensitivity, with decreasing sensitivity beyond this range.”</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There is already a source catalogue available which I can use</a:t>
            </a:r>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
        <p:nvSpPr>
          <p:cNvPr id="4" name="Tekstvak 3">
            <a:extLst>
              <a:ext uri="{FF2B5EF4-FFF2-40B4-BE49-F238E27FC236}">
                <a16:creationId xmlns:a16="http://schemas.microsoft.com/office/drawing/2014/main" id="{5DF3891C-347D-4D41-95B1-35A3642C6728}"/>
              </a:ext>
            </a:extLst>
          </p:cNvPr>
          <p:cNvSpPr txBox="1"/>
          <p:nvPr/>
        </p:nvSpPr>
        <p:spPr>
          <a:xfrm>
            <a:off x="838200" y="6050290"/>
            <a:ext cx="9737922" cy="523220"/>
          </a:xfrm>
          <a:prstGeom prst="rect">
            <a:avLst/>
          </a:prstGeom>
          <a:noFill/>
        </p:spPr>
        <p:txBody>
          <a:bodyPr wrap="none" rtlCol="0">
            <a:spAutoFit/>
          </a:bodyPr>
          <a:lstStyle/>
          <a:p>
            <a:r>
              <a:rPr lang="nl-NL" sz="2800" dirty="0"/>
              <a:t>Full </a:t>
            </a:r>
            <a:r>
              <a:rPr lang="nl-NL" sz="2800" dirty="0" err="1"/>
              <a:t>literature</a:t>
            </a:r>
            <a:r>
              <a:rPr lang="nl-NL" sz="2800" dirty="0"/>
              <a:t> </a:t>
            </a:r>
            <a:r>
              <a:rPr lang="nl-NL" sz="2800" dirty="0" err="1"/>
              <a:t>study</a:t>
            </a:r>
            <a:r>
              <a:rPr lang="nl-NL" sz="2800" dirty="0"/>
              <a:t> </a:t>
            </a:r>
            <a:r>
              <a:rPr lang="nl-NL" sz="2800" dirty="0" err="1"/>
              <a:t>notes</a:t>
            </a:r>
            <a:r>
              <a:rPr lang="nl-NL" sz="2800" dirty="0"/>
              <a:t> </a:t>
            </a:r>
            <a:r>
              <a:rPr lang="nl-NL" sz="2800" dirty="0" err="1"/>
              <a:t>can</a:t>
            </a:r>
            <a:r>
              <a:rPr lang="nl-NL" sz="2800" dirty="0"/>
              <a:t> </a:t>
            </a:r>
            <a:r>
              <a:rPr lang="nl-NL" sz="2800" dirty="0" err="1"/>
              <a:t>be</a:t>
            </a:r>
            <a:r>
              <a:rPr lang="nl-NL" sz="2800" dirty="0"/>
              <a:t> found in “Literatuurstudie.docx”</a:t>
            </a:r>
          </a:p>
        </p:txBody>
      </p:sp>
    </p:spTree>
    <p:extLst>
      <p:ext uri="{BB962C8B-B14F-4D97-AF65-F5344CB8AC3E}">
        <p14:creationId xmlns:p14="http://schemas.microsoft.com/office/powerpoint/2010/main" val="2635436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FBCABB-E04C-47D0-B46F-9258E8AC2728}"/>
              </a:ext>
            </a:extLst>
          </p:cNvPr>
          <p:cNvSpPr>
            <a:spLocks noGrp="1"/>
          </p:cNvSpPr>
          <p:nvPr>
            <p:ph type="title"/>
          </p:nvPr>
        </p:nvSpPr>
        <p:spPr/>
        <p:txBody>
          <a:bodyPr/>
          <a:lstStyle/>
          <a:p>
            <a:r>
              <a:rPr lang="nl-NL" dirty="0"/>
              <a:t>Step 2: </a:t>
            </a:r>
            <a:r>
              <a:rPr lang="en-US" dirty="0"/>
              <a:t>Investigate Erik’s method and the problems he faced with VLA</a:t>
            </a:r>
            <a:r>
              <a:rPr lang="nl-NL" dirty="0"/>
              <a:t> (1)</a:t>
            </a:r>
          </a:p>
        </p:txBody>
      </p:sp>
      <p:sp>
        <p:nvSpPr>
          <p:cNvPr id="3" name="Tijdelijke aanduiding voor inhoud 2">
            <a:extLst>
              <a:ext uri="{FF2B5EF4-FFF2-40B4-BE49-F238E27FC236}">
                <a16:creationId xmlns:a16="http://schemas.microsoft.com/office/drawing/2014/main" id="{68E221F5-6FA4-49C8-ABF9-035AEA9F5FD5}"/>
              </a:ext>
            </a:extLst>
          </p:cNvPr>
          <p:cNvSpPr>
            <a:spLocks noGrp="1"/>
          </p:cNvSpPr>
          <p:nvPr>
            <p:ph idx="1"/>
          </p:nvPr>
        </p:nvSpPr>
        <p:spPr/>
        <p:txBody>
          <a:bodyPr/>
          <a:lstStyle/>
          <a:p>
            <a:r>
              <a:rPr lang="nl-NL" dirty="0"/>
              <a:t>I </a:t>
            </a:r>
            <a:r>
              <a:rPr lang="nl-NL" dirty="0" err="1"/>
              <a:t>downloaded</a:t>
            </a:r>
            <a:r>
              <a:rPr lang="nl-NL" dirty="0"/>
              <a:t> </a:t>
            </a:r>
            <a:r>
              <a:rPr lang="nl-NL" dirty="0" err="1"/>
              <a:t>Erik’s</a:t>
            </a:r>
            <a:r>
              <a:rPr lang="nl-NL" dirty="0"/>
              <a:t> Git </a:t>
            </a:r>
            <a:r>
              <a:rPr lang="nl-NL" dirty="0" err="1"/>
              <a:t>and</a:t>
            </a:r>
            <a:r>
              <a:rPr lang="nl-NL" dirty="0"/>
              <a:t> </a:t>
            </a:r>
            <a:r>
              <a:rPr lang="nl-NL" dirty="0" err="1"/>
              <a:t>read</a:t>
            </a:r>
            <a:r>
              <a:rPr lang="nl-NL" dirty="0"/>
              <a:t> his paper.</a:t>
            </a:r>
          </a:p>
          <a:p>
            <a:r>
              <a:rPr lang="nl-NL" dirty="0"/>
              <a:t>I </a:t>
            </a:r>
            <a:r>
              <a:rPr lang="nl-NL" dirty="0" err="1"/>
              <a:t>discovered</a:t>
            </a:r>
            <a:r>
              <a:rPr lang="nl-NL" dirty="0"/>
              <a:t> </a:t>
            </a:r>
            <a:r>
              <a:rPr lang="nl-NL" dirty="0" err="1"/>
              <a:t>that</a:t>
            </a:r>
            <a:r>
              <a:rPr lang="nl-NL" dirty="0"/>
              <a:t> he had </a:t>
            </a:r>
            <a:r>
              <a:rPr lang="nl-NL" dirty="0" err="1"/>
              <a:t>to</a:t>
            </a:r>
            <a:r>
              <a:rPr lang="nl-NL" dirty="0"/>
              <a:t> do a lot of </a:t>
            </a:r>
            <a:r>
              <a:rPr lang="nl-NL" dirty="0" err="1"/>
              <a:t>calibrating</a:t>
            </a:r>
            <a:r>
              <a:rPr lang="nl-NL" dirty="0"/>
              <a:t> </a:t>
            </a:r>
            <a:r>
              <a:rPr lang="nl-NL" dirty="0" err="1"/>
              <a:t>himself</a:t>
            </a:r>
            <a:r>
              <a:rPr lang="nl-NL" dirty="0"/>
              <a:t> </a:t>
            </a:r>
            <a:r>
              <a:rPr lang="nl-NL" dirty="0" err="1"/>
              <a:t>which</a:t>
            </a:r>
            <a:r>
              <a:rPr lang="nl-NL" dirty="0"/>
              <a:t> I </a:t>
            </a:r>
            <a:r>
              <a:rPr lang="nl-NL" dirty="0" err="1"/>
              <a:t>shouldn’t</a:t>
            </a:r>
            <a:r>
              <a:rPr lang="nl-NL" dirty="0"/>
              <a:t> have </a:t>
            </a:r>
            <a:r>
              <a:rPr lang="nl-NL" dirty="0" err="1"/>
              <a:t>to</a:t>
            </a:r>
            <a:r>
              <a:rPr lang="nl-NL" dirty="0"/>
              <a:t> deal </a:t>
            </a:r>
            <a:r>
              <a:rPr lang="nl-NL" dirty="0" err="1"/>
              <a:t>with</a:t>
            </a:r>
            <a:r>
              <a:rPr lang="nl-NL" dirty="0"/>
              <a:t> </a:t>
            </a:r>
            <a:r>
              <a:rPr lang="nl-NL" dirty="0" err="1"/>
              <a:t>myself</a:t>
            </a:r>
            <a:r>
              <a:rPr lang="nl-NL" dirty="0"/>
              <a:t> </a:t>
            </a:r>
            <a:r>
              <a:rPr lang="nl-NL" dirty="0">
                <a:sym typeface="Wingdings" panose="05000000000000000000" pitchFamily="2" charset="2"/>
              </a:rPr>
              <a:t> </a:t>
            </a:r>
            <a:r>
              <a:rPr lang="nl-NL" dirty="0" err="1">
                <a:sym typeface="Wingdings" panose="05000000000000000000" pitchFamily="2" charset="2"/>
              </a:rPr>
              <a:t>already</a:t>
            </a:r>
            <a:r>
              <a:rPr lang="nl-NL" dirty="0">
                <a:sym typeface="Wingdings" panose="05000000000000000000" pitchFamily="2" charset="2"/>
              </a:rPr>
              <a:t> </a:t>
            </a:r>
            <a:r>
              <a:rPr lang="nl-NL" dirty="0" err="1">
                <a:sym typeface="Wingdings" panose="05000000000000000000" pitchFamily="2" charset="2"/>
              </a:rPr>
              <a:t>done</a:t>
            </a:r>
            <a:r>
              <a:rPr lang="nl-NL" dirty="0">
                <a:sym typeface="Wingdings" panose="05000000000000000000" pitchFamily="2" charset="2"/>
              </a:rPr>
              <a:t> </a:t>
            </a:r>
            <a:r>
              <a:rPr lang="nl-NL" dirty="0" err="1">
                <a:sym typeface="Wingdings" panose="05000000000000000000" pitchFamily="2" charset="2"/>
              </a:rPr>
              <a:t>by</a:t>
            </a:r>
            <a:r>
              <a:rPr lang="nl-NL" dirty="0">
                <a:sym typeface="Wingdings" panose="05000000000000000000" pitchFamily="2" charset="2"/>
              </a:rPr>
              <a:t> Meerkat team</a:t>
            </a:r>
          </a:p>
          <a:p>
            <a:r>
              <a:rPr lang="nl-NL" dirty="0">
                <a:sym typeface="Wingdings" panose="05000000000000000000" pitchFamily="2" charset="2"/>
              </a:rPr>
              <a:t>Erik had data </a:t>
            </a:r>
            <a:r>
              <a:rPr lang="nl-NL" dirty="0" err="1">
                <a:sym typeface="Wingdings" panose="05000000000000000000" pitchFamily="2" charset="2"/>
              </a:rPr>
              <a:t>with</a:t>
            </a:r>
            <a:r>
              <a:rPr lang="nl-NL" dirty="0">
                <a:sym typeface="Wingdings" panose="05000000000000000000" pitchFamily="2" charset="2"/>
              </a:rPr>
              <a:t> far </a:t>
            </a:r>
            <a:r>
              <a:rPr lang="nl-NL" dirty="0" err="1">
                <a:sym typeface="Wingdings" panose="05000000000000000000" pitchFamily="2" charset="2"/>
              </a:rPr>
              <a:t>lower</a:t>
            </a:r>
            <a:r>
              <a:rPr lang="nl-NL" dirty="0">
                <a:sym typeface="Wingdings" panose="05000000000000000000" pitchFamily="2" charset="2"/>
              </a:rPr>
              <a:t> SNR </a:t>
            </a:r>
            <a:r>
              <a:rPr lang="nl-NL" dirty="0" err="1">
                <a:sym typeface="Wingdings" panose="05000000000000000000" pitchFamily="2" charset="2"/>
              </a:rPr>
              <a:t>than</a:t>
            </a:r>
            <a:r>
              <a:rPr lang="nl-NL" dirty="0">
                <a:sym typeface="Wingdings" panose="05000000000000000000" pitchFamily="2" charset="2"/>
              </a:rPr>
              <a:t> Meerkat  </a:t>
            </a:r>
            <a:r>
              <a:rPr lang="nl-NL" dirty="0" err="1">
                <a:sym typeface="Wingdings" panose="05000000000000000000" pitchFamily="2" charset="2"/>
              </a:rPr>
              <a:t>should</a:t>
            </a:r>
            <a:r>
              <a:rPr lang="nl-NL" dirty="0">
                <a:sym typeface="Wingdings" panose="05000000000000000000" pitchFamily="2" charset="2"/>
              </a:rPr>
              <a:t> </a:t>
            </a:r>
            <a:r>
              <a:rPr lang="nl-NL" dirty="0" err="1">
                <a:sym typeface="Wingdings" panose="05000000000000000000" pitchFamily="2" charset="2"/>
              </a:rPr>
              <a:t>be</a:t>
            </a:r>
            <a:r>
              <a:rPr lang="nl-NL" dirty="0">
                <a:sym typeface="Wingdings" panose="05000000000000000000" pitchFamily="2" charset="2"/>
              </a:rPr>
              <a:t> </a:t>
            </a:r>
            <a:r>
              <a:rPr lang="nl-NL" dirty="0" err="1">
                <a:sym typeface="Wingdings" panose="05000000000000000000" pitchFamily="2" charset="2"/>
              </a:rPr>
              <a:t>able</a:t>
            </a:r>
            <a:r>
              <a:rPr lang="nl-NL" dirty="0">
                <a:sym typeface="Wingdings" panose="05000000000000000000" pitchFamily="2" charset="2"/>
              </a:rPr>
              <a:t> </a:t>
            </a:r>
            <a:r>
              <a:rPr lang="nl-NL" dirty="0" err="1">
                <a:sym typeface="Wingdings" panose="05000000000000000000" pitchFamily="2" charset="2"/>
              </a:rPr>
              <a:t>to</a:t>
            </a:r>
            <a:r>
              <a:rPr lang="nl-NL" dirty="0">
                <a:sym typeface="Wingdings" panose="05000000000000000000" pitchFamily="2" charset="2"/>
              </a:rPr>
              <a:t> </a:t>
            </a:r>
            <a:r>
              <a:rPr lang="nl-NL" dirty="0" err="1">
                <a:sym typeface="Wingdings" panose="05000000000000000000" pitchFamily="2" charset="2"/>
              </a:rPr>
              <a:t>find</a:t>
            </a:r>
            <a:r>
              <a:rPr lang="nl-NL" dirty="0">
                <a:sym typeface="Wingdings" panose="05000000000000000000" pitchFamily="2" charset="2"/>
              </a:rPr>
              <a:t> more sources</a:t>
            </a:r>
          </a:p>
          <a:p>
            <a:endParaRPr lang="nl-NL" dirty="0">
              <a:sym typeface="Wingdings" panose="05000000000000000000" pitchFamily="2" charset="2"/>
            </a:endParaRPr>
          </a:p>
          <a:p>
            <a:endParaRPr lang="nl-NL" dirty="0"/>
          </a:p>
        </p:txBody>
      </p:sp>
    </p:spTree>
    <p:extLst>
      <p:ext uri="{BB962C8B-B14F-4D97-AF65-F5344CB8AC3E}">
        <p14:creationId xmlns:p14="http://schemas.microsoft.com/office/powerpoint/2010/main" val="3280211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62105D-6315-4719-8010-3740E8542836}"/>
              </a:ext>
            </a:extLst>
          </p:cNvPr>
          <p:cNvSpPr>
            <a:spLocks noGrp="1"/>
          </p:cNvSpPr>
          <p:nvPr>
            <p:ph type="title"/>
          </p:nvPr>
        </p:nvSpPr>
        <p:spPr>
          <a:xfrm>
            <a:off x="838200" y="365125"/>
            <a:ext cx="10515600" cy="1325563"/>
          </a:xfrm>
        </p:spPr>
        <p:txBody>
          <a:bodyPr anchor="ctr">
            <a:normAutofit/>
          </a:bodyPr>
          <a:lstStyle/>
          <a:p>
            <a:r>
              <a:rPr lang="nl-NL" dirty="0"/>
              <a:t>Step 3: </a:t>
            </a:r>
            <a:r>
              <a:rPr lang="nl-NL" dirty="0" err="1"/>
              <a:t>Downloading</a:t>
            </a:r>
            <a:r>
              <a:rPr lang="nl-NL" dirty="0"/>
              <a:t> </a:t>
            </a:r>
            <a:r>
              <a:rPr lang="nl-NL" dirty="0" err="1"/>
              <a:t>and</a:t>
            </a:r>
            <a:r>
              <a:rPr lang="nl-NL" dirty="0"/>
              <a:t> </a:t>
            </a:r>
            <a:r>
              <a:rPr lang="nl-NL" dirty="0" err="1"/>
              <a:t>inspecting</a:t>
            </a:r>
            <a:r>
              <a:rPr lang="nl-NL" dirty="0"/>
              <a:t> data (1)</a:t>
            </a:r>
          </a:p>
        </p:txBody>
      </p:sp>
      <p:sp>
        <p:nvSpPr>
          <p:cNvPr id="6" name="Rectangle 5">
            <a:extLst>
              <a:ext uri="{FF2B5EF4-FFF2-40B4-BE49-F238E27FC236}">
                <a16:creationId xmlns:a16="http://schemas.microsoft.com/office/drawing/2014/main" id="{E8CE95E3-BB3B-44C7-8DB8-187841210DDC}"/>
              </a:ext>
            </a:extLst>
          </p:cNvPr>
          <p:cNvSpPr>
            <a:spLocks noChangeArrowheads="1"/>
          </p:cNvSpPr>
          <p:nvPr/>
        </p:nvSpPr>
        <p:spPr bwMode="auto">
          <a:xfrm>
            <a:off x="838200" y="1475245"/>
            <a:ext cx="10675764" cy="2416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nl-NL"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 quickly saw that the 15arcsec version has lower angular resolution </a:t>
            </a:r>
            <a:r>
              <a:rPr kumimoji="0" lang="en-US" altLang="nl-NL"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kumimoji="0" lang="en-US" altLang="nl-NL"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probably a convoluted version of the </a:t>
            </a:r>
            <a:r>
              <a:rPr kumimoji="0" lang="en-US" altLang="nl-NL" sz="28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Farcsec</a:t>
            </a:r>
            <a:r>
              <a:rPr kumimoji="0" lang="en-US" altLang="nl-NL"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version</a:t>
            </a:r>
            <a:endParaRPr kumimoji="0" lang="nl-NL" altLang="nl-NL" sz="1600" b="0" i="0" u="none" strike="noStrike" cap="none" normalizeH="0" baseline="0" dirty="0">
              <a:ln>
                <a:noFill/>
              </a:ln>
              <a:solidFill>
                <a:schemeClr val="tx1"/>
              </a:solidFill>
              <a:effectLst/>
              <a:sym typeface="Wingdings" panose="05000000000000000000" pitchFamily="2" charset="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nl-NL"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Many sources &gt;500 are visible in the I channel</a:t>
            </a:r>
            <a:endParaRPr kumimoji="0" lang="nl-NL" altLang="nl-NL" sz="1600" b="0" i="0" u="none" strike="noStrike" cap="none" normalizeH="0" baseline="0" dirty="0">
              <a:ln>
                <a:noFill/>
              </a:ln>
              <a:solidFill>
                <a:schemeClr val="tx1"/>
              </a:solidFill>
              <a:effectLst/>
              <a:sym typeface="Wingdings" panose="05000000000000000000" pitchFamily="2" charset="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nl-NL"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Less sources ~30 are visible on the Q channel, not bad!</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nl-NL" sz="2800" dirty="0">
                <a:latin typeface="Calibri" panose="020F0502020204030204" pitchFamily="34" charset="0"/>
                <a:cs typeface="Times New Roman" panose="02020603050405020304" pitchFamily="18" charset="0"/>
                <a:sym typeface="Wingdings" panose="05000000000000000000" pitchFamily="2" charset="2"/>
              </a:rPr>
              <a:t>There are negative values in the I channel, around artifacts</a:t>
            </a:r>
            <a:endParaRPr kumimoji="0" lang="nl-NL" altLang="nl-NL" sz="1600" b="0" i="0" u="none" strike="noStrike" cap="none" normalizeH="0" baseline="0" dirty="0">
              <a:ln>
                <a:noFill/>
              </a:ln>
              <a:solidFill>
                <a:schemeClr val="tx1"/>
              </a:solidFill>
              <a:effectLst/>
              <a:sym typeface="Wingdings" panose="05000000000000000000" pitchFamily="2" charset="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nl-NL" altLang="nl-NL"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endParaRPr>
          </a:p>
        </p:txBody>
      </p:sp>
    </p:spTree>
    <p:extLst>
      <p:ext uri="{BB962C8B-B14F-4D97-AF65-F5344CB8AC3E}">
        <p14:creationId xmlns:p14="http://schemas.microsoft.com/office/powerpoint/2010/main" val="975232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62105D-6315-4719-8010-3740E8542836}"/>
              </a:ext>
            </a:extLst>
          </p:cNvPr>
          <p:cNvSpPr>
            <a:spLocks noGrp="1"/>
          </p:cNvSpPr>
          <p:nvPr>
            <p:ph type="title"/>
          </p:nvPr>
        </p:nvSpPr>
        <p:spPr>
          <a:xfrm>
            <a:off x="838200" y="365125"/>
            <a:ext cx="10515600" cy="1325563"/>
          </a:xfrm>
        </p:spPr>
        <p:txBody>
          <a:bodyPr anchor="ctr">
            <a:normAutofit/>
          </a:bodyPr>
          <a:lstStyle/>
          <a:p>
            <a:r>
              <a:rPr lang="nl-NL" dirty="0"/>
              <a:t>Step 3: </a:t>
            </a:r>
            <a:r>
              <a:rPr lang="nl-NL" dirty="0" err="1"/>
              <a:t>Downloading</a:t>
            </a:r>
            <a:r>
              <a:rPr lang="nl-NL" dirty="0"/>
              <a:t> </a:t>
            </a:r>
            <a:r>
              <a:rPr lang="nl-NL" dirty="0" err="1"/>
              <a:t>and</a:t>
            </a:r>
            <a:r>
              <a:rPr lang="nl-NL" dirty="0"/>
              <a:t> </a:t>
            </a:r>
            <a:r>
              <a:rPr lang="nl-NL" dirty="0" err="1"/>
              <a:t>inspecting</a:t>
            </a:r>
            <a:r>
              <a:rPr lang="nl-NL" dirty="0"/>
              <a:t> data (2)</a:t>
            </a:r>
          </a:p>
        </p:txBody>
      </p:sp>
      <p:pic>
        <p:nvPicPr>
          <p:cNvPr id="1026" name="Picture 2">
            <a:extLst>
              <a:ext uri="{FF2B5EF4-FFF2-40B4-BE49-F238E27FC236}">
                <a16:creationId xmlns:a16="http://schemas.microsoft.com/office/drawing/2014/main" id="{97B0F9D4-71A8-44AC-B461-FFE62C45047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30694" y="2000722"/>
            <a:ext cx="5045030" cy="4351338"/>
          </a:xfrm>
          <a:prstGeom prst="rect">
            <a:avLst/>
          </a:prstGeom>
          <a:solidFill>
            <a:srgbClr val="FFFFFF"/>
          </a:solidFill>
        </p:spPr>
      </p:pic>
      <p:sp>
        <p:nvSpPr>
          <p:cNvPr id="4" name="Tekstvak 3">
            <a:extLst>
              <a:ext uri="{FF2B5EF4-FFF2-40B4-BE49-F238E27FC236}">
                <a16:creationId xmlns:a16="http://schemas.microsoft.com/office/drawing/2014/main" id="{DE9B9582-95D0-4380-A7B0-E6783A903D7F}"/>
              </a:ext>
            </a:extLst>
          </p:cNvPr>
          <p:cNvSpPr txBox="1"/>
          <p:nvPr/>
        </p:nvSpPr>
        <p:spPr>
          <a:xfrm>
            <a:off x="6281738" y="1631390"/>
            <a:ext cx="6030562" cy="369332"/>
          </a:xfrm>
          <a:prstGeom prst="rect">
            <a:avLst/>
          </a:prstGeom>
          <a:noFill/>
        </p:spPr>
        <p:txBody>
          <a:bodyPr wrap="none" rtlCol="0">
            <a:spAutoFit/>
          </a:bodyPr>
          <a:lstStyle/>
          <a:p>
            <a:r>
              <a:rPr lang="nl-NL" dirty="0"/>
              <a:t>I </a:t>
            </a:r>
            <a:r>
              <a:rPr lang="nl-NL" dirty="0" err="1"/>
              <a:t>datacube</a:t>
            </a:r>
            <a:r>
              <a:rPr lang="nl-NL" dirty="0"/>
              <a:t> </a:t>
            </a:r>
            <a:r>
              <a:rPr lang="nl-NL" dirty="0" err="1"/>
              <a:t>averaged</a:t>
            </a:r>
            <a:r>
              <a:rPr lang="nl-NL" dirty="0"/>
              <a:t> over </a:t>
            </a:r>
            <a:r>
              <a:rPr lang="nl-NL" dirty="0" err="1"/>
              <a:t>all</a:t>
            </a:r>
            <a:r>
              <a:rPr lang="nl-NL" dirty="0"/>
              <a:t> </a:t>
            </a:r>
            <a:r>
              <a:rPr lang="nl-NL" dirty="0" err="1"/>
              <a:t>frequencies</a:t>
            </a:r>
            <a:r>
              <a:rPr lang="nl-NL" dirty="0"/>
              <a:t>, </a:t>
            </a:r>
            <a:r>
              <a:rPr lang="nl-NL" dirty="0" err="1"/>
              <a:t>all</a:t>
            </a:r>
            <a:r>
              <a:rPr lang="nl-NL" dirty="0"/>
              <a:t> </a:t>
            </a:r>
            <a:r>
              <a:rPr lang="nl-NL" dirty="0" err="1"/>
              <a:t>rings</a:t>
            </a:r>
            <a:r>
              <a:rPr lang="nl-NL" dirty="0"/>
              <a:t> </a:t>
            </a:r>
            <a:r>
              <a:rPr lang="nl-NL" dirty="0" err="1"/>
              <a:t>can</a:t>
            </a:r>
            <a:r>
              <a:rPr lang="nl-NL" dirty="0"/>
              <a:t> </a:t>
            </a:r>
            <a:r>
              <a:rPr lang="nl-NL" dirty="0" err="1"/>
              <a:t>be</a:t>
            </a:r>
            <a:r>
              <a:rPr lang="nl-NL" dirty="0"/>
              <a:t> </a:t>
            </a:r>
            <a:r>
              <a:rPr lang="nl-NL" dirty="0" err="1"/>
              <a:t>seen</a:t>
            </a:r>
            <a:r>
              <a:rPr lang="nl-NL" dirty="0"/>
              <a:t>:</a:t>
            </a:r>
          </a:p>
        </p:txBody>
      </p:sp>
      <p:sp>
        <p:nvSpPr>
          <p:cNvPr id="7" name="Rectangle 6">
            <a:extLst>
              <a:ext uri="{FF2B5EF4-FFF2-40B4-BE49-F238E27FC236}">
                <a16:creationId xmlns:a16="http://schemas.microsoft.com/office/drawing/2014/main" id="{E3433C09-3052-49E6-817E-AA7364E32843}"/>
              </a:ext>
            </a:extLst>
          </p:cNvPr>
          <p:cNvSpPr>
            <a:spLocks noChangeArrowheads="1"/>
          </p:cNvSpPr>
          <p:nvPr/>
        </p:nvSpPr>
        <p:spPr bwMode="auto">
          <a:xfrm>
            <a:off x="506197" y="1393450"/>
            <a:ext cx="5775541"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nl-NL"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 the I and Q cubes, a perfect ring is present of </a:t>
            </a:r>
            <a:r>
              <a:rPr kumimoji="0" lang="en-US" altLang="nl-NL" sz="20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NaN</a:t>
            </a:r>
            <a:r>
              <a:rPr kumimoji="0" lang="en-US" altLang="nl-NL"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pixels, spanning the whole image.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nl-NL"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This is not normal. This is visible on more than one image and the circle changes radius depending on the frequency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nl-NL" sz="20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nl-NL" sz="2000"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“To account for the unreliability of primary beam corrections far from the pointing </a:t>
            </a:r>
            <a:r>
              <a:rPr kumimoji="0" lang="en-US" altLang="nl-NL" sz="2000" b="0" i="0" u="none" strike="noStrike" cap="none" normalizeH="0" baseline="0" dirty="0" err="1">
                <a:ln>
                  <a:noFill/>
                </a:ln>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centre</a:t>
            </a:r>
            <a:r>
              <a:rPr kumimoji="0" lang="en-US" altLang="nl-NL" sz="2000"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pixels are blanked as for the 5pln cubes discussed above.”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nl-NL" sz="20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nl-NL"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Should we only look at sources within this circle then?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nl-NL" sz="20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nl-NL" sz="2000" b="0" i="1"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“Derived </a:t>
            </a:r>
            <a:r>
              <a:rPr kumimoji="0" lang="en-US" altLang="nl-NL" sz="2000" b="0" i="1" u="none" strike="noStrike" cap="none" normalizeH="0" baseline="0" dirty="0" err="1">
                <a:ln>
                  <a:noFill/>
                </a:ln>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brightnesses</a:t>
            </a:r>
            <a:r>
              <a:rPr kumimoji="0" lang="en-US" altLang="nl-NL" sz="2000" b="0" i="1"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and especially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nl-NL" sz="2000" b="0" i="1"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spectral indices, are therefore not reliable beyond a radius of 36′.”</a:t>
            </a:r>
          </a:p>
        </p:txBody>
      </p:sp>
    </p:spTree>
    <p:extLst>
      <p:ext uri="{BB962C8B-B14F-4D97-AF65-F5344CB8AC3E}">
        <p14:creationId xmlns:p14="http://schemas.microsoft.com/office/powerpoint/2010/main" val="779594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62105D-6315-4719-8010-3740E8542836}"/>
              </a:ext>
            </a:extLst>
          </p:cNvPr>
          <p:cNvSpPr>
            <a:spLocks noGrp="1"/>
          </p:cNvSpPr>
          <p:nvPr>
            <p:ph type="title"/>
          </p:nvPr>
        </p:nvSpPr>
        <p:spPr>
          <a:xfrm>
            <a:off x="838200" y="365125"/>
            <a:ext cx="10515600" cy="1325563"/>
          </a:xfrm>
        </p:spPr>
        <p:txBody>
          <a:bodyPr anchor="ctr">
            <a:normAutofit/>
          </a:bodyPr>
          <a:lstStyle/>
          <a:p>
            <a:r>
              <a:rPr lang="nl-NL" dirty="0"/>
              <a:t>Step 3: </a:t>
            </a:r>
            <a:r>
              <a:rPr lang="nl-NL" dirty="0" err="1"/>
              <a:t>Downloading</a:t>
            </a:r>
            <a:r>
              <a:rPr lang="nl-NL" dirty="0"/>
              <a:t> </a:t>
            </a:r>
            <a:r>
              <a:rPr lang="nl-NL" dirty="0" err="1"/>
              <a:t>and</a:t>
            </a:r>
            <a:r>
              <a:rPr lang="nl-NL" dirty="0"/>
              <a:t> </a:t>
            </a:r>
            <a:r>
              <a:rPr lang="nl-NL" dirty="0" err="1"/>
              <a:t>inspecting</a:t>
            </a:r>
            <a:r>
              <a:rPr lang="nl-NL" dirty="0"/>
              <a:t> data (3)</a:t>
            </a:r>
          </a:p>
        </p:txBody>
      </p:sp>
      <p:sp>
        <p:nvSpPr>
          <p:cNvPr id="7" name="Rectangle 6">
            <a:extLst>
              <a:ext uri="{FF2B5EF4-FFF2-40B4-BE49-F238E27FC236}">
                <a16:creationId xmlns:a16="http://schemas.microsoft.com/office/drawing/2014/main" id="{E3433C09-3052-49E6-817E-AA7364E32843}"/>
              </a:ext>
            </a:extLst>
          </p:cNvPr>
          <p:cNvSpPr>
            <a:spLocks noChangeArrowheads="1"/>
          </p:cNvSpPr>
          <p:nvPr/>
        </p:nvSpPr>
        <p:spPr bwMode="auto">
          <a:xfrm>
            <a:off x="616276" y="1156196"/>
            <a:ext cx="5775541"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nl-NL"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 the Q channel, some sources are darker than background while others are lighter than the background. This is completely normal!</a:t>
            </a:r>
            <a:endParaRPr kumimoji="0" lang="nl-NL" altLang="nl-NL" sz="12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nl-NL"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artifacts around bright sources become dominant in the Q channel. On the image below, upper left is normal source, middle is artifact.\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nl-NL" sz="2000" b="0" i="1" u="none" strike="noStrike" cap="none" normalizeH="0" baseline="0" dirty="0">
                <a:ln>
                  <a:noFill/>
                </a:ln>
                <a:solidFill>
                  <a:srgbClr val="FF0000"/>
                </a:solidFill>
                <a:effectLst/>
              </a:rPr>
              <a:t>“Fields with very strong sources (I &gt; few 100s </a:t>
            </a:r>
            <a:r>
              <a:rPr kumimoji="0" lang="en-US" altLang="nl-NL" sz="2000" b="0" i="1" u="none" strike="noStrike" cap="none" normalizeH="0" baseline="0" dirty="0" err="1">
                <a:ln>
                  <a:noFill/>
                </a:ln>
                <a:solidFill>
                  <a:srgbClr val="FF0000"/>
                </a:solidFill>
                <a:effectLst/>
              </a:rPr>
              <a:t>mJy</a:t>
            </a:r>
            <a:r>
              <a:rPr kumimoji="0" lang="en-US" altLang="nl-NL" sz="2000" b="0" i="1" u="none" strike="noStrike" cap="none" normalizeH="0" baseline="0" dirty="0">
                <a:ln>
                  <a:noFill/>
                </a:ln>
                <a:solidFill>
                  <a:srgbClr val="FF0000"/>
                </a:solidFill>
                <a:effectLst/>
              </a:rPr>
              <a:t> beam−1) are typically limited by residual artefacts from the brighter sources.”</a:t>
            </a:r>
          </a:p>
        </p:txBody>
      </p:sp>
      <p:pic>
        <p:nvPicPr>
          <p:cNvPr id="2049" name="Afbeelding 3">
            <a:extLst>
              <a:ext uri="{FF2B5EF4-FFF2-40B4-BE49-F238E27FC236}">
                <a16:creationId xmlns:a16="http://schemas.microsoft.com/office/drawing/2014/main" id="{88B54C09-1633-471B-AB5B-9AE10028D3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5629" y="1742554"/>
            <a:ext cx="4258171" cy="4750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0122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62105D-6315-4719-8010-3740E8542836}"/>
              </a:ext>
            </a:extLst>
          </p:cNvPr>
          <p:cNvSpPr>
            <a:spLocks noGrp="1"/>
          </p:cNvSpPr>
          <p:nvPr>
            <p:ph type="title"/>
          </p:nvPr>
        </p:nvSpPr>
        <p:spPr>
          <a:xfrm>
            <a:off x="838200" y="365125"/>
            <a:ext cx="10515600" cy="1325563"/>
          </a:xfrm>
        </p:spPr>
        <p:txBody>
          <a:bodyPr anchor="ctr">
            <a:normAutofit/>
          </a:bodyPr>
          <a:lstStyle/>
          <a:p>
            <a:r>
              <a:rPr lang="nl-NL" dirty="0"/>
              <a:t>Step 3: </a:t>
            </a:r>
            <a:r>
              <a:rPr lang="nl-NL" dirty="0" err="1"/>
              <a:t>Downloading</a:t>
            </a:r>
            <a:r>
              <a:rPr lang="nl-NL" dirty="0"/>
              <a:t> </a:t>
            </a:r>
            <a:r>
              <a:rPr lang="nl-NL" dirty="0" err="1"/>
              <a:t>and</a:t>
            </a:r>
            <a:r>
              <a:rPr lang="nl-NL" dirty="0"/>
              <a:t> </a:t>
            </a:r>
            <a:r>
              <a:rPr lang="nl-NL" dirty="0" err="1"/>
              <a:t>inspecting</a:t>
            </a:r>
            <a:r>
              <a:rPr lang="nl-NL" dirty="0"/>
              <a:t> data (4)</a:t>
            </a:r>
          </a:p>
        </p:txBody>
      </p:sp>
      <p:sp>
        <p:nvSpPr>
          <p:cNvPr id="6" name="Tekstvak 5">
            <a:extLst>
              <a:ext uri="{FF2B5EF4-FFF2-40B4-BE49-F238E27FC236}">
                <a16:creationId xmlns:a16="http://schemas.microsoft.com/office/drawing/2014/main" id="{51801699-CF32-4550-94DA-18423FFEFB2F}"/>
              </a:ext>
            </a:extLst>
          </p:cNvPr>
          <p:cNvSpPr txBox="1"/>
          <p:nvPr/>
        </p:nvSpPr>
        <p:spPr>
          <a:xfrm>
            <a:off x="958443" y="1505019"/>
            <a:ext cx="7447326" cy="4436920"/>
          </a:xfrm>
          <a:prstGeom prst="rect">
            <a:avLst/>
          </a:prstGeom>
          <a:noFill/>
        </p:spPr>
        <p:txBody>
          <a:bodyPr wrap="square">
            <a:spAutoFit/>
          </a:bodyPr>
          <a:lstStyle/>
          <a:p>
            <a:pPr>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A match was searched between the available Meerkat and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Eriks</a:t>
            </a:r>
            <a:r>
              <a:rPr lang="en-US" sz="2400" dirty="0">
                <a:effectLst/>
                <a:latin typeface="Calibri" panose="020F0502020204030204" pitchFamily="34" charset="0"/>
                <a:ea typeface="Calibri" panose="020F0502020204030204" pitchFamily="34" charset="0"/>
                <a:cs typeface="Times New Roman" panose="02020603050405020304" pitchFamily="18" charset="0"/>
              </a:rPr>
              <a:t> VLA polarization data</a:t>
            </a: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Three objects were found to overlap:</a:t>
            </a: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Abell_85 = G115.16-72.09 = MATCH has 18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Eriksources</a:t>
            </a: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Abell_209 = G159.85-73.47 = MATCH has 5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Eriksources</a:t>
            </a:r>
            <a:r>
              <a:rPr lang="en-US" sz="2400" dirty="0">
                <a:effectLst/>
                <a:latin typeface="Calibri" panose="020F0502020204030204" pitchFamily="34" charset="0"/>
                <a:ea typeface="Calibri" panose="020F0502020204030204" pitchFamily="34" charset="0"/>
                <a:cs typeface="Times New Roman" panose="02020603050405020304" pitchFamily="18" charset="0"/>
              </a:rPr>
              <a:t>, only I,U,V, Q is missing</a:t>
            </a: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Abell 133 = G149.55-84.16 = MATCH has 1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Eriksource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available Full polarization objects, their designations and matches with Erik are put in Available_PolClusters.txt</a:t>
            </a: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55955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62105D-6315-4719-8010-3740E8542836}"/>
              </a:ext>
            </a:extLst>
          </p:cNvPr>
          <p:cNvSpPr>
            <a:spLocks noGrp="1"/>
          </p:cNvSpPr>
          <p:nvPr>
            <p:ph type="title"/>
          </p:nvPr>
        </p:nvSpPr>
        <p:spPr>
          <a:xfrm>
            <a:off x="838200" y="365125"/>
            <a:ext cx="10515600" cy="1325563"/>
          </a:xfrm>
        </p:spPr>
        <p:txBody>
          <a:bodyPr anchor="ctr">
            <a:normAutofit/>
          </a:bodyPr>
          <a:lstStyle/>
          <a:p>
            <a:r>
              <a:rPr lang="nl-NL" dirty="0"/>
              <a:t>Step 3: </a:t>
            </a:r>
            <a:r>
              <a:rPr lang="nl-NL" dirty="0" err="1"/>
              <a:t>Downloading</a:t>
            </a:r>
            <a:r>
              <a:rPr lang="nl-NL" dirty="0"/>
              <a:t> </a:t>
            </a:r>
            <a:r>
              <a:rPr lang="nl-NL" dirty="0" err="1"/>
              <a:t>and</a:t>
            </a:r>
            <a:r>
              <a:rPr lang="nl-NL" dirty="0"/>
              <a:t> </a:t>
            </a:r>
            <a:r>
              <a:rPr lang="nl-NL" dirty="0" err="1"/>
              <a:t>inspecting</a:t>
            </a:r>
            <a:r>
              <a:rPr lang="nl-NL" dirty="0"/>
              <a:t> data (5)</a:t>
            </a:r>
          </a:p>
        </p:txBody>
      </p:sp>
      <p:sp>
        <p:nvSpPr>
          <p:cNvPr id="8" name="Tekstvak 7">
            <a:extLst>
              <a:ext uri="{FF2B5EF4-FFF2-40B4-BE49-F238E27FC236}">
                <a16:creationId xmlns:a16="http://schemas.microsoft.com/office/drawing/2014/main" id="{7720C340-8355-4130-806D-85A020AD0017}"/>
              </a:ext>
            </a:extLst>
          </p:cNvPr>
          <p:cNvSpPr txBox="1"/>
          <p:nvPr/>
        </p:nvSpPr>
        <p:spPr>
          <a:xfrm>
            <a:off x="838200" y="1473071"/>
            <a:ext cx="11353800" cy="1766189"/>
          </a:xfrm>
          <a:prstGeom prst="rect">
            <a:avLst/>
          </a:prstGeom>
          <a:noFill/>
        </p:spPr>
        <p:txBody>
          <a:bodyPr wrap="square">
            <a:spAutoFit/>
          </a:bodyPr>
          <a:lstStyle/>
          <a:p>
            <a:pPr>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We look at Abell 85 in I, Q, V and U:</a:t>
            </a:r>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see that there are about 20 sources of polarization findable in the Q-channel. </a:t>
            </a:r>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If we take a look at one such source, we see that there is also quite some polarization visible in the U channel and some artifacts in V, but no source in V as expected. This is at the longest wavelength. All polarization channels are scaled the same from -0.0005 to 0.0005 Jy/beam. I channel is scaled differently and logarithmically.</a:t>
            </a:r>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Afbeelding 8">
            <a:extLst>
              <a:ext uri="{FF2B5EF4-FFF2-40B4-BE49-F238E27FC236}">
                <a16:creationId xmlns:a16="http://schemas.microsoft.com/office/drawing/2014/main" id="{92F6A1A0-6775-4E46-8104-02B0F28F765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838200" y="3320283"/>
            <a:ext cx="6038926" cy="3396432"/>
          </a:xfrm>
          <a:prstGeom prst="rect">
            <a:avLst/>
          </a:prstGeom>
        </p:spPr>
      </p:pic>
      <p:sp>
        <p:nvSpPr>
          <p:cNvPr id="3" name="Tekstvak 2">
            <a:extLst>
              <a:ext uri="{FF2B5EF4-FFF2-40B4-BE49-F238E27FC236}">
                <a16:creationId xmlns:a16="http://schemas.microsoft.com/office/drawing/2014/main" id="{D89046A9-CE3B-4DD3-B8F9-BA6E3C59B97E}"/>
              </a:ext>
            </a:extLst>
          </p:cNvPr>
          <p:cNvSpPr txBox="1"/>
          <p:nvPr/>
        </p:nvSpPr>
        <p:spPr>
          <a:xfrm>
            <a:off x="3374179" y="3639320"/>
            <a:ext cx="314510" cy="707886"/>
          </a:xfrm>
          <a:prstGeom prst="rect">
            <a:avLst/>
          </a:prstGeom>
          <a:noFill/>
        </p:spPr>
        <p:txBody>
          <a:bodyPr wrap="none" rtlCol="0">
            <a:spAutoFit/>
          </a:bodyPr>
          <a:lstStyle/>
          <a:p>
            <a:r>
              <a:rPr lang="nl-NL" sz="4000" dirty="0">
                <a:solidFill>
                  <a:srgbClr val="FF0000"/>
                </a:solidFill>
              </a:rPr>
              <a:t>I</a:t>
            </a:r>
          </a:p>
        </p:txBody>
      </p:sp>
      <p:sp>
        <p:nvSpPr>
          <p:cNvPr id="7" name="Tekstvak 6">
            <a:extLst>
              <a:ext uri="{FF2B5EF4-FFF2-40B4-BE49-F238E27FC236}">
                <a16:creationId xmlns:a16="http://schemas.microsoft.com/office/drawing/2014/main" id="{5F0270D1-DF15-4197-88C9-4B1817498C63}"/>
              </a:ext>
            </a:extLst>
          </p:cNvPr>
          <p:cNvSpPr txBox="1"/>
          <p:nvPr/>
        </p:nvSpPr>
        <p:spPr>
          <a:xfrm>
            <a:off x="6224668" y="3639320"/>
            <a:ext cx="529312" cy="707886"/>
          </a:xfrm>
          <a:prstGeom prst="rect">
            <a:avLst/>
          </a:prstGeom>
          <a:noFill/>
        </p:spPr>
        <p:txBody>
          <a:bodyPr wrap="none" rtlCol="0">
            <a:spAutoFit/>
          </a:bodyPr>
          <a:lstStyle/>
          <a:p>
            <a:r>
              <a:rPr lang="nl-NL" sz="4000" dirty="0">
                <a:solidFill>
                  <a:srgbClr val="FF0000"/>
                </a:solidFill>
              </a:rPr>
              <a:t>Q</a:t>
            </a:r>
          </a:p>
        </p:txBody>
      </p:sp>
      <p:sp>
        <p:nvSpPr>
          <p:cNvPr id="10" name="Tekstvak 9">
            <a:extLst>
              <a:ext uri="{FF2B5EF4-FFF2-40B4-BE49-F238E27FC236}">
                <a16:creationId xmlns:a16="http://schemas.microsoft.com/office/drawing/2014/main" id="{D3BE92B4-581E-44C3-A633-DF3EC7DED34D}"/>
              </a:ext>
            </a:extLst>
          </p:cNvPr>
          <p:cNvSpPr txBox="1"/>
          <p:nvPr/>
        </p:nvSpPr>
        <p:spPr>
          <a:xfrm>
            <a:off x="3272083" y="5022112"/>
            <a:ext cx="513282" cy="707886"/>
          </a:xfrm>
          <a:prstGeom prst="rect">
            <a:avLst/>
          </a:prstGeom>
          <a:noFill/>
        </p:spPr>
        <p:txBody>
          <a:bodyPr wrap="none" rtlCol="0">
            <a:spAutoFit/>
          </a:bodyPr>
          <a:lstStyle/>
          <a:p>
            <a:r>
              <a:rPr lang="nl-NL" sz="4000" dirty="0">
                <a:solidFill>
                  <a:srgbClr val="FF0000"/>
                </a:solidFill>
              </a:rPr>
              <a:t>U</a:t>
            </a:r>
          </a:p>
        </p:txBody>
      </p:sp>
      <p:sp>
        <p:nvSpPr>
          <p:cNvPr id="11" name="Tekstvak 10">
            <a:extLst>
              <a:ext uri="{FF2B5EF4-FFF2-40B4-BE49-F238E27FC236}">
                <a16:creationId xmlns:a16="http://schemas.microsoft.com/office/drawing/2014/main" id="{C8F3EEC2-BD03-482C-9486-A967DAEA370C}"/>
              </a:ext>
            </a:extLst>
          </p:cNvPr>
          <p:cNvSpPr txBox="1"/>
          <p:nvPr/>
        </p:nvSpPr>
        <p:spPr>
          <a:xfrm>
            <a:off x="6219248" y="5030986"/>
            <a:ext cx="476412" cy="707886"/>
          </a:xfrm>
          <a:prstGeom prst="rect">
            <a:avLst/>
          </a:prstGeom>
          <a:noFill/>
        </p:spPr>
        <p:txBody>
          <a:bodyPr wrap="none" rtlCol="0">
            <a:spAutoFit/>
          </a:bodyPr>
          <a:lstStyle/>
          <a:p>
            <a:r>
              <a:rPr lang="nl-NL" sz="4000" dirty="0">
                <a:solidFill>
                  <a:srgbClr val="FF0000"/>
                </a:solidFill>
              </a:rPr>
              <a:t>V</a:t>
            </a:r>
          </a:p>
        </p:txBody>
      </p:sp>
      <p:sp>
        <p:nvSpPr>
          <p:cNvPr id="4" name="Tekstvak 3">
            <a:extLst>
              <a:ext uri="{FF2B5EF4-FFF2-40B4-BE49-F238E27FC236}">
                <a16:creationId xmlns:a16="http://schemas.microsoft.com/office/drawing/2014/main" id="{D3A7D613-3E8D-4651-99E4-4CDD30FC466A}"/>
              </a:ext>
            </a:extLst>
          </p:cNvPr>
          <p:cNvSpPr txBox="1"/>
          <p:nvPr/>
        </p:nvSpPr>
        <p:spPr>
          <a:xfrm>
            <a:off x="6981644" y="4347206"/>
            <a:ext cx="4862922" cy="1200329"/>
          </a:xfrm>
          <a:prstGeom prst="rect">
            <a:avLst/>
          </a:prstGeom>
          <a:noFill/>
        </p:spPr>
        <p:txBody>
          <a:bodyPr wrap="square" rtlCol="0">
            <a:spAutoFit/>
          </a:bodyPr>
          <a:lstStyle/>
          <a:p>
            <a:r>
              <a:rPr lang="nl-NL" sz="2400" dirty="0"/>
              <a:t>We </a:t>
            </a:r>
            <a:r>
              <a:rPr lang="nl-NL" sz="2400" dirty="0" err="1"/>
              <a:t>also</a:t>
            </a:r>
            <a:r>
              <a:rPr lang="nl-NL" sz="2400" dirty="0"/>
              <a:t> </a:t>
            </a:r>
            <a:r>
              <a:rPr lang="nl-NL" sz="2400" dirty="0" err="1"/>
              <a:t>see</a:t>
            </a:r>
            <a:r>
              <a:rPr lang="nl-NL" sz="2400" dirty="0"/>
              <a:t> sources </a:t>
            </a:r>
            <a:r>
              <a:rPr lang="nl-NL" sz="2400" dirty="0" err="1"/>
              <a:t>fluctuate</a:t>
            </a:r>
            <a:r>
              <a:rPr lang="nl-NL" sz="2400" dirty="0"/>
              <a:t> </a:t>
            </a:r>
            <a:r>
              <a:rPr lang="nl-NL" sz="2400" dirty="0" err="1"/>
              <a:t>quite</a:t>
            </a:r>
            <a:r>
              <a:rPr lang="nl-NL" sz="2400" dirty="0"/>
              <a:t> </a:t>
            </a:r>
            <a:r>
              <a:rPr lang="nl-NL" sz="2400" dirty="0" err="1"/>
              <a:t>strongly</a:t>
            </a:r>
            <a:r>
              <a:rPr lang="nl-NL" sz="2400" dirty="0"/>
              <a:t> in </a:t>
            </a:r>
            <a:r>
              <a:rPr lang="nl-NL" sz="2400" dirty="0" err="1"/>
              <a:t>both</a:t>
            </a:r>
            <a:r>
              <a:rPr lang="nl-NL" sz="2400" dirty="0"/>
              <a:t> Q </a:t>
            </a:r>
            <a:r>
              <a:rPr lang="nl-NL" sz="2400" dirty="0" err="1"/>
              <a:t>and</a:t>
            </a:r>
            <a:r>
              <a:rPr lang="nl-NL" sz="2400" dirty="0"/>
              <a:t> U as we </a:t>
            </a:r>
            <a:r>
              <a:rPr lang="nl-NL" sz="2400" dirty="0" err="1"/>
              <a:t>scroll</a:t>
            </a:r>
            <a:r>
              <a:rPr lang="nl-NL" sz="2400" dirty="0"/>
              <a:t> </a:t>
            </a:r>
            <a:r>
              <a:rPr lang="nl-NL" sz="2400" dirty="0" err="1"/>
              <a:t>through</a:t>
            </a:r>
            <a:r>
              <a:rPr lang="nl-NL" sz="2400" dirty="0"/>
              <a:t> </a:t>
            </a:r>
            <a:r>
              <a:rPr lang="nl-NL" sz="2400" dirty="0" err="1"/>
              <a:t>frequencies</a:t>
            </a:r>
            <a:r>
              <a:rPr lang="nl-NL" sz="2400" dirty="0"/>
              <a:t> </a:t>
            </a:r>
            <a:r>
              <a:rPr lang="nl-NL" sz="2400" dirty="0">
                <a:sym typeface="Wingdings" panose="05000000000000000000" pitchFamily="2" charset="2"/>
              </a:rPr>
              <a:t> PROMISING!</a:t>
            </a:r>
            <a:endParaRPr lang="nl-NL" sz="2400" dirty="0"/>
          </a:p>
        </p:txBody>
      </p:sp>
    </p:spTree>
    <p:extLst>
      <p:ext uri="{BB962C8B-B14F-4D97-AF65-F5344CB8AC3E}">
        <p14:creationId xmlns:p14="http://schemas.microsoft.com/office/powerpoint/2010/main" val="248127101"/>
      </p:ext>
    </p:extLst>
  </p:cSld>
  <p:clrMapOvr>
    <a:masterClrMapping/>
  </p:clrMapOvr>
</p:sld>
</file>

<file path=ppt/theme/theme1.xml><?xml version="1.0" encoding="utf-8"?>
<a:theme xmlns:a="http://schemas.openxmlformats.org/drawingml/2006/main" name="Thema1">
  <a:themeElements>
    <a:clrScheme name="Kantoorthem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a1" id="{387CB34B-D26A-44E3-BC0B-0C9F69EC7DD5}" vid="{4235509B-DD17-4F4C-B3B1-9C12D6392104}"/>
    </a:ext>
  </a:extLst>
</a:theme>
</file>

<file path=docProps/app.xml><?xml version="1.0" encoding="utf-8"?>
<Properties xmlns="http://schemas.openxmlformats.org/officeDocument/2006/extended-properties" xmlns:vt="http://schemas.openxmlformats.org/officeDocument/2006/docPropsVTypes">
  <Template>Thema1</Template>
  <TotalTime>725</TotalTime>
  <Words>1506</Words>
  <Application>Microsoft Office PowerPoint</Application>
  <PresentationFormat>Breedbeeld</PresentationFormat>
  <Paragraphs>92</Paragraphs>
  <Slides>14</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14</vt:i4>
      </vt:variant>
    </vt:vector>
  </HeadingPairs>
  <TitlesOfParts>
    <vt:vector size="20" baseType="lpstr">
      <vt:lpstr>Arial</vt:lpstr>
      <vt:lpstr>Calibri</vt:lpstr>
      <vt:lpstr>Calibri Light</vt:lpstr>
      <vt:lpstr>Slack-Lato</vt:lpstr>
      <vt:lpstr>Symbol</vt:lpstr>
      <vt:lpstr>Thema1</vt:lpstr>
      <vt:lpstr>BRP Meerkat Progress Journal February</vt:lpstr>
      <vt:lpstr>Step 1: Literature (1)</vt:lpstr>
      <vt:lpstr>Step 1: Literature (2)</vt:lpstr>
      <vt:lpstr>Step 2: Investigate Erik’s method and the problems he faced with VLA (1)</vt:lpstr>
      <vt:lpstr>Step 3: Downloading and inspecting data (1)</vt:lpstr>
      <vt:lpstr>Step 3: Downloading and inspecting data (2)</vt:lpstr>
      <vt:lpstr>Step 3: Downloading and inspecting data (3)</vt:lpstr>
      <vt:lpstr>Step 3: Downloading and inspecting data (4)</vt:lpstr>
      <vt:lpstr>Step 3: Downloading and inspecting data (5)</vt:lpstr>
      <vt:lpstr>Step 3: Downloading and inspecting data (6)</vt:lpstr>
      <vt:lpstr>Step 3: Downloading and inspecting data (7)</vt:lpstr>
      <vt:lpstr>Step 3: Downloading and inspecting data (8)</vt:lpstr>
      <vt:lpstr>Step 3: Downloading and inspecting data (9)</vt:lpstr>
      <vt:lpstr>Step 3: Downloading and inspecting data (9)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BRP Meerkat Progress Journal February</dc:title>
  <dc:creator>Wout Goesaert</dc:creator>
  <cp:lastModifiedBy>Wout Goesaert</cp:lastModifiedBy>
  <cp:revision>13</cp:revision>
  <dcterms:created xsi:type="dcterms:W3CDTF">2022-02-25T11:32:40Z</dcterms:created>
  <dcterms:modified xsi:type="dcterms:W3CDTF">2022-02-25T23:38:27Z</dcterms:modified>
</cp:coreProperties>
</file>