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532"/>
    <a:srgbClr val="B91AD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090B-43AD-42CF-8E30-8BF6D4603130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2D9A9-08FC-4B40-A1C6-1E18E6968A2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281940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3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Дипломний проект</a:t>
            </a:r>
            <a:r>
              <a:rPr lang="uk-UA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uk-UA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</a:br>
            <a:r>
              <a:rPr lang="uk-UA" sz="3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Симулятор</a:t>
            </a:r>
            <a:r>
              <a:rPr lang="uk-UA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трійкових квантових мереж</a:t>
            </a:r>
            <a:endParaRPr lang="ru-RU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Розвага Олександр</a:t>
            </a:r>
          </a:p>
          <a:p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Науковий керівник – проф. </a:t>
            </a:r>
            <a:r>
              <a:rPr lang="uk-UA" b="1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Дейбук</a:t>
            </a: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В.Г.</a:t>
            </a:r>
          </a:p>
          <a:p>
            <a:endParaRPr lang="uk-UA" b="1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762000" y="3505200"/>
            <a:ext cx="777557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457200" y="914400"/>
            <a:ext cx="7848600" cy="2667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uk-UA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Суть алгоритму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полягає в тому, що цикл проходиться по цілій лінії мережі і перевіряє, чи лежить на лінії примітив. Якщо там, наприклад, примітив +2, тоді викликається відповідна функція, яка змінює значення масиву. В кінці викликається функція, яка працює зі зміненим в ході циклу масивом.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9800" y="0"/>
            <a:ext cx="4495800" cy="1600200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Алгоритм виконання обчислень контрольованих елементів</a:t>
            </a:r>
            <a:endParaRPr lang="ru-RU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381000" y="1295400"/>
            <a:ext cx="1981200" cy="3124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uk-UA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Елементи, за допомогою яких будуються керуючі лінії</a:t>
            </a:r>
          </a:p>
        </p:txBody>
      </p:sp>
      <p:pic>
        <p:nvPicPr>
          <p:cNvPr id="7" name="Picture 9" descr="control_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733800"/>
            <a:ext cx="979714" cy="762000"/>
          </a:xfrm>
          <a:prstGeom prst="rect">
            <a:avLst/>
          </a:prstGeom>
          <a:noFill/>
        </p:spPr>
      </p:pic>
      <p:pic>
        <p:nvPicPr>
          <p:cNvPr id="8" name="Picture 8" descr="control_dow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352800"/>
            <a:ext cx="990600" cy="990600"/>
          </a:xfrm>
          <a:prstGeom prst="rect">
            <a:avLst/>
          </a:prstGeom>
          <a:noFill/>
        </p:spPr>
      </p:pic>
      <p:sp>
        <p:nvSpPr>
          <p:cNvPr id="9" name="Содержимое 2"/>
          <p:cNvSpPr txBox="1">
            <a:spLocks/>
          </p:cNvSpPr>
          <p:nvPr/>
        </p:nvSpPr>
        <p:spPr>
          <a:xfrm>
            <a:off x="2590800" y="1752600"/>
            <a:ext cx="61722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Для того, щоб побудувати контрольований елемент, користувач</a:t>
            </a:r>
            <a:r>
              <a:rPr kumimoji="0" lang="uk-UA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вибирає, яка лінія має бути контролюючою. На неї треба поставити один з елементів, які показано на рисунку. Після цього потрібно на той же стовбець </a:t>
            </a:r>
            <a:r>
              <a:rPr kumimoji="0" lang="uk-UA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перетащити</a:t>
            </a:r>
            <a:r>
              <a:rPr kumimoji="0" lang="uk-UA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потрібний нам примітив. Після натискання кнопки </a:t>
            </a:r>
            <a:r>
              <a:rPr kumimoji="0" lang="uk-UA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“Старт”</a:t>
            </a:r>
            <a:r>
              <a:rPr kumimoji="0" lang="uk-UA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побудується контрольований елемент.</a:t>
            </a:r>
            <a:endParaRPr kumimoji="0" lang="uk-U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743450"/>
            <a:ext cx="7715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4924425"/>
            <a:ext cx="867324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алг (1) (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72000"/>
            <a:ext cx="7092000" cy="671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 txBox="1">
            <a:spLocks/>
          </p:cNvSpPr>
          <p:nvPr/>
        </p:nvSpPr>
        <p:spPr>
          <a:xfrm>
            <a:off x="381000" y="304800"/>
            <a:ext cx="8458200" cy="403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kumimoji="0" lang="uk-UA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Суть алгоритму </a:t>
            </a:r>
            <a:r>
              <a:rPr kumimoji="0" lang="uk-U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 тому, що є два цикли, один проходиться по рядкам мережі і шукає на них примітив.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Якщо примітив знайдений, то в цьому стовбцю шукає елемент, який відповідає за контролюючу лінію. </a:t>
            </a:r>
            <a:r>
              <a:rPr kumimoji="0" lang="uk-U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Якщо примітив і елемент найшлись на одному стовпці, то будується контролюючий елемент. Після цього іде перевірка, який сигнал іде на контролюючій лінії </a:t>
            </a:r>
            <a:r>
              <a:rPr kumimoji="0" lang="uk-UA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- якщо сигнал = 2</a:t>
            </a:r>
            <a:r>
              <a:rPr kumimoji="0" lang="uk-U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тоді примітив виконує свою функцію,</a:t>
            </a:r>
            <a:r>
              <a:rPr kumimoji="0" lang="uk-UA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якщо ні – примітив не працює і сигнал не змінюється.</a:t>
            </a:r>
            <a:endParaRPr kumimoji="0" lang="uk-U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uk-UA" sz="27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Опис програми </a:t>
            </a:r>
            <a:r>
              <a:rPr lang="ru-RU" b="1" dirty="0" smtClean="0">
                <a:solidFill>
                  <a:srgbClr val="FF0000"/>
                </a:solidFill>
              </a:rPr>
              <a:t/>
            </a:r>
            <a:br>
              <a:rPr lang="ru-RU" b="1" dirty="0" smtClean="0">
                <a:solidFill>
                  <a:srgbClr val="FF0000"/>
                </a:solidFill>
              </a:rPr>
            </a:br>
            <a:endParaRPr lang="ru-RU" dirty="0"/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6630" name="Group 6"/>
          <p:cNvGrpSpPr>
            <a:grpSpLocks noChangeAspect="1"/>
          </p:cNvGrpSpPr>
          <p:nvPr/>
        </p:nvGrpSpPr>
        <p:grpSpPr bwMode="auto">
          <a:xfrm>
            <a:off x="533400" y="609600"/>
            <a:ext cx="8153400" cy="5638799"/>
            <a:chOff x="1701" y="7444"/>
            <a:chExt cx="9415" cy="8908"/>
          </a:xfrm>
        </p:grpSpPr>
        <p:sp>
          <p:nvSpPr>
            <p:cNvPr id="26664" name="AutoShape 40"/>
            <p:cNvSpPr>
              <a:spLocks noChangeAspect="1" noChangeArrowheads="1" noTextEdit="1"/>
            </p:cNvSpPr>
            <p:nvPr/>
          </p:nvSpPr>
          <p:spPr bwMode="auto">
            <a:xfrm>
              <a:off x="1701" y="7444"/>
              <a:ext cx="9415" cy="890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63" name="AutoShape 39"/>
            <p:cNvSpPr>
              <a:spLocks noChangeArrowheads="1"/>
            </p:cNvSpPr>
            <p:nvPr/>
          </p:nvSpPr>
          <p:spPr bwMode="auto">
            <a:xfrm>
              <a:off x="1760" y="10529"/>
              <a:ext cx="376" cy="387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62" name="AutoShape 38"/>
            <p:cNvSpPr>
              <a:spLocks noChangeShapeType="1"/>
            </p:cNvSpPr>
            <p:nvPr/>
          </p:nvSpPr>
          <p:spPr bwMode="auto">
            <a:xfrm>
              <a:off x="1951" y="10916"/>
              <a:ext cx="1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61" name="AutoShape 37"/>
            <p:cNvSpPr>
              <a:spLocks noChangeShapeType="1"/>
            </p:cNvSpPr>
            <p:nvPr/>
          </p:nvSpPr>
          <p:spPr bwMode="auto">
            <a:xfrm>
              <a:off x="1701" y="11044"/>
              <a:ext cx="51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60" name="AutoShape 36"/>
            <p:cNvSpPr>
              <a:spLocks noChangeShapeType="1"/>
            </p:cNvSpPr>
            <p:nvPr/>
          </p:nvSpPr>
          <p:spPr bwMode="auto">
            <a:xfrm flipH="1">
              <a:off x="1768" y="11366"/>
              <a:ext cx="183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59" name="AutoShape 35"/>
            <p:cNvSpPr>
              <a:spLocks noChangeShapeType="1"/>
            </p:cNvSpPr>
            <p:nvPr/>
          </p:nvSpPr>
          <p:spPr bwMode="auto">
            <a:xfrm flipH="1" flipV="1">
              <a:off x="1951" y="11366"/>
              <a:ext cx="183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58" name="Oval 34"/>
            <p:cNvSpPr>
              <a:spLocks noChangeArrowheads="1"/>
            </p:cNvSpPr>
            <p:nvPr/>
          </p:nvSpPr>
          <p:spPr bwMode="auto">
            <a:xfrm>
              <a:off x="2556" y="7956"/>
              <a:ext cx="1397" cy="9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Задават</a:t>
              </a:r>
              <a:r>
                <a:rPr kumimoji="0" lang="uk-UA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ВС</a:t>
              </a:r>
              <a:endPara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7" name="Oval 33"/>
            <p:cNvSpPr>
              <a:spLocks noChangeArrowheads="1"/>
            </p:cNvSpPr>
            <p:nvPr/>
          </p:nvSpPr>
          <p:spPr bwMode="auto">
            <a:xfrm>
              <a:off x="2499" y="10941"/>
              <a:ext cx="1683" cy="9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Формувати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мережу</a:t>
              </a:r>
              <a:endPara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6" name="Oval 32"/>
            <p:cNvSpPr>
              <a:spLocks noChangeArrowheads="1"/>
            </p:cNvSpPr>
            <p:nvPr/>
          </p:nvSpPr>
          <p:spPr bwMode="auto">
            <a:xfrm>
              <a:off x="2384" y="14633"/>
              <a:ext cx="2229" cy="1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Змінювати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розмір</a:t>
              </a:r>
              <a:r>
                <a:rPr kumimoji="0" lang="uk-UA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мережі </a:t>
              </a:r>
              <a:endParaRPr kumimoji="0" 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5" name="Oval 31"/>
            <p:cNvSpPr>
              <a:spLocks noChangeArrowheads="1"/>
            </p:cNvSpPr>
            <p:nvPr/>
          </p:nvSpPr>
          <p:spPr bwMode="auto">
            <a:xfrm>
              <a:off x="5064" y="9943"/>
              <a:ext cx="1834" cy="1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Вибирати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позицію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елемента</a:t>
              </a:r>
              <a:endPara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4" name="Oval 30"/>
            <p:cNvSpPr>
              <a:spLocks noChangeArrowheads="1"/>
            </p:cNvSpPr>
            <p:nvPr/>
          </p:nvSpPr>
          <p:spPr bwMode="auto">
            <a:xfrm>
              <a:off x="5125" y="11759"/>
              <a:ext cx="1718" cy="9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Вибирати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uk-UA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примітив</a:t>
              </a:r>
              <a:endPara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2" name="Oval 28"/>
            <p:cNvSpPr>
              <a:spLocks noChangeArrowheads="1"/>
            </p:cNvSpPr>
            <p:nvPr/>
          </p:nvSpPr>
          <p:spPr bwMode="auto">
            <a:xfrm>
              <a:off x="9100" y="15272"/>
              <a:ext cx="1737" cy="9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Отримати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результати</a:t>
              </a:r>
              <a:endPara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7538" y="7956"/>
              <a:ext cx="1930" cy="46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Примітиви</a:t>
              </a: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0" name="Oval 26"/>
            <p:cNvSpPr>
              <a:spLocks noChangeArrowheads="1"/>
            </p:cNvSpPr>
            <p:nvPr/>
          </p:nvSpPr>
          <p:spPr bwMode="auto">
            <a:xfrm>
              <a:off x="7906" y="8380"/>
              <a:ext cx="1244" cy="62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+1</a:t>
              </a:r>
              <a:endPara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9" name="Oval 25"/>
            <p:cNvSpPr>
              <a:spLocks noChangeArrowheads="1"/>
            </p:cNvSpPr>
            <p:nvPr/>
          </p:nvSpPr>
          <p:spPr bwMode="auto">
            <a:xfrm>
              <a:off x="7906" y="9197"/>
              <a:ext cx="1244" cy="62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+2</a:t>
              </a:r>
              <a:endPara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8" name="Oval 24"/>
            <p:cNvSpPr>
              <a:spLocks noChangeArrowheads="1"/>
            </p:cNvSpPr>
            <p:nvPr/>
          </p:nvSpPr>
          <p:spPr bwMode="auto">
            <a:xfrm>
              <a:off x="7906" y="10065"/>
              <a:ext cx="1244" cy="62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01</a:t>
              </a:r>
              <a:endParaRPr kumimoji="0" 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7" name="Oval 23"/>
            <p:cNvSpPr>
              <a:spLocks noChangeArrowheads="1"/>
            </p:cNvSpPr>
            <p:nvPr/>
          </p:nvSpPr>
          <p:spPr bwMode="auto">
            <a:xfrm>
              <a:off x="7906" y="10939"/>
              <a:ext cx="1244" cy="62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02</a:t>
              </a:r>
              <a:endParaRPr kumimoji="0" 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6" name="Oval 22"/>
            <p:cNvSpPr>
              <a:spLocks noChangeArrowheads="1"/>
            </p:cNvSpPr>
            <p:nvPr/>
          </p:nvSpPr>
          <p:spPr bwMode="auto">
            <a:xfrm>
              <a:off x="7906" y="11745"/>
              <a:ext cx="1244" cy="62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12</a:t>
              </a:r>
              <a:endParaRPr kumimoji="0" 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5" name="Oval 21"/>
            <p:cNvSpPr>
              <a:spLocks noChangeArrowheads="1"/>
            </p:cNvSpPr>
            <p:nvPr/>
          </p:nvSpPr>
          <p:spPr bwMode="auto">
            <a:xfrm>
              <a:off x="6145" y="13502"/>
              <a:ext cx="1620" cy="11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Видалити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елемент</a:t>
              </a:r>
              <a:endPara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4" name="AutoShape 20"/>
            <p:cNvSpPr>
              <a:spLocks noChangeShapeType="1"/>
            </p:cNvSpPr>
            <p:nvPr/>
          </p:nvSpPr>
          <p:spPr bwMode="auto">
            <a:xfrm flipV="1">
              <a:off x="2216" y="8900"/>
              <a:ext cx="1039" cy="21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43" name="AutoShape 19"/>
            <p:cNvSpPr>
              <a:spLocks noChangeShapeType="1"/>
            </p:cNvSpPr>
            <p:nvPr/>
          </p:nvSpPr>
          <p:spPr bwMode="auto">
            <a:xfrm>
              <a:off x="2134" y="11263"/>
              <a:ext cx="365" cy="1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42" name="AutoShape 18"/>
            <p:cNvSpPr>
              <a:spLocks noChangeShapeType="1"/>
            </p:cNvSpPr>
            <p:nvPr/>
          </p:nvSpPr>
          <p:spPr bwMode="auto">
            <a:xfrm>
              <a:off x="2136" y="11396"/>
              <a:ext cx="1363" cy="32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41" name="Oval 17"/>
            <p:cNvSpPr>
              <a:spLocks noChangeArrowheads="1"/>
            </p:cNvSpPr>
            <p:nvPr/>
          </p:nvSpPr>
          <p:spPr bwMode="auto">
            <a:xfrm>
              <a:off x="5904" y="15272"/>
              <a:ext cx="1533" cy="9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Очистити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мережу</a:t>
              </a:r>
              <a:endPara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0" name="AutoShape 16"/>
            <p:cNvSpPr>
              <a:spLocks noChangeShapeType="1"/>
            </p:cNvSpPr>
            <p:nvPr/>
          </p:nvSpPr>
          <p:spPr bwMode="auto">
            <a:xfrm flipV="1">
              <a:off x="4182" y="10670"/>
              <a:ext cx="882" cy="7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39" name="AutoShape 15"/>
            <p:cNvSpPr>
              <a:spLocks noChangeShapeType="1"/>
            </p:cNvSpPr>
            <p:nvPr/>
          </p:nvSpPr>
          <p:spPr bwMode="auto">
            <a:xfrm>
              <a:off x="5981" y="11396"/>
              <a:ext cx="3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38" name="AutoShape 14"/>
            <p:cNvSpPr>
              <a:spLocks noChangeShapeType="1"/>
            </p:cNvSpPr>
            <p:nvPr/>
          </p:nvSpPr>
          <p:spPr bwMode="auto">
            <a:xfrm flipV="1">
              <a:off x="6843" y="10405"/>
              <a:ext cx="695" cy="18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37" name="AutoShape 13"/>
            <p:cNvSpPr>
              <a:spLocks noChangeShapeType="1"/>
            </p:cNvSpPr>
            <p:nvPr/>
          </p:nvSpPr>
          <p:spPr bwMode="auto">
            <a:xfrm flipH="1">
              <a:off x="7765" y="12557"/>
              <a:ext cx="738" cy="15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36" name="AutoShape 12"/>
            <p:cNvSpPr>
              <a:spLocks noChangeShapeType="1"/>
            </p:cNvSpPr>
            <p:nvPr/>
          </p:nvSpPr>
          <p:spPr bwMode="auto">
            <a:xfrm flipH="1">
              <a:off x="6671" y="14633"/>
              <a:ext cx="284" cy="6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35" name="AutoShape 11"/>
            <p:cNvSpPr>
              <a:spLocks noChangeShapeType="1"/>
            </p:cNvSpPr>
            <p:nvPr/>
          </p:nvSpPr>
          <p:spPr bwMode="auto">
            <a:xfrm flipH="1" flipV="1">
              <a:off x="3936" y="11718"/>
              <a:ext cx="1968" cy="40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34" name="AutoShape 10"/>
            <p:cNvSpPr>
              <a:spLocks noChangeShapeType="1"/>
            </p:cNvSpPr>
            <p:nvPr/>
          </p:nvSpPr>
          <p:spPr bwMode="auto">
            <a:xfrm>
              <a:off x="3346" y="11884"/>
              <a:ext cx="53" cy="28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33" name="AutoShape 9"/>
            <p:cNvSpPr>
              <a:spLocks noChangeShapeType="1"/>
            </p:cNvSpPr>
            <p:nvPr/>
          </p:nvSpPr>
          <p:spPr bwMode="auto">
            <a:xfrm>
              <a:off x="3953" y="8380"/>
              <a:ext cx="3609" cy="6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32" name="AutoShape 8"/>
            <p:cNvSpPr>
              <a:spLocks noChangeShapeType="1"/>
            </p:cNvSpPr>
            <p:nvPr/>
          </p:nvSpPr>
          <p:spPr bwMode="auto">
            <a:xfrm>
              <a:off x="8503" y="12557"/>
              <a:ext cx="1381" cy="22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31" name="AutoShape 7"/>
            <p:cNvSpPr>
              <a:spLocks noChangeShapeType="1"/>
            </p:cNvSpPr>
            <p:nvPr/>
          </p:nvSpPr>
          <p:spPr bwMode="auto">
            <a:xfrm>
              <a:off x="9895" y="14710"/>
              <a:ext cx="74" cy="5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755650" y="6237288"/>
            <a:ext cx="69484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2200" b="1" dirty="0">
                <a:solidFill>
                  <a:schemeClr val="accent2"/>
                </a:solidFill>
              </a:rPr>
              <a:t>Діаграма прецедентів програми</a:t>
            </a:r>
            <a:r>
              <a:rPr lang="ru-RU" sz="2200" b="1" dirty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t="8791" r="4310" b="54432"/>
          <a:stretch>
            <a:fillRect/>
          </a:stretch>
        </p:blipFill>
        <p:spPr bwMode="auto">
          <a:xfrm>
            <a:off x="228600" y="1219200"/>
            <a:ext cx="8610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0" y="533400"/>
            <a:ext cx="6172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uk-UA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Початкова форма програми</a:t>
            </a:r>
            <a:endParaRPr kumimoji="0" lang="uk-UA" sz="2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0" y="4343400"/>
            <a:ext cx="83534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uk-UA" sz="2200" dirty="0">
                <a:latin typeface="Arial" pitchFamily="34" charset="0"/>
                <a:cs typeface="Arial" pitchFamily="34" charset="0"/>
              </a:rPr>
              <a:t>    </a:t>
            </a:r>
            <a:r>
              <a:rPr lang="uk-UA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Вхідними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 (початковими) даними програми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трійкові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сигнали (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кутріти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).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5410200"/>
            <a:ext cx="8353425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uk-UA" sz="2200" dirty="0">
                <a:latin typeface="Arial" pitchFamily="34" charset="0"/>
                <a:cs typeface="Arial" pitchFamily="34" charset="0"/>
              </a:rPr>
              <a:t>    </a:t>
            </a:r>
            <a:r>
              <a:rPr lang="uk-UA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Вихідними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даними програми є сигнали, які змінювались при проходженні по лініям створеної  мережі, у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трійковій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формі (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кутріти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) .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</a:pP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4.Випробування програми</a:t>
            </a:r>
            <a:endParaRPr lang="ru-RU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1" y="1447799"/>
            <a:ext cx="7543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uk-UA" sz="2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Для перевірки програми ми складали різні схеми і всі вони працювали правильно. Для прикладу, візьмемо </a:t>
            </a:r>
            <a:r>
              <a:rPr lang="uk-UA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трійковий</a:t>
            </a: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напівсуматор і перевіримо правильність цієї схеми. 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 l="13560" t="42577" r="12952" b="17607"/>
          <a:stretch>
            <a:fillRect/>
          </a:stretch>
        </p:blipFill>
        <p:spPr bwMode="auto">
          <a:xfrm>
            <a:off x="533400" y="2971800"/>
            <a:ext cx="770235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 t="3734" b="28201"/>
          <a:stretch>
            <a:fillRect/>
          </a:stretch>
        </p:blipFill>
        <p:spPr bwMode="auto">
          <a:xfrm>
            <a:off x="228600" y="304800"/>
            <a:ext cx="870485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4343400"/>
            <a:ext cx="7543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Як бачимо, суматор працює правильно. На лініях А і В ми подали два сигнали, на виході третьої лінії ми получили їх суму. Четверта же лінія дає постійний незмінний сигнал.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5"/>
          <p:cNvSpPr>
            <a:spLocks noChangeArrowheads="1" noChangeShapeType="1" noTextEdit="1"/>
          </p:cNvSpPr>
          <p:nvPr/>
        </p:nvSpPr>
        <p:spPr bwMode="auto">
          <a:xfrm>
            <a:off x="293688" y="152400"/>
            <a:ext cx="3017837" cy="6842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ru-RU" sz="3600" kern="10" dirty="0" err="1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Дякую</a:t>
            </a:r>
            <a:r>
              <a:rPr lang="ru-RU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 за </a:t>
            </a:r>
            <a:r>
              <a:rPr lang="ru-RU" sz="3600" kern="10" dirty="0" err="1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увагу</a:t>
            </a:r>
            <a:endParaRPr lang="ru-RU" sz="3600" kern="10" dirty="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850" y="584200"/>
            <a:ext cx="8461375" cy="531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5000"/>
              </a:spcBef>
            </a:pPr>
            <a:r>
              <a:rPr lang="uk-UA" sz="2400" b="1" dirty="0">
                <a:solidFill>
                  <a:srgbClr val="FF3300"/>
                </a:solidFill>
              </a:rPr>
              <a:t>ВИСНОВКИ</a:t>
            </a:r>
          </a:p>
          <a:p>
            <a:pPr algn="just"/>
            <a:r>
              <a:rPr lang="uk-UA" sz="2200" dirty="0" smtClean="0">
                <a:latin typeface="Arial" pitchFamily="34" charset="0"/>
                <a:cs typeface="Arial" pitchFamily="34" charset="0"/>
              </a:rPr>
              <a:t>	Результатом виконання дипломного проекту є створення програмного забезпечення для симуляції трійкових квантових мереж. Модельовані квантові мережі є гнучкими, дозволяють легко проводити редагування.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uk-UA" sz="2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Створено програмний продукт, призначений симуляції трійкових квантових мереж.</a:t>
            </a:r>
            <a:endParaRPr lang="ru-RU" sz="22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uk-UA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 Реалізована бібліотека примітивів.</a:t>
            </a:r>
            <a:endParaRPr lang="ru-RU" sz="22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uk-UA" sz="22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 Розроблено зручний інтерфейс з візуалізацією вхідних та вихідних станів .</a:t>
            </a:r>
            <a:endParaRPr lang="ru-RU" sz="2200" dirty="0" smtClean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uk-UA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4. В програмі передбачені дві мови : українська та англійська. Користувач має можливість міняти мову по ходу роботи.</a:t>
            </a:r>
            <a:endParaRPr lang="ru-RU" sz="22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uk-UA" sz="2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5. Будь які лінії можуть бути контрольовані не залежно від розміщення елемента.</a:t>
            </a:r>
            <a:endParaRPr lang="ru-RU" sz="22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5000"/>
              </a:spcBef>
            </a:pPr>
            <a:endParaRPr lang="uk-UA" sz="2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ЗМІСТ</a:t>
            </a:r>
            <a:endParaRPr lang="ru-RU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ВСТУП</a:t>
            </a:r>
          </a:p>
          <a:p>
            <a:pPr marL="514350" indent="-514350">
              <a:buAutoNum type="arabicPeriod"/>
            </a:pPr>
            <a:r>
              <a:rPr lang="uk-UA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Загальні відомості про квантові </a:t>
            </a:r>
            <a:r>
              <a:rPr lang="uk-UA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комп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`</a:t>
            </a:r>
            <a:r>
              <a:rPr lang="uk-UA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ютери</a:t>
            </a:r>
            <a:r>
              <a:rPr lang="uk-UA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.</a:t>
            </a:r>
          </a:p>
          <a:p>
            <a:pPr marL="514350" indent="-514350">
              <a:buAutoNum type="arabicPeriod"/>
            </a:pPr>
            <a:r>
              <a:rPr lang="uk-UA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Принцип роботи </a:t>
            </a:r>
            <a:r>
              <a:rPr lang="uk-UA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симулятора</a:t>
            </a:r>
            <a:r>
              <a:rPr lang="uk-UA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uk-UA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Опис програми.</a:t>
            </a:r>
          </a:p>
          <a:p>
            <a:pPr marL="514350" indent="-514350">
              <a:buAutoNum type="arabicPeriod"/>
            </a:pPr>
            <a:r>
              <a:rPr lang="uk-UA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Випробування програми</a:t>
            </a:r>
          </a:p>
          <a:p>
            <a:pPr marL="514350" indent="-514350">
              <a:buNone/>
            </a:pPr>
            <a:r>
              <a:rPr lang="uk-UA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Висновки</a:t>
            </a:r>
          </a:p>
          <a:p>
            <a:pPr marL="514350" indent="-514350">
              <a:buAutoNum type="arabicPeriod"/>
            </a:pPr>
            <a:endParaRPr lang="uk-UA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uk-UA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latin typeface="Arial" pitchFamily="34" charset="0"/>
                <a:cs typeface="Arial" pitchFamily="34" charset="0"/>
              </a:rPr>
              <a:t>ВСТУП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 algn="just">
              <a:lnSpc>
                <a:spcPct val="114000"/>
              </a:lnSpc>
              <a:buNone/>
            </a:pPr>
            <a:r>
              <a:rPr lang="uk-UA" b="1" dirty="0" smtClean="0">
                <a:solidFill>
                  <a:srgbClr val="FF3300"/>
                </a:solidFill>
              </a:rPr>
              <a:t>    </a:t>
            </a:r>
            <a:r>
              <a:rPr lang="uk-UA" sz="24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Актуальність теми.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В наш час, з розвитком нових технологій,  тема квантових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комп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`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ютерів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є дуже важливою та цікавою. Програми, які б могли симулювати роботу квантових мереж високо ціняться, а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симуляторів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квантових мереж, які б могли працювати у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трійковій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системі числення, ми нам не відомі. </a:t>
            </a:r>
          </a:p>
          <a:p>
            <a:pPr indent="0" algn="just">
              <a:lnSpc>
                <a:spcPct val="114000"/>
              </a:lnSpc>
              <a:buNone/>
            </a:pPr>
            <a:r>
              <a:rPr lang="uk-UA" sz="24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   Основна проблема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полягаєв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тому, що  з закону Мура, згідно з яким кількість електронних елементів в одиниці об’єму класичного комп’ютера подвоюється щороку  i, за оцінками 1995 року, в 2017 році один елемент буде завбільшки один атом.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uk-UA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Метою</a:t>
            </a:r>
            <a:r>
              <a:rPr lang="uk-UA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роботи є розробка програми, яка б могла симулювати роботу квантової мережі у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трійковій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системі числення.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uk-UA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Завдання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, які вирішуються за допомогою програми: симуляція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трійкової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квантової мережі, створена бібліотека примітивів, розраховується час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затримкі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, розроблено зручний інтерфейс, можливість змінювати розмір ліній мережі, передбачено дві мови інтерфейсу програми : англійська та українська.</a:t>
            </a:r>
          </a:p>
          <a:p>
            <a:pPr indent="0" algn="just">
              <a:lnSpc>
                <a:spcPct val="114000"/>
              </a:lnSpc>
              <a:buNone/>
            </a:pPr>
            <a:r>
              <a:rPr lang="uk-UA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Область </a:t>
            </a:r>
            <a:r>
              <a:rPr lang="uk-UA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застоcування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програми – розробка квантових технологій.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uk-U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Загальні відомості про квантові </a:t>
            </a:r>
            <a:r>
              <a:rPr lang="uk-UA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комп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`</a:t>
            </a:r>
            <a:r>
              <a:rPr lang="uk-UA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ютери</a:t>
            </a:r>
            <a:r>
              <a:rPr lang="uk-U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uk-UA" sz="22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uk-UA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Квантовий комп'ютер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обчислювальний пристрій, що працює на основі квантової механіки. Більшість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симуляторів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квантових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комп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`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ютерів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побудовані на кубітах – квантових аналогах бітів. Але можна побудувати комп'ютери не на бітах, а на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кутрітах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Кутріт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– це квантова комірка, яка має три можливих стани. В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трійковій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системі числення є свої переваги, наприклад, економічність і ємність. Також, згідно з деякими дослідженнями, використання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кутрітів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замість кубітів дозволить спростити реалізацію квантових алгоритмів і комп'ютерів.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14000"/>
              </a:lnSpc>
              <a:buNone/>
            </a:pP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uk-U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Принцип роботи </a:t>
            </a:r>
            <a:r>
              <a:rPr lang="uk-UA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симулятора</a:t>
            </a:r>
            <a:endParaRPr lang="ru-RU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295400"/>
            <a:ext cx="7924800" cy="48768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uk-UA" dirty="0" smtClean="0"/>
              <a:t>	</a:t>
            </a:r>
            <a:r>
              <a:rPr lang="uk-UA" sz="2200" dirty="0" smtClean="0"/>
              <a:t>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Дане програмне забезпечення розроблено на таких технологіях: HTML5,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з використанням бібліотеки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lnSpc>
                <a:spcPct val="114000"/>
              </a:lnSpc>
              <a:buNone/>
            </a:pPr>
            <a:r>
              <a:rPr lang="uk-UA" sz="2200" dirty="0" smtClean="0">
                <a:latin typeface="Arial" pitchFamily="34" charset="0"/>
                <a:cs typeface="Arial" pitchFamily="34" charset="0"/>
              </a:rPr>
              <a:t>	Взагалі мережу можна уявити у вигляді матриці, де стовпчики відповідають тактам, а рядочки лініям. </a:t>
            </a:r>
          </a:p>
          <a:p>
            <a:pPr marL="0" indent="0" algn="just">
              <a:lnSpc>
                <a:spcPct val="114000"/>
              </a:lnSpc>
              <a:buNone/>
            </a:pPr>
            <a:r>
              <a:rPr lang="uk-UA" sz="2200" dirty="0" smtClean="0">
                <a:latin typeface="Arial" pitchFamily="34" charset="0"/>
                <a:cs typeface="Arial" pitchFamily="34" charset="0"/>
              </a:rPr>
              <a:t> Всі елементи матриці при запуску програми будуть мати нульове значення. При розміщенні примітива на лінію мережі відповідний елемент матриці змінює своє значення.</a:t>
            </a:r>
          </a:p>
          <a:p>
            <a:pPr marL="0" indent="0" algn="just">
              <a:lnSpc>
                <a:spcPct val="114000"/>
              </a:lnSpc>
              <a:buNone/>
            </a:pPr>
            <a:r>
              <a:rPr lang="uk-UA" sz="2200" dirty="0" smtClean="0">
                <a:latin typeface="Arial" pitchFamily="34" charset="0"/>
                <a:cs typeface="Arial" pitchFamily="34" charset="0"/>
              </a:rPr>
              <a:t>	Мережа в нашій програмі будується на основі примітивів, кожен з яких виконує відповідну функцію. Наприклад, примітив 01 змінює значення елемента матриці на “01”.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4" name="Picture 1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990600"/>
            <a:ext cx="752400" cy="752400"/>
          </a:xfrm>
          <a:prstGeom prst="rect">
            <a:avLst/>
          </a:prstGeom>
          <a:noFill/>
        </p:spPr>
      </p:pic>
      <p:pic>
        <p:nvPicPr>
          <p:cNvPr id="20493" name="Picture 13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9" y="990599"/>
            <a:ext cx="752400" cy="752400"/>
          </a:xfrm>
          <a:prstGeom prst="rect">
            <a:avLst/>
          </a:prstGeom>
          <a:noFill/>
        </p:spPr>
      </p:pic>
      <p:pic>
        <p:nvPicPr>
          <p:cNvPr id="20492" name="Picture 12" descr="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990600"/>
            <a:ext cx="752475" cy="752475"/>
          </a:xfrm>
          <a:prstGeom prst="rect">
            <a:avLst/>
          </a:prstGeom>
          <a:noFill/>
        </p:spPr>
      </p:pic>
      <p:pic>
        <p:nvPicPr>
          <p:cNvPr id="20491" name="Picture 11" descr="0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990600"/>
            <a:ext cx="752400" cy="752400"/>
          </a:xfrm>
          <a:prstGeom prst="rect">
            <a:avLst/>
          </a:prstGeom>
          <a:noFill/>
        </p:spPr>
      </p:pic>
      <p:pic>
        <p:nvPicPr>
          <p:cNvPr id="20490" name="Picture 10" descr="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34200" y="990600"/>
            <a:ext cx="752400" cy="752400"/>
          </a:xfrm>
          <a:prstGeom prst="rect">
            <a:avLst/>
          </a:prstGeom>
          <a:noFill/>
        </p:spPr>
      </p:pic>
      <p:sp>
        <p:nvSpPr>
          <p:cNvPr id="21" name="Содержимое 2"/>
          <p:cNvSpPr>
            <a:spLocks noGrp="1"/>
          </p:cNvSpPr>
          <p:nvPr>
            <p:ph idx="1"/>
          </p:nvPr>
        </p:nvSpPr>
        <p:spPr>
          <a:xfrm>
            <a:off x="3429000" y="0"/>
            <a:ext cx="2438400" cy="914400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14000"/>
              </a:lnSpc>
              <a:buNone/>
            </a:pPr>
            <a:r>
              <a:rPr lang="uk-UA" sz="2200" dirty="0" smtClean="0">
                <a:solidFill>
                  <a:srgbClr val="040532"/>
                </a:solidFill>
                <a:latin typeface="Arial" pitchFamily="34" charset="0"/>
                <a:cs typeface="Arial" pitchFamily="34" charset="0"/>
              </a:rPr>
              <a:t>Таблиця </a:t>
            </a:r>
            <a:r>
              <a:rPr lang="uk-UA" sz="2200" dirty="0" err="1" smtClean="0">
                <a:solidFill>
                  <a:srgbClr val="040532"/>
                </a:solidFill>
                <a:latin typeface="Arial" pitchFamily="34" charset="0"/>
                <a:cs typeface="Arial" pitchFamily="34" charset="0"/>
              </a:rPr>
              <a:t>істиності</a:t>
            </a:r>
            <a:r>
              <a:rPr lang="uk-UA" sz="2200" dirty="0" smtClean="0">
                <a:solidFill>
                  <a:srgbClr val="040532"/>
                </a:solidFill>
                <a:latin typeface="Arial" pitchFamily="34" charset="0"/>
                <a:cs typeface="Arial" pitchFamily="34" charset="0"/>
              </a:rPr>
              <a:t> елементів</a:t>
            </a:r>
            <a:endParaRPr lang="ru-RU" sz="2200" dirty="0">
              <a:solidFill>
                <a:srgbClr val="04053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1676400"/>
            <a:ext cx="6819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 descr="G:\Диплом\диплом2\Images\0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28000" y="936000"/>
            <a:ext cx="752400" cy="752400"/>
          </a:xfrm>
          <a:prstGeom prst="rect">
            <a:avLst/>
          </a:prstGeom>
          <a:noFill/>
        </p:spPr>
      </p:pic>
      <p:sp>
        <p:nvSpPr>
          <p:cNvPr id="16" name="Содержимое 2"/>
          <p:cNvSpPr txBox="1">
            <a:spLocks/>
          </p:cNvSpPr>
          <p:nvPr/>
        </p:nvSpPr>
        <p:spPr>
          <a:xfrm>
            <a:off x="0" y="4114800"/>
            <a:ext cx="8229600" cy="201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Содержимое 2"/>
          <p:cNvSpPr txBox="1">
            <a:spLocks/>
          </p:cNvSpPr>
          <p:nvPr/>
        </p:nvSpPr>
        <p:spPr>
          <a:xfrm>
            <a:off x="457200" y="4191000"/>
            <a:ext cx="8229600" cy="193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uk-UA" sz="2200" dirty="0" smtClean="0">
                <a:latin typeface="Arial" pitchFamily="34" charset="0"/>
                <a:cs typeface="Arial" pitchFamily="34" charset="0"/>
              </a:rPr>
              <a:t>На рисунку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зображана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таблиця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істиності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для примітивів.</a:t>
            </a:r>
            <a:endParaRPr kumimoji="0" lang="ru-R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pPr algn="just"/>
            <a:r>
              <a:rPr lang="uk-UA" sz="2200" dirty="0" smtClean="0">
                <a:latin typeface="Arial" pitchFamily="34" charset="0"/>
                <a:cs typeface="Arial" pitchFamily="34" charset="0"/>
              </a:rPr>
              <a:t>	Також в програмі є змога будувати </a:t>
            </a:r>
            <a:r>
              <a:rPr lang="uk-UA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контролюючі елементи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. Суть їх </a:t>
            </a:r>
            <a:r>
              <a:rPr lang="uk-UA" sz="2200" dirty="0" err="1" smtClean="0">
                <a:latin typeface="Arial" pitchFamily="34" charset="0"/>
                <a:cs typeface="Arial" pitchFamily="34" charset="0"/>
              </a:rPr>
              <a:t>заключається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в тому, що примітив буде залежний від сигналів, які проходять на контролюючій лінії(показано на рисунку). Якщо на вхід   А подається 2, тоді примітив буде виконувати свою функцію, інакше він працювати не буде і сигнал пройде без змін.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19400"/>
            <a:ext cx="67532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28600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Алгоритм виконання обчислень програми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" name="Picture 2" descr="1 (3) (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2000" y="468000"/>
            <a:ext cx="6858001" cy="62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492</Words>
  <PresentationFormat>Экран (4:3)</PresentationFormat>
  <Paragraphs>67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Office Theme</vt:lpstr>
      <vt:lpstr>Дипломний проект Симулятор трійкових квантових мереж</vt:lpstr>
      <vt:lpstr>ЗМІСТ</vt:lpstr>
      <vt:lpstr>ВСТУП</vt:lpstr>
      <vt:lpstr>      Метою роботи є розробка програми, яка б могла симулювати роботу квантової мережі у трійковій системі числення.</vt:lpstr>
      <vt:lpstr>1. Загальні відомості про квантові комп`ютери </vt:lpstr>
      <vt:lpstr>2. Принцип роботи симулятора</vt:lpstr>
      <vt:lpstr>Слайд 7</vt:lpstr>
      <vt:lpstr> Також в програмі є змога будувати контролюючі елементи. Суть їх заключається в тому, що примітив буде залежний від сигналів, які проходять на контролюючій лінії(показано на рисунку). Якщо на вхід   А подається 2, тоді примітив буде виконувати свою функцію, інакше він працювати не буде і сигнал пройде без змін.</vt:lpstr>
      <vt:lpstr>Слайд 9</vt:lpstr>
      <vt:lpstr>Слайд 10</vt:lpstr>
      <vt:lpstr>Алгоритм виконання обчислень контрольованих елементів</vt:lpstr>
      <vt:lpstr>Слайд 12</vt:lpstr>
      <vt:lpstr>Слайд 13</vt:lpstr>
      <vt:lpstr>3. Опис програми  </vt:lpstr>
      <vt:lpstr>Слайд 15</vt:lpstr>
      <vt:lpstr>4.Випробування програми</vt:lpstr>
      <vt:lpstr>Слайд 17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Дипломний проект Симулятор трійкових квантових мереж</dc:title>
  <dc:creator>Awesome</dc:creator>
  <cp:lastModifiedBy>Awesome</cp:lastModifiedBy>
  <cp:revision>11</cp:revision>
  <dcterms:created xsi:type="dcterms:W3CDTF">2015-06-16T15:20:18Z</dcterms:created>
  <dcterms:modified xsi:type="dcterms:W3CDTF">2015-06-17T18:19:11Z</dcterms:modified>
</cp:coreProperties>
</file>