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E830FE-CF35-4FC1-AC8E-0A97D1A318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0E2C7D-7484-4232-95B0-E38F20C61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38ACC8-9A51-4250-83B1-E4ABA4410B3E}" type="datetimeFigureOut">
              <a:rPr lang="en-US" smtClean="0"/>
              <a:t>3/15/2020</a:t>
            </a:fld>
            <a:endParaRPr lang="en-US"/>
          </a:p>
        </p:txBody>
      </p:sp>
      <p:sp>
        <p:nvSpPr>
          <p:cNvPr id="4" name="Footer Placeholder 3">
            <a:extLst>
              <a:ext uri="{FF2B5EF4-FFF2-40B4-BE49-F238E27FC236}">
                <a16:creationId xmlns:a16="http://schemas.microsoft.com/office/drawing/2014/main" id="{CEF2FC27-62BB-4316-87B4-03F196094D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A10A5A-BF8A-4AD3-B94A-3DCF371F6B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en-US" dirty="0"/>
              <a:t>1 of </a:t>
            </a:r>
            <a:fld id="{ED64F5D4-1E91-40CC-AF83-6944A8318AF7}" type="slidenum">
              <a:rPr lang="en-US" smtClean="0"/>
              <a:t>‹#›</a:t>
            </a:fld>
            <a:endParaRPr lang="en-US" dirty="0"/>
          </a:p>
        </p:txBody>
      </p:sp>
    </p:spTree>
    <p:extLst>
      <p:ext uri="{BB962C8B-B14F-4D97-AF65-F5344CB8AC3E}">
        <p14:creationId xmlns:p14="http://schemas.microsoft.com/office/powerpoint/2010/main" val="1047505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9D90C-5429-4E23-AC4E-310279214E02}"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E5166-62FF-4768-A176-29DD83F9B9E0}" type="slidenum">
              <a:rPr lang="en-US" smtClean="0"/>
              <a:t>‹#›</a:t>
            </a:fld>
            <a:endParaRPr lang="en-US"/>
          </a:p>
        </p:txBody>
      </p:sp>
    </p:spTree>
    <p:extLst>
      <p:ext uri="{BB962C8B-B14F-4D97-AF65-F5344CB8AC3E}">
        <p14:creationId xmlns:p14="http://schemas.microsoft.com/office/powerpoint/2010/main" val="3972831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39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a:xfrm>
            <a:off x="9904412" y="6172200"/>
            <a:ext cx="1600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12130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2556124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88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866895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307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421770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304273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402011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10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93087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904412" y="6172200"/>
            <a:ext cx="1600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24583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904412" y="6172200"/>
            <a:ext cx="1600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201267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904412" y="6172200"/>
            <a:ext cx="1600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354788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4412" y="6172200"/>
            <a:ext cx="1600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39081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49273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06ABFEC6-4E49-4E47-8E66-0F63E026042C}" type="slidenum">
              <a:rPr lang="en-US" smtClean="0"/>
              <a:t>‹#›</a:t>
            </a:fld>
            <a:endParaRPr lang="en-US"/>
          </a:p>
        </p:txBody>
      </p:sp>
    </p:spTree>
    <p:extLst>
      <p:ext uri="{BB962C8B-B14F-4D97-AF65-F5344CB8AC3E}">
        <p14:creationId xmlns:p14="http://schemas.microsoft.com/office/powerpoint/2010/main" val="44058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Tree>
    <p:extLst>
      <p:ext uri="{BB962C8B-B14F-4D97-AF65-F5344CB8AC3E}">
        <p14:creationId xmlns:p14="http://schemas.microsoft.com/office/powerpoint/2010/main" val="39164596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tate_management"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0ED25-D168-4202-AEE0-6997DFB75C30}"/>
              </a:ext>
            </a:extLst>
          </p:cNvPr>
          <p:cNvSpPr>
            <a:spLocks noGrp="1"/>
          </p:cNvSpPr>
          <p:nvPr>
            <p:ph type="ctrTitle"/>
          </p:nvPr>
        </p:nvSpPr>
        <p:spPr/>
        <p:txBody>
          <a:bodyPr anchor="ctr"/>
          <a:lstStyle/>
          <a:p>
            <a:r>
              <a:rPr lang="en-US" dirty="0"/>
              <a:t>The building of Awesome Auto Reviews</a:t>
            </a:r>
            <a:br>
              <a:rPr lang="en-US" dirty="0"/>
            </a:br>
            <a:r>
              <a:rPr lang="en-US" sz="1400" dirty="0"/>
              <a:t>awesomeautoreviews.com</a:t>
            </a:r>
          </a:p>
        </p:txBody>
      </p:sp>
      <p:sp>
        <p:nvSpPr>
          <p:cNvPr id="5" name="Subtitle 4">
            <a:extLst>
              <a:ext uri="{FF2B5EF4-FFF2-40B4-BE49-F238E27FC236}">
                <a16:creationId xmlns:a16="http://schemas.microsoft.com/office/drawing/2014/main" id="{1A329F3E-A3DB-4978-A4DC-76ED7C25DAD0}"/>
              </a:ext>
            </a:extLst>
          </p:cNvPr>
          <p:cNvSpPr>
            <a:spLocks noGrp="1"/>
          </p:cNvSpPr>
          <p:nvPr>
            <p:ph type="subTitle" idx="1"/>
          </p:nvPr>
        </p:nvSpPr>
        <p:spPr/>
        <p:txBody>
          <a:bodyPr/>
          <a:lstStyle/>
          <a:p>
            <a:r>
              <a:rPr lang="en-US" b="1" dirty="0"/>
              <a:t>Woz-U-Group-Projects/nerds-of-a-feather</a:t>
            </a:r>
          </a:p>
        </p:txBody>
      </p:sp>
      <p:pic>
        <p:nvPicPr>
          <p:cNvPr id="6" name="Picture1">
            <a:extLst>
              <a:ext uri="{FF2B5EF4-FFF2-40B4-BE49-F238E27FC236}">
                <a16:creationId xmlns:a16="http://schemas.microsoft.com/office/drawing/2014/main" id="{A6DCD391-428E-4003-B4A9-F7534AA64B20}"/>
              </a:ext>
            </a:extLst>
          </p:cNvPr>
          <p:cNvPicPr>
            <a:picLocks noChangeAspect="1"/>
            <a:extLst>
              <a:ext uri="smNativeData">
                <sm:smNativeData xmlns="" xmlns:lc="http://schemas.openxmlformats.org/drawingml/2006/lockedCanvas" xmlns:sm="smNativeData" val="SMDATA_15_rb7Qu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DOZBQAAAAEAAAAAAAAAAAAAAAAAAAAAAAAAAAAAAAAAAAAAAAAAAP///wJ/f38AM2aZA8zMzADAwP8Af39/AAAAAAAAAAAAAAAAAP///wAAAAAAIQAAABgAAAAUAAAAExMAANQKAAByIwAAEhYAAAAAAAAmAAAACAAAAP//////////"/>
              </a:ext>
            </a:extLst>
          </p:cNvPicPr>
          <p:nvPr/>
        </p:nvPicPr>
        <p:blipFill>
          <a:blip r:embed="rId2"/>
          <a:stretch>
            <a:fillRect/>
          </a:stretch>
        </p:blipFill>
        <p:spPr>
          <a:xfrm>
            <a:off x="8516263" y="4390397"/>
            <a:ext cx="3240736" cy="2077780"/>
          </a:xfrm>
          <a:prstGeom prst="rect">
            <a:avLst/>
          </a:prstGeom>
          <a:noFill/>
          <a:ln w="12700">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6669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819-BA0B-4A57-86C7-5D06AED4BF60}"/>
              </a:ext>
            </a:extLst>
          </p:cNvPr>
          <p:cNvSpPr>
            <a:spLocks noGrp="1"/>
          </p:cNvSpPr>
          <p:nvPr>
            <p:ph type="title"/>
          </p:nvPr>
        </p:nvSpPr>
        <p:spPr/>
        <p:txBody>
          <a:bodyPr/>
          <a:lstStyle/>
          <a:p>
            <a:r>
              <a:rPr lang="en-US" dirty="0"/>
              <a:t>Future Stretch Goals:</a:t>
            </a:r>
          </a:p>
        </p:txBody>
      </p:sp>
      <p:sp>
        <p:nvSpPr>
          <p:cNvPr id="4" name="Text Placeholder 3">
            <a:extLst>
              <a:ext uri="{FF2B5EF4-FFF2-40B4-BE49-F238E27FC236}">
                <a16:creationId xmlns:a16="http://schemas.microsoft.com/office/drawing/2014/main" id="{7DCD500B-2B5F-4691-B078-F0C4A537D15F}"/>
              </a:ext>
            </a:extLst>
          </p:cNvPr>
          <p:cNvSpPr>
            <a:spLocks noGrp="1"/>
          </p:cNvSpPr>
          <p:nvPr>
            <p:ph type="body" sz="half" idx="2"/>
          </p:nvPr>
        </p:nvSpPr>
        <p:spPr/>
        <p:txBody>
          <a:bodyPr/>
          <a:lstStyle/>
          <a:p>
            <a:r>
              <a:rPr lang="en-US" dirty="0"/>
              <a:t>Continued refining of the code to remove glitches and improve the functions with research to help identify and correct any coding errors. Continued team communications to assure a </a:t>
            </a:r>
            <a:r>
              <a:rPr lang="en-US"/>
              <a:t>complete professional project. </a:t>
            </a:r>
            <a:endParaRPr lang="en-US" dirty="0"/>
          </a:p>
        </p:txBody>
      </p:sp>
      <p:pic>
        <p:nvPicPr>
          <p:cNvPr id="2050" name="Picture 2" descr="Image result for photos of people researching code">
            <a:extLst>
              <a:ext uri="{FF2B5EF4-FFF2-40B4-BE49-F238E27FC236}">
                <a16:creationId xmlns:a16="http://schemas.microsoft.com/office/drawing/2014/main" id="{39552E00-2740-43A5-9B14-AE1CBBD78C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474" y="1362270"/>
            <a:ext cx="6115792" cy="352739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7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8863-24C0-47E1-B9A9-BDD8462EDEB1}"/>
              </a:ext>
            </a:extLst>
          </p:cNvPr>
          <p:cNvSpPr>
            <a:spLocks noGrp="1"/>
          </p:cNvSpPr>
          <p:nvPr>
            <p:ph type="title"/>
          </p:nvPr>
        </p:nvSpPr>
        <p:spPr/>
        <p:txBody>
          <a:bodyPr>
            <a:noAutofit/>
          </a:bodyPr>
          <a:lstStyle/>
          <a:p>
            <a:r>
              <a:rPr lang="en-US" sz="2800" dirty="0"/>
              <a:t>Team Background</a:t>
            </a:r>
          </a:p>
        </p:txBody>
      </p:sp>
      <p:sp>
        <p:nvSpPr>
          <p:cNvPr id="3" name="Content Placeholder 2">
            <a:extLst>
              <a:ext uri="{FF2B5EF4-FFF2-40B4-BE49-F238E27FC236}">
                <a16:creationId xmlns:a16="http://schemas.microsoft.com/office/drawing/2014/main" id="{84E650F5-35B5-4F2E-83AC-8D5981349696}"/>
              </a:ext>
            </a:extLst>
          </p:cNvPr>
          <p:cNvSpPr>
            <a:spLocks noGrp="1"/>
          </p:cNvSpPr>
          <p:nvPr>
            <p:ph idx="1"/>
          </p:nvPr>
        </p:nvSpPr>
        <p:spPr/>
        <p:txBody>
          <a:bodyPr/>
          <a:lstStyle/>
          <a:p>
            <a:pPr marL="0" indent="0">
              <a:buNone/>
            </a:pPr>
            <a:r>
              <a:rPr lang="en-US" sz="4400" b="1" dirty="0"/>
              <a:t>Team Members:</a:t>
            </a:r>
          </a:p>
          <a:p>
            <a:pPr>
              <a:buFont typeface="Arial" panose="020B0604020202020204" pitchFamily="34" charset="0"/>
              <a:buChar char="•"/>
            </a:pPr>
            <a:r>
              <a:rPr lang="en-US" sz="3200" dirty="0" err="1"/>
              <a:t>Ameka</a:t>
            </a:r>
            <a:r>
              <a:rPr lang="en-US" sz="3200" dirty="0"/>
              <a:t> Ali</a:t>
            </a:r>
          </a:p>
          <a:p>
            <a:pPr>
              <a:buFont typeface="Arial" panose="020B0604020202020204" pitchFamily="34" charset="0"/>
              <a:buChar char="•"/>
            </a:pPr>
            <a:r>
              <a:rPr lang="en-US" sz="3200" dirty="0"/>
              <a:t>Ryan Tartar</a:t>
            </a:r>
          </a:p>
          <a:p>
            <a:pPr>
              <a:buFont typeface="Arial" panose="020B0604020202020204" pitchFamily="34" charset="0"/>
              <a:buChar char="•"/>
            </a:pPr>
            <a:r>
              <a:rPr lang="en-US" sz="3200" dirty="0"/>
              <a:t>Robert Banda</a:t>
            </a:r>
          </a:p>
          <a:p>
            <a:pPr>
              <a:buFont typeface="Arial" panose="020B0604020202020204" pitchFamily="34" charset="0"/>
              <a:buChar char="•"/>
            </a:pPr>
            <a:r>
              <a:rPr lang="en-US" sz="3200" dirty="0"/>
              <a:t>Nico </a:t>
            </a:r>
            <a:r>
              <a:rPr lang="en-US" sz="3200" dirty="0" err="1"/>
              <a:t>Cossou</a:t>
            </a:r>
            <a:endParaRPr lang="en-US" sz="3200" dirty="0"/>
          </a:p>
          <a:p>
            <a:pPr>
              <a:buFont typeface="Arial" panose="020B0604020202020204" pitchFamily="34" charset="0"/>
              <a:buChar char="•"/>
            </a:pPr>
            <a:r>
              <a:rPr lang="en-US" sz="3200" dirty="0"/>
              <a:t>Charles Dalton</a:t>
            </a:r>
          </a:p>
        </p:txBody>
      </p:sp>
      <p:sp>
        <p:nvSpPr>
          <p:cNvPr id="4" name="Text Placeholder 3">
            <a:extLst>
              <a:ext uri="{FF2B5EF4-FFF2-40B4-BE49-F238E27FC236}">
                <a16:creationId xmlns:a16="http://schemas.microsoft.com/office/drawing/2014/main" id="{EB463DDF-A6EB-459A-BD56-0F7924D113E5}"/>
              </a:ext>
            </a:extLst>
          </p:cNvPr>
          <p:cNvSpPr>
            <a:spLocks noGrp="1"/>
          </p:cNvSpPr>
          <p:nvPr>
            <p:ph type="body" sz="half" idx="2"/>
          </p:nvPr>
        </p:nvSpPr>
        <p:spPr>
          <a:xfrm>
            <a:off x="7085012" y="2209799"/>
            <a:ext cx="3657600" cy="2697761"/>
          </a:xfrm>
        </p:spPr>
        <p:txBody>
          <a:bodyPr>
            <a:noAutofit/>
          </a:bodyPr>
          <a:lstStyle/>
          <a:p>
            <a:r>
              <a:rPr lang="en-US" sz="2000" dirty="0"/>
              <a:t>Five team members from different parts of the country, and different backgrounds, coming together to create a web app that provides user reviews and ratings on new and used automobiles. </a:t>
            </a:r>
          </a:p>
        </p:txBody>
      </p:sp>
    </p:spTree>
    <p:extLst>
      <p:ext uri="{BB962C8B-B14F-4D97-AF65-F5344CB8AC3E}">
        <p14:creationId xmlns:p14="http://schemas.microsoft.com/office/powerpoint/2010/main" val="262508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2" name="Straight Connector 7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8" name="Rectangle 77">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73D2990-B126-4ED9-B640-4FBC8B2B9BA3}"/>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t>How will the app work?</a:t>
            </a:r>
          </a:p>
        </p:txBody>
      </p:sp>
      <p:sp>
        <p:nvSpPr>
          <p:cNvPr id="80"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new vehicle photos">
            <a:extLst>
              <a:ext uri="{FF2B5EF4-FFF2-40B4-BE49-F238E27FC236}">
                <a16:creationId xmlns:a16="http://schemas.microsoft.com/office/drawing/2014/main" id="{033AE258-5837-4048-909A-DCAD9859D9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5" r="2773" b="-1"/>
          <a:stretch/>
        </p:blipFill>
        <p:spPr bwMode="auto">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4923EF05-A1B7-4E4C-AE7F-31AE6238E6A9}"/>
              </a:ext>
            </a:extLst>
          </p:cNvPr>
          <p:cNvSpPr>
            <a:spLocks noGrp="1"/>
          </p:cNvSpPr>
          <p:nvPr>
            <p:ph type="body" sz="half" idx="2"/>
          </p:nvPr>
        </p:nvSpPr>
        <p:spPr>
          <a:xfrm>
            <a:off x="7532710" y="1822449"/>
            <a:ext cx="3479419" cy="3070226"/>
          </a:xfrm>
        </p:spPr>
        <p:txBody>
          <a:bodyPr vert="horz" lIns="91440" tIns="45720" rIns="91440" bIns="45720" rtlCol="0" anchor="t">
            <a:normAutofit/>
          </a:bodyPr>
          <a:lstStyle/>
          <a:p>
            <a:r>
              <a:rPr lang="en-US" dirty="0">
                <a:effectLst>
                  <a:outerShdw blurRad="38100" dist="38100" dir="2700000" algn="tl">
                    <a:srgbClr val="000000">
                      <a:alpha val="43137"/>
                    </a:srgbClr>
                  </a:outerShdw>
                </a:effectLst>
              </a:rPr>
              <a:t>The user will create an account, and then search for the vehicle they want to leave a review on. They can also search for a vehicle they are interested in purchasing to get more information. The user will be able to rate the vehicle, and then post a review. The user will be able to access a link to find the vehicle of choice nearby.</a:t>
            </a:r>
          </a:p>
        </p:txBody>
      </p:sp>
      <p:grpSp>
        <p:nvGrpSpPr>
          <p:cNvPr id="82" name="Group 81">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3" name="Straight Connector 82">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868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FCEE-5F09-4E61-8A5E-5E83A32FCDAC}"/>
              </a:ext>
            </a:extLst>
          </p:cNvPr>
          <p:cNvSpPr>
            <a:spLocks noGrp="1"/>
          </p:cNvSpPr>
          <p:nvPr>
            <p:ph type="title"/>
          </p:nvPr>
        </p:nvSpPr>
        <p:spPr>
          <a:xfrm>
            <a:off x="7085011" y="685800"/>
            <a:ext cx="3912955" cy="572984"/>
          </a:xfrm>
        </p:spPr>
        <p:txBody>
          <a:bodyPr anchor="t"/>
          <a:lstStyle/>
          <a:p>
            <a:r>
              <a:rPr lang="en-US" dirty="0"/>
              <a:t>Building the Front-End</a:t>
            </a:r>
          </a:p>
        </p:txBody>
      </p:sp>
      <p:sp>
        <p:nvSpPr>
          <p:cNvPr id="4" name="Text Placeholder 3">
            <a:extLst>
              <a:ext uri="{FF2B5EF4-FFF2-40B4-BE49-F238E27FC236}">
                <a16:creationId xmlns:a16="http://schemas.microsoft.com/office/drawing/2014/main" id="{54CFE6B1-248D-47CC-BC29-62D087BA6A38}"/>
              </a:ext>
            </a:extLst>
          </p:cNvPr>
          <p:cNvSpPr>
            <a:spLocks noGrp="1"/>
          </p:cNvSpPr>
          <p:nvPr>
            <p:ph type="body" sz="half" idx="2"/>
          </p:nvPr>
        </p:nvSpPr>
        <p:spPr>
          <a:xfrm>
            <a:off x="7085011" y="1258784"/>
            <a:ext cx="3912955" cy="3157848"/>
          </a:xfrm>
        </p:spPr>
        <p:txBody>
          <a:bodyPr>
            <a:noAutofit/>
          </a:bodyPr>
          <a:lstStyle/>
          <a:p>
            <a:r>
              <a:rPr lang="en-US" sz="1400" dirty="0"/>
              <a:t>The Front-End will be built using REACT and AXIOS. REACT, which is a JavaScript library for building user interfaces, can be used as a base in the development of single-page or mobile applications. However, React is only concerned with rendering data to the DOM, and so creating React applications usually requires the use of additional libraries for state management</a:t>
            </a:r>
            <a:r>
              <a:rPr lang="en-US" sz="1400" dirty="0">
                <a:hlinkClick r:id="rId2" tooltip="State management"/>
              </a:rPr>
              <a:t> </a:t>
            </a:r>
            <a:r>
              <a:rPr lang="en-US" sz="1400" dirty="0"/>
              <a:t>and routing. </a:t>
            </a:r>
            <a:r>
              <a:rPr lang="en-US" dirty="0" err="1"/>
              <a:t>Axios</a:t>
            </a:r>
            <a:r>
              <a:rPr lang="en-US" dirty="0"/>
              <a:t>, is a library that helps us make http requests to external resources. </a:t>
            </a:r>
            <a:r>
              <a:rPr lang="en-US" dirty="0" err="1"/>
              <a:t>Axios</a:t>
            </a:r>
            <a:r>
              <a:rPr lang="en-US" dirty="0"/>
              <a:t> is designed to handle HTTP requests </a:t>
            </a:r>
            <a:r>
              <a:rPr lang="en-US"/>
              <a:t>and responses.</a:t>
            </a:r>
            <a:endParaRPr lang="en-US" dirty="0"/>
          </a:p>
          <a:p>
            <a:endParaRPr lang="en-US" sz="1400" dirty="0"/>
          </a:p>
        </p:txBody>
      </p:sp>
      <p:pic>
        <p:nvPicPr>
          <p:cNvPr id="2052" name="Picture 4" descr="Image result for REACT, what is it?">
            <a:extLst>
              <a:ext uri="{FF2B5EF4-FFF2-40B4-BE49-F238E27FC236}">
                <a16:creationId xmlns:a16="http://schemas.microsoft.com/office/drawing/2014/main" id="{E85DC706-ACE5-47FF-B0FD-4656778F3A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7623" y="1090262"/>
            <a:ext cx="2324879" cy="23248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xios logo photos">
            <a:extLst>
              <a:ext uri="{FF2B5EF4-FFF2-40B4-BE49-F238E27FC236}">
                <a16:creationId xmlns:a16="http://schemas.microsoft.com/office/drawing/2014/main" id="{05A9520C-7C2A-41C7-9205-DED66887E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740" y="3497283"/>
            <a:ext cx="2324878" cy="2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6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546A-A746-4427-AB46-93E770584A49}"/>
              </a:ext>
            </a:extLst>
          </p:cNvPr>
          <p:cNvSpPr>
            <a:spLocks noGrp="1"/>
          </p:cNvSpPr>
          <p:nvPr>
            <p:ph type="title"/>
          </p:nvPr>
        </p:nvSpPr>
        <p:spPr>
          <a:xfrm>
            <a:off x="1212718" y="1553494"/>
            <a:ext cx="3787120" cy="522215"/>
          </a:xfrm>
        </p:spPr>
        <p:txBody>
          <a:bodyPr anchor="t"/>
          <a:lstStyle/>
          <a:p>
            <a:r>
              <a:rPr lang="en-US" dirty="0"/>
              <a:t>Building the back-end</a:t>
            </a:r>
          </a:p>
        </p:txBody>
      </p:sp>
      <p:sp>
        <p:nvSpPr>
          <p:cNvPr id="4" name="Text Placeholder 3">
            <a:extLst>
              <a:ext uri="{FF2B5EF4-FFF2-40B4-BE49-F238E27FC236}">
                <a16:creationId xmlns:a16="http://schemas.microsoft.com/office/drawing/2014/main" id="{1D64B89A-F622-4ADF-A85C-AD9E9A2860D3}"/>
              </a:ext>
            </a:extLst>
          </p:cNvPr>
          <p:cNvSpPr>
            <a:spLocks noGrp="1"/>
          </p:cNvSpPr>
          <p:nvPr>
            <p:ph type="body" sz="half" idx="2"/>
          </p:nvPr>
        </p:nvSpPr>
        <p:spPr>
          <a:xfrm>
            <a:off x="1212718" y="2282443"/>
            <a:ext cx="3912955" cy="3093051"/>
          </a:xfrm>
        </p:spPr>
        <p:txBody>
          <a:bodyPr/>
          <a:lstStyle/>
          <a:p>
            <a:r>
              <a:rPr lang="en-US" dirty="0"/>
              <a:t>The Back-End will be built using Node.JS: Express. Node.js allows the creation of web servers and networking tools using JavaScript and a collection of "modules" that handle various core functionalities. </a:t>
            </a:r>
            <a:r>
              <a:rPr lang="en-US" b="1" dirty="0"/>
              <a:t>Express</a:t>
            </a:r>
            <a:r>
              <a:rPr lang="en-US" dirty="0"/>
              <a:t>, is a web application framework for Node.js. It is designed for building web applications and APIs. It has been called the de facto standard server framework for Node.js.</a:t>
            </a:r>
          </a:p>
        </p:txBody>
      </p:sp>
      <p:pic>
        <p:nvPicPr>
          <p:cNvPr id="3074" name="Picture 2" descr="Image result for node.js">
            <a:extLst>
              <a:ext uri="{FF2B5EF4-FFF2-40B4-BE49-F238E27FC236}">
                <a16:creationId xmlns:a16="http://schemas.microsoft.com/office/drawing/2014/main" id="{036D021A-CDF7-4723-9CC4-F0409671A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9946" y="596584"/>
            <a:ext cx="3993501" cy="2436036"/>
          </a:xfrm>
          <a:prstGeom prst="rect">
            <a:avLst/>
          </a:prstGeom>
          <a:noFill/>
          <a:effectLst>
            <a:glow rad="139700">
              <a:schemeClr val="accent6">
                <a:satMod val="175000"/>
                <a:alpha val="40000"/>
              </a:schemeClr>
            </a:glow>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Image result for Express js">
            <a:extLst>
              <a:ext uri="{FF2B5EF4-FFF2-40B4-BE49-F238E27FC236}">
                <a16:creationId xmlns:a16="http://schemas.microsoft.com/office/drawing/2014/main" id="{878610F1-45A2-4F40-A1E3-7EEB5DE1E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946" y="3473228"/>
            <a:ext cx="2509935" cy="1902266"/>
          </a:xfrm>
          <a:prstGeom prst="rect">
            <a:avLst/>
          </a:prstGeom>
          <a:noFill/>
          <a:effectLst>
            <a:glow rad="1397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6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10EF-8B33-4681-947B-52E315F200FD}"/>
              </a:ext>
            </a:extLst>
          </p:cNvPr>
          <p:cNvSpPr>
            <a:spLocks noGrp="1"/>
          </p:cNvSpPr>
          <p:nvPr>
            <p:ph type="title"/>
          </p:nvPr>
        </p:nvSpPr>
        <p:spPr>
          <a:xfrm>
            <a:off x="860381" y="526409"/>
            <a:ext cx="3657600" cy="1371600"/>
          </a:xfrm>
        </p:spPr>
        <p:txBody>
          <a:bodyPr/>
          <a:lstStyle/>
          <a:p>
            <a:r>
              <a:rPr lang="en-US" dirty="0"/>
              <a:t>The database</a:t>
            </a:r>
          </a:p>
        </p:txBody>
      </p:sp>
      <p:sp>
        <p:nvSpPr>
          <p:cNvPr id="4" name="Text Placeholder 3">
            <a:extLst>
              <a:ext uri="{FF2B5EF4-FFF2-40B4-BE49-F238E27FC236}">
                <a16:creationId xmlns:a16="http://schemas.microsoft.com/office/drawing/2014/main" id="{F44BA083-50CA-488C-B5CE-671816B8D39E}"/>
              </a:ext>
            </a:extLst>
          </p:cNvPr>
          <p:cNvSpPr>
            <a:spLocks noGrp="1"/>
          </p:cNvSpPr>
          <p:nvPr>
            <p:ph type="body" sz="half" idx="2"/>
          </p:nvPr>
        </p:nvSpPr>
        <p:spPr>
          <a:xfrm>
            <a:off x="860381" y="2383367"/>
            <a:ext cx="3657600" cy="2371514"/>
          </a:xfrm>
        </p:spPr>
        <p:txBody>
          <a:bodyPr>
            <a:normAutofit/>
          </a:bodyPr>
          <a:lstStyle/>
          <a:p>
            <a:r>
              <a:rPr lang="en-US" dirty="0"/>
              <a:t>The database will be created using MySQL, which is an open-source relational database management system. Oracle MySQL offers a high availability solution with a mix of tools including the MySQL router and the MySQL shell. They are based on group replication, open source tools.  </a:t>
            </a:r>
          </a:p>
        </p:txBody>
      </p:sp>
      <p:pic>
        <p:nvPicPr>
          <p:cNvPr id="4098" name="Picture 2" descr="Image result for mysql">
            <a:extLst>
              <a:ext uri="{FF2B5EF4-FFF2-40B4-BE49-F238E27FC236}">
                <a16:creationId xmlns:a16="http://schemas.microsoft.com/office/drawing/2014/main" id="{749026AF-3ABA-4BAB-9CC8-4729909CC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1997" y="50697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0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61E822-6C05-48EB-B0D6-0FF696DEE9A7}"/>
              </a:ext>
            </a:extLst>
          </p:cNvPr>
          <p:cNvSpPr>
            <a:spLocks noGrp="1"/>
          </p:cNvSpPr>
          <p:nvPr>
            <p:ph type="title"/>
          </p:nvPr>
        </p:nvSpPr>
        <p:spPr/>
        <p:txBody>
          <a:bodyPr/>
          <a:lstStyle/>
          <a:p>
            <a:r>
              <a:rPr lang="en-US" dirty="0"/>
              <a:t>Group contributions</a:t>
            </a:r>
          </a:p>
        </p:txBody>
      </p:sp>
      <p:sp>
        <p:nvSpPr>
          <p:cNvPr id="8" name="Text Placeholder 7">
            <a:extLst>
              <a:ext uri="{FF2B5EF4-FFF2-40B4-BE49-F238E27FC236}">
                <a16:creationId xmlns:a16="http://schemas.microsoft.com/office/drawing/2014/main" id="{201EF795-AFF5-49EE-8F17-E53EA97D530B}"/>
              </a:ext>
            </a:extLst>
          </p:cNvPr>
          <p:cNvSpPr>
            <a:spLocks noGrp="1"/>
          </p:cNvSpPr>
          <p:nvPr>
            <p:ph type="body" sz="half" idx="2"/>
          </p:nvPr>
        </p:nvSpPr>
        <p:spPr/>
        <p:txBody>
          <a:bodyPr>
            <a:normAutofit fontScale="92500" lnSpcReduction="10000"/>
          </a:bodyPr>
          <a:lstStyle/>
          <a:p>
            <a:r>
              <a:rPr lang="en-US" dirty="0"/>
              <a:t>All team members worked on various portions of the project, using different technologies. Team collaboration between </a:t>
            </a:r>
            <a:r>
              <a:rPr lang="en-US" dirty="0" err="1"/>
              <a:t>Ameka</a:t>
            </a:r>
            <a:r>
              <a:rPr lang="en-US" dirty="0"/>
              <a:t>, Ryan, Robert, Nico, and Charles lead to the development and deployment of the Front, and Back ends, along with the created database for “Awesome Auto Reviews”.   </a:t>
            </a:r>
          </a:p>
        </p:txBody>
      </p:sp>
      <p:pic>
        <p:nvPicPr>
          <p:cNvPr id="6" name="Content Placeholder 5">
            <a:extLst>
              <a:ext uri="{FF2B5EF4-FFF2-40B4-BE49-F238E27FC236}">
                <a16:creationId xmlns:a16="http://schemas.microsoft.com/office/drawing/2014/main" id="{B150506E-9DE8-4B6C-88B6-101A9DEB7C94}"/>
              </a:ext>
            </a:extLst>
          </p:cNvPr>
          <p:cNvPicPr>
            <a:picLocks noGrp="1"/>
          </p:cNvPicPr>
          <p:nvPr>
            <p:ph idx="1"/>
          </p:nvPr>
        </p:nvPicPr>
        <p:blipFill rotWithShape="1">
          <a:blip r:embed="rId2"/>
          <a:srcRect l="16273" t="17264" r="16404" b="4987"/>
          <a:stretch/>
        </p:blipFill>
        <p:spPr>
          <a:xfrm>
            <a:off x="738231" y="1191238"/>
            <a:ext cx="5905850" cy="45384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8110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F9C7-FA98-40BA-BEAD-2E7DD246AC84}"/>
              </a:ext>
            </a:extLst>
          </p:cNvPr>
          <p:cNvSpPr>
            <a:spLocks noGrp="1"/>
          </p:cNvSpPr>
          <p:nvPr>
            <p:ph type="title"/>
          </p:nvPr>
        </p:nvSpPr>
        <p:spPr>
          <a:xfrm>
            <a:off x="7085012" y="700481"/>
            <a:ext cx="4525352" cy="1371600"/>
          </a:xfrm>
        </p:spPr>
        <p:txBody>
          <a:bodyPr anchor="t"/>
          <a:lstStyle/>
          <a:p>
            <a:r>
              <a:rPr lang="en-US" dirty="0"/>
              <a:t>Development milestones:</a:t>
            </a:r>
          </a:p>
        </p:txBody>
      </p:sp>
      <p:sp>
        <p:nvSpPr>
          <p:cNvPr id="4" name="Text Placeholder 3">
            <a:extLst>
              <a:ext uri="{FF2B5EF4-FFF2-40B4-BE49-F238E27FC236}">
                <a16:creationId xmlns:a16="http://schemas.microsoft.com/office/drawing/2014/main" id="{7D29147C-A63F-4DD9-93D1-FD69B49DFC23}"/>
              </a:ext>
            </a:extLst>
          </p:cNvPr>
          <p:cNvSpPr>
            <a:spLocks noGrp="1"/>
          </p:cNvSpPr>
          <p:nvPr>
            <p:ph type="body" sz="half" idx="2"/>
          </p:nvPr>
        </p:nvSpPr>
        <p:spPr>
          <a:xfrm>
            <a:off x="7085012" y="1261843"/>
            <a:ext cx="3657600" cy="2781651"/>
          </a:xfrm>
        </p:spPr>
        <p:txBody>
          <a:bodyPr/>
          <a:lstStyle/>
          <a:p>
            <a:r>
              <a:rPr lang="en-US" dirty="0"/>
              <a:t>Each stage of development had one, or more problem areas. These areas include:</a:t>
            </a:r>
          </a:p>
          <a:p>
            <a:pPr marL="285750" indent="-285750">
              <a:buFont typeface="Arial" panose="020B0604020202020204" pitchFamily="34" charset="0"/>
              <a:buChar char="•"/>
            </a:pPr>
            <a:r>
              <a:rPr lang="en-US" dirty="0"/>
              <a:t>Alignment of forms.</a:t>
            </a:r>
          </a:p>
          <a:p>
            <a:pPr marL="285750" indent="-285750">
              <a:buFont typeface="Arial" panose="020B0604020202020204" pitchFamily="34" charset="0"/>
              <a:buChar char="•"/>
            </a:pPr>
            <a:r>
              <a:rPr lang="en-US" dirty="0"/>
              <a:t>Consistency in routing.</a:t>
            </a:r>
          </a:p>
          <a:p>
            <a:pPr marL="285750" indent="-285750">
              <a:buFont typeface="Arial" panose="020B0604020202020204" pitchFamily="34" charset="0"/>
              <a:buChar char="•"/>
            </a:pPr>
            <a:r>
              <a:rPr lang="en-US" dirty="0"/>
              <a:t>Naming conventions.</a:t>
            </a:r>
          </a:p>
          <a:p>
            <a:pPr marL="285750" indent="-285750">
              <a:buFont typeface="Arial" panose="020B0604020202020204" pitchFamily="34" charset="0"/>
              <a:buChar char="•"/>
            </a:pPr>
            <a:r>
              <a:rPr lang="en-US" dirty="0"/>
              <a:t>Server connections.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002D385A-B0D3-4130-8C94-28F5578876DD}"/>
              </a:ext>
            </a:extLst>
          </p:cNvPr>
          <p:cNvPicPr>
            <a:picLocks noGrp="1"/>
          </p:cNvPicPr>
          <p:nvPr>
            <p:ph idx="1"/>
          </p:nvPr>
        </p:nvPicPr>
        <p:blipFill rotWithShape="1">
          <a:blip r:embed="rId2"/>
          <a:srcRect l="12412" t="23216" r="40110" b="24385"/>
          <a:stretch/>
        </p:blipFill>
        <p:spPr>
          <a:xfrm>
            <a:off x="763399" y="788565"/>
            <a:ext cx="5696124" cy="505856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69588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2856-E3D2-4DFF-AEE5-99193BD5DCFC}"/>
              </a:ext>
            </a:extLst>
          </p:cNvPr>
          <p:cNvSpPr>
            <a:spLocks noGrp="1"/>
          </p:cNvSpPr>
          <p:nvPr>
            <p:ph type="title"/>
          </p:nvPr>
        </p:nvSpPr>
        <p:spPr>
          <a:xfrm>
            <a:off x="7085012" y="685800"/>
            <a:ext cx="3657600" cy="488659"/>
          </a:xfrm>
        </p:spPr>
        <p:txBody>
          <a:bodyPr anchor="t"/>
          <a:lstStyle/>
          <a:p>
            <a:r>
              <a:rPr lang="en-US" dirty="0"/>
              <a:t>How we overcome:</a:t>
            </a:r>
          </a:p>
        </p:txBody>
      </p:sp>
      <p:sp>
        <p:nvSpPr>
          <p:cNvPr id="4" name="Text Placeholder 3">
            <a:extLst>
              <a:ext uri="{FF2B5EF4-FFF2-40B4-BE49-F238E27FC236}">
                <a16:creationId xmlns:a16="http://schemas.microsoft.com/office/drawing/2014/main" id="{0289801D-24F8-4D9C-AD7C-D248B465E0AA}"/>
              </a:ext>
            </a:extLst>
          </p:cNvPr>
          <p:cNvSpPr>
            <a:spLocks noGrp="1"/>
          </p:cNvSpPr>
          <p:nvPr>
            <p:ph type="body" sz="half" idx="2"/>
          </p:nvPr>
        </p:nvSpPr>
        <p:spPr>
          <a:xfrm>
            <a:off x="7085012" y="1174459"/>
            <a:ext cx="3657600" cy="3126607"/>
          </a:xfrm>
        </p:spPr>
        <p:txBody>
          <a:bodyPr>
            <a:normAutofit/>
          </a:bodyPr>
          <a:lstStyle/>
          <a:p>
            <a:r>
              <a:rPr lang="en-US" dirty="0"/>
              <a:t>Each problem area was overcome with team effort. Research, trial and error, helped each student grow and evolve as the project developed. With the use of Google, and the thoughts of other team members, and the help of the team instructor we were able to create a functioning app to help individuals find, review, and comment on automobiles.</a:t>
            </a:r>
          </a:p>
        </p:txBody>
      </p:sp>
      <p:pic>
        <p:nvPicPr>
          <p:cNvPr id="1026" name="Picture 2" descr="Image result for photos of people jumping for toyotas">
            <a:extLst>
              <a:ext uri="{FF2B5EF4-FFF2-40B4-BE49-F238E27FC236}">
                <a16:creationId xmlns:a16="http://schemas.microsoft.com/office/drawing/2014/main" id="{F7C25EE4-8E86-4760-8F8A-0E29B83A11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090" y="1174459"/>
            <a:ext cx="5651280" cy="424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90480"/>
      </p:ext>
    </p:extLst>
  </p:cSld>
  <p:clrMapOvr>
    <a:masterClrMapping/>
  </p:clrMapOvr>
</p:sld>
</file>

<file path=ppt/theme/theme1.xml><?xml version="1.0" encoding="utf-8"?>
<a:theme xmlns:a="http://schemas.openxmlformats.org/drawingml/2006/main" name="Sl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560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Slice</vt:lpstr>
      <vt:lpstr>The building of Awesome Auto Reviews awesomeautoreviews.com</vt:lpstr>
      <vt:lpstr>Team Background</vt:lpstr>
      <vt:lpstr>How will the app work?</vt:lpstr>
      <vt:lpstr>Building the Front-End</vt:lpstr>
      <vt:lpstr>Building the back-end</vt:lpstr>
      <vt:lpstr>The database</vt:lpstr>
      <vt:lpstr>Group contributions</vt:lpstr>
      <vt:lpstr>Development milestones:</vt:lpstr>
      <vt:lpstr>How we overcome:</vt:lpstr>
      <vt:lpstr>Future Stretch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Auto Reviews awesomeautoreviews.com</dc:title>
  <dc:creator>Charles Dalton</dc:creator>
  <cp:lastModifiedBy>Charles Dalton</cp:lastModifiedBy>
  <cp:revision>24</cp:revision>
  <dcterms:created xsi:type="dcterms:W3CDTF">2020-03-12T14:17:47Z</dcterms:created>
  <dcterms:modified xsi:type="dcterms:W3CDTF">2020-03-16T03:09:35Z</dcterms:modified>
</cp:coreProperties>
</file>