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84"/>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796027F-7875-4030-9381-8BD8C4F21935}"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5065" y="2443480"/>
            <a:ext cx="8825865" cy="1416685"/>
          </a:xfrm>
        </p:spPr>
        <p:txBody>
          <a:bodyPr/>
          <a:lstStyle/>
          <a:p>
            <a:r>
              <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k Free" panose="03080402000500000000" charset="0"/>
                <a:cs typeface="Ink Free" panose="03080402000500000000" charset="0"/>
              </a:rPr>
              <a:t>Bid Tracker</a:t>
            </a:r>
            <a:endPar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k Free" panose="03080402000500000000" charset="0"/>
              <a:cs typeface="Ink Free" panose="03080402000500000000" charset="0"/>
            </a:endParaRPr>
          </a:p>
        </p:txBody>
      </p:sp>
      <p:sp>
        <p:nvSpPr>
          <p:cNvPr id="3" name="Subtitle 2"/>
          <p:cNvSpPr>
            <a:spLocks noGrp="1"/>
          </p:cNvSpPr>
          <p:nvPr>
            <p:ph type="subTitle" idx="1"/>
            <p:custDataLst>
              <p:tags r:id="rId1"/>
            </p:custDataLst>
          </p:nvPr>
        </p:nvSpPr>
        <p:spPr/>
        <p:txBody>
          <a:bodyPr/>
          <a:lstStyle/>
          <a:p>
            <a:pPr algn="r"/>
            <a:r>
              <a:rPr lang="en-US" sz="2400" b="1" i="1" dirty="0">
                <a:latin typeface="Gabriola" panose="04040605051002020D02" charset="0"/>
                <a:cs typeface="Gabriola" panose="04040605051002020D02" charset="0"/>
              </a:rPr>
              <a:t>GobStoppers </a:t>
            </a:r>
            <a:r>
              <a:rPr lang="en-US" b="1" i="1" dirty="0">
                <a:latin typeface="Gabriola" panose="04040605051002020D02" charset="0"/>
                <a:cs typeface="Gabriola" panose="04040605051002020D02" charset="0"/>
              </a:rPr>
              <a:t>               </a:t>
            </a:r>
            <a:r>
              <a:rPr lang="en-US" dirty="0"/>
              <a:t>  </a:t>
            </a:r>
            <a:r>
              <a:rPr lang="en-US" b="1" i="1" dirty="0"/>
              <a:t>4-12-20</a:t>
            </a:r>
            <a:endParaRPr lang="en-US"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Ink Free" panose="03080402000500000000" charset="0"/>
                <a:cs typeface="Ink Free" panose="03080402000500000000" charset="0"/>
              </a:rPr>
              <a:t>QUESTIONS</a:t>
            </a:r>
            <a:r>
              <a:rPr lang="en-US" dirty="0"/>
              <a:t> </a:t>
            </a:r>
            <a:endParaRPr lang="en-US" dirty="0"/>
          </a:p>
        </p:txBody>
      </p:sp>
      <p:sp>
        <p:nvSpPr>
          <p:cNvPr id="3" name="Content Placeholder 2"/>
          <p:cNvSpPr>
            <a:spLocks noGrp="1"/>
          </p:cNvSpPr>
          <p:nvPr>
            <p:ph idx="1"/>
          </p:nvPr>
        </p:nvSpPr>
        <p:spPr/>
        <p:txBody>
          <a:bodyPr/>
          <a:lstStyle/>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Would You</a:t>
            </a:r>
            <a:r>
              <a:rPr lang="en-US" dirty="0"/>
              <a:t> </a:t>
            </a:r>
            <a:r>
              <a:rPr lang="en-US" i="1" dirty="0"/>
              <a:t>Like to Ask a Question or two?</a:t>
            </a:r>
            <a:endParaRPr lang="en-US"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k Free" panose="03080402000500000000" charset="0"/>
                <a:cs typeface="Ink Free" panose="03080402000500000000" charset="0"/>
              </a:rPr>
              <a:t>Team Gobstoppers</a:t>
            </a:r>
            <a:br>
              <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k Free" panose="03080402000500000000" charset="0"/>
                <a:cs typeface="Ink Free" panose="03080402000500000000" charset="0"/>
              </a:rPr>
            </a:br>
            <a:r>
              <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k Free" panose="03080402000500000000" charset="0"/>
                <a:cs typeface="Ink Free" panose="03080402000500000000" charset="0"/>
              </a:rPr>
              <a:t> Presentation of the Bid Tracker</a:t>
            </a:r>
            <a:endPar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k Free" panose="03080402000500000000" charset="0"/>
              <a:cs typeface="Ink Free" panose="03080402000500000000" charset="0"/>
            </a:endParaRPr>
          </a:p>
        </p:txBody>
      </p:sp>
      <p:sp>
        <p:nvSpPr>
          <p:cNvPr id="3" name="Content Placeholder 2"/>
          <p:cNvSpPr>
            <a:spLocks noGrp="1"/>
          </p:cNvSpPr>
          <p:nvPr>
            <p:ph idx="1"/>
          </p:nvPr>
        </p:nvSpPr>
        <p:spPr/>
        <p:txBody>
          <a:bodyPr/>
          <a:lstStyle/>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Today</a:t>
            </a:r>
            <a:r>
              <a:rPr lang="en-US" dirty="0"/>
              <a:t> we will be discussing the Good the bad and the Ugly, how we ran, fell and got back up again.</a:t>
            </a:r>
            <a:endParaRPr lang="en-US" dirty="0"/>
          </a:p>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How</a:t>
            </a:r>
            <a:r>
              <a:rPr lang="en-US" dirty="0"/>
              <a:t> our app Got started</a:t>
            </a:r>
            <a:endParaRPr lang="en-US" dirty="0"/>
          </a:p>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Why</a:t>
            </a:r>
            <a:r>
              <a:rPr lang="en-US" dirty="0"/>
              <a:t> we are here</a:t>
            </a:r>
            <a:endParaRPr lang="en-US" dirty="0"/>
          </a:p>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Who</a:t>
            </a:r>
            <a:r>
              <a:rPr lang="en-US" dirty="0"/>
              <a:t> we are</a:t>
            </a:r>
            <a:endParaRPr lang="en-US" dirty="0"/>
          </a:p>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Where</a:t>
            </a:r>
            <a:r>
              <a:rPr lang="en-US" dirty="0"/>
              <a:t> we want to Go from here</a:t>
            </a:r>
            <a:endParaRPr lang="en-US" dirty="0"/>
          </a:p>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What </a:t>
            </a:r>
            <a:r>
              <a:rPr lang="en-US" dirty="0"/>
              <a:t>Bid Tracker is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k Free" panose="03080402000500000000" charset="0"/>
                <a:cs typeface="Ink Free" panose="03080402000500000000" charset="0"/>
              </a:rPr>
              <a:t>TEAM INTRO</a:t>
            </a:r>
            <a:endPar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k Free" panose="03080402000500000000" charset="0"/>
              <a:cs typeface="Ink Free" panose="03080402000500000000" charset="0"/>
            </a:endParaRPr>
          </a:p>
        </p:txBody>
      </p:sp>
      <p:sp>
        <p:nvSpPr>
          <p:cNvPr id="3" name="Content Placeholder 2"/>
          <p:cNvSpPr>
            <a:spLocks noGrp="1"/>
          </p:cNvSpPr>
          <p:nvPr>
            <p:ph idx="1"/>
          </p:nvPr>
        </p:nvSpPr>
        <p:spPr/>
        <p:txBody>
          <a:bodyPr/>
          <a:lstStyle/>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Eric Casena</a:t>
            </a:r>
            <a:r>
              <a:rPr lang="en-US" dirty="0"/>
              <a:t> : </a:t>
            </a:r>
            <a:r>
              <a:rPr lang="en-US" i="1" dirty="0"/>
              <a:t>Project Manager looking to gain the skills need to take my career to the next level as a FullStack Developer</a:t>
            </a:r>
            <a:endParaRPr lang="en-US" dirty="0"/>
          </a:p>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Allison Turner</a:t>
            </a:r>
            <a:r>
              <a:rPr lang="en-US" dirty="0"/>
              <a:t> : </a:t>
            </a:r>
            <a:r>
              <a:rPr lang="en-US" i="1" dirty="0"/>
              <a:t>Mother wanting more for her family and self</a:t>
            </a:r>
            <a:endParaRPr lang="en-US" i="1" dirty="0"/>
          </a:p>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Sean Garrison</a:t>
            </a:r>
            <a:r>
              <a:rPr lang="en-US" dirty="0"/>
              <a:t> : </a:t>
            </a:r>
            <a:r>
              <a:rPr lang="en-US" i="1" dirty="0"/>
              <a:t>Sick n tired being sick n tired, so I am Here</a:t>
            </a:r>
            <a:endParaRPr lang="en-US" i="1" dirty="0"/>
          </a:p>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Emal Salarzai </a:t>
            </a:r>
            <a:r>
              <a:rPr lang="en-US" dirty="0"/>
              <a:t>: </a:t>
            </a:r>
            <a:r>
              <a:rPr lang="en-US" i="1" dirty="0"/>
              <a:t>Dedicated to a higher purpose</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2"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4"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6"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8"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blinds(horizontal)">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blinds(horizontal)">
                                      <p:cBhvr>
                                        <p:cTn id="37" dur="5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blinds(horizontal)">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blinds(horizontal)">
                                      <p:cBhvr>
                                        <p:cTn id="4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P spid="2" grpId="7"/>
      <p:bldP spid="2" grpId="8"/>
      <p:bldP spid="2" grpId="9"/>
      <p:bldP spid="3" grpId="0" build="p"/>
      <p:bldP spid="3"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k Free" panose="03080402000500000000" charset="0"/>
                <a:cs typeface="Ink Free" panose="03080402000500000000" charset="0"/>
              </a:rPr>
              <a:t>PROJECT OVERVIEW</a:t>
            </a:r>
            <a:endPar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k Free" panose="03080402000500000000" charset="0"/>
              <a:cs typeface="Ink Free" panose="03080402000500000000" charset="0"/>
            </a:endParaRPr>
          </a:p>
        </p:txBody>
      </p:sp>
      <p:sp>
        <p:nvSpPr>
          <p:cNvPr id="3" name="Content Placeholder 2"/>
          <p:cNvSpPr>
            <a:spLocks noGrp="1"/>
          </p:cNvSpPr>
          <p:nvPr>
            <p:ph idx="1"/>
          </p:nvPr>
        </p:nvSpPr>
        <p:spPr/>
        <p:txBody>
          <a:bodyPr/>
          <a:lstStyle/>
          <a:p>
            <a:r>
              <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Sean as a Business owner</a:t>
            </a:r>
            <a:r>
              <a:rPr lang="en-US" dirty="0"/>
              <a:t> </a:t>
            </a:r>
            <a:r>
              <a:rPr lang="en-US" i="1" dirty="0"/>
              <a:t>had needs and knew other businesses had similar needs to track bids accepted or not and the customer and bid information. A single vote and it was Selected!</a:t>
            </a:r>
            <a:endParaRPr lang="en-US" i="1" dirty="0"/>
          </a:p>
          <a:p>
            <a:r>
              <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Allows a user</a:t>
            </a:r>
            <a:r>
              <a:rPr lang="en-US" dirty="0"/>
              <a:t> </a:t>
            </a:r>
            <a:r>
              <a:rPr lang="en-US" i="1" dirty="0"/>
              <a:t>to input bid and customer information so it can be stored in a database for safe keeping! </a:t>
            </a:r>
            <a:endParaRPr lang="en-US" i="1" dirty="0"/>
          </a:p>
          <a:p>
            <a:r>
              <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To Save a small business</a:t>
            </a:r>
            <a:r>
              <a:rPr lang="en-US" dirty="0"/>
              <a:t> </a:t>
            </a:r>
            <a:r>
              <a:rPr lang="en-US" i="1" dirty="0"/>
              <a:t>from potential valuable and needed data from being lost. With future goals to add customer signing and other features to streamline business and protect data from mishaps.</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k Free" panose="03080402000500000000" charset="0"/>
                <a:cs typeface="Ink Free" panose="03080402000500000000" charset="0"/>
              </a:rPr>
              <a:t>MEAN TECH STACK</a:t>
            </a:r>
            <a:endPar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k Free" panose="03080402000500000000" charset="0"/>
              <a:cs typeface="Ink Free" panose="03080402000500000000" charset="0"/>
            </a:endParaRPr>
          </a:p>
        </p:txBody>
      </p:sp>
      <p:sp>
        <p:nvSpPr>
          <p:cNvPr id="3" name="Content Placeholder 2"/>
          <p:cNvSpPr>
            <a:spLocks noGrp="1"/>
          </p:cNvSpPr>
          <p:nvPr>
            <p:ph idx="1"/>
          </p:nvPr>
        </p:nvSpPr>
        <p:spPr/>
        <p:txBody>
          <a:bodyPr/>
          <a:lstStyle/>
          <a:p>
            <a:r>
              <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Backend Database</a:t>
            </a:r>
            <a:r>
              <a:rPr lang="en-US" dirty="0"/>
              <a:t> </a:t>
            </a:r>
            <a:r>
              <a:rPr lang="en-US" i="1" dirty="0"/>
              <a:t>is Structured with </a:t>
            </a:r>
            <a:r>
              <a:rPr lang="en-US"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MySQL</a:t>
            </a:r>
            <a:endParaRPr lang="en-US"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r>
              <a:rPr lang="en-US"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Backend integration </a:t>
            </a:r>
            <a:r>
              <a:rPr lang="en-US" i="1" dirty="0">
                <a:ln/>
                <a:solidFill>
                  <a:schemeClr val="tx1"/>
                </a:solidFill>
                <a:effectLst>
                  <a:outerShdw blurRad="38100" dist="19050" dir="2700000" algn="tl" rotWithShape="0">
                    <a:schemeClr val="dk1">
                      <a:alpha val="40000"/>
                    </a:schemeClr>
                  </a:outerShdw>
                </a:effectLst>
              </a:rPr>
              <a:t>is performed with </a:t>
            </a:r>
            <a:r>
              <a:rPr lang="en-US"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Express</a:t>
            </a:r>
            <a:endParaRPr lang="en-US"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r>
              <a:rPr lang="en-US"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Frontend framework </a:t>
            </a:r>
            <a:r>
              <a:rPr lang="en-US" i="1" dirty="0">
                <a:ln/>
                <a:solidFill>
                  <a:schemeClr val="tx1"/>
                </a:solidFill>
                <a:effectLst>
                  <a:outerShdw blurRad="38100" dist="19050" dir="2700000" algn="tl" rotWithShape="0">
                    <a:schemeClr val="dk1">
                      <a:alpha val="40000"/>
                    </a:schemeClr>
                  </a:outerShdw>
                </a:effectLst>
              </a:rPr>
              <a:t>is handled with </a:t>
            </a:r>
            <a:r>
              <a:rPr lang="en-US"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Angular</a:t>
            </a:r>
            <a:endParaRPr lang="en-US"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r>
              <a:rPr lang="en-US"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App Structure </a:t>
            </a:r>
            <a:r>
              <a:rPr lang="en-US" i="1" dirty="0">
                <a:ln/>
                <a:solidFill>
                  <a:schemeClr val="tx1"/>
                </a:solidFill>
                <a:effectLst>
                  <a:outerShdw blurRad="38100" dist="19050" dir="2700000" algn="tl" rotWithShape="0">
                    <a:schemeClr val="dk1">
                      <a:alpha val="40000"/>
                    </a:schemeClr>
                  </a:outerShdw>
                </a:effectLst>
              </a:rPr>
              <a:t>achieved top down with </a:t>
            </a:r>
            <a:r>
              <a:rPr lang="en-US"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Node</a:t>
            </a:r>
            <a:endParaRPr lang="en-US"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k Free" panose="03080402000500000000" charset="0"/>
                <a:cs typeface="Ink Free" panose="03080402000500000000" charset="0"/>
              </a:rPr>
              <a:t>CONTRIBUTORS </a:t>
            </a:r>
            <a:endPar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k Free" panose="03080402000500000000" charset="0"/>
              <a:cs typeface="Ink Free" panose="03080402000500000000" charset="0"/>
            </a:endParaRPr>
          </a:p>
        </p:txBody>
      </p:sp>
      <p:sp>
        <p:nvSpPr>
          <p:cNvPr id="3" name="Content Placeholder 2"/>
          <p:cNvSpPr>
            <a:spLocks noGrp="1"/>
          </p:cNvSpPr>
          <p:nvPr>
            <p:ph idx="1"/>
          </p:nvPr>
        </p:nvSpPr>
        <p:spPr>
          <a:xfrm>
            <a:off x="1102995" y="2052955"/>
            <a:ext cx="8946515" cy="4396105"/>
          </a:xfrm>
        </p:spPr>
        <p:txBody>
          <a:bodyPr/>
          <a:lstStyle/>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Eric Cesena</a:t>
            </a:r>
            <a:r>
              <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i="1" dirty="0">
                <a:ln/>
                <a:solidFill>
                  <a:schemeClr val="tx1"/>
                </a:solidFill>
                <a:effectLst>
                  <a:outerShdw blurRad="38100" dist="19050" dir="2700000" algn="tl" rotWithShape="0">
                    <a:schemeClr val="dk1">
                      <a:alpha val="40000"/>
                    </a:schemeClr>
                  </a:outerShdw>
                </a:effectLst>
              </a:rPr>
              <a:t>was elected our first/last Scrum Master and started us off  after discussing our individual abilities and was our Backend SuperHero. </a:t>
            </a:r>
            <a:endParaRPr lang="en-US" i="1" dirty="0">
              <a:ln/>
              <a:solidFill>
                <a:schemeClr val="tx1"/>
              </a:solidFill>
              <a:effectLst>
                <a:outerShdw blurRad="38100" dist="19050" dir="2700000" algn="tl" rotWithShape="0">
                  <a:schemeClr val="dk1">
                    <a:alpha val="40000"/>
                  </a:schemeClr>
                </a:outerShdw>
              </a:effectLst>
            </a:endParaRPr>
          </a:p>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Allison Turner</a:t>
            </a:r>
            <a:r>
              <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i="1" dirty="0">
                <a:ln/>
                <a:solidFill>
                  <a:schemeClr val="tx1"/>
                </a:solidFill>
                <a:effectLst>
                  <a:outerShdw blurRad="38100" dist="19050" dir="2700000" algn="tl" rotWithShape="0">
                    <a:schemeClr val="dk1">
                      <a:alpha val="40000"/>
                    </a:schemeClr>
                  </a:outerShdw>
                </a:effectLst>
              </a:rPr>
              <a:t>was elected our second Scrum Master and helped us to stear back on course when we began to drift off. Connecting us back together so we could work through where we were stuck.</a:t>
            </a:r>
            <a:endParaRPr lang="en-US" i="1" dirty="0">
              <a:ln/>
              <a:solidFill>
                <a:schemeClr val="tx1"/>
              </a:solidFill>
              <a:effectLst>
                <a:outerShdw blurRad="38100" dist="19050" dir="2700000" algn="tl" rotWithShape="0">
                  <a:schemeClr val="dk1">
                    <a:alpha val="40000"/>
                  </a:schemeClr>
                </a:outerShdw>
              </a:effectLst>
            </a:endParaRPr>
          </a:p>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Sean Garrison</a:t>
            </a:r>
            <a:r>
              <a:rPr lang="en-US" b="1" i="1" dirty="0">
                <a:ln/>
                <a:solidFill>
                  <a:schemeClr val="tx1"/>
                </a:solidFill>
                <a:effectLst>
                  <a:outerShdw blurRad="38100" dist="19050" dir="2700000" algn="tl" rotWithShape="0">
                    <a:schemeClr val="dk1">
                      <a:alpha val="40000"/>
                    </a:schemeClr>
                  </a:outerShdw>
                </a:effectLst>
              </a:rPr>
              <a:t> </a:t>
            </a:r>
            <a:r>
              <a:rPr lang="en-US" i="1" dirty="0">
                <a:ln/>
                <a:solidFill>
                  <a:schemeClr val="tx1"/>
                </a:solidFill>
                <a:effectLst>
                  <a:outerShdw blurRad="38100" dist="19050" dir="2700000" algn="tl" rotWithShape="0">
                    <a:schemeClr val="dk1">
                      <a:alpha val="40000"/>
                    </a:schemeClr>
                  </a:outerShdw>
                </a:effectLst>
              </a:rPr>
              <a:t>was elected our third Scrum Master and helped us to adapt the original starter more thoroughly for our app needs to speed us up to get us back on track.</a:t>
            </a:r>
            <a:endParaRPr lang="en-US" i="1" dirty="0">
              <a:ln/>
              <a:solidFill>
                <a:schemeClr val="tx1"/>
              </a:solidFill>
              <a:effectLst>
                <a:outerShdw blurRad="38100" dist="19050" dir="2700000" algn="tl" rotWithShape="0">
                  <a:schemeClr val="dk1">
                    <a:alpha val="40000"/>
                  </a:schemeClr>
                </a:outerShdw>
              </a:effectLst>
            </a:endParaRPr>
          </a:p>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Emal Salarzai</a:t>
            </a:r>
            <a:r>
              <a:rPr lang="en-US" b="1" i="1" dirty="0">
                <a:ln/>
                <a:solidFill>
                  <a:schemeClr val="tx1"/>
                </a:solidFill>
                <a:effectLst>
                  <a:outerShdw blurRad="38100" dist="19050" dir="2700000" algn="tl" rotWithShape="0">
                    <a:schemeClr val="dk1">
                      <a:alpha val="40000"/>
                    </a:schemeClr>
                  </a:outerShdw>
                </a:effectLst>
              </a:rPr>
              <a:t> </a:t>
            </a:r>
            <a:r>
              <a:rPr lang="en-US" i="1" dirty="0">
                <a:ln/>
                <a:solidFill>
                  <a:schemeClr val="tx1"/>
                </a:solidFill>
                <a:effectLst>
                  <a:outerShdw blurRad="38100" dist="19050" dir="2700000" algn="tl" rotWithShape="0">
                    <a:schemeClr val="dk1">
                      <a:alpha val="40000"/>
                    </a:schemeClr>
                  </a:outerShdw>
                </a:effectLst>
              </a:rPr>
              <a:t>was elected our fourth Scrum Master  and was influencial in our first Merges and Setting up our Login System.</a:t>
            </a:r>
            <a:endParaRPr lang="en-US" i="1" dirty="0">
              <a:ln/>
              <a:solidFill>
                <a:schemeClr val="tx1"/>
              </a:solidFill>
              <a:effectLst>
                <a:outerShdw blurRad="38100" dist="19050" dir="2700000" algn="tl" rotWithShape="0">
                  <a:schemeClr val="dk1">
                    <a:alpha val="40000"/>
                  </a:schemeClr>
                </a:outerShdw>
              </a:effectLst>
            </a:endParaRPr>
          </a:p>
          <a:p>
            <a:endParaRPr lang="en-US" b="1" i="1" dirty="0">
              <a:ln/>
              <a:solidFill>
                <a:schemeClr val="tx1"/>
              </a:solidFill>
              <a:effectLst>
                <a:outerShdw blurRad="38100" dist="19050" dir="2700000" algn="tl" rotWithShape="0">
                  <a:schemeClr val="dk1">
                    <a:alpha val="40000"/>
                  </a:schemeClr>
                </a:outerShdw>
              </a:effectLst>
            </a:endParaRPr>
          </a:p>
          <a:p>
            <a:endParaRPr lang="en-US" b="1" i="1" dirty="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k Free" panose="03080402000500000000" charset="0"/>
                <a:cs typeface="Ink Free" panose="03080402000500000000" charset="0"/>
              </a:rPr>
              <a:t>OBSTACLES FACED</a:t>
            </a:r>
            <a:endPar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k Free" panose="03080402000500000000" charset="0"/>
              <a:cs typeface="Ink Free" panose="03080402000500000000" charset="0"/>
            </a:endParaRPr>
          </a:p>
        </p:txBody>
      </p:sp>
      <p:sp>
        <p:nvSpPr>
          <p:cNvPr id="3" name="Content Placeholder 2"/>
          <p:cNvSpPr>
            <a:spLocks noGrp="1"/>
          </p:cNvSpPr>
          <p:nvPr>
            <p:ph idx="1"/>
          </p:nvPr>
        </p:nvSpPr>
        <p:spPr/>
        <p:txBody>
          <a:bodyPr>
            <a:normAutofit lnSpcReduction="10000"/>
          </a:bodyPr>
          <a:lstStyle/>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Getting Started</a:t>
            </a:r>
            <a:r>
              <a:rPr lang="en-US" b="1" i="1" dirty="0">
                <a:ln/>
                <a:solidFill>
                  <a:schemeClr val="tx1"/>
                </a:solidFill>
                <a:effectLst>
                  <a:outerShdw blurRad="38100" dist="19050" dir="2700000" algn="tl" rotWithShape="0">
                    <a:schemeClr val="dk1">
                      <a:alpha val="40000"/>
                    </a:schemeClr>
                  </a:outerShdw>
                </a:effectLst>
              </a:rPr>
              <a:t>  </a:t>
            </a:r>
            <a:r>
              <a:rPr lang="en-US" i="1" dirty="0">
                <a:ln/>
                <a:solidFill>
                  <a:schemeClr val="tx1"/>
                </a:solidFill>
                <a:effectLst>
                  <a:outerShdw blurRad="38100" dist="19050" dir="2700000" algn="tl" rotWithShape="0">
                    <a:schemeClr val="dk1">
                      <a:alpha val="40000"/>
                    </a:schemeClr>
                  </a:outerShdw>
                </a:effectLst>
              </a:rPr>
              <a:t>was pretty streamlined. We soon found out we were starting off wrong</a:t>
            </a:r>
            <a:endParaRPr lang="en-US" i="1" dirty="0">
              <a:ln/>
              <a:solidFill>
                <a:schemeClr val="tx1"/>
              </a:solidFill>
              <a:effectLst>
                <a:outerShdw blurRad="38100" dist="19050" dir="2700000" algn="tl" rotWithShape="0">
                  <a:schemeClr val="dk1">
                    <a:alpha val="40000"/>
                  </a:schemeClr>
                </a:outerShdw>
              </a:effectLst>
            </a:endParaRPr>
          </a:p>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Directions</a:t>
            </a:r>
            <a:r>
              <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i="1" dirty="0">
                <a:ln/>
                <a:solidFill>
                  <a:schemeClr val="tx1"/>
                </a:solidFill>
                <a:effectLst>
                  <a:outerShdw blurRad="38100" dist="19050" dir="2700000" algn="tl" rotWithShape="0">
                    <a:schemeClr val="dk1">
                      <a:alpha val="40000"/>
                    </a:schemeClr>
                  </a:outerShdw>
                </a:effectLst>
              </a:rPr>
              <a:t>We soon began to notice a skism between all our branches</a:t>
            </a:r>
            <a:endParaRPr lang="en-US" i="1" dirty="0">
              <a:ln/>
              <a:solidFill>
                <a:schemeClr val="tx1"/>
              </a:solidFill>
              <a:effectLst>
                <a:outerShdw blurRad="38100" dist="19050" dir="2700000" algn="tl" rotWithShape="0">
                  <a:schemeClr val="dk1">
                    <a:alpha val="40000"/>
                  </a:schemeClr>
                </a:outerShdw>
              </a:effectLst>
            </a:endParaRPr>
          </a:p>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Communication</a:t>
            </a:r>
            <a:r>
              <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i="1" dirty="0">
                <a:ln/>
                <a:solidFill>
                  <a:schemeClr val="tx1"/>
                </a:solidFill>
                <a:effectLst>
                  <a:outerShdw blurRad="38100" dist="19050" dir="2700000" algn="tl" rotWithShape="0">
                    <a:schemeClr val="dk1">
                      <a:alpha val="40000"/>
                    </a:schemeClr>
                  </a:outerShdw>
                </a:effectLst>
              </a:rPr>
              <a:t>We really struggled off and on with regular communication.</a:t>
            </a:r>
            <a:endParaRPr lang="en-US" i="1" dirty="0">
              <a:ln/>
              <a:solidFill>
                <a:schemeClr val="tx1"/>
              </a:solidFill>
              <a:effectLst>
                <a:outerShdw blurRad="38100" dist="19050" dir="2700000" algn="tl" rotWithShape="0">
                  <a:schemeClr val="dk1">
                    <a:alpha val="40000"/>
                  </a:schemeClr>
                </a:outerShdw>
              </a:effectLst>
            </a:endParaRPr>
          </a:p>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Lost Member</a:t>
            </a:r>
            <a:r>
              <a:rPr lang="en-US" i="1" dirty="0">
                <a:ln/>
                <a:solidFill>
                  <a:schemeClr val="tx1"/>
                </a:solidFill>
                <a:effectLst>
                  <a:outerShdw blurRad="38100" dist="19050" dir="2700000" algn="tl" rotWithShape="0">
                    <a:schemeClr val="dk1">
                      <a:alpha val="40000"/>
                    </a:schemeClr>
                  </a:outerShdw>
                </a:effectLst>
              </a:rPr>
              <a:t> We lost a member halfway through so the load became heavier on all of us.</a:t>
            </a:r>
            <a:endParaRPr lang="en-US" i="1" dirty="0">
              <a:ln/>
              <a:solidFill>
                <a:schemeClr val="tx1"/>
              </a:solidFill>
              <a:effectLst>
                <a:outerShdw blurRad="38100" dist="19050" dir="2700000" algn="tl" rotWithShape="0">
                  <a:schemeClr val="dk1">
                    <a:alpha val="40000"/>
                  </a:schemeClr>
                </a:outerShdw>
              </a:effectLst>
            </a:endParaRPr>
          </a:p>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CoronaVirus</a:t>
            </a:r>
            <a:r>
              <a:rPr lang="en-US" sz="2400" i="1" dirty="0">
                <a:ln/>
                <a:solidFill>
                  <a:schemeClr val="tx1"/>
                </a:solidFill>
                <a:effectLst>
                  <a:outerShdw blurRad="38100" dist="19050" dir="2700000" algn="tl" rotWithShape="0">
                    <a:schemeClr val="dk1">
                      <a:alpha val="40000"/>
                    </a:schemeClr>
                  </a:outerShdw>
                </a:effectLst>
              </a:rPr>
              <a:t> </a:t>
            </a:r>
            <a:r>
              <a:rPr lang="en-US" i="1" dirty="0">
                <a:ln/>
                <a:solidFill>
                  <a:schemeClr val="tx1"/>
                </a:solidFill>
                <a:effectLst>
                  <a:outerShdw blurRad="38100" dist="19050" dir="2700000" algn="tl" rotWithShape="0">
                    <a:schemeClr val="dk1">
                      <a:alpha val="40000"/>
                    </a:schemeClr>
                  </a:outerShdw>
                </a:effectLst>
              </a:rPr>
              <a:t>Covid-19 was the hardest obstacle we faced as it disrupted lives and the world not caring about schedules plans or needs.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k Free" panose="03080402000500000000" charset="0"/>
                <a:cs typeface="Ink Free" panose="03080402000500000000" charset="0"/>
              </a:rPr>
              <a:t>STRETCH GOALS</a:t>
            </a:r>
            <a:endParaRPr lang="en-US"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Ink Free" panose="03080402000500000000" charset="0"/>
              <a:cs typeface="Ink Free" panose="03080402000500000000" charset="0"/>
            </a:endParaRPr>
          </a:p>
        </p:txBody>
      </p:sp>
      <p:sp>
        <p:nvSpPr>
          <p:cNvPr id="3" name="Content Placeholder 2"/>
          <p:cNvSpPr>
            <a:spLocks noGrp="1"/>
          </p:cNvSpPr>
          <p:nvPr>
            <p:ph idx="1"/>
          </p:nvPr>
        </p:nvSpPr>
        <p:spPr>
          <a:xfrm>
            <a:off x="1102995" y="1853565"/>
            <a:ext cx="8946515" cy="4639945"/>
          </a:xfrm>
        </p:spPr>
        <p:txBody>
          <a:bodyPr>
            <a:normAutofit fontScale="90000"/>
          </a:bodyPr>
          <a:lstStyle/>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Our First</a:t>
            </a:r>
            <a:r>
              <a:rPr lang="en-US" dirty="0"/>
              <a:t> </a:t>
            </a:r>
            <a:r>
              <a:rPr lang="en-US" i="1" dirty="0"/>
              <a:t>and Main Stretch Goal was to add User Login/ Registration ability A business may be fine to have Software that allows customer bid data to be imported in before full user security is implemented depending on the circumstances, but that would be the Next needed feature and fast.</a:t>
            </a:r>
            <a:endParaRPr lang="en-US" i="1" dirty="0"/>
          </a:p>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Other Stretch</a:t>
            </a:r>
            <a:r>
              <a:rPr lang="en-US" dirty="0"/>
              <a:t> </a:t>
            </a:r>
            <a:r>
              <a:rPr lang="en-US" i="1" dirty="0"/>
              <a:t>Goals of Different access right users say for a worker and a owner/manager. So each had different abilities and access.</a:t>
            </a:r>
            <a:endParaRPr lang="en-US" i="1" dirty="0"/>
          </a:p>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Customer Signing</a:t>
            </a:r>
            <a:r>
              <a:rPr lang="en-US" dirty="0"/>
              <a:t> </a:t>
            </a:r>
            <a:r>
              <a:rPr lang="en-US" i="1" dirty="0"/>
              <a:t>or ability to send a link that can be clicked and leads to a sign and accept of bid.</a:t>
            </a:r>
            <a:endParaRPr lang="en-US" i="1" dirty="0"/>
          </a:p>
          <a:p>
            <a:r>
              <a:rPr lang="en-US" sz="2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abriola" panose="04040605051002020D02" charset="0"/>
                <a:cs typeface="Gabriola" panose="04040605051002020D02" charset="0"/>
              </a:rPr>
              <a:t>6 weeks more</a:t>
            </a:r>
            <a:r>
              <a:rPr lang="en-US" dirty="0"/>
              <a:t> </a:t>
            </a:r>
            <a:r>
              <a:rPr lang="en-US" i="1" dirty="0"/>
              <a:t>would grant us a second chance to display what we failed on 3/4 of the way through this time. It would also give us the opportunity to build a superior comercial worthyn app that with small tweaks could easily be customised for individual business needs.</a:t>
            </a:r>
            <a:endParaRPr lang="en-US"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561" y="3064473"/>
            <a:ext cx="9404723" cy="1400530"/>
          </a:xfrm>
        </p:spPr>
        <p:txBody>
          <a:bodyPr/>
          <a:lstStyle/>
          <a:p>
            <a:pPr algn="ctr"/>
            <a:r>
              <a:rPr lang="en-US" b="1" i="1" dirty="0">
                <a:latin typeface="Ink Free" panose="03080402000500000000" charset="0"/>
                <a:cs typeface="Ink Free" panose="03080402000500000000" charset="0"/>
              </a:rPr>
              <a:t>DEMO TIME</a:t>
            </a:r>
            <a:endParaRPr lang="en-US" b="1" i="1" dirty="0">
              <a:latin typeface="Ink Free" panose="03080402000500000000" charset="0"/>
              <a:cs typeface="Ink Free" panose="03080402000500000000"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ags/tag1.xml><?xml version="1.0" encoding="utf-8"?>
<p:tagLst xmlns:p="http://schemas.openxmlformats.org/presentationml/2006/main">
  <p:tag name="KSO_WM_UNIT_DIAGRAM_MODELTYPE" val="dynamicNum"/>
  <p:tag name="KSO_WM_BEAUTIFY_FLAG" val="#wm#"/>
  <p:tag name="KSO_WM_UNIT_TYPE" val="ζ_h_f"/>
</p:tagLst>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3224</Words>
  <Application>WPS Presentation</Application>
  <PresentationFormat>Widescreen</PresentationFormat>
  <Paragraphs>63</Paragraphs>
  <Slides>10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vt:i4>
      </vt:variant>
    </vt:vector>
  </HeadingPairs>
  <TitlesOfParts>
    <vt:vector size="26" baseType="lpstr">
      <vt:lpstr>Arial</vt:lpstr>
      <vt:lpstr>SimSun</vt:lpstr>
      <vt:lpstr>Wingdings</vt:lpstr>
      <vt:lpstr>Wingdings 3</vt:lpstr>
      <vt:lpstr>Arial</vt:lpstr>
      <vt:lpstr>Century Gothic</vt:lpstr>
      <vt:lpstr>Segoe Print</vt:lpstr>
      <vt:lpstr>Microsoft YaHei</vt:lpstr>
      <vt:lpstr>Arial Unicode MS</vt:lpstr>
      <vt:lpstr>Symbol</vt:lpstr>
      <vt:lpstr>Calibri</vt:lpstr>
      <vt:lpstr>HoloLens MDL2 Assets</vt:lpstr>
      <vt:lpstr>Gabriola</vt:lpstr>
      <vt:lpstr>Ink Free</vt:lpstr>
      <vt:lpstr>Malgun Gothic</vt:lpstr>
      <vt:lpstr>Ion</vt:lpstr>
      <vt:lpstr>PROJECT NAME</vt:lpstr>
      <vt:lpstr>SLIDE TITLE</vt:lpstr>
      <vt:lpstr>TEAM INTRODUCTION</vt:lpstr>
      <vt:lpstr>OVERVIEW OF PROJECT</vt:lpstr>
      <vt:lpstr>TECHNOLOGIES USED</vt:lpstr>
      <vt:lpstr>CONTRIBUTION </vt:lpstr>
      <vt:lpstr>OBSTACLES FACED</vt:lpstr>
      <vt:lpstr>STRETCH GOALS</vt:lpstr>
      <vt:lpstr>LIVE DEMO</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Cassandra Matos-Mendez</dc:creator>
  <cp:lastModifiedBy>google1586658787</cp:lastModifiedBy>
  <cp:revision>2</cp:revision>
  <dcterms:created xsi:type="dcterms:W3CDTF">2019-11-11T20:16:00Z</dcterms:created>
  <dcterms:modified xsi:type="dcterms:W3CDTF">2020-04-12T05:39:30Z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