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9" r:id="rId4"/>
    <p:sldId id="259" r:id="rId5"/>
    <p:sldId id="262" r:id="rId6"/>
    <p:sldId id="274" r:id="rId7"/>
    <p:sldId id="272" r:id="rId8"/>
    <p:sldId id="261" r:id="rId9"/>
    <p:sldId id="264" r:id="rId10"/>
    <p:sldId id="263" r:id="rId11"/>
    <p:sldId id="270" r:id="rId12"/>
    <p:sldId id="271" r:id="rId13"/>
    <p:sldId id="265" r:id="rId14"/>
    <p:sldId id="260" r:id="rId15"/>
    <p:sldId id="273" r:id="rId16"/>
    <p:sldId id="266" r:id="rId17"/>
    <p:sldId id="275" r:id="rId18"/>
    <p:sldId id="258" r:id="rId19"/>
    <p:sldId id="276" r:id="rId20"/>
    <p:sldId id="267" r:id="rId21"/>
    <p:sldId id="26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0" autoAdjust="0"/>
    <p:restoredTop sz="94660"/>
  </p:normalViewPr>
  <p:slideViewPr>
    <p:cSldViewPr>
      <p:cViewPr varScale="1">
        <p:scale>
          <a:sx n="126" d="100"/>
          <a:sy n="126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22A800-0CC1-4B82-A313-BA1C8FB281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9815BB-F662-4075-97E6-F5D894960D24}" type="datetimeFigureOut">
              <a:rPr lang="zh-CN" altLang="en-US" smtClean="0"/>
              <a:t>2018/3/23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7096" y="2204864"/>
            <a:ext cx="8136904" cy="2376264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  <a:t>Machine Learning &amp; Deep Learning</a:t>
            </a:r>
            <a:b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  <a:t>				------   Android Lab</a:t>
            </a:r>
            <a:b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4000" dirty="0" smtClean="0">
                <a:solidFill>
                  <a:schemeClr val="tx1">
                    <a:lumMod val="50000"/>
                  </a:schemeClr>
                </a:solidFill>
              </a:rPr>
              <a:t>					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主讲人：王天锐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282573" cy="36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0482"/>
            <a:ext cx="2952328" cy="22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242079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playground.tensorflow.org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9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1793" y="2867421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</a:schemeClr>
                </a:solidFill>
              </a:rPr>
              <a:t>卷积神经网络：</a:t>
            </a:r>
            <a:r>
              <a:rPr lang="en-US" altLang="zh-CN" sz="4400" b="1" dirty="0" smtClean="0">
                <a:solidFill>
                  <a:schemeClr val="tx1">
                    <a:lumMod val="50000"/>
                  </a:schemeClr>
                </a:solidFill>
              </a:rPr>
              <a:t>CNN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70892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</a:rPr>
              <a:t>特征提取部分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2439" y="497901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</a:rPr>
              <a:t>什么是卷积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20170430161936244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257" y="989227"/>
            <a:ext cx="4218062" cy="3079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0807" y="52867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提取特征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327" y="4266029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Tensorflow</a:t>
            </a:r>
            <a:r>
              <a:rPr lang="zh-CN" altLang="en-US" b="1" dirty="0" smtClean="0"/>
              <a:t>中卷积函数如下：</a:t>
            </a:r>
            <a:endParaRPr lang="en-US" altLang="zh-CN" b="1" dirty="0" smtClean="0"/>
          </a:p>
          <a:p>
            <a:r>
              <a:rPr lang="en-US" altLang="zh-CN" b="1" dirty="0" smtClean="0"/>
              <a:t>conv2d(input</a:t>
            </a:r>
            <a:r>
              <a:rPr lang="en-US" altLang="zh-CN" b="1" dirty="0"/>
              <a:t>, filter, strides, padding, </a:t>
            </a:r>
            <a:r>
              <a:rPr lang="en-US" altLang="zh-CN" b="1" dirty="0" smtClean="0"/>
              <a:t>name=None</a:t>
            </a:r>
            <a:r>
              <a:rPr lang="en-US" altLang="zh-CN" b="1" dirty="0"/>
              <a:t>)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351" y="500469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Input:</a:t>
            </a:r>
            <a:r>
              <a:rPr lang="zh-CN" altLang="en-US" dirty="0" smtClean="0"/>
              <a:t>图像输入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351" y="533684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Filter:</a:t>
            </a:r>
            <a:r>
              <a:rPr lang="zh-CN" altLang="en-US" sz="1600" dirty="0" smtClean="0"/>
              <a:t>卷积核大小以及个数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6478" y="5651956"/>
            <a:ext cx="54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Strides</a:t>
            </a:r>
            <a:r>
              <a:rPr lang="zh-CN" altLang="en-US" dirty="0" smtClean="0"/>
              <a:t>：步长（左边橘色矩阵每次移动的个数）</a:t>
            </a:r>
            <a:endParaRPr lang="zh-CN" altLang="en-US" dirty="0"/>
          </a:p>
        </p:txBody>
      </p:sp>
      <p:pic>
        <p:nvPicPr>
          <p:cNvPr id="13" name="Picture 2" descr="http://i.imgur.com/k9q2fp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9559"/>
            <a:ext cx="554461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6165303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在卷积后我们会加入激活函数对我们刚才通过卷积后得到的“图”中的卷积结果进行一个选择性激活</a:t>
            </a:r>
            <a:endParaRPr lang="zh-CN" altLang="en-US" dirty="0"/>
          </a:p>
        </p:txBody>
      </p:sp>
      <p:sp>
        <p:nvSpPr>
          <p:cNvPr id="21" name="图文框 20"/>
          <p:cNvSpPr/>
          <p:nvPr/>
        </p:nvSpPr>
        <p:spPr>
          <a:xfrm>
            <a:off x="4067944" y="2924944"/>
            <a:ext cx="1368152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483768" y="898011"/>
            <a:ext cx="2088232" cy="2026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图文框 23"/>
          <p:cNvSpPr/>
          <p:nvPr/>
        </p:nvSpPr>
        <p:spPr>
          <a:xfrm>
            <a:off x="6444208" y="2996952"/>
            <a:ext cx="792088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01313" y="4436110"/>
            <a:ext cx="1710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HOW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 descr="https://pic4.zhimg.com/80/v2-1d3b35a80e1ea94aa5c00844d1ed408b_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900" y="4015019"/>
            <a:ext cx="2391711" cy="197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ss1.bdstatic.com/9vo3dSag_xI4khGkpoWK1HF6hhy/baike/w%3D268%3Bg%3D0/sign=f8c95b009322720e7bcee5fc43f06d7b/bba1cd11728b4710482c03aec8cec3fdfc03235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76" y="2708920"/>
            <a:ext cx="1616596" cy="11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imgur.com/k9q2f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2816"/>
            <a:ext cx="554461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·ç§¯ç¥ç»ç½ç»CNNå®å¨æåç»æçï¼ä¸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6" y="1484784"/>
            <a:ext cx="35917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</a:rPr>
              <a:t>什么是池化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47667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卷积后并通过激活函数的特征值进行选取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86916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tf.nn.max_pool</a:t>
            </a:r>
            <a:r>
              <a:rPr lang="en-US" altLang="zh-CN" b="1" dirty="0"/>
              <a:t>(value, </a:t>
            </a:r>
            <a:r>
              <a:rPr lang="en-US" altLang="zh-CN" b="1" dirty="0" err="1"/>
              <a:t>ksize</a:t>
            </a:r>
            <a:r>
              <a:rPr lang="en-US" altLang="zh-CN" b="1" dirty="0"/>
              <a:t>, </a:t>
            </a:r>
            <a:r>
              <a:rPr lang="en-US" altLang="zh-CN" b="1" dirty="0" smtClean="0"/>
              <a:t>strides, </a:t>
            </a:r>
            <a:r>
              <a:rPr lang="en-US" altLang="zh-CN" b="1" dirty="0"/>
              <a:t>name=None)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267647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Value:</a:t>
            </a:r>
            <a:r>
              <a:rPr lang="zh-CN" altLang="en-US" dirty="0" smtClean="0"/>
              <a:t>是上一层的结果（输入）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1024" y="5653712"/>
            <a:ext cx="456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Ksize</a:t>
            </a:r>
            <a:r>
              <a:rPr lang="zh-CN" altLang="en-US" dirty="0" smtClean="0"/>
              <a:t>：池化核大小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024" y="6093296"/>
            <a:ext cx="364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Strides</a:t>
            </a:r>
            <a:r>
              <a:rPr lang="zh-CN" altLang="en-US" dirty="0" smtClean="0"/>
              <a:t>：步长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18262" y="4592161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图为最大池化，是提取出</a:t>
            </a:r>
            <a:r>
              <a:rPr lang="en-US" altLang="zh-CN" dirty="0" err="1" smtClean="0"/>
              <a:t>ksize</a:t>
            </a:r>
            <a:r>
              <a:rPr lang="zh-CN" altLang="en-US" dirty="0" smtClean="0"/>
              <a:t>大小中的最大值作为保留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2268" y="130011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这里的采样层也就是池化层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5469913" y="3284984"/>
            <a:ext cx="810158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19672" y="846005"/>
            <a:ext cx="3960440" cy="2438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文框 20"/>
          <p:cNvSpPr/>
          <p:nvPr/>
        </p:nvSpPr>
        <p:spPr>
          <a:xfrm>
            <a:off x="7164288" y="3284984"/>
            <a:ext cx="720080" cy="432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9673" y="5660697"/>
            <a:ext cx="1710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HOW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7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2204864"/>
            <a:ext cx="7239000" cy="1143000"/>
          </a:xfrm>
        </p:spPr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9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imgur.com/k9q2f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2816"/>
            <a:ext cx="554461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486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什么是全连接层？</a:t>
            </a:r>
            <a:endParaRPr lang="zh-CN" altLang="en-US" b="1" dirty="0"/>
          </a:p>
        </p:txBody>
      </p:sp>
      <p:sp>
        <p:nvSpPr>
          <p:cNvPr id="6" name="图文框 5"/>
          <p:cNvSpPr/>
          <p:nvPr/>
        </p:nvSpPr>
        <p:spPr>
          <a:xfrm>
            <a:off x="7812360" y="3140968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979712" y="918012"/>
            <a:ext cx="6192688" cy="222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8460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根据输入特征进行分类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2" y="4077072"/>
            <a:ext cx="674211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2422" y="1449650"/>
            <a:ext cx="242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输入层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1xN</a:t>
            </a:r>
            <a:r>
              <a:rPr lang="zh-CN" altLang="en-US" dirty="0" smtClean="0"/>
              <a:t>的一维向量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221" y="221443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参数为一个</a:t>
            </a:r>
            <a:r>
              <a:rPr lang="en-US" altLang="zh-CN" dirty="0" smtClean="0"/>
              <a:t>Nxn1</a:t>
            </a:r>
            <a:r>
              <a:rPr lang="zh-CN" altLang="en-US" dirty="0" smtClean="0"/>
              <a:t>的张量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422" y="3033333"/>
            <a:ext cx="314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* W = hidden layer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</a:p>
          <a:p>
            <a:r>
              <a:rPr lang="zh-CN" altLang="en-US" dirty="0" smtClean="0"/>
              <a:t>结果是一个</a:t>
            </a:r>
            <a:r>
              <a:rPr lang="en-US" altLang="zh-CN" dirty="0" smtClean="0"/>
              <a:t>1 X n1 </a:t>
            </a:r>
            <a:r>
              <a:rPr lang="zh-CN" altLang="en-US" dirty="0" smtClean="0"/>
              <a:t>的一维向量</a:t>
            </a:r>
            <a:endParaRPr lang="en-US" altLang="zh-CN" dirty="0"/>
          </a:p>
          <a:p>
            <a:r>
              <a:rPr lang="zh-CN" altLang="en-US" dirty="0" smtClean="0"/>
              <a:t>每次经过一层后都会加入激活函数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6165304"/>
            <a:ext cx="3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最终输出一个 </a:t>
            </a:r>
            <a:r>
              <a:rPr lang="en-US" altLang="zh-CN" dirty="0" smtClean="0"/>
              <a:t>1 X NUM_CLASS</a:t>
            </a:r>
            <a:r>
              <a:rPr lang="zh-CN" altLang="en-US" dirty="0" smtClean="0"/>
              <a:t>的一维向量</a:t>
            </a:r>
            <a:endParaRPr lang="zh-CN" altLang="en-US" dirty="0"/>
          </a:p>
        </p:txBody>
      </p:sp>
      <p:sp>
        <p:nvSpPr>
          <p:cNvPr id="16" name="图文框 15"/>
          <p:cNvSpPr/>
          <p:nvPr/>
        </p:nvSpPr>
        <p:spPr>
          <a:xfrm rot="19886787">
            <a:off x="8444297" y="1845436"/>
            <a:ext cx="748745" cy="1343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508104" y="2348880"/>
            <a:ext cx="2952328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968081">
            <a:off x="7697464" y="131998"/>
            <a:ext cx="1237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这里这张图是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mnist</a:t>
            </a:r>
            <a:r>
              <a:rPr lang="zh-CN" altLang="en-US" sz="1400" dirty="0" smtClean="0">
                <a:solidFill>
                  <a:schemeClr val="accent1"/>
                </a:solidFill>
              </a:rPr>
              <a:t>的模型，最终是</a:t>
            </a:r>
            <a:r>
              <a:rPr lang="en-US" altLang="zh-CN" sz="1400" dirty="0" smtClean="0">
                <a:solidFill>
                  <a:schemeClr val="accent1"/>
                </a:solidFill>
              </a:rPr>
              <a:t>NUM_CLASS</a:t>
            </a:r>
            <a:r>
              <a:rPr lang="zh-CN" altLang="en-US" sz="1400" dirty="0" smtClean="0">
                <a:solidFill>
                  <a:schemeClr val="accent1"/>
                </a:solidFill>
              </a:rPr>
              <a:t>是</a:t>
            </a:r>
            <a:r>
              <a:rPr lang="en-US" altLang="zh-CN" sz="1400" dirty="0" smtClean="0">
                <a:solidFill>
                  <a:schemeClr val="accent1"/>
                </a:solidFill>
              </a:rPr>
              <a:t>10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（</a:t>
            </a:r>
            <a:r>
              <a:rPr lang="en-US" altLang="zh-CN" sz="1400" dirty="0" smtClean="0">
                <a:solidFill>
                  <a:schemeClr val="accent1"/>
                </a:solidFill>
              </a:rPr>
              <a:t>10</a:t>
            </a:r>
            <a:r>
              <a:rPr lang="zh-CN" altLang="en-US" sz="1400" dirty="0" smtClean="0">
                <a:solidFill>
                  <a:schemeClr val="accent1"/>
                </a:solidFill>
              </a:rPr>
              <a:t>分类），所以最终输出是一个</a:t>
            </a:r>
            <a:r>
              <a:rPr lang="en-US" altLang="zh-CN" sz="1400" dirty="0" smtClean="0">
                <a:solidFill>
                  <a:schemeClr val="accent1"/>
                </a:solidFill>
              </a:rPr>
              <a:t>1x10</a:t>
            </a:r>
            <a:r>
              <a:rPr lang="zh-CN" altLang="en-US" sz="1400" dirty="0" smtClean="0">
                <a:solidFill>
                  <a:schemeClr val="accent1"/>
                </a:solidFill>
              </a:rPr>
              <a:t>的一维向量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2420888"/>
            <a:ext cx="7239000" cy="1143000"/>
          </a:xfrm>
        </p:spPr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AppData\Local\Microsoft\Windows\INetCache\Content.Word\IMG_20180321_15221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6" y="260648"/>
            <a:ext cx="3976811" cy="62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860032" y="620688"/>
            <a:ext cx="30963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然后我们整体的“网络”部分已经做好，接下来是优化，也就是“学习”的部分。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优化顾名思义就是让我们的模型对某一种数据识别效果达到“最优”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那么怎么衡量“最优”，这里我们就要引入一种代价函数，来描述当前这个模型的误差值大小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右图是最初的二次代价函数（方差）和如今使用的较多的交叉熵（</a:t>
            </a:r>
            <a:r>
              <a:rPr lang="en-US" altLang="zh-CN" dirty="0" smtClean="0"/>
              <a:t>cross-entropy</a:t>
            </a:r>
            <a:r>
              <a:rPr lang="zh-CN" altLang="en-US" dirty="0" smtClean="0"/>
              <a:t>，也就是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网络种使用的代价函数）的区别。和为什么要使用交叉熵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图可以放大看。。字就别在意了 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my best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4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145822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梯度优化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gss1.bdstatic.com/9vo3dSag_xI4khGkpoWK1HF6hhy/baike/c0%3Dbaike92%2C5%2C5%2C92%2C30/sign=691a5f5a3d7adab429dd1311eabdd879/30adcbef76094b363dacf79fa8cc7cd98d109d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8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7296" y="1557346"/>
            <a:ext cx="6336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什么是机器学习？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什么又是数据挖掘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？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endParaRPr lang="zh-CN" altLang="en-US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什么又是深度学习？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endParaRPr lang="zh-CN" altLang="en-US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7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0872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然后现在说一下那么多激活函数，为什么现在主流都使用</a:t>
            </a:r>
            <a:r>
              <a:rPr lang="en-US" altLang="zh-CN" dirty="0" err="1" smtClean="0"/>
              <a:t>relu</a:t>
            </a:r>
            <a:endParaRPr lang="zh-CN" altLang="en-US" dirty="0"/>
          </a:p>
        </p:txBody>
      </p:sp>
      <p:pic>
        <p:nvPicPr>
          <p:cNvPr id="5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2533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2287463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Relu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x&lt;0 ; y = 0 </a:t>
            </a:r>
          </a:p>
          <a:p>
            <a:r>
              <a:rPr lang="en-US" altLang="zh-CN" dirty="0"/>
              <a:t>x</a:t>
            </a:r>
            <a:r>
              <a:rPr lang="en-US" altLang="zh-CN" dirty="0" smtClean="0"/>
              <a:t>&gt; 0 ; y = x </a:t>
            </a:r>
            <a:endParaRPr lang="zh-CN" altLang="en-US" dirty="0"/>
          </a:p>
        </p:txBody>
      </p:sp>
      <p:pic>
        <p:nvPicPr>
          <p:cNvPr id="7" name="图片 9" descr="说明: 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0" y="4005064"/>
            <a:ext cx="5276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2160" y="928564"/>
            <a:ext cx="20882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对比下面的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函数，下面两个函数明显看到在训练刚开始和快结束（也就是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最大和最小的阶段）它的导数趋近于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，这样进行优化时速度就会非常慢，如果网络深了的话就会出现梯度弥散的现象（完全不能进行学习），然而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却不会。所以加入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可以提升训练速度，但是一定程度上也减少了提取出的特征的数量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1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3075305" cy="139954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5154" y="2564904"/>
            <a:ext cx="3147695" cy="1051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1196752"/>
            <a:ext cx="1584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如果我们利用了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函数作为所有的激活函数，那么就避免了梯度弥散的现象，但是问题又来了。我们的交叉熵函数的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（输入）必须是一个</a:t>
            </a:r>
            <a:r>
              <a:rPr lang="en-US" altLang="zh-CN" dirty="0" smtClean="0"/>
              <a:t>0~1</a:t>
            </a:r>
            <a:r>
              <a:rPr lang="zh-CN" altLang="en-US" dirty="0" smtClean="0"/>
              <a:t>的值，因为我们最终输出的一维向量是一个描述每个类别的可能性的集合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998067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[ 0 , 0 , 0 , 0 , 0.1 , 0.2 ,0.3 , 0.4 , 0 , 0 ]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636739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输出则是</a:t>
            </a:r>
            <a:r>
              <a:rPr lang="en-US" altLang="zh-CN" dirty="0" smtClean="0"/>
              <a:t>0.4</a:t>
            </a:r>
            <a:r>
              <a:rPr lang="zh-CN" altLang="en-US" dirty="0" smtClean="0"/>
              <a:t>所对应的标签也就是 </a:t>
            </a:r>
            <a:r>
              <a:rPr lang="en-US" altLang="zh-CN" dirty="0" smtClean="0"/>
              <a:t>7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2916" y="1889249"/>
            <a:ext cx="1440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但是可以发现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输出的值绝非所有都为</a:t>
            </a:r>
            <a:r>
              <a:rPr lang="en-US" altLang="zh-CN" dirty="0" smtClean="0"/>
              <a:t>0~1</a:t>
            </a:r>
            <a:r>
              <a:rPr lang="zh-CN" altLang="en-US" dirty="0" smtClean="0"/>
              <a:t>，所以我们需要引入另一个函数：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函数来对我们最后一层</a:t>
            </a:r>
            <a:r>
              <a:rPr lang="zh-CN" altLang="en-US" dirty="0"/>
              <a:t>全</a:t>
            </a:r>
            <a:r>
              <a:rPr lang="zh-CN" altLang="en-US" dirty="0" smtClean="0"/>
              <a:t>连接的输出值进行处理。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888300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为什么用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而不用</a:t>
            </a:r>
            <a:r>
              <a:rPr lang="en-US" altLang="zh-CN" dirty="0" smtClean="0"/>
              <a:t>sigmoid?</a:t>
            </a:r>
          </a:p>
          <a:p>
            <a:endParaRPr lang="en-US" altLang="zh-CN" dirty="0"/>
          </a:p>
          <a:p>
            <a:r>
              <a:rPr lang="zh-CN" altLang="en-US" dirty="0" smtClean="0"/>
              <a:t>首先第一：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训练速度慢</a:t>
            </a:r>
            <a:endParaRPr lang="en-US" altLang="zh-CN" dirty="0" smtClean="0"/>
          </a:p>
          <a:p>
            <a:r>
              <a:rPr lang="zh-CN" altLang="en-US" dirty="0" smtClean="0"/>
              <a:t>第二：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是一种归一化操作（所有值加起来等于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只是一种两极分布的函数。因为我们最后都是一个概率值，所以进行归一化更加准确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0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在别人眼里：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 descr="E:\notes\培训\u=796758710,2351789771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3103042" cy="171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notes\培训\u=1834866265,1535871988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83" y="1628825"/>
            <a:ext cx="2791122" cy="18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notes\培训\u=1985902660,3983384985&amp;fm=200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30449"/>
            <a:ext cx="250031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258740"/>
            <a:ext cx="274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其实是这样：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9" name="Picture 5" descr="E:\notes\培训\u=2865428681,2398567087&amp;fm=27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55525"/>
            <a:ext cx="211703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notes\培训\下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2328054" cy="163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notes\培训\u=329991346,1473257313&amp;fm=200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68745"/>
            <a:ext cx="1839542" cy="27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96752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机器学习：故名思意，是让计算机进行“学习”，也就是通过数学和计算机科学实现一个类似于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x-&gt;y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的映射的表达形式，大量用于数据分类或者回归预测工作。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比如：房价预测、股市预测、天气预测、图像分类、特征提取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665" y="337180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数据挖掘：从海量数据中寻找数据的规律、相似等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665" y="432312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</a:rPr>
              <a:t>深度学习：机器学习中的一个分支的延伸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153" y="476672"/>
            <a:ext cx="61206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一种机器学习的思维方式：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生活中几乎所有事物一定程度上都可以转化为数学问题。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例如：你去判定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一个人是不是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你喜欢的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？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前提：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Y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是喜欢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头发长不长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脸蛋好不好看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是不是异性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+·······+ = x</a:t>
            </a:r>
          </a:p>
          <a:p>
            <a:endParaRPr lang="en-US" altLang="zh-CN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X &gt; = Y ?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喜欢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不喜欢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同样 ， 去买东西。也是一样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2276872"/>
            <a:ext cx="7239000" cy="1143000"/>
          </a:xfrm>
        </p:spPr>
        <p:txBody>
          <a:bodyPr/>
          <a:lstStyle/>
          <a:p>
            <a:r>
              <a:rPr lang="en-US" altLang="zh-CN" dirty="0" smtClean="0"/>
              <a:t>WHAT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4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920" y="2348880"/>
            <a:ext cx="7239000" cy="1143000"/>
          </a:xfrm>
        </p:spPr>
        <p:txBody>
          <a:bodyPr/>
          <a:lstStyle/>
          <a:p>
            <a:r>
              <a:rPr lang="zh-CN" altLang="en-US" dirty="0" smtClean="0"/>
              <a:t>神经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1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10372"/>
            <a:ext cx="4045077" cy="30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hahack.com/images/ann1/gb1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416"/>
            <a:ext cx="602584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188640"/>
            <a:ext cx="28209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</a:rPr>
              <a:t>首先了解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  <a:t>一下这个神经元是如何工作的。我们可以概括出生物神经网络的假定特点： </a:t>
            </a:r>
            <a:b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  <a:t>每个神经元都是一个多输入单输出的信息处理单元； </a:t>
            </a:r>
            <a:b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  <a:t>神经元输入分兴奋性输入和抑制性输入两种类型； </a:t>
            </a:r>
            <a:b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  <a:t>神经元具有空间整合特性和阈值特性； </a:t>
            </a:r>
            <a:b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  <a:t>神经元输入与输出间有固定的时滞，主要取决于突触延搁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zh-CN" altLang="en-US" sz="1600" b="1" dirty="0">
                <a:solidFill>
                  <a:schemeClr val="tx1">
                    <a:lumMod val="50000"/>
                  </a:schemeClr>
                </a:solidFill>
              </a:rPr>
            </a:br>
            <a:endParaRPr lang="zh-CN" alt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93" y="4245478"/>
            <a:ext cx="3312368" cy="53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10695"/>
            <a:ext cx="1618486" cy="105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74" y="5088954"/>
            <a:ext cx="30480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5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9" descr="说明: 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4365"/>
            <a:ext cx="5276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533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10569" y="2283341"/>
            <a:ext cx="25543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Sigmoid              </a:t>
            </a:r>
            <a:r>
              <a:rPr kumimoji="0" lang="en-US" altLang="zh-C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tanh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48064" y="1917204"/>
            <a:ext cx="271612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35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9351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Relu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9351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9351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576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681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/>
            </a:r>
            <a:b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</a:br>
            <a:endParaRPr kumimoji="0" lang="en-US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018" y="278092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激活函数。用来判断当前这个“特征”是否应该被加入到判定条件里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107" name="Picture 11" descr="https://camo.githubusercontent.com/b6f0e647e45a0c0ca2ef9f1cafb8dfb5087b00b5/687474703a2f2f696d672e626c6f672e6373646e2e6e65742f32303136303633303131343833393834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62100"/>
            <a:ext cx="3672408" cy="35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48064" y="4597213"/>
            <a:ext cx="304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用来将以前的线性规划转换成非线性，提高拟合度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1" y="692696"/>
            <a:ext cx="15716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36960"/>
            <a:ext cx="17907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TM01859868[[fn=热]]</Template>
  <TotalTime>606</TotalTime>
  <Words>892</Words>
  <Application>Microsoft Office PowerPoint</Application>
  <PresentationFormat>全屏显示(4:3)</PresentationFormat>
  <Paragraphs>93</Paragraphs>
  <Slides>21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热</vt:lpstr>
      <vt:lpstr>Machine Learning &amp; Deep Learning      ------   Android Lab       主讲人：王天锐 </vt:lpstr>
      <vt:lpstr>PowerPoint 演示文稿</vt:lpstr>
      <vt:lpstr>PowerPoint 演示文稿</vt:lpstr>
      <vt:lpstr>PowerPoint 演示文稿</vt:lpstr>
      <vt:lpstr>PowerPoint 演示文稿</vt:lpstr>
      <vt:lpstr>WHAT</vt:lpstr>
      <vt:lpstr>神经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分类</vt:lpstr>
      <vt:lpstr>PowerPoint 演示文稿</vt:lpstr>
      <vt:lpstr>WHY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Deep Learning      ------   Android Lab</dc:title>
  <dc:creator>个人用户</dc:creator>
  <cp:lastModifiedBy>个人用户</cp:lastModifiedBy>
  <cp:revision>26</cp:revision>
  <dcterms:created xsi:type="dcterms:W3CDTF">2018-03-20T09:09:02Z</dcterms:created>
  <dcterms:modified xsi:type="dcterms:W3CDTF">2018-03-23T14:49:52Z</dcterms:modified>
</cp:coreProperties>
</file>