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Proxima Nova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59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edbd8755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edbd8755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edbd8755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edbd8755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edbd8755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edbd8755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6bc1b04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6bc1b04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edbd8755_1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edbd8755_1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bedbd8755_1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bedbd8755_1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-being able to treat anxiety disorders/phobias for effective exposure therapy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-stress recognition to determine factors that increase stress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-any sort of medical diagnostics linking to high emotions in PTSD, impulsive disorders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bedbd8755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bedbd8755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-Concatenate layer for merging features from CNNs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Flatten layer to create 1D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-FC layer to learn non linear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-Output layer to produce final classifcation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-LSTM captures how brain activity changes by using input, forget, and output gates to allow the model to make decisions based on current and past data.Storing information across time steps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edbd8755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edbd8755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-cal20 adds 20% of test data into the train data set(1371 test data used)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-cal40 adds 40% of test into train data set (1028 test data used)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-high recall on the confusion matrices indicating that the model successfully detects most positive cases) -correctly identifying a signal as a fear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-loso uses input validation data instead of test data and is followed by calibration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-10 fold validation divides data into 10 sub groups, 1 group is used for model evaluation, while the rest are for model training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bedbd8755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bedbd8755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-LSTM has better accuracy compared to multilayer perceptron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 input CNN lstm performed high using 10 fold cross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-Results suggest that individual calibration is crucial for user-independent accuracy, emphasizing the need for personalized data in real-world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bedbd8755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bedbd8755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edbd8755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edbd8755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bedbd8755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bedbd8755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edbd8755_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edbd8755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6dd796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6dd796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da33c8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da33c8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a33c8bb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da33c8bb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da33c8bb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da33c8bb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a33c8b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da33c8b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a33c8b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da33c8b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a33c8b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da33c8b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da33c8b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da33c8b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bedbd8755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bedbd8755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bedbd8755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bedbd8755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f45dc71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f45dc71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Train data is counted to see how many duplicates there 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d6bc1b0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d6bc1b0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d6bc1b0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d6bc1b0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d6bc1b0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d6bc1b0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d6bc1b0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d6bc1b0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d6bc1b0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d6bc1b0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bedbd8755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bedbd8755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f45dc71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f45dc71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d6bc1b0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d6bc1b0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edbd8755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edbd8755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f45dc71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f45dc71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f45dc71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f45dc71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f45dc71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f45dc71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Decision tree had higher accuracy which could be due to overfitting or poor hyper parameter tuning for the RF code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d6bc1b0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d6bc1b0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bedbd8755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bedbd8755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d6bc1b04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d6bc1b04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bedbd8755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bedbd8755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bedbd8755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bedbd8755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bedbd8755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bedbd8755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d6bc1b04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d6bc1b04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6bc1b0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6bc1b0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da33c8bb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da33c8bb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6bc1b04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d6bc1b04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6bc1b04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6bc1b04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edbd8755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edbd8755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edbd8755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edbd8755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Through Text:</a:t>
            </a:r>
            <a:br>
              <a:rPr lang="en"/>
            </a:br>
            <a:r>
              <a:rPr lang="en"/>
              <a:t>ECE 4715</a:t>
            </a:r>
            <a:r>
              <a:rPr lang="en"/>
              <a:t>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Willevaldo Quezada and Luis Antonio 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Emotions Dataset for NLP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87900" y="1489825"/>
            <a:ext cx="83682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that is used for emotion recognition/classification.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files with text an emotion flag attached at the end.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Three txt files: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test.txt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train.txt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val.txt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Useful for classification models using an NLP based approach.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Sample text: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“I feel like I am still looking at a blank canvas blank pieces of paper; sadness”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GloVe: Global Vectors for Word Representation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87900" y="1489825"/>
            <a:ext cx="83682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Highly popular word embedding technique used for NLP.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Represents words as dense vectors in a continuous vector space.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english word vectors that are pre-trained on: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Wikipedia 2014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Gigaword 5th Edition Corpora (6B tokens, 400k vocab, tokens are in lowercase)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Contains 50,100,and 200 dimensional pre-trained word vectors.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39425" y="761850"/>
            <a:ext cx="75057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45150" y="1825175"/>
            <a:ext cx="246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NN models, SVM, Naive Bayes.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further research still in emotion detection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F1- score of 0.95 in detecting sadness </a:t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445150" y="314225"/>
            <a:ext cx="82593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Research: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337200" y="1825175"/>
            <a:ext cx="246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CNN-LTSM model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classify fear with high accuracy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 of 98.79% and F1-score of 99.01%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234975" y="1825175"/>
            <a:ext cx="246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LTSM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Classification in the jazz music genre is highly accurate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 of 77.5% for jazz, accuracy of &gt;60% for other genres.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39425" y="1326500"/>
            <a:ext cx="2469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Paper 1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337200" y="1326500"/>
            <a:ext cx="2469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Paper 2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34975" y="1326500"/>
            <a:ext cx="2469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Paper 3</a:t>
            </a:r>
            <a:endParaRPr/>
          </a:p>
        </p:txBody>
      </p:sp>
      <p:cxnSp>
        <p:nvCxnSpPr>
          <p:cNvPr id="138" name="Google Shape;138;p25"/>
          <p:cNvCxnSpPr/>
          <p:nvPr/>
        </p:nvCxnSpPr>
        <p:spPr>
          <a:xfrm>
            <a:off x="3125975" y="1417475"/>
            <a:ext cx="0" cy="3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6029175" y="1417475"/>
            <a:ext cx="0" cy="3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5"/>
          <p:cNvSpPr txBox="1"/>
          <p:nvPr/>
        </p:nvSpPr>
        <p:spPr>
          <a:xfrm>
            <a:off x="3658150" y="946325"/>
            <a:ext cx="1833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Selected Paper:</a:t>
            </a:r>
            <a:endParaRPr sz="1800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39425" y="379350"/>
            <a:ext cx="75057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439425" y="379350"/>
            <a:ext cx="69747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Paper used as inspiration: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39425" y="836175"/>
            <a:ext cx="5887200" cy="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Multi-Input CNN-LSTM deep learning model for fear level classification based on EEG and peripheral physiological signals</a:t>
            </a:r>
            <a:endParaRPr sz="12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39425" y="1408475"/>
            <a:ext cx="41325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Key Points: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Explores the deep learning model to estimate fear levels based on multichannel EEG signals and multimodal peripheral physiological signals from the DEAP dataset.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25" y="3035750"/>
            <a:ext cx="8304949" cy="17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571925" y="1408475"/>
            <a:ext cx="41526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Uses a multi-input CNN-LTSM model (Convolutional Neural Networks–Long Short-Term Memory) network for classification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Achieved an accuracy of 98.78% and an F1 score of 99.01%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819150" y="845600"/>
            <a:ext cx="3709200" cy="8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Technical Paper: Research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862800" y="1801975"/>
            <a:ext cx="37092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Develop deep learning model for fear level estimation w/ automatic feature extraction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Propose Multi-Input CNN-LSTM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Examine proposed model’s tolerance to differences in physiological signals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9173"/>
          <a:stretch/>
        </p:blipFill>
        <p:spPr>
          <a:xfrm>
            <a:off x="4933025" y="1066799"/>
            <a:ext cx="3543300" cy="3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takes a combination of two CNNs and one LSTM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CNN has EEG data with dims: 632 x 32 x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CNN takes PPS data with dims: 632 x 8 x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layers extract spatial features while LSTM captures time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CNN has a 2D conv. Layer followed by a Batch Normalization, ReLu, and 2D Average Pooling to downsample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unit is a Bidirectional LSTM reading input forwards and backwards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retains raw data to preserve valuable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Validation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830700" y="1619250"/>
            <a:ext cx="39891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90% training and 10% test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Training data split between 80% training and 20% validation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LOSO training model accuracy w/ test data: 27.77%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Training model accuracy w/ Calibration 20%: 90.89%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Training model accuracy w/ Calibration 40%: 95.07%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LOSO training model w/ input validation data: 99.34%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Low accuracy of LOSO w/ test data is due to test subjects having different characteristics from training subjects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2203">
                <a:latin typeface="Times New Roman"/>
                <a:ea typeface="Times New Roman"/>
                <a:cs typeface="Times New Roman"/>
                <a:sym typeface="Times New Roman"/>
              </a:rPr>
              <a:t>LOSO cannot accommodate individual differences in the DEAP dataset</a:t>
            </a:r>
            <a:endParaRPr sz="22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650" y="314325"/>
            <a:ext cx="38545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4294967295" type="title"/>
          </p:nvPr>
        </p:nvSpPr>
        <p:spPr>
          <a:xfrm>
            <a:off x="419100" y="264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2" y="3207941"/>
            <a:ext cx="8334376" cy="178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504825" y="1000125"/>
            <a:ext cx="81249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Achieved 98.79% accuracy and 99.01% F1 score in 10-fold cross-validation using a Multi-Input CNN-LSTM model.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Outperformed previous studies by about 13-14% in accuracy, even without additional feature extraction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Significant accuracy improvements achieved (90.89% in Cal20 and 95.07% in Cal40) when 20% and 40% of the test subject's data were included in training, showcasing potential for user adaptation.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for more targeted data preprocessing or individual calibration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Highlights the importance of collecting a more fear-specific dataset with diverse samples per fear level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80500" y="328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Details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084300"/>
            <a:ext cx="5042700" cy="3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Adam optimizer initialized with 0.005 learning rate combining benefits of momentum and RMSprop optimizers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Using  a linear stack of layers coming from Sequential() class. Embedding layer which converts words into dense vectors of size 200 and pre-trained embedding GloVe matrices. 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Input dims: 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vocabSize : </a:t>
            </a:r>
            <a:r>
              <a:rPr lang="en"/>
              <a:t>vocabulary</a:t>
            </a:r>
            <a:r>
              <a:rPr lang="en"/>
              <a:t> size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X_train.shape[1] : input sequence length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Three bidirectional LSTM layers </a:t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Output dense layer with 6 neurons and a softmax activation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25" y="328600"/>
            <a:ext cx="36099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Main loss function used: Categorical Cross Entropy (Softmax loss)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Standard use for multi-class classification.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Uses Adam Optimizer for optimization.</a:t>
            </a:r>
            <a:br>
              <a:rPr lang="en" sz="1500"/>
            </a:br>
            <a:r>
              <a:rPr lang="en" sz="1500"/>
              <a:t>	- Similar to RMSprop optimizer, it is RMSprop with momentum.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Validation Loss Monitoring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Performance is monitored using validation loss during training.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Tracking Training and Validation Loss History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Training and Validation loss value are recorded during training.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Visualization of training and validation loss trends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Trends are plotted to evaluate the model performance visually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</a:t>
            </a:r>
            <a:r>
              <a:rPr lang="en"/>
              <a:t>Cross Entropy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51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as a loss function for multi-class </a:t>
            </a:r>
            <a:r>
              <a:rPr lang="en" sz="1400"/>
              <a:t>classification</a:t>
            </a:r>
            <a:r>
              <a:rPr lang="en" sz="1400"/>
              <a:t> problems.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Measures the difference between the true labels and predicted </a:t>
            </a:r>
            <a:r>
              <a:rPr lang="en" sz="1400"/>
              <a:t>probabilities</a:t>
            </a:r>
            <a:r>
              <a:rPr lang="en" sz="1400"/>
              <a:t> from the model</a:t>
            </a:r>
            <a:endParaRPr sz="1400"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4525" l="0" r="0" t="0"/>
          <a:stretch/>
        </p:blipFill>
        <p:spPr>
          <a:xfrm>
            <a:off x="6046225" y="2085849"/>
            <a:ext cx="2885449" cy="9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explanation of main novelty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51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objective: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use the initial code from kaggle, which uses the LSTM algorithm, and modify it to use two other algorithms:</a:t>
            </a:r>
            <a:endParaRPr sz="12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Decision Tree</a:t>
            </a:r>
            <a:endParaRPr sz="12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Random Forest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Experiment the algorithms, compare the results and see which one can give the best and most accurate results.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825" y="2832025"/>
            <a:ext cx="4008150" cy="20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51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Description: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type of recurrent neural network (RNN) that is designed to handle sequential data and capture long-range dependencies.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it works: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Structured of three gates: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Forget Gate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Input Gate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Output Gate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300" y="2098675"/>
            <a:ext cx="3000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51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Effective at capturing both short-term and long-term dependencies in data.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Suitable for sequential tasks such as speech recognition, sentiment analysis, and machine translation.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Works well with large and complex datasets.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Computationally more expensive than simpler RNNs due to additional parameters and operations.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Requires significant training time and resources, especially for large datasets.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51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Description: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supervised learning algorithm used for both classification and regression tasks, based on a tree-like structure of decision. Usually comprised of nodes (test on features), branches (outcome of tests), and leaves (final outputs/predictions)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it works: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Starts at the root node and splits data based on feature conditions to reduce impurity.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Splitting continues recursively until stopping criteria (like maximum depth or minimum samples per leaf) are met.</a:t>
            </a:r>
            <a:endParaRPr sz="1200"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25" y="1674693"/>
            <a:ext cx="3617375" cy="179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51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Simple to understand and interpret.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Handles both numerical and categorical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Requires minimal data preprocessing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Prone to overfitting if not pruned or restricted.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be unstable to small variations in data (sensitive to noise).</a:t>
            </a:r>
            <a:endParaRPr sz="1200"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25" y="1674693"/>
            <a:ext cx="3617375" cy="179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51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Description: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ensemble learning technique that creates multiple decision trees and combines their outputs to improve accuracy and robustness.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How it works: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Builds multiple decision trees using bootstrapped samples of data, also known as bagging.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Randomly selects a subset of features for each tree split, reducing correlation between trees.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Combinees predictions, with a majority vote for classification, and average for regression.</a:t>
            </a:r>
            <a:endParaRPr sz="1200"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100" y="1441225"/>
            <a:ext cx="3349500" cy="226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51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Reduces overfitting compares to individual decision trees.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Handles missing values and maintains accuracy with large datasets.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Provides feature importance scores for better interpretability.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computationally intensive than a single decision tree.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Less interpretable compared to a single tree due to complexity.</a:t>
            </a:r>
            <a:endParaRPr sz="1200"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100" y="1441225"/>
            <a:ext cx="3349500" cy="226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This project presents an investigation into machine learning algorithms for emotion detection through textual analysis. It evaluates the effectiveness of an LSTM (Long Short-Term Memory) model compared to Decision Tree and Random Forest algorithms in classifying emotions. The results indicate that the LSTM model outperforms tree-based algorithms in accuracy and robustness, demonstrating its suitability for complex NLP tasks compared to the Decision Tree and Random Forest algorithms.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forms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Outputs: ( sadness, anger, love, surprise, fear, joy)</a:t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38" y="3142050"/>
            <a:ext cx="3429200" cy="12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50" y="1641813"/>
            <a:ext cx="69342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 data is counted to see how many sentences contain each emotion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df_train['Emotion'].value_counts()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plt.figure(figsize=(8, 4))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sns.countplot(x='Emotion', data=df_train)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contains duplicate sentences which are also removed to ensure unique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50" y="1152475"/>
            <a:ext cx="3999900" cy="3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389600"/>
            <a:ext cx="3825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NLP, text data contains what are known as stop words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These are common words such as: the, is, as, a, etc.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 = df_train.copy()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stop_words = set(stopwords.words('english'))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temp['stop_words'] = temp['Text'].apply(lambda x : len(set(x.split()) &amp; set(stop_words)))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temp['stop_words'].value_counts()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temp['stop_words'].plot(kind='hist')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201" y="1311300"/>
            <a:ext cx="4647925" cy="3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steps are taken for the test and validation data as well.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all the datasets are accounted for, we pass a dataframe_difference function to remove any discrepancies </a:t>
            </a:r>
            <a:r>
              <a:rPr lang="en"/>
              <a:t>among</a:t>
            </a:r>
            <a:r>
              <a:rPr lang="en"/>
              <a:t> the train, test, and val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Data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“lemmatized” or reduced to its root 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Tweets contain many symbols and punctuations which must be removed while preserving the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gets normalized and then given input/output labels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Sentences get tokenized, which means breaking down into individual words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00" y="2713750"/>
            <a:ext cx="3622600" cy="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125" y="923448"/>
            <a:ext cx="3207275" cy="2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Sequences </a:t>
            </a:r>
            <a:endParaRPr/>
          </a:p>
        </p:txBody>
      </p:sp>
      <p:sp>
        <p:nvSpPr>
          <p:cNvPr id="294" name="Google Shape;294;p47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Tokenized input sequences get padded to ensure that all the input data has the same length using a max length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vocabsize variable is defined to encompass all of the tokenized phrases each with an encoded index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350" y="1281675"/>
            <a:ext cx="4852425" cy="6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3685725" cy="8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Representation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the Glove dataset, each word/character has a vector representing their semantic/syntactic meanings.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an embedding dimension of 200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 an embedding matrix to be used for the LSTM network.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Adam optimizer is applied to the sequential LSTM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Dropout at each hidden layer to avoid overfitting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8"/>
          <p:cNvPicPr preferRelativeResize="0"/>
          <p:nvPr/>
        </p:nvPicPr>
        <p:blipFill rotWithShape="1">
          <a:blip r:embed="rId3">
            <a:alphaModFix/>
          </a:blip>
          <a:srcRect b="420430" l="68180" r="-68180" t="-420430"/>
          <a:stretch/>
        </p:blipFill>
        <p:spPr>
          <a:xfrm>
            <a:off x="3272100" y="152400"/>
            <a:ext cx="43148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900" y="1389600"/>
            <a:ext cx="43148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275" y="2314450"/>
            <a:ext cx="5215075" cy="13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/ Experiments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Training</a:t>
            </a:r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650" y="1341814"/>
            <a:ext cx="5581650" cy="23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1824"/>
            <a:ext cx="2694150" cy="25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50" y="1017737"/>
            <a:ext cx="8520601" cy="369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Training and Validation Curves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50" y="1259463"/>
            <a:ext cx="40386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800" y="1307088"/>
            <a:ext cx="39052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1235648"/>
            <a:ext cx="2905125" cy="31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250" y="1152463"/>
            <a:ext cx="44386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</a:t>
            </a: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75" y="1307525"/>
            <a:ext cx="3009900" cy="3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175" y="1069975"/>
            <a:ext cx="46101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Example: </a:t>
            </a:r>
            <a:endParaRPr/>
          </a:p>
        </p:txBody>
      </p:sp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75" y="1170125"/>
            <a:ext cx="5219700" cy="2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5"/>
          <p:cNvSpPr txBox="1"/>
          <p:nvPr/>
        </p:nvSpPr>
        <p:spPr>
          <a:xfrm>
            <a:off x="5836375" y="1017725"/>
            <a:ext cx="27129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By using arbitrary sentences, we can determine the emotion detected as well as its probability 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By looking at a Tweet, we can use the algorithm to classify a respective emotion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439425" y="761850"/>
            <a:ext cx="75057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445150" y="1825175"/>
            <a:ext cx="246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precision score:</a:t>
            </a:r>
            <a:br>
              <a:rPr lang="en" sz="1400"/>
            </a:br>
            <a:r>
              <a:rPr lang="en" sz="1400"/>
              <a:t>- 0.96 for joy and sadness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Lowest</a:t>
            </a:r>
            <a:r>
              <a:rPr lang="en" sz="1400"/>
              <a:t> precision score:</a:t>
            </a:r>
            <a:br>
              <a:rPr lang="en" sz="1400"/>
            </a:br>
            <a:r>
              <a:rPr lang="en" sz="1400"/>
              <a:t>- 0.77 for love</a:t>
            </a:r>
            <a:br>
              <a:rPr lang="en" sz="1400"/>
            </a:br>
            <a:br>
              <a:rPr lang="en" sz="1400"/>
            </a:br>
            <a:r>
              <a:rPr lang="en" sz="1400"/>
              <a:t>Accuracy: 0.92</a:t>
            </a:r>
            <a:endParaRPr sz="1400"/>
          </a:p>
        </p:txBody>
      </p:sp>
      <p:sp>
        <p:nvSpPr>
          <p:cNvPr id="364" name="Google Shape;364;p57"/>
          <p:cNvSpPr txBox="1"/>
          <p:nvPr>
            <p:ph type="title"/>
          </p:nvPr>
        </p:nvSpPr>
        <p:spPr>
          <a:xfrm>
            <a:off x="445150" y="314225"/>
            <a:ext cx="82593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Comparison </a:t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3337200" y="1825175"/>
            <a:ext cx="246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precision score:</a:t>
            </a:r>
            <a:br>
              <a:rPr lang="en" sz="1400"/>
            </a:br>
            <a:r>
              <a:rPr lang="en" sz="1400"/>
              <a:t>- 0.89 for sadness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Lowest precision score:</a:t>
            </a:r>
            <a:br>
              <a:rPr lang="en" sz="1400"/>
            </a:br>
            <a:r>
              <a:rPr lang="en" sz="1400"/>
              <a:t>- 0.59 for surprise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Accuracy: 0.83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6234975" y="1825175"/>
            <a:ext cx="246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precision score:</a:t>
            </a:r>
            <a:br>
              <a:rPr lang="en" sz="1400"/>
            </a:br>
            <a:r>
              <a:rPr lang="en" sz="1400"/>
              <a:t>- 0.89 for fear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Lowest precision score:</a:t>
            </a:r>
            <a:br>
              <a:rPr lang="en" sz="1400"/>
            </a:br>
            <a:r>
              <a:rPr lang="en" sz="1400"/>
              <a:t>- 0.54 for surprise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Accuracy: 0.81</a:t>
            </a:r>
            <a:endParaRPr sz="1400"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439425" y="1326500"/>
            <a:ext cx="2469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337200" y="1326500"/>
            <a:ext cx="2469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69" name="Google Shape;369;p57"/>
          <p:cNvSpPr txBox="1"/>
          <p:nvPr>
            <p:ph idx="1" type="body"/>
          </p:nvPr>
        </p:nvSpPr>
        <p:spPr>
          <a:xfrm>
            <a:off x="6234975" y="1326500"/>
            <a:ext cx="24696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cxnSp>
        <p:nvCxnSpPr>
          <p:cNvPr id="370" name="Google Shape;370;p57"/>
          <p:cNvCxnSpPr/>
          <p:nvPr/>
        </p:nvCxnSpPr>
        <p:spPr>
          <a:xfrm>
            <a:off x="3125975" y="1417475"/>
            <a:ext cx="0" cy="3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7"/>
          <p:cNvCxnSpPr/>
          <p:nvPr/>
        </p:nvCxnSpPr>
        <p:spPr>
          <a:xfrm>
            <a:off x="6029175" y="1417475"/>
            <a:ext cx="0" cy="3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311700" y="1152475"/>
            <a:ext cx="51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after experimenting </a:t>
            </a:r>
            <a:r>
              <a:rPr lang="en" sz="1400"/>
              <a:t>with</a:t>
            </a:r>
            <a:r>
              <a:rPr lang="en" sz="1400"/>
              <a:t> using other algorithms, LSTM proved to be the best performing one of the three algorithms in detecting emotions and accurately doing so.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still could be improvements to the code and hyperparameter tuning of the decision tree and random forest code to hopefully get better results.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Being able to recognize emotions through text and use an algorithm to do so is an incredible thing to learn.</a:t>
            </a:r>
            <a:endParaRPr sz="1400"/>
          </a:p>
        </p:txBody>
      </p:sp>
      <p:pic>
        <p:nvPicPr>
          <p:cNvPr id="378" name="Google Shape;3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250" y="1197975"/>
            <a:ext cx="3355200" cy="268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Khan. (2024, May 31). </a:t>
            </a:r>
            <a:r>
              <a:rPr i="1" lang="en" sz="1200"/>
              <a:t>Machine Learning Classification of DEAP dataset</a:t>
            </a:r>
            <a:r>
              <a:rPr lang="en" sz="1200"/>
              <a:t>. Kaggle. https://www.kaggle.com/code/khan1803115/machine-learning-classification-of-deap-dataset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Machová, K., Szabóova, M., Paralič, J., &amp; Mičko, J. (2023). Detection of emotion by text analysis using machine learning. </a:t>
            </a:r>
            <a:r>
              <a:rPr i="1" lang="en" sz="1200"/>
              <a:t>Frontiers in Psychology</a:t>
            </a:r>
            <a:r>
              <a:rPr lang="en" sz="1200"/>
              <a:t>, </a:t>
            </a:r>
            <a:r>
              <a:rPr i="1" lang="en" sz="1200"/>
              <a:t>14</a:t>
            </a:r>
            <a:r>
              <a:rPr lang="en" sz="1200"/>
              <a:t>. https://doi.org/10.3389/fpsyg.2023.1190326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Masuda, N., &amp; Yairi, I. E. (2023). Multi-Input CNN-LSTM deep learning model for fear level classification based on EEG and peripheral physiological signals. </a:t>
            </a:r>
            <a:r>
              <a:rPr i="1" lang="en" sz="1200"/>
              <a:t>Frontiers in Psychology</a:t>
            </a:r>
            <a:r>
              <a:rPr lang="en" sz="1200"/>
              <a:t>, </a:t>
            </a:r>
            <a:r>
              <a:rPr i="1" lang="en" sz="1200"/>
              <a:t>14</a:t>
            </a:r>
            <a:r>
              <a:rPr lang="en" sz="1200"/>
              <a:t>. https://doi.org/10.3389/fpsyg.2023.1141801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Tang, H., Zhang, Y., &amp; Zhang, Q. (2022). The use of Deep Learning-Based Intelligent Music Signal identification and Generation Technology in national music teaching. </a:t>
            </a:r>
            <a:r>
              <a:rPr i="1" lang="en" sz="1200"/>
              <a:t>Frontiers in Psychology</a:t>
            </a:r>
            <a:r>
              <a:rPr lang="en" sz="1200"/>
              <a:t>, </a:t>
            </a:r>
            <a:r>
              <a:rPr i="1" lang="en" sz="1200"/>
              <a:t>13</a:t>
            </a:r>
            <a:r>
              <a:rPr lang="en" sz="1200"/>
              <a:t>. https://doi.org/10.3389/fpsyg.2022.762402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Materwelon. (2024, October 30). </a:t>
            </a:r>
            <a:r>
              <a:rPr i="1" lang="en" sz="1200"/>
              <a:t>EMOTION_ANALYSIS_WITH_LSTM</a:t>
            </a:r>
            <a:r>
              <a:rPr lang="en" sz="1200"/>
              <a:t>. Kaggle. </a:t>
            </a:r>
            <a:br>
              <a:rPr lang="en" sz="1200"/>
            </a:br>
            <a:r>
              <a:rPr lang="en" sz="1200"/>
              <a:t>https://www.kaggle.com/code/materwelon/emotion-analysis-with-lstm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Analysis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6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machine learning, there are various ways to frame and categorize emotions into distinct labels. Two popular psychological theories are usually used to help categorize them: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Ekman’s Six Basic Emotions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Plutchik’s Wheel of Emotions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00" y="1897175"/>
            <a:ext cx="3840000" cy="192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Ekman’s Six Basic Emotions: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Happiness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Sadness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Disgust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Surprise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Plutchik’s Wheel of Emotions: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Expanded theory on Ekman’s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eight primary emotions arranged in pairs of opposites: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Joy vs. Sadness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Anger vs. Fear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Trust vs. Disgust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Anticipation vs. Suprise</a:t>
            </a:r>
            <a:br>
              <a:rPr lang="en" sz="1400"/>
            </a:b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5" y="1783725"/>
            <a:ext cx="2753100" cy="27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Overview: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Objective: to detect what emotions a line of text is saying using an LSTM algorithm. Emotions are categorized to be either: anger, fear, joy, love, sadness, surprise.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code via kaggle as our baseline code.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Datasets used):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Emotion Detection from Text (tweets_emotion.csv)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Emotions dataset for NLP (test.txt, train.txt, val.txt)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GloVe: Global Vectors for Word representation (glove.6B.100d.txt, glove.6B.200d.txt, glove.6B.50d.txt)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87900" y="458025"/>
            <a:ext cx="87003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Emotion Detection from Text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7900" y="1489825"/>
            <a:ext cx="83682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collection of tweets annotated with an emotion.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Dimensions: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40,000 rows and 3 columns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Columns of tweet_id, sentiment, content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Data Types: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Tweet_id: integer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Sentiment: string (contains the emotion behind the tweet)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Content: string (contains the content of the raw tweet)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