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2" r:id="rId2"/>
    <p:sldId id="298" r:id="rId3"/>
    <p:sldId id="301" r:id="rId4"/>
    <p:sldId id="260" r:id="rId5"/>
    <p:sldId id="261" r:id="rId6"/>
    <p:sldId id="262" r:id="rId7"/>
    <p:sldId id="303" r:id="rId8"/>
    <p:sldId id="313" r:id="rId9"/>
    <p:sldId id="310" r:id="rId10"/>
    <p:sldId id="304" r:id="rId11"/>
    <p:sldId id="305" r:id="rId12"/>
    <p:sldId id="306" r:id="rId13"/>
    <p:sldId id="297" r:id="rId14"/>
    <p:sldId id="285" r:id="rId15"/>
    <p:sldId id="288" r:id="rId16"/>
    <p:sldId id="289" r:id="rId17"/>
    <p:sldId id="290" r:id="rId18"/>
    <p:sldId id="287" r:id="rId19"/>
    <p:sldId id="294" r:id="rId20"/>
    <p:sldId id="295" r:id="rId21"/>
    <p:sldId id="307" r:id="rId22"/>
    <p:sldId id="308" r:id="rId23"/>
    <p:sldId id="309" r:id="rId24"/>
    <p:sldId id="311" r:id="rId25"/>
    <p:sldId id="317" r:id="rId26"/>
    <p:sldId id="318" r:id="rId27"/>
    <p:sldId id="314" r:id="rId28"/>
    <p:sldId id="315" r:id="rId29"/>
    <p:sldId id="316" r:id="rId30"/>
    <p:sldId id="296" r:id="rId31"/>
    <p:sldId id="293" r:id="rId32"/>
    <p:sldId id="320" r:id="rId33"/>
    <p:sldId id="292" r:id="rId34"/>
    <p:sldId id="31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2" autoAdjust="0"/>
    <p:restoredTop sz="94624" autoAdjust="0"/>
  </p:normalViewPr>
  <p:slideViewPr>
    <p:cSldViewPr>
      <p:cViewPr>
        <p:scale>
          <a:sx n="70" d="100"/>
          <a:sy n="70" d="100"/>
        </p:scale>
        <p:origin x="-13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5D29-987E-4541-BACD-CADDD3BF632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694B-E81F-48FA-BEBE-552C2D45C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download/curr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proweb.com/products/Win32OpenSS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fflesuite/truffle" TargetMode="External"/><Relationship Id="rId2" Type="http://schemas.openxmlformats.org/officeDocument/2006/relationships/hyperlink" Target="https://github.com/ethereumjs/testrp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web3.j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um.org/greeter" TargetMode="External"/><Relationship Id="rId2" Type="http://schemas.openxmlformats.org/officeDocument/2006/relationships/hyperlink" Target="https://solidity.readthedocs.io/en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idity.readthedocs.io/en/develop/solidity-by-examp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hereum/Nethereu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rda/corda" TargetMode="External"/><Relationship Id="rId3" Type="http://schemas.openxmlformats.org/officeDocument/2006/relationships/hyperlink" Target="https://www.hyperledger.org/" TargetMode="External"/><Relationship Id="rId7" Type="http://schemas.openxmlformats.org/officeDocument/2006/relationships/hyperlink" Target="https://software.intel.com/sgx" TargetMode="External"/><Relationship Id="rId2" Type="http://schemas.openxmlformats.org/officeDocument/2006/relationships/hyperlink" Target="https://github.com/hyperledger/fabr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usted_Computing" TargetMode="External"/><Relationship Id="rId11" Type="http://schemas.openxmlformats.org/officeDocument/2006/relationships/hyperlink" Target="https://entethalliance.atlassian.net/wiki/display/EEA/Enterprise+Ethereum+Alliance" TargetMode="External"/><Relationship Id="rId5" Type="http://schemas.openxmlformats.org/officeDocument/2006/relationships/hyperlink" Target="https://github.com/hyperledger/sawtooth-docs/blob/master/source/introduction.rst" TargetMode="External"/><Relationship Id="rId10" Type="http://schemas.openxmlformats.org/officeDocument/2006/relationships/hyperlink" Target="http://kotlinlang.org/" TargetMode="External"/><Relationship Id="rId4" Type="http://schemas.openxmlformats.org/officeDocument/2006/relationships/hyperlink" Target="https://github.com/hyperledger/sawtooth-core" TargetMode="External"/><Relationship Id="rId9" Type="http://schemas.openxmlformats.org/officeDocument/2006/relationships/hyperlink" Target="http://r3cev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bitcoin.it/wiki/Common_Vulnerabilities_and_Exposur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thereum.github.io/browser-solidity/" TargetMode="External"/><Relationship Id="rId2" Type="http://schemas.openxmlformats.org/officeDocument/2006/relationships/hyperlink" Target="https://medium.com/@attores/step-by-step-guide-getting-started-with-ethereum-mist-wallet-772a3cc99af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urimatias/embark-framework" TargetMode="External"/><Relationship Id="rId2" Type="http://schemas.openxmlformats.org/officeDocument/2006/relationships/hyperlink" Target="https://github.com/nexusdev/dapp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orklog.com/wp-content/uploads/public-vs-private-pt1-1.0-ru.pdf" TargetMode="External"/><Relationship Id="rId3" Type="http://schemas.openxmlformats.org/officeDocument/2006/relationships/hyperlink" Target="https://ethereum.gitbooks.io/frontier-guide/content/ethereum.html" TargetMode="External"/><Relationship Id="rId7" Type="http://schemas.openxmlformats.org/officeDocument/2006/relationships/hyperlink" Target="https://habrahabr.ru/post/312008/" TargetMode="External"/><Relationship Id="rId2" Type="http://schemas.openxmlformats.org/officeDocument/2006/relationships/hyperlink" Target="http://ru.bitcoinwik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ahabr.ru/post/323586/" TargetMode="External"/><Relationship Id="rId5" Type="http://schemas.openxmlformats.org/officeDocument/2006/relationships/hyperlink" Target="https://habrahabr.ru/company/bitfury/blog/330316/" TargetMode="External"/><Relationship Id="rId10" Type="http://schemas.openxmlformats.org/officeDocument/2006/relationships/hyperlink" Target="https://habrahabr.ru/company/bitfury/blog/330370/" TargetMode="External"/><Relationship Id="rId4" Type="http://schemas.openxmlformats.org/officeDocument/2006/relationships/hyperlink" Target="http://truffleframework.com/docs/" TargetMode="External"/><Relationship Id="rId9" Type="http://schemas.openxmlformats.org/officeDocument/2006/relationships/hyperlink" Target="https://github.com/evangelism/BlockchainSchoo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313710/" TargetMode="External"/><Relationship Id="rId2" Type="http://schemas.openxmlformats.org/officeDocument/2006/relationships/hyperlink" Target="https://habrahabr.ru/post/32136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sensys.github.io/developers/articles/101-noob-intr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работает технология </a:t>
            </a:r>
            <a:r>
              <a:rPr lang="en-US" dirty="0" smtClean="0"/>
              <a:t>Blockchain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транзакции </a:t>
            </a:r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>Previous </a:t>
            </a:r>
            <a:r>
              <a:rPr lang="en-US" dirty="0" err="1" smtClean="0"/>
              <a:t>tx</a:t>
            </a:r>
            <a:r>
              <a:rPr lang="en-US" dirty="0" smtClean="0"/>
              <a:t>: f5d8ee39a430901c91a5917b9f2dc19d6d1a0e9cea205b009ca73dd04470b9a6</a:t>
            </a:r>
          </a:p>
          <a:p>
            <a:r>
              <a:rPr lang="en-US" dirty="0" smtClean="0"/>
              <a:t>Index: 0</a:t>
            </a:r>
          </a:p>
          <a:p>
            <a:r>
              <a:rPr lang="en-US" dirty="0" err="1" smtClean="0"/>
              <a:t>scriptSig</a:t>
            </a:r>
            <a:r>
              <a:rPr lang="en-US" dirty="0" smtClean="0"/>
              <a:t>: 304502206e21798a42fae0e854281abd38bacd1aeed3ee3738d9e1446618c4571d10 90db022100e2ac980643b0b82c0e88ffdfec6b64e3e6ba35e7ba5fdd7d5d6cc8d25c6b241501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Value: 5000000000</a:t>
            </a:r>
          </a:p>
          <a:p>
            <a:r>
              <a:rPr lang="en-US" dirty="0" err="1" smtClean="0"/>
              <a:t>scriptPubKey</a:t>
            </a:r>
            <a:r>
              <a:rPr lang="en-US" dirty="0" smtClean="0"/>
              <a:t>: OP_DUP OP_HASH160 404371705fa9bd789a2fcd52d2c580b65d35549d</a:t>
            </a:r>
          </a:p>
          <a:p>
            <a:r>
              <a:rPr lang="en-US" dirty="0" smtClean="0"/>
              <a:t>OP_EQUALVERIFY OP_CHECKSIG</a:t>
            </a:r>
          </a:p>
          <a:p>
            <a:endParaRPr lang="en-US" dirty="0" smtClean="0"/>
          </a:p>
          <a:p>
            <a:r>
              <a:rPr lang="ru-RU" dirty="0" smtClean="0"/>
              <a:t>От выхода #0 из транзакции f5d8... импортируется 50  монет, которые отправляются по адресу 4043…. . Последующая транзакция будет ссылаться на выход #0 этой транзакции, когда адресат захочет потратить монеты.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работает технология </a:t>
            </a:r>
            <a:r>
              <a:rPr lang="en-US" dirty="0" smtClean="0"/>
              <a:t>Blockchain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Подтверждение транзакции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Каждая транзакция отправляется в сеть </a:t>
            </a:r>
            <a:r>
              <a:rPr lang="en-US" dirty="0" smtClean="0"/>
              <a:t>Blockchain</a:t>
            </a:r>
            <a:r>
              <a:rPr lang="ru-RU" dirty="0" smtClean="0"/>
              <a:t> широковещательным запросом.</a:t>
            </a:r>
          </a:p>
          <a:p>
            <a:endParaRPr lang="ru-RU" dirty="0" smtClean="0"/>
          </a:p>
          <a:p>
            <a:r>
              <a:rPr lang="ru-RU" dirty="0" smtClean="0"/>
              <a:t>Транзакция считается неподтверждённой пока не включена в блок (Для </a:t>
            </a:r>
            <a:r>
              <a:rPr lang="en-US" dirty="0" smtClean="0"/>
              <a:t>Bitcoin </a:t>
            </a:r>
            <a:r>
              <a:rPr lang="ru-RU" dirty="0" smtClean="0"/>
              <a:t>не менее 6 блоков). Процесс создания блока называется майнинг.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Bitcoin </a:t>
            </a:r>
            <a:r>
              <a:rPr lang="ru-RU" dirty="0" smtClean="0"/>
              <a:t>в блок попадают транзакции прошедшие за последние 10 минут, что регулируется величиной сложности. Блоки соединены с предыдущими блоками, образуя цепочку блоков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91000"/>
            <a:ext cx="632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Blockchain Ethereum</a:t>
            </a:r>
            <a:br>
              <a:rPr lang="en-US" dirty="0" smtClean="0"/>
            </a:br>
            <a:r>
              <a:rPr lang="ru-RU" dirty="0" smtClean="0"/>
              <a:t>Майнинг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800" dirty="0" smtClean="0"/>
              <a:t>Отправка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Взять последний блок, состояние, которого считать </a:t>
            </a:r>
            <a:r>
              <a:rPr lang="ru-RU" dirty="0" err="1" smtClean="0"/>
              <a:t>валидным</a:t>
            </a:r>
            <a:r>
              <a:rPr lang="ru-RU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Запустить E</a:t>
            </a:r>
            <a:r>
              <a:rPr lang="en-US" dirty="0" smtClean="0"/>
              <a:t>thereum </a:t>
            </a:r>
            <a:r>
              <a:rPr lang="ru-RU" dirty="0" smtClean="0"/>
              <a:t>V</a:t>
            </a:r>
            <a:r>
              <a:rPr lang="en-US" dirty="0" smtClean="0"/>
              <a:t>irtual </a:t>
            </a:r>
            <a:r>
              <a:rPr lang="ru-RU" dirty="0" smtClean="0"/>
              <a:t>M</a:t>
            </a:r>
            <a:r>
              <a:rPr lang="en-US" dirty="0" smtClean="0"/>
              <a:t>achine</a:t>
            </a:r>
            <a:r>
              <a:rPr lang="ru-RU" dirty="0" smtClean="0"/>
              <a:t>, используя это состояние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Взять из пула неподтвержденные транзакции и исполнить их в EVM и сохранить новое состояние </a:t>
            </a:r>
            <a:r>
              <a:rPr lang="en-US" dirty="0" smtClean="0"/>
              <a:t>. </a:t>
            </a:r>
            <a:r>
              <a:rPr lang="ru-RU" dirty="0" smtClean="0"/>
              <a:t>В </a:t>
            </a:r>
            <a:r>
              <a:rPr lang="en-US" dirty="0" smtClean="0"/>
              <a:t>EVM</a:t>
            </a:r>
            <a:r>
              <a:rPr lang="ru-RU" dirty="0" smtClean="0"/>
              <a:t> состояние меняется с каждой добавленной в блок транзакцией.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Подобрать случайное число, чтобы хэш блока удовлетворял условию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Отправить блок в сеть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algn="ctr"/>
            <a:r>
              <a:rPr lang="ru-RU" sz="2800" dirty="0" smtClean="0"/>
              <a:t>Получение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Убедиться, что родитель нового блока является самым новым блоком в локальной цепи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Убедиться, что хэш блока удовлетворяет требованиям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Запустить EVM из состояния последнего блока и убедиться, что исполнение транзакций из нового блока приводит к корректному состоянию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Добавить блок в цепь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Подготовка рабочего места</a:t>
            </a:r>
            <a:br>
              <a:rPr lang="ru-RU" dirty="0" smtClean="0"/>
            </a:br>
            <a:r>
              <a:rPr lang="ru-RU" dirty="0" smtClean="0"/>
              <a:t>Установка </a:t>
            </a:r>
            <a:r>
              <a:rPr lang="en-US" dirty="0" smtClean="0"/>
              <a:t>npm </a:t>
            </a:r>
            <a:r>
              <a:rPr lang="ru-RU" dirty="0" smtClean="0"/>
              <a:t>и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ru-RU" dirty="0" smtClean="0"/>
              <a:t>Далее везде предполагается, что </a:t>
            </a:r>
            <a:r>
              <a:rPr lang="en-US" dirty="0" smtClean="0"/>
              <a:t>powershell </a:t>
            </a:r>
            <a:r>
              <a:rPr lang="ru-RU" dirty="0" smtClean="0"/>
              <a:t>вы запускаете в режиме администратора (правой кнопкой мыши на программе и в меню выбрать </a:t>
            </a:r>
            <a:r>
              <a:rPr lang="en-US" dirty="0" smtClean="0"/>
              <a:t>Run as administrator)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Скачайте и установите 64-</a:t>
            </a:r>
            <a:r>
              <a:rPr lang="en-US" dirty="0" smtClean="0"/>
              <a:t>bit</a:t>
            </a:r>
            <a:r>
              <a:rPr lang="ru-RU" dirty="0" smtClean="0"/>
              <a:t> </a:t>
            </a:r>
            <a:r>
              <a:rPr lang="en-US" dirty="0" smtClean="0"/>
              <a:t>current nodejs</a:t>
            </a:r>
            <a:r>
              <a:rPr lang="ru-RU" dirty="0" smtClean="0"/>
              <a:t> по ссылке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https://nodejs.org/en/download/current/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Скачайте и установите 32-</a:t>
            </a:r>
            <a:r>
              <a:rPr lang="en-US" dirty="0" smtClean="0"/>
              <a:t>bit python 2.7.13 </a:t>
            </a:r>
            <a:r>
              <a:rPr lang="ru-RU" dirty="0" smtClean="0"/>
              <a:t>по ссылке  </a:t>
            </a:r>
            <a:r>
              <a:rPr lang="en-US" dirty="0" smtClean="0">
                <a:hlinkClick r:id="rId3"/>
              </a:rPr>
              <a:t>https://www.python.org/downloads/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Не забудьте в инсталляторе выбрать пункт </a:t>
            </a:r>
            <a:r>
              <a:rPr lang="en-US" dirty="0" smtClean="0"/>
              <a:t>Add variable to Path</a:t>
            </a:r>
          </a:p>
          <a:p>
            <a:pPr marL="342900" indent="-342900">
              <a:buAutoNum type="arabicPeriod"/>
            </a:pPr>
            <a:r>
              <a:rPr lang="ru-RU" dirty="0" smtClean="0"/>
              <a:t>Скачайте и установите </a:t>
            </a:r>
            <a:r>
              <a:rPr lang="en-US" dirty="0" smtClean="0"/>
              <a:t>Win64 </a:t>
            </a:r>
            <a:r>
              <a:rPr lang="en-US" dirty="0" err="1" smtClean="0"/>
              <a:t>OpenSSL</a:t>
            </a:r>
            <a:r>
              <a:rPr lang="en-US" dirty="0" smtClean="0"/>
              <a:t> v1.1.0f</a:t>
            </a:r>
            <a:r>
              <a:rPr lang="ru-RU" dirty="0" smtClean="0"/>
              <a:t> по ссылке </a:t>
            </a:r>
            <a:r>
              <a:rPr lang="en-US" dirty="0" smtClean="0">
                <a:hlinkClick r:id="rId4"/>
              </a:rPr>
              <a:t>http://slproweb.com/products/Win32OpenSSL.html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Перезагрузите компьютер. Для проверки, что всё работает откройте </a:t>
            </a:r>
            <a:r>
              <a:rPr lang="en-US" dirty="0" smtClean="0"/>
              <a:t>powershell</a:t>
            </a:r>
            <a:endParaRPr lang="ru-RU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Вводим команду </a:t>
            </a:r>
            <a:r>
              <a:rPr lang="en-US" b="1" dirty="0" smtClean="0"/>
              <a:t>npm</a:t>
            </a:r>
            <a:r>
              <a:rPr lang="ru-RU" dirty="0" smtClean="0"/>
              <a:t>. Если всё верно появится справка по </a:t>
            </a:r>
            <a:r>
              <a:rPr lang="en-US" dirty="0" smtClean="0"/>
              <a:t>npm</a:t>
            </a:r>
            <a:endParaRPr lang="ru-RU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Вводим команду </a:t>
            </a:r>
            <a:r>
              <a:rPr lang="en-US" b="1" dirty="0" smtClean="0"/>
              <a:t>python</a:t>
            </a:r>
            <a:r>
              <a:rPr lang="en-US" dirty="0" smtClean="0"/>
              <a:t>. </a:t>
            </a:r>
            <a:r>
              <a:rPr lang="ru-RU" dirty="0" smtClean="0"/>
              <a:t>Если всё верно появится справка по </a:t>
            </a:r>
            <a:r>
              <a:rPr lang="en-US" dirty="0" smtClean="0"/>
              <a:t>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Подготовка рабочего места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Установка</a:t>
            </a:r>
            <a:r>
              <a:rPr lang="en-US" dirty="0" smtClean="0"/>
              <a:t> </a:t>
            </a:r>
            <a:r>
              <a:rPr lang="en-US" dirty="0" err="1" smtClean="0"/>
              <a:t>testrpc</a:t>
            </a:r>
            <a:r>
              <a:rPr lang="ru-RU" dirty="0" smtClean="0"/>
              <a:t> и </a:t>
            </a:r>
            <a:r>
              <a:rPr lang="en-US" dirty="0" smtClean="0"/>
              <a:t>truffle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ru-RU" dirty="0" smtClean="0"/>
              <a:t>(</a:t>
            </a:r>
            <a:r>
              <a:rPr lang="en-US" dirty="0" smtClean="0">
                <a:hlinkClick r:id="rId2"/>
              </a:rPr>
              <a:t>https://github.com/ethereumjs/testrpc</a:t>
            </a:r>
            <a:r>
              <a:rPr lang="ru-RU" dirty="0" smtClean="0"/>
              <a:t>)</a:t>
            </a:r>
            <a:r>
              <a:rPr lang="en-US" dirty="0" smtClean="0"/>
              <a:t> - </a:t>
            </a:r>
            <a:r>
              <a:rPr lang="ru-RU" dirty="0" smtClean="0"/>
              <a:t>симулятор </a:t>
            </a:r>
            <a:r>
              <a:rPr lang="en-US" dirty="0" smtClean="0"/>
              <a:t>Ethereum </a:t>
            </a:r>
            <a:r>
              <a:rPr lang="ru-RU" dirty="0" smtClean="0"/>
              <a:t>клиента. Позволяет поднять приватный </a:t>
            </a:r>
            <a:r>
              <a:rPr lang="en-US" dirty="0" smtClean="0"/>
              <a:t>Blockchain </a:t>
            </a:r>
            <a:r>
              <a:rPr lang="ru-RU" dirty="0" smtClean="0"/>
              <a:t>с включенным </a:t>
            </a:r>
            <a:r>
              <a:rPr lang="en-US" dirty="0" smtClean="0"/>
              <a:t>RPC</a:t>
            </a:r>
            <a:r>
              <a:rPr lang="ru-RU" dirty="0" smtClean="0"/>
              <a:t> протоколом и 10 аккаунтами</a:t>
            </a:r>
          </a:p>
          <a:p>
            <a:pPr indent="-342900"/>
            <a:endParaRPr lang="ru-RU" dirty="0" smtClean="0"/>
          </a:p>
          <a:p>
            <a:pPr indent="-342900"/>
            <a:r>
              <a:rPr lang="ru-RU" dirty="0" smtClean="0"/>
              <a:t>(</a:t>
            </a:r>
            <a:r>
              <a:rPr lang="en-US" dirty="0" smtClean="0">
                <a:hlinkClick r:id="rId3"/>
              </a:rPr>
              <a:t>https://github.com/trufflesuite/truffle</a:t>
            </a:r>
            <a:r>
              <a:rPr lang="ru-RU" dirty="0" smtClean="0"/>
              <a:t>) – </a:t>
            </a:r>
            <a:r>
              <a:rPr lang="en-US" dirty="0" smtClean="0"/>
              <a:t>Ethereum </a:t>
            </a:r>
            <a:r>
              <a:rPr lang="ru-RU" dirty="0" smtClean="0"/>
              <a:t>Фреймворк</a:t>
            </a:r>
          </a:p>
          <a:p>
            <a:pPr indent="-342900"/>
            <a:endParaRPr lang="en-US" dirty="0" smtClean="0"/>
          </a:p>
          <a:p>
            <a:pPr marL="342900" lvl="1" indent="-342900">
              <a:buFont typeface="+mj-lt"/>
              <a:buAutoNum type="arabicPeriod" startAt="6"/>
            </a:pPr>
            <a:r>
              <a:rPr lang="ru-RU" dirty="0" smtClean="0"/>
              <a:t>Откройте </a:t>
            </a:r>
            <a:r>
              <a:rPr lang="en-US" dirty="0" smtClean="0"/>
              <a:t>powershell</a:t>
            </a:r>
            <a:endParaRPr lang="ru-RU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Выполните команду </a:t>
            </a:r>
            <a:r>
              <a:rPr lang="en-US" b="1" dirty="0" smtClean="0"/>
              <a:t>npm </a:t>
            </a:r>
            <a:r>
              <a:rPr lang="en-US" b="1" dirty="0" err="1" smtClean="0"/>
              <a:t>config</a:t>
            </a:r>
            <a:r>
              <a:rPr lang="en-US" b="1" dirty="0" smtClean="0"/>
              <a:t> set python python2</a:t>
            </a:r>
            <a:endParaRPr lang="ru-RU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Выполните команду </a:t>
            </a:r>
            <a:r>
              <a:rPr lang="en-US" b="1" dirty="0" smtClean="0"/>
              <a:t>npm install -g </a:t>
            </a:r>
            <a:r>
              <a:rPr lang="en-US" b="1" dirty="0" err="1" smtClean="0"/>
              <a:t>ethereumjs-testrpc</a:t>
            </a:r>
            <a:endParaRPr lang="en-US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Выполните команду </a:t>
            </a:r>
            <a:r>
              <a:rPr lang="en-US" b="1" dirty="0" smtClean="0"/>
              <a:t>npm install -g truffle@3.2.2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Всё вышеперечисленное будет поставлено в этот каталог </a:t>
            </a:r>
            <a:r>
              <a:rPr lang="en-US" b="1" dirty="0" smtClean="0"/>
              <a:t>C:\Users\</a:t>
            </a:r>
            <a:r>
              <a:rPr lang="en-US" b="1" dirty="0" smtClean="0">
                <a:solidFill>
                  <a:srgbClr val="FF0000"/>
                </a:solidFill>
              </a:rPr>
              <a:t>YourName</a:t>
            </a:r>
            <a:r>
              <a:rPr lang="en-US" b="1" dirty="0" smtClean="0"/>
              <a:t>\AppData\Roaming\npm\</a:t>
            </a:r>
            <a:endParaRPr lang="ru-RU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Добавьте этот путь в системную переменную </a:t>
            </a:r>
            <a:r>
              <a:rPr lang="en-US" b="1" dirty="0" smtClean="0"/>
              <a:t>PATH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ru-RU" dirty="0" smtClean="0"/>
              <a:t>Перезагрузите компьютер</a:t>
            </a:r>
            <a:r>
              <a:rPr lang="en-US" dirty="0" smtClean="0"/>
              <a:t>. </a:t>
            </a:r>
            <a:r>
              <a:rPr lang="ru-RU" dirty="0" smtClean="0"/>
              <a:t>Для проверки, что всё работает откройте </a:t>
            </a:r>
            <a:r>
              <a:rPr lang="en-US" dirty="0" smtClean="0"/>
              <a:t>powershell</a:t>
            </a:r>
            <a:endParaRPr lang="ru-RU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Вводим команду </a:t>
            </a:r>
            <a:r>
              <a:rPr lang="en-US" b="1" dirty="0" smtClean="0"/>
              <a:t>truffle</a:t>
            </a:r>
            <a:r>
              <a:rPr lang="ru-RU" dirty="0" smtClean="0"/>
              <a:t>. Если всё верно появится справка по </a:t>
            </a:r>
            <a:r>
              <a:rPr lang="en-US" dirty="0" smtClean="0"/>
              <a:t>truffle</a:t>
            </a:r>
            <a:endParaRPr lang="ru-RU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Вводим команду </a:t>
            </a:r>
            <a:r>
              <a:rPr lang="en-US" b="1" dirty="0" err="1" smtClean="0"/>
              <a:t>testrpc</a:t>
            </a:r>
            <a:r>
              <a:rPr lang="en-US" dirty="0" smtClean="0"/>
              <a:t>. </a:t>
            </a:r>
            <a:r>
              <a:rPr lang="ru-RU" dirty="0" smtClean="0"/>
              <a:t>Если всё верно запустится клиент </a:t>
            </a:r>
            <a:r>
              <a:rPr lang="en-US" dirty="0" smtClean="0"/>
              <a:t>Ethereum </a:t>
            </a:r>
            <a:r>
              <a:rPr lang="ru-RU" dirty="0" smtClean="0"/>
              <a:t>на порту 8545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контракта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https://github.com/ethereum/web3.js</a:t>
            </a:r>
            <a:r>
              <a:rPr lang="en-US" dirty="0" smtClean="0"/>
              <a:t>) – web3 </a:t>
            </a:r>
            <a:r>
              <a:rPr lang="ru-RU" dirty="0" smtClean="0"/>
              <a:t>позволяет работать с </a:t>
            </a:r>
            <a:r>
              <a:rPr lang="en-US" dirty="0" smtClean="0"/>
              <a:t>Ethereum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  <a:r>
              <a:rPr lang="ru-RU" dirty="0" smtClean="0"/>
              <a:t> через</a:t>
            </a:r>
            <a:r>
              <a:rPr lang="en-US" dirty="0" smtClean="0"/>
              <a:t> JavaScript</a:t>
            </a:r>
          </a:p>
          <a:p>
            <a:pPr marL="0" lvl="1" indent="-342900"/>
            <a:r>
              <a:rPr lang="ru-RU" dirty="0" smtClean="0"/>
              <a:t>Документация по </a:t>
            </a:r>
            <a:r>
              <a:rPr lang="en-US" dirty="0" smtClean="0"/>
              <a:t>web3 - https://github.com/ethereum/wiki/wiki/JavaScript-API</a:t>
            </a:r>
          </a:p>
          <a:p>
            <a:pPr marL="342900" lvl="1" indent="-342900">
              <a:buAutoNum type="arabicPeriod"/>
            </a:pPr>
            <a:endParaRPr lang="en-US" dirty="0" smtClean="0"/>
          </a:p>
          <a:p>
            <a:pPr marL="342900" lvl="1" indent="-342900">
              <a:buAutoNum type="arabicPeriod"/>
            </a:pPr>
            <a:r>
              <a:rPr lang="ru-RU" dirty="0" smtClean="0"/>
              <a:t>Создайте </a:t>
            </a:r>
            <a:r>
              <a:rPr lang="en-US" dirty="0" smtClean="0"/>
              <a:t>ASP.NET Core Web Application </a:t>
            </a:r>
            <a:r>
              <a:rPr lang="ru-RU" dirty="0" smtClean="0"/>
              <a:t>с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gulp</a:t>
            </a:r>
          </a:p>
          <a:p>
            <a:pPr marL="342900" lvl="1" indent="-342900">
              <a:buFontTx/>
              <a:buAutoNum type="arabicPeriod"/>
            </a:pPr>
            <a:r>
              <a:rPr lang="ru-RU" dirty="0" smtClean="0"/>
              <a:t>В файле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ru-RU" dirty="0" smtClean="0"/>
              <a:t>добавьте библиотеку </a:t>
            </a:r>
            <a:r>
              <a:rPr lang="en-US" dirty="0" smtClean="0"/>
              <a:t>web3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"version": "1.0.0",</a:t>
            </a:r>
          </a:p>
          <a:p>
            <a:r>
              <a:rPr lang="en-US" dirty="0" smtClean="0"/>
              <a:t>  "name": "asp.net",</a:t>
            </a:r>
          </a:p>
          <a:p>
            <a:r>
              <a:rPr lang="en-US" dirty="0" smtClean="0"/>
              <a:t>  "private": true,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devDependencies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webpack</a:t>
            </a:r>
            <a:r>
              <a:rPr lang="en-US" dirty="0" smtClean="0"/>
              <a:t>": "2.6.1",</a:t>
            </a:r>
          </a:p>
          <a:p>
            <a:r>
              <a:rPr lang="en-US" dirty="0" smtClean="0"/>
              <a:t>    "gulp": "3.9.1",</a:t>
            </a:r>
          </a:p>
          <a:p>
            <a:r>
              <a:rPr lang="en-US" dirty="0" smtClean="0"/>
              <a:t>    "gulp-</a:t>
            </a:r>
            <a:r>
              <a:rPr lang="en-US" dirty="0" err="1" smtClean="0"/>
              <a:t>util</a:t>
            </a:r>
            <a:r>
              <a:rPr lang="en-US" dirty="0" smtClean="0"/>
              <a:t>": "3.0.8"</a:t>
            </a:r>
          </a:p>
          <a:p>
            <a:r>
              <a:rPr lang="en-US" dirty="0" smtClean="0"/>
              <a:t>  },</a:t>
            </a:r>
          </a:p>
          <a:p>
            <a:r>
              <a:rPr lang="en-US" dirty="0" smtClean="0"/>
              <a:t>  "dependencies": {</a:t>
            </a:r>
          </a:p>
          <a:p>
            <a:r>
              <a:rPr lang="en-US" dirty="0" smtClean="0"/>
              <a:t>    "web3": "0.19.0"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контракта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+mj-lt"/>
              <a:buAutoNum type="arabicPeriod" startAt="3"/>
            </a:pPr>
            <a:r>
              <a:rPr lang="ru-RU" dirty="0" smtClean="0"/>
              <a:t>В </a:t>
            </a:r>
            <a:r>
              <a:rPr lang="en-US" dirty="0" smtClean="0"/>
              <a:t>app.js </a:t>
            </a:r>
            <a:r>
              <a:rPr lang="ru-RU" dirty="0" smtClean="0"/>
              <a:t>напишем функцию отображения счетов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web3Library = require('web3');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showAccounts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const web3 = new web3Library(new web3Library.providers.HttpProvider("http://localhost:8545"));</a:t>
            </a:r>
          </a:p>
          <a:p>
            <a:r>
              <a:rPr lang="en-US" dirty="0" smtClean="0"/>
              <a:t>    const accounts = web3.eth.accounts;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divAccounts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hAccounts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("h1");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hAccounts.innerText</a:t>
            </a:r>
            <a:r>
              <a:rPr lang="en-US" dirty="0" smtClean="0"/>
              <a:t> = "</a:t>
            </a:r>
            <a:r>
              <a:rPr lang="ru-RU" dirty="0" smtClean="0"/>
              <a:t>Счета";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divAccounts.appendChild</a:t>
            </a:r>
            <a:r>
              <a:rPr lang="en-US" dirty="0" smtClean="0"/>
              <a:t>(</a:t>
            </a:r>
            <a:r>
              <a:rPr lang="en-US" dirty="0" err="1" smtClean="0"/>
              <a:t>hAccounts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accounts.forEach</a:t>
            </a:r>
            <a:r>
              <a:rPr lang="en-US" dirty="0" smtClean="0"/>
              <a:t>(account =&gt; {</a:t>
            </a:r>
          </a:p>
          <a:p>
            <a:r>
              <a:rPr lang="en-US" dirty="0" smtClean="0"/>
              <a:t>        const </a:t>
            </a:r>
            <a:r>
              <a:rPr lang="en-US" dirty="0" err="1" smtClean="0"/>
              <a:t>divAccount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divAccount.innerText</a:t>
            </a:r>
            <a:r>
              <a:rPr lang="en-US" dirty="0" smtClean="0"/>
              <a:t> = account;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divAccounts.appendChild</a:t>
            </a:r>
            <a:r>
              <a:rPr lang="en-US" dirty="0" smtClean="0"/>
              <a:t>(</a:t>
            </a:r>
            <a:r>
              <a:rPr lang="en-US" dirty="0" err="1" smtClean="0"/>
              <a:t>divAccount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dirty="0" err="1" smtClean="0"/>
              <a:t>divAccounts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module.exports</a:t>
            </a:r>
            <a:r>
              <a:rPr lang="en-US" dirty="0" smtClean="0"/>
              <a:t> = { </a:t>
            </a:r>
            <a:r>
              <a:rPr lang="en-US" dirty="0" err="1" smtClean="0"/>
              <a:t>showAccounts</a:t>
            </a:r>
            <a:r>
              <a:rPr lang="en-US" dirty="0" smtClean="0"/>
              <a:t>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контракта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+mj-lt"/>
              <a:buAutoNum type="arabicPeriod" startAt="4"/>
            </a:pPr>
            <a:r>
              <a:rPr lang="ru-RU" dirty="0" smtClean="0"/>
              <a:t>Соберите </a:t>
            </a:r>
            <a:r>
              <a:rPr lang="en-US" dirty="0" err="1" smtClean="0"/>
              <a:t>app.bundle.js</a:t>
            </a:r>
            <a:endParaRPr lang="ru-RU" dirty="0" smtClean="0"/>
          </a:p>
          <a:p>
            <a:pPr marL="342900" lvl="1" indent="-342900">
              <a:buFont typeface="+mj-lt"/>
              <a:buAutoNum type="arabicPeriod" startAt="4"/>
            </a:pPr>
            <a:r>
              <a:rPr lang="ru-RU" dirty="0" smtClean="0"/>
              <a:t>И добавьте вызов функции отображения счетов на странице </a:t>
            </a:r>
            <a:r>
              <a:rPr lang="en-US" dirty="0" err="1" smtClean="0"/>
              <a:t>index.cshtml</a:t>
            </a:r>
            <a:endParaRPr lang="en-US" dirty="0" smtClean="0"/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="~/</a:t>
            </a:r>
            <a:r>
              <a:rPr lang="en-US" dirty="0" err="1" smtClean="0"/>
              <a:t>app.bundle.js</a:t>
            </a:r>
            <a:r>
              <a:rPr lang="en-US" dirty="0" smtClean="0"/>
              <a:t>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window.onload</a:t>
            </a:r>
            <a:r>
              <a:rPr lang="en-US" dirty="0" smtClean="0"/>
              <a:t> = function 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App.showAccounts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&lt;/script&gt;</a:t>
            </a:r>
            <a:endParaRPr lang="ru-RU" dirty="0" smtClean="0"/>
          </a:p>
          <a:p>
            <a:pPr marL="342900" indent="-342900">
              <a:buAutoNum type="arabicPeriod" startAt="6"/>
            </a:pPr>
            <a:r>
              <a:rPr lang="ru-RU" dirty="0" smtClean="0"/>
              <a:t>Для проверки сперва запустите </a:t>
            </a:r>
            <a:r>
              <a:rPr lang="en-US" dirty="0" smtClean="0"/>
              <a:t>powershell </a:t>
            </a:r>
            <a:r>
              <a:rPr lang="ru-RU" dirty="0" smtClean="0"/>
              <a:t>и введите команду </a:t>
            </a:r>
            <a:r>
              <a:rPr lang="en-US" b="1" dirty="0" err="1" smtClean="0"/>
              <a:t>testrpc</a:t>
            </a:r>
            <a:endParaRPr lang="en-US" dirty="0" smtClean="0"/>
          </a:p>
          <a:p>
            <a:pPr marL="342900" indent="-342900">
              <a:buAutoNum type="arabicPeriod" startAt="6"/>
            </a:pPr>
            <a:r>
              <a:rPr lang="ru-RU" dirty="0" smtClean="0"/>
              <a:t>Запустите сайт, вы должны увидеть список тестовых счетов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контракта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truffle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ru-RU" dirty="0" smtClean="0"/>
              <a:t>Перед выполнением команд убедитесь, что запущен </a:t>
            </a:r>
            <a:r>
              <a:rPr lang="en-US" dirty="0" err="1" smtClean="0"/>
              <a:t>testrpc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2000" y="1828800"/>
            <a:ext cx="518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AutoNum type="arabicPeriod"/>
            </a:pPr>
            <a:r>
              <a:rPr lang="ru-RU" dirty="0" smtClean="0"/>
              <a:t>Запустите </a:t>
            </a:r>
            <a:r>
              <a:rPr lang="en-US" dirty="0" smtClean="0"/>
              <a:t>powershell. </a:t>
            </a:r>
            <a:r>
              <a:rPr lang="ru-RU" dirty="0" smtClean="0"/>
              <a:t>Перейдите в папку </a:t>
            </a:r>
            <a:r>
              <a:rPr lang="en-US" dirty="0" err="1" smtClean="0"/>
              <a:t>wwwroot</a:t>
            </a:r>
            <a:r>
              <a:rPr lang="ru-RU" dirty="0" smtClean="0"/>
              <a:t> вашего </a:t>
            </a:r>
            <a:r>
              <a:rPr lang="en-US" dirty="0" err="1" smtClean="0"/>
              <a:t>NetCore</a:t>
            </a:r>
            <a:r>
              <a:rPr lang="en-US" dirty="0" smtClean="0"/>
              <a:t> </a:t>
            </a:r>
            <a:r>
              <a:rPr lang="ru-RU" dirty="0" smtClean="0"/>
              <a:t>проекта командой </a:t>
            </a:r>
            <a:r>
              <a:rPr lang="en-US" b="1" dirty="0" err="1" smtClean="0"/>
              <a:t>cd</a:t>
            </a:r>
            <a:r>
              <a:rPr lang="ru-RU" b="1" dirty="0" smtClean="0"/>
              <a:t>.</a:t>
            </a:r>
            <a:endParaRPr lang="en-US" dirty="0" smtClean="0"/>
          </a:p>
          <a:p>
            <a:pPr marL="342900" lvl="1" indent="-342900">
              <a:buAutoNum type="arabicPeriod"/>
            </a:pPr>
            <a:r>
              <a:rPr lang="ru-RU" dirty="0" smtClean="0"/>
              <a:t>Введите команду </a:t>
            </a:r>
            <a:r>
              <a:rPr lang="en-US" b="1" dirty="0" smtClean="0"/>
              <a:t>truffle </a:t>
            </a:r>
            <a:r>
              <a:rPr lang="en-US" b="1" dirty="0" err="1" smtClean="0"/>
              <a:t>init</a:t>
            </a:r>
            <a:r>
              <a:rPr lang="en-US" dirty="0" err="1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 папке </a:t>
            </a:r>
            <a:r>
              <a:rPr lang="en-US" dirty="0" err="1" smtClean="0"/>
              <a:t>wwwroot</a:t>
            </a:r>
            <a:r>
              <a:rPr lang="ru-RU" dirty="0" smtClean="0"/>
              <a:t> будет создан тестовый проект</a:t>
            </a:r>
            <a:r>
              <a:rPr lang="en-US" dirty="0" smtClean="0"/>
              <a:t> Ethereum </a:t>
            </a:r>
            <a:r>
              <a:rPr lang="ru-RU" dirty="0" smtClean="0"/>
              <a:t>контракта</a:t>
            </a:r>
          </a:p>
          <a:p>
            <a:pPr marL="342900" lvl="1" indent="-342900">
              <a:buAutoNum type="arabicPeriod"/>
            </a:pPr>
            <a:r>
              <a:rPr lang="ru-RU" dirty="0" smtClean="0"/>
              <a:t>Введите команду </a:t>
            </a:r>
            <a:r>
              <a:rPr lang="en-US" b="1" dirty="0" smtClean="0"/>
              <a:t>truffle compile</a:t>
            </a:r>
            <a:r>
              <a:rPr lang="en-US" dirty="0" smtClean="0"/>
              <a:t>. </a:t>
            </a:r>
            <a:r>
              <a:rPr lang="ru-RU" dirty="0" smtClean="0"/>
              <a:t>Файлы контрактов (с расширением </a:t>
            </a:r>
            <a:r>
              <a:rPr lang="en-US" dirty="0" smtClean="0"/>
              <a:t>sol)</a:t>
            </a:r>
            <a:r>
              <a:rPr lang="ru-RU" dirty="0" smtClean="0"/>
              <a:t> скомпилируются  в </a:t>
            </a:r>
            <a:r>
              <a:rPr lang="en-US" dirty="0" smtClean="0"/>
              <a:t>ABI</a:t>
            </a:r>
            <a:r>
              <a:rPr lang="ru-RU" dirty="0" smtClean="0"/>
              <a:t> файлы </a:t>
            </a:r>
            <a:r>
              <a:rPr lang="en-US" dirty="0" smtClean="0"/>
              <a:t>(</a:t>
            </a:r>
            <a:r>
              <a:rPr lang="ru-RU" dirty="0" smtClean="0"/>
              <a:t>с расширением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r>
              <a:rPr lang="ru-RU" dirty="0" smtClean="0"/>
              <a:t> в подкаталог </a:t>
            </a:r>
            <a:r>
              <a:rPr lang="en-US" dirty="0" smtClean="0"/>
              <a:t>build/contracts.</a:t>
            </a:r>
            <a:endParaRPr lang="ru-RU" dirty="0" smtClean="0"/>
          </a:p>
          <a:p>
            <a:pPr marL="342900" lvl="1" indent="-342900">
              <a:buAutoNum type="arabicPeriod"/>
            </a:pPr>
            <a:r>
              <a:rPr lang="ru-RU" dirty="0" smtClean="0"/>
              <a:t>Введите команду </a:t>
            </a:r>
            <a:r>
              <a:rPr lang="en-US" b="1" dirty="0" smtClean="0"/>
              <a:t>truffle migrate</a:t>
            </a:r>
            <a:r>
              <a:rPr lang="en-US" dirty="0" smtClean="0"/>
              <a:t>, </a:t>
            </a:r>
            <a:r>
              <a:rPr lang="ru-RU" dirty="0" smtClean="0"/>
              <a:t>чтобы разместить контракты в </a:t>
            </a:r>
            <a:r>
              <a:rPr lang="en-US" dirty="0" smtClean="0"/>
              <a:t> </a:t>
            </a:r>
            <a:r>
              <a:rPr lang="ru-RU" dirty="0" smtClean="0"/>
              <a:t>сети </a:t>
            </a:r>
            <a:r>
              <a:rPr lang="en-US" dirty="0" smtClean="0"/>
              <a:t>Ethereum</a:t>
            </a:r>
            <a:r>
              <a:rPr lang="ru-RU" dirty="0" smtClean="0"/>
              <a:t> (команда также запускает компиляцию контрактов, см. предыдущий пункт)</a:t>
            </a:r>
            <a:endParaRPr lang="en-US" dirty="0" smtClean="0"/>
          </a:p>
          <a:p>
            <a:pPr marL="342900" lvl="1" indent="-342900">
              <a:buAutoNum type="arabicPeriod"/>
            </a:pPr>
            <a:r>
              <a:rPr lang="ru-RU" dirty="0" smtClean="0"/>
              <a:t>Введите команду </a:t>
            </a:r>
            <a:r>
              <a:rPr lang="en-US" b="1" dirty="0" smtClean="0"/>
              <a:t>truffle test</a:t>
            </a:r>
            <a:r>
              <a:rPr lang="en-US" dirty="0" smtClean="0"/>
              <a:t>. </a:t>
            </a:r>
            <a:r>
              <a:rPr lang="ru-RU" dirty="0" smtClean="0"/>
              <a:t>Чтобы запустить тесты из примера. Обратите внимание на содержимое окна </a:t>
            </a:r>
            <a:r>
              <a:rPr lang="en-US" dirty="0" smtClean="0"/>
              <a:t>powershell</a:t>
            </a:r>
            <a:r>
              <a:rPr lang="ru-RU" dirty="0" smtClean="0"/>
              <a:t>, где запущен </a:t>
            </a:r>
            <a:r>
              <a:rPr lang="en-US" dirty="0" err="1" smtClean="0"/>
              <a:t>testrpc</a:t>
            </a:r>
            <a:r>
              <a:rPr lang="en-US" dirty="0" smtClean="0"/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8958" y="1905001"/>
            <a:ext cx="258784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контракта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en-US" dirty="0" smtClean="0"/>
              <a:t>Solidity </a:t>
            </a:r>
            <a:r>
              <a:rPr lang="ru-RU" dirty="0" smtClean="0"/>
              <a:t>– язык для написания контрактов</a:t>
            </a:r>
          </a:p>
          <a:p>
            <a:pPr marL="342900" lvl="1" indent="-342900"/>
            <a:r>
              <a:rPr lang="ru-RU" dirty="0" smtClean="0"/>
              <a:t>документация </a:t>
            </a:r>
            <a:r>
              <a:rPr lang="en-US" dirty="0" smtClean="0">
                <a:hlinkClick r:id="rId2"/>
              </a:rPr>
              <a:t>https://solidity.readthedocs.io/en/develop/</a:t>
            </a:r>
            <a:endParaRPr lang="ru-RU" dirty="0" smtClean="0"/>
          </a:p>
          <a:p>
            <a:pPr marL="342900" lvl="1" indent="-342900"/>
            <a:endParaRPr lang="ru-RU" dirty="0" smtClean="0"/>
          </a:p>
          <a:p>
            <a:r>
              <a:rPr lang="ru-RU" dirty="0" smtClean="0"/>
              <a:t>Возможности языка</a:t>
            </a:r>
            <a:endParaRPr lang="en-US" dirty="0" smtClean="0"/>
          </a:p>
          <a:p>
            <a:r>
              <a:rPr lang="en-US" dirty="0" smtClean="0"/>
              <a:t>➜</a:t>
            </a:r>
            <a:r>
              <a:rPr lang="ru-RU" dirty="0" smtClean="0"/>
              <a:t>Тьюринг-полный</a:t>
            </a:r>
            <a:endParaRPr lang="en-US" dirty="0" smtClean="0"/>
          </a:p>
          <a:p>
            <a:r>
              <a:rPr lang="en-US" dirty="0" smtClean="0"/>
              <a:t>➜</a:t>
            </a:r>
            <a:r>
              <a:rPr lang="ru-RU" dirty="0" smtClean="0"/>
              <a:t>Статическая типизация</a:t>
            </a:r>
            <a:endParaRPr lang="en-US" dirty="0" smtClean="0"/>
          </a:p>
          <a:p>
            <a:r>
              <a:rPr lang="en-US" dirty="0" smtClean="0"/>
              <a:t>➜</a:t>
            </a:r>
            <a:r>
              <a:rPr lang="ru-RU" dirty="0" smtClean="0"/>
              <a:t>Поддерживает наследование</a:t>
            </a:r>
            <a:endParaRPr lang="en-US" dirty="0" smtClean="0"/>
          </a:p>
          <a:p>
            <a:r>
              <a:rPr lang="en-US" dirty="0" smtClean="0"/>
              <a:t>➜</a:t>
            </a:r>
            <a:r>
              <a:rPr lang="ru-RU" dirty="0" smtClean="0"/>
              <a:t>Поддерживает библиотеки</a:t>
            </a:r>
            <a:endParaRPr lang="en-US" dirty="0" smtClean="0"/>
          </a:p>
          <a:p>
            <a:pPr marL="342900" lvl="1" indent="-342900" algn="ctr"/>
            <a:r>
              <a:rPr lang="ru-RU" sz="2800" dirty="0" smtClean="0"/>
              <a:t>Для сравнения</a:t>
            </a:r>
          </a:p>
          <a:p>
            <a:pPr marL="342900" lvl="1" indent="-342900"/>
            <a:r>
              <a:rPr lang="ru-RU" b="1" dirty="0" smtClean="0"/>
              <a:t>Сценарий в </a:t>
            </a:r>
            <a:r>
              <a:rPr lang="ru-RU" b="1" dirty="0" err="1" smtClean="0"/>
              <a:t>Биткойн</a:t>
            </a:r>
            <a:endParaRPr lang="ru-RU" b="1" dirty="0" smtClean="0"/>
          </a:p>
          <a:p>
            <a:pPr marL="0" lvl="1" indent="-342900"/>
            <a:r>
              <a:rPr lang="en-US" dirty="0" smtClean="0"/>
              <a:t>OP_DUP OP_HASH160 62e907b15cbf27d5425399ebf6f0fb50ebb88f18 OP_EQUALVERIFY OP_CHECKSIG</a:t>
            </a:r>
          </a:p>
          <a:p>
            <a:pPr marL="0" lvl="1" indent="-342900"/>
            <a:endParaRPr lang="ru-RU" dirty="0" smtClean="0"/>
          </a:p>
          <a:p>
            <a:pPr marL="342900" lvl="1" indent="-342900"/>
            <a:r>
              <a:rPr lang="ru-RU" b="1" dirty="0" smtClean="0"/>
              <a:t>Тот </a:t>
            </a:r>
            <a:r>
              <a:rPr lang="ru-RU" b="1" smtClean="0"/>
              <a:t>же </a:t>
            </a:r>
            <a:r>
              <a:rPr lang="ru-RU" b="1" smtClean="0"/>
              <a:t>Сценарий на </a:t>
            </a:r>
            <a:r>
              <a:rPr lang="en-US" b="1" dirty="0" smtClean="0"/>
              <a:t>Solidity</a:t>
            </a:r>
          </a:p>
          <a:p>
            <a:pPr marL="342900" lvl="1" indent="-342900"/>
            <a:r>
              <a:rPr lang="en-US" dirty="0" smtClean="0"/>
              <a:t>contract Simple { function() { </a:t>
            </a:r>
            <a:r>
              <a:rPr lang="en-US" dirty="0" err="1" smtClean="0"/>
              <a:t>var</a:t>
            </a:r>
            <a:r>
              <a:rPr lang="en-US" dirty="0" smtClean="0"/>
              <a:t> two = 1 + 1; } }</a:t>
            </a:r>
            <a:endParaRPr lang="ru-RU" dirty="0" smtClean="0"/>
          </a:p>
          <a:p>
            <a:pPr marL="342900" lvl="1" indent="-342900"/>
            <a:endParaRPr lang="en-US" dirty="0" smtClean="0"/>
          </a:p>
          <a:p>
            <a:pPr marL="342900" lvl="1" indent="-342900"/>
            <a:r>
              <a:rPr lang="ru-RU" dirty="0" smtClean="0"/>
              <a:t>Примеры</a:t>
            </a:r>
            <a:r>
              <a:rPr lang="en-US" dirty="0" smtClean="0"/>
              <a:t>:</a:t>
            </a:r>
          </a:p>
          <a:p>
            <a:pPr marL="342900" lvl="1" indent="-342900"/>
            <a:r>
              <a:rPr lang="en-US" dirty="0" smtClean="0">
                <a:hlinkClick r:id="rId3"/>
              </a:rPr>
              <a:t>Greeter contract</a:t>
            </a:r>
            <a:r>
              <a:rPr lang="en-US" dirty="0" smtClean="0"/>
              <a:t>,  </a:t>
            </a:r>
            <a:r>
              <a:rPr lang="en-US" dirty="0" smtClean="0">
                <a:hlinkClick r:id="rId4"/>
              </a:rPr>
              <a:t>Voting contract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Blind Auction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Safe Remote Purchase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Умный контракт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Smart-</a:t>
            </a:r>
            <a:r>
              <a:rPr lang="ru-RU" dirty="0" smtClean="0"/>
              <a:t>контракт – это алгоритм, обеспечивающий проверку и выполнение условий контракта или решений по результатам переговоров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057400"/>
            <a:ext cx="82296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Основные принципы</a:t>
            </a:r>
          </a:p>
          <a:p>
            <a:endParaRPr lang="ru-RU" dirty="0" smtClean="0"/>
          </a:p>
          <a:p>
            <a:r>
              <a:rPr lang="ru-RU" dirty="0" smtClean="0"/>
              <a:t>Стороны контракта используют широко распространенные методы электронной цифровой подписи</a:t>
            </a:r>
          </a:p>
          <a:p>
            <a:endParaRPr lang="ru-RU" dirty="0" smtClean="0"/>
          </a:p>
          <a:p>
            <a:r>
              <a:rPr lang="ru-RU" dirty="0" smtClean="0"/>
              <a:t>Существование открытых</a:t>
            </a:r>
            <a:r>
              <a:rPr lang="en-US" dirty="0" smtClean="0"/>
              <a:t> </a:t>
            </a:r>
            <a:r>
              <a:rPr lang="ru-RU" dirty="0" smtClean="0"/>
              <a:t>и доверительных сторонам контракта баз данных для исполняемых транзакций, работа которых полностью исключает человеческий фактор.  Такая база должна обеспечивать полный неизменяемый реестр всех совершённых транзакций.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Условия умного контракта должны иметь полное математическое описание, которое возможно запрограммировать в среде существования умного контракта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Код контракта не может быть изменён на этапе исполнения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 отправкой монет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контракта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pragma</a:t>
            </a:r>
            <a:r>
              <a:rPr lang="en-US" dirty="0" smtClean="0"/>
              <a:t> solidity ^0.4.6;</a:t>
            </a:r>
          </a:p>
          <a:p>
            <a:r>
              <a:rPr lang="en-US" dirty="0" smtClean="0"/>
              <a:t>contract </a:t>
            </a:r>
            <a:r>
              <a:rPr lang="en-US" dirty="0" err="1" smtClean="0"/>
              <a:t>SendCoinContract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mapping (address =&gt; </a:t>
            </a:r>
            <a:r>
              <a:rPr lang="en-US" dirty="0" err="1" smtClean="0"/>
              <a:t>uint</a:t>
            </a:r>
            <a:r>
              <a:rPr lang="en-US" dirty="0" smtClean="0"/>
              <a:t>) balances;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SendCoinContract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balances[</a:t>
            </a:r>
            <a:r>
              <a:rPr lang="en-US" dirty="0" err="1" smtClean="0"/>
              <a:t>tx.origin</a:t>
            </a:r>
            <a:r>
              <a:rPr lang="en-US" dirty="0" smtClean="0"/>
              <a:t>] = 10000;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sendCoin</a:t>
            </a:r>
            <a:r>
              <a:rPr lang="en-US" dirty="0" smtClean="0"/>
              <a:t>(address receiver, </a:t>
            </a:r>
            <a:r>
              <a:rPr lang="en-US" dirty="0" err="1" smtClean="0"/>
              <a:t>uint</a:t>
            </a:r>
            <a:r>
              <a:rPr lang="en-US" dirty="0" smtClean="0"/>
              <a:t> amount) returns(</a:t>
            </a:r>
            <a:r>
              <a:rPr lang="en-US" dirty="0" err="1" smtClean="0"/>
              <a:t>bool</a:t>
            </a:r>
            <a:r>
              <a:rPr lang="en-US" dirty="0" smtClean="0"/>
              <a:t> sufficient) {</a:t>
            </a:r>
          </a:p>
          <a:p>
            <a:pPr lvl="1"/>
            <a:r>
              <a:rPr lang="en-US" dirty="0" smtClean="0"/>
              <a:t>if (balances[</a:t>
            </a:r>
            <a:r>
              <a:rPr lang="en-US" dirty="0" err="1" smtClean="0"/>
              <a:t>msg.sender</a:t>
            </a:r>
            <a:r>
              <a:rPr lang="en-US" dirty="0" smtClean="0"/>
              <a:t>] &lt; amount) return false;</a:t>
            </a:r>
          </a:p>
          <a:p>
            <a:pPr lvl="1"/>
            <a:r>
              <a:rPr lang="en-US" dirty="0" smtClean="0"/>
              <a:t>balances[</a:t>
            </a:r>
            <a:r>
              <a:rPr lang="en-US" dirty="0" err="1" smtClean="0"/>
              <a:t>msg.sender</a:t>
            </a:r>
            <a:r>
              <a:rPr lang="en-US" dirty="0" smtClean="0"/>
              <a:t>] -= amount;</a:t>
            </a:r>
          </a:p>
          <a:p>
            <a:pPr lvl="1"/>
            <a:r>
              <a:rPr lang="en-US" dirty="0" smtClean="0"/>
              <a:t>balances[receiver] += amount;</a:t>
            </a:r>
          </a:p>
          <a:p>
            <a:pPr lvl="1"/>
            <a:r>
              <a:rPr lang="en-US" dirty="0" smtClean="0"/>
              <a:t>return true;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getBalance</a:t>
            </a:r>
            <a:r>
              <a:rPr lang="en-US" dirty="0" smtClean="0"/>
              <a:t>(address </a:t>
            </a:r>
            <a:r>
              <a:rPr lang="en-US" dirty="0" err="1" smtClean="0"/>
              <a:t>addr</a:t>
            </a:r>
            <a:r>
              <a:rPr lang="en-US" dirty="0" smtClean="0"/>
              <a:t>) returns(</a:t>
            </a:r>
            <a:r>
              <a:rPr lang="en-US" dirty="0" err="1" smtClean="0"/>
              <a:t>uint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return balances[</a:t>
            </a:r>
            <a:r>
              <a:rPr lang="en-US" dirty="0" err="1" smtClean="0"/>
              <a:t>addr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 отправкой монет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в </a:t>
            </a:r>
            <a:r>
              <a:rPr lang="en-US" dirty="0" err="1" smtClean="0"/>
              <a:t>index.cshtml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 done = 4;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xhr.responseType</a:t>
            </a:r>
            <a:r>
              <a:rPr lang="en-US" dirty="0" smtClean="0"/>
              <a:t> = 'text';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xhr.open</a:t>
            </a:r>
            <a:r>
              <a:rPr lang="en-US" dirty="0" smtClean="0"/>
              <a:t>('GET', 'contracts/SendCoinContract.sol', true);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xhr.onloadend</a:t>
            </a:r>
            <a:r>
              <a:rPr lang="en-US" dirty="0" smtClean="0"/>
              <a:t> = function (result) {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xhr.readyState</a:t>
            </a:r>
            <a:r>
              <a:rPr lang="en-US" dirty="0" smtClean="0"/>
              <a:t> == done)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App.demoSendCoinContract</a:t>
            </a:r>
            <a:r>
              <a:rPr lang="en-US" dirty="0" smtClean="0"/>
              <a:t>(</a:t>
            </a:r>
            <a:r>
              <a:rPr lang="en-US" dirty="0" err="1" smtClean="0"/>
              <a:t>xhr.response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xhr.send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 отправкой монет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в </a:t>
            </a:r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demoSendCoinContract</a:t>
            </a:r>
            <a:r>
              <a:rPr lang="en-US" dirty="0" smtClean="0"/>
              <a:t>(code) {</a:t>
            </a:r>
          </a:p>
          <a:p>
            <a:r>
              <a:rPr lang="en-US" dirty="0" smtClean="0"/>
              <a:t>    const web3 = new web3Library(new web3Library.providers.HttpProvider("http://localhost:8545"));</a:t>
            </a:r>
          </a:p>
          <a:p>
            <a:r>
              <a:rPr lang="en-US" dirty="0" smtClean="0"/>
              <a:t>    const accounts = web3.eth.accounts;    </a:t>
            </a:r>
          </a:p>
          <a:p>
            <a:r>
              <a:rPr lang="en-US" dirty="0" smtClean="0"/>
              <a:t>    const contract = web3.eth.compile.solidity(code);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SendCoinContract</a:t>
            </a:r>
            <a:r>
              <a:rPr lang="en-US" dirty="0" smtClean="0"/>
              <a:t> = web3.eth.contract(</a:t>
            </a:r>
            <a:r>
              <a:rPr lang="en-US" dirty="0" err="1" smtClean="0"/>
              <a:t>contract.info.abiDefinition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deployedContract</a:t>
            </a:r>
            <a:r>
              <a:rPr lang="en-US" dirty="0" smtClean="0"/>
              <a:t> = </a:t>
            </a:r>
            <a:r>
              <a:rPr lang="en-US" dirty="0" err="1" smtClean="0"/>
              <a:t>SendCoinContract.new</a:t>
            </a:r>
            <a:r>
              <a:rPr lang="en-US" dirty="0" smtClean="0"/>
              <a:t>({ from: accounts[0], data: </a:t>
            </a:r>
            <a:r>
              <a:rPr lang="en-US" dirty="0" err="1" smtClean="0"/>
              <a:t>contract.code</a:t>
            </a:r>
            <a:r>
              <a:rPr lang="en-US" dirty="0" smtClean="0"/>
              <a:t>, gas: 200000}, function (e, contract) {</a:t>
            </a:r>
          </a:p>
          <a:p>
            <a:r>
              <a:rPr lang="en-US" dirty="0" smtClean="0"/>
              <a:t>        if (!e) {</a:t>
            </a:r>
          </a:p>
          <a:p>
            <a:r>
              <a:rPr lang="en-US" dirty="0" smtClean="0"/>
              <a:t>            if (!</a:t>
            </a:r>
            <a:r>
              <a:rPr lang="en-US" dirty="0" err="1" smtClean="0"/>
              <a:t>contract.address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console.log("Contract transaction hash waiting to be mined");</a:t>
            </a:r>
          </a:p>
          <a:p>
            <a:r>
              <a:rPr lang="en-US" dirty="0" smtClean="0"/>
              <a:t>                console.log("Transaction Hash: " + </a:t>
            </a:r>
            <a:r>
              <a:rPr lang="en-US" dirty="0" err="1" smtClean="0"/>
              <a:t>contract.transactionHash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} else {</a:t>
            </a:r>
          </a:p>
          <a:p>
            <a:r>
              <a:rPr lang="en-US" dirty="0" smtClean="0"/>
              <a:t>                console.log(" Contract mined! </a:t>
            </a:r>
            <a:r>
              <a:rPr lang="en-US" dirty="0" err="1" smtClean="0"/>
              <a:t>Адрес</a:t>
            </a:r>
            <a:r>
              <a:rPr lang="en-US" dirty="0" smtClean="0"/>
              <a:t>: " + </a:t>
            </a:r>
            <a:r>
              <a:rPr lang="en-US" dirty="0" err="1" smtClean="0"/>
              <a:t>contract.address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                </a:t>
            </a:r>
            <a:r>
              <a:rPr lang="en-US" dirty="0" smtClean="0"/>
              <a:t>// …. </a:t>
            </a:r>
            <a:r>
              <a:rPr lang="ru-RU" dirty="0" smtClean="0"/>
              <a:t>см. код следующего слайда</a:t>
            </a:r>
            <a:endParaRPr lang="en-US" dirty="0" smtClean="0"/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 отправкой монет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в </a:t>
            </a:r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console.log(" Contract mined!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Адрес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: " +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contract.address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                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contractInstance</a:t>
            </a:r>
            <a:r>
              <a:rPr lang="en-US" dirty="0" smtClean="0"/>
              <a:t> = </a:t>
            </a:r>
            <a:r>
              <a:rPr lang="en-US" dirty="0" err="1" smtClean="0"/>
              <a:t>SendCoinContract.at</a:t>
            </a:r>
            <a:r>
              <a:rPr lang="en-US" dirty="0" smtClean="0"/>
              <a:t>(</a:t>
            </a:r>
            <a:r>
              <a:rPr lang="en-US" dirty="0" err="1" smtClean="0"/>
              <a:t>contract.address</a:t>
            </a:r>
            <a:r>
              <a:rPr lang="en-US" dirty="0" smtClean="0"/>
              <a:t>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const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balanceBefore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document.createElement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("div");</a:t>
            </a:r>
          </a:p>
          <a:p>
            <a:r>
              <a:rPr lang="en-US" dirty="0" smtClean="0"/>
              <a:t>const balanceBefore0 = </a:t>
            </a:r>
            <a:r>
              <a:rPr lang="en-US" dirty="0" err="1" smtClean="0"/>
              <a:t>contractInstance.getBalance.call</a:t>
            </a:r>
            <a:r>
              <a:rPr lang="en-US" dirty="0" smtClean="0"/>
              <a:t>(accounts[0]);</a:t>
            </a:r>
          </a:p>
          <a:p>
            <a:r>
              <a:rPr lang="en-US" dirty="0" smtClean="0"/>
              <a:t>const balanceBefore1 = </a:t>
            </a:r>
            <a:r>
              <a:rPr lang="en-US" dirty="0" err="1" smtClean="0"/>
              <a:t>contractInstance.getBalance.call</a:t>
            </a:r>
            <a:r>
              <a:rPr lang="en-US" dirty="0" smtClean="0"/>
              <a:t>(accounts[1]);</a:t>
            </a: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balanceBefore.innerHTML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"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Балансы счетов до отправки денег:&lt;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BR/&gt;" + accounts[0] + ' = ' + balanceBefore0 + '&lt;BR/&gt;' + accounts[1] + ' = ' + balanceBefore1;</a:t>
            </a: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document.body.appendChild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balanceBefore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</a:t>
            </a:r>
          </a:p>
          <a:p>
            <a:r>
              <a:rPr lang="en-US" dirty="0" err="1" smtClean="0"/>
              <a:t>contractInstance.sendCoin</a:t>
            </a:r>
            <a:r>
              <a:rPr lang="en-US" dirty="0" smtClean="0"/>
              <a:t>(accounts[1], 2000, { from: accounts[0] });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const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balanceAfter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document.createElement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("div");</a:t>
            </a:r>
          </a:p>
          <a:p>
            <a:r>
              <a:rPr lang="en-US" dirty="0" smtClean="0"/>
              <a:t>const balanceAfter0 = </a:t>
            </a:r>
            <a:r>
              <a:rPr lang="en-US" dirty="0" err="1" smtClean="0"/>
              <a:t>contractInstance.getBalance.call</a:t>
            </a:r>
            <a:r>
              <a:rPr lang="en-US" dirty="0" smtClean="0"/>
              <a:t>(accounts[0]);</a:t>
            </a:r>
          </a:p>
          <a:p>
            <a:r>
              <a:rPr lang="en-US" dirty="0" smtClean="0"/>
              <a:t>const balanceAfter1 = </a:t>
            </a:r>
            <a:r>
              <a:rPr lang="en-US" dirty="0" err="1" smtClean="0"/>
              <a:t>contractInstance.getBalance.call</a:t>
            </a:r>
            <a:r>
              <a:rPr lang="en-US" dirty="0" smtClean="0"/>
              <a:t>(accounts[1]);</a:t>
            </a: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balanceAfter.innerHTML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"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Балансы счетов после отправки денег:&lt;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BR/&gt;" + accounts[0] + ' = ' + balanceAfter0 + '&lt;BR/&gt;' + accounts[1] + ' = ' + balanceAfter1;</a:t>
            </a: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document.body.appendChild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balanceAfter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 отправкой монет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Лог </a:t>
            </a:r>
            <a:r>
              <a:rPr lang="en-US" dirty="0" err="1" smtClean="0"/>
              <a:t>testrpc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7764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Nethereum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Nethereum</a:t>
            </a:r>
            <a:r>
              <a:rPr lang="en-US" dirty="0" smtClean="0"/>
              <a:t> –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библиотека для работы с </a:t>
            </a:r>
            <a:r>
              <a:rPr lang="en-US" dirty="0" smtClean="0"/>
              <a:t>Ethereum</a:t>
            </a:r>
          </a:p>
          <a:p>
            <a:r>
              <a:rPr lang="en-US" dirty="0" smtClean="0">
                <a:hlinkClick r:id="rId2"/>
              </a:rPr>
              <a:t>https://github.com/Nethereum/Nethereum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Для установки</a:t>
            </a:r>
          </a:p>
          <a:p>
            <a:r>
              <a:rPr lang="ru-RU" dirty="0" smtClean="0"/>
              <a:t>зайдите в открытый </a:t>
            </a:r>
            <a:r>
              <a:rPr lang="en-US" dirty="0" smtClean="0"/>
              <a:t>Visual Studio 2017 </a:t>
            </a:r>
            <a:r>
              <a:rPr lang="ru-RU" dirty="0" smtClean="0"/>
              <a:t>в </a:t>
            </a:r>
            <a:r>
              <a:rPr lang="en-US" dirty="0" smtClean="0"/>
              <a:t>Package Manager Console</a:t>
            </a:r>
          </a:p>
          <a:p>
            <a:r>
              <a:rPr lang="ru-RU" dirty="0" smtClean="0"/>
              <a:t>Чтобы поставить все компоненты</a:t>
            </a:r>
          </a:p>
          <a:p>
            <a:r>
              <a:rPr lang="en-US" b="1" dirty="0" smtClean="0"/>
              <a:t>Install-Package </a:t>
            </a:r>
            <a:r>
              <a:rPr lang="en-US" b="1" dirty="0" err="1" smtClean="0"/>
              <a:t>Nethereum.Portable</a:t>
            </a:r>
            <a:r>
              <a:rPr lang="en-US" b="1" dirty="0" smtClean="0"/>
              <a:t> -Pre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Чтобы установить только библиотеку для </a:t>
            </a:r>
            <a:r>
              <a:rPr lang="en-US" dirty="0" smtClean="0"/>
              <a:t>web3</a:t>
            </a:r>
            <a:endParaRPr lang="ru-RU" dirty="0" smtClean="0"/>
          </a:p>
          <a:p>
            <a:r>
              <a:rPr lang="en-US" b="1" dirty="0" smtClean="0"/>
              <a:t>Install-Package Nethereum.Web3 –Pre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Nethereum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с выводом счетов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@using Nethereum.Web3;</a:t>
            </a:r>
          </a:p>
          <a:p>
            <a:r>
              <a:rPr lang="en-US" dirty="0" smtClean="0"/>
              <a:t>@{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web3 = new Web3();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accounts = await web3.Eth.Accounts.SendRequestAsync();</a:t>
            </a:r>
          </a:p>
          <a:p>
            <a:r>
              <a:rPr lang="en-US" dirty="0" smtClean="0"/>
              <a:t>    &lt;h1&gt;Accounts&lt;/h1&gt;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account in accounts)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&lt;div&gt;</a:t>
            </a:r>
          </a:p>
          <a:p>
            <a:r>
              <a:rPr lang="en-US" dirty="0" smtClean="0"/>
              <a:t>            @</a:t>
            </a:r>
            <a:r>
              <a:rPr lang="en-US" dirty="0" err="1" smtClean="0"/>
              <a:t>Html.Raw</a:t>
            </a:r>
            <a:r>
              <a:rPr lang="en-US" dirty="0" smtClean="0"/>
              <a:t>(account)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</a:t>
            </a:r>
            <a:r>
              <a:rPr lang="en-US" dirty="0" smtClean="0"/>
              <a:t>Blockchain</a:t>
            </a:r>
            <a:r>
              <a:rPr lang="ru-RU" dirty="0" smtClean="0"/>
              <a:t>-сетей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800" dirty="0" smtClean="0"/>
              <a:t>Публичные </a:t>
            </a:r>
            <a:r>
              <a:rPr lang="en-US" sz="2800" dirty="0" smtClean="0"/>
              <a:t>(</a:t>
            </a:r>
            <a:r>
              <a:rPr lang="en-US" sz="2800" dirty="0" err="1" smtClean="0"/>
              <a:t>Pemissionless</a:t>
            </a:r>
            <a:r>
              <a:rPr lang="en-US" sz="2800" dirty="0" smtClean="0"/>
              <a:t>)</a:t>
            </a:r>
          </a:p>
          <a:p>
            <a:pPr marL="342900" indent="-342900"/>
            <a:r>
              <a:rPr lang="en-US" dirty="0" smtClean="0"/>
              <a:t>Bitcoin</a:t>
            </a:r>
            <a:r>
              <a:rPr lang="ru-RU" dirty="0" smtClean="0"/>
              <a:t>, </a:t>
            </a:r>
            <a:r>
              <a:rPr lang="en-US" dirty="0" smtClean="0"/>
              <a:t>Ethereum</a:t>
            </a:r>
          </a:p>
          <a:p>
            <a:pPr marL="342900" indent="-342900" algn="ctr"/>
            <a:r>
              <a:rPr lang="ru-RU" sz="2800" dirty="0" smtClean="0"/>
              <a:t>Эксклюзивные </a:t>
            </a:r>
            <a:r>
              <a:rPr lang="en-US" sz="2800" dirty="0" smtClean="0"/>
              <a:t>(</a:t>
            </a:r>
            <a:r>
              <a:rPr lang="en-US" sz="2800" dirty="0" err="1" smtClean="0"/>
              <a:t>Permissioned</a:t>
            </a:r>
            <a:r>
              <a:rPr lang="en-US" sz="2800" dirty="0" smtClean="0"/>
              <a:t>)</a:t>
            </a:r>
          </a:p>
          <a:p>
            <a:r>
              <a:rPr lang="ru-RU" dirty="0" smtClean="0">
                <a:hlinkClick r:id="rId2"/>
              </a:rPr>
              <a:t>IBM </a:t>
            </a:r>
            <a:r>
              <a:rPr lang="ru-RU" dirty="0" err="1" smtClean="0">
                <a:hlinkClick r:id="rId2"/>
              </a:rPr>
              <a:t>Fabric</a:t>
            </a:r>
            <a:r>
              <a:rPr lang="ru-RU" dirty="0" smtClean="0"/>
              <a:t>. На базе проекта </a:t>
            </a:r>
            <a:r>
              <a:rPr lang="ru-RU" dirty="0" err="1" smtClean="0">
                <a:hlinkClick r:id="rId3"/>
              </a:rPr>
              <a:t>Hyperledger</a:t>
            </a:r>
            <a:r>
              <a:rPr lang="ru-RU" dirty="0" smtClean="0"/>
              <a:t>  совместно с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Linux</a:t>
            </a:r>
            <a:r>
              <a:rPr lang="ru-RU" dirty="0" smtClean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. Фреймворк написан на </a:t>
            </a:r>
            <a:r>
              <a:rPr lang="ru-RU" dirty="0" err="1" smtClean="0"/>
              <a:t>Go</a:t>
            </a:r>
            <a:r>
              <a:rPr lang="ru-RU" dirty="0" smtClean="0"/>
              <a:t> и использует Docker-контейнеры для реализации смарт-контрактов.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>
                <a:hlinkClick r:id="rId4"/>
              </a:rPr>
              <a:t>Intel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Sawtooth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Lake</a:t>
            </a:r>
            <a:r>
              <a:rPr lang="ru-RU" dirty="0" smtClean="0"/>
              <a:t>. </a:t>
            </a:r>
            <a:r>
              <a:rPr lang="ru-RU" dirty="0" err="1" smtClean="0"/>
              <a:t>Intel</a:t>
            </a:r>
            <a:r>
              <a:rPr lang="ru-RU" dirty="0" smtClean="0"/>
              <a:t> подошла к </a:t>
            </a:r>
            <a:r>
              <a:rPr lang="en-US" dirty="0" smtClean="0"/>
              <a:t>Blockchain </a:t>
            </a:r>
            <a:r>
              <a:rPr lang="ru-RU" dirty="0" smtClean="0"/>
              <a:t>с точки зрения интернета вещей</a:t>
            </a:r>
            <a:r>
              <a:rPr lang="en-US" dirty="0" smtClean="0"/>
              <a:t>. </a:t>
            </a:r>
            <a:r>
              <a:rPr lang="ru-RU" dirty="0" smtClean="0"/>
              <a:t>Использует алгоритм консенсуса </a:t>
            </a:r>
            <a:r>
              <a:rPr lang="ru-RU" dirty="0" err="1" smtClean="0">
                <a:hlinkClick r:id="rId5"/>
              </a:rPr>
              <a:t>proof</a:t>
            </a:r>
            <a:r>
              <a:rPr lang="ru-RU" dirty="0" smtClean="0">
                <a:hlinkClick r:id="rId5"/>
              </a:rPr>
              <a:t> </a:t>
            </a:r>
            <a:r>
              <a:rPr lang="ru-RU" dirty="0" err="1" smtClean="0">
                <a:hlinkClick r:id="rId5"/>
              </a:rPr>
              <a:t>of</a:t>
            </a:r>
            <a:r>
              <a:rPr lang="ru-RU" dirty="0" smtClean="0">
                <a:hlinkClick r:id="rId5"/>
              </a:rPr>
              <a:t> </a:t>
            </a:r>
            <a:r>
              <a:rPr lang="ru-RU" dirty="0" err="1" smtClean="0">
                <a:hlinkClick r:id="rId5"/>
              </a:rPr>
              <a:t>elapsed</a:t>
            </a:r>
            <a:r>
              <a:rPr lang="ru-RU" dirty="0" smtClean="0">
                <a:hlinkClick r:id="rId5"/>
              </a:rPr>
              <a:t> </a:t>
            </a:r>
            <a:r>
              <a:rPr lang="ru-RU" dirty="0" err="1" smtClean="0">
                <a:hlinkClick r:id="rId5"/>
              </a:rPr>
              <a:t>time</a:t>
            </a:r>
            <a:r>
              <a:rPr lang="ru-RU" dirty="0" smtClean="0"/>
              <a:t> (</a:t>
            </a:r>
            <a:r>
              <a:rPr lang="ru-RU" dirty="0" err="1" smtClean="0"/>
              <a:t>PoET</a:t>
            </a:r>
            <a:r>
              <a:rPr lang="ru-RU" dirty="0" smtClean="0"/>
              <a:t>), который использует модуль </a:t>
            </a:r>
            <a:r>
              <a:rPr lang="ru-RU" dirty="0" smtClean="0">
                <a:hlinkClick r:id="rId6"/>
              </a:rPr>
              <a:t>доверенных вычислений</a:t>
            </a:r>
            <a:r>
              <a:rPr lang="ru-RU" dirty="0" smtClean="0"/>
              <a:t> </a:t>
            </a:r>
            <a:r>
              <a:rPr lang="ru-RU" dirty="0" smtClean="0">
                <a:hlinkClick r:id="rId7"/>
              </a:rPr>
              <a:t>SGX</a:t>
            </a:r>
            <a:r>
              <a:rPr lang="ru-RU" dirty="0" smtClean="0"/>
              <a:t>, встроенный в процессоры </a:t>
            </a:r>
            <a:r>
              <a:rPr lang="ru-RU" dirty="0" err="1" smtClean="0"/>
              <a:t>Intel</a:t>
            </a:r>
            <a:r>
              <a:rPr lang="ru-RU" dirty="0" smtClean="0"/>
              <a:t> последних поколений. Реализован на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hlinkClick r:id="rId8"/>
              </a:rPr>
              <a:t>R3 </a:t>
            </a:r>
            <a:r>
              <a:rPr lang="ru-RU" dirty="0" err="1" smtClean="0">
                <a:hlinkClick r:id="rId8"/>
              </a:rPr>
              <a:t>Corda</a:t>
            </a:r>
            <a:r>
              <a:rPr lang="en-US" dirty="0" smtClean="0"/>
              <a:t> </a:t>
            </a:r>
            <a:r>
              <a:rPr lang="ru-RU" dirty="0" smtClean="0"/>
              <a:t>— результат работы консорциума </a:t>
            </a:r>
            <a:r>
              <a:rPr lang="ru-RU" dirty="0" smtClean="0">
                <a:hlinkClick r:id="rId9"/>
              </a:rPr>
              <a:t>R3</a:t>
            </a:r>
            <a:r>
              <a:rPr lang="ru-RU" dirty="0" smtClean="0"/>
              <a:t>, объединяющего крупнейшие банки планеты. Проект представляет собой не </a:t>
            </a:r>
            <a:r>
              <a:rPr lang="en-US" dirty="0" smtClean="0"/>
              <a:t>Blockchain</a:t>
            </a:r>
            <a:r>
              <a:rPr lang="ru-RU" dirty="0" smtClean="0"/>
              <a:t>, а распределенные реестры. Написана на </a:t>
            </a:r>
            <a:r>
              <a:rPr lang="ru-RU" dirty="0" err="1" smtClean="0">
                <a:hlinkClick r:id="rId10"/>
              </a:rPr>
              <a:t>Kotlin</a:t>
            </a:r>
            <a:r>
              <a:rPr lang="ru-RU" dirty="0" smtClean="0"/>
              <a:t> 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>
                <a:hlinkClick r:id="rId11"/>
              </a:rPr>
              <a:t>Enterprise</a:t>
            </a:r>
            <a:r>
              <a:rPr lang="ru-RU" dirty="0" smtClean="0">
                <a:hlinkClick r:id="rId11"/>
              </a:rPr>
              <a:t> Ethereum</a:t>
            </a:r>
            <a:r>
              <a:rPr lang="ru-RU" dirty="0" smtClean="0"/>
              <a:t> – результат альянса </a:t>
            </a:r>
            <a:r>
              <a:rPr lang="en-US" dirty="0" smtClean="0"/>
              <a:t>Microsoft </a:t>
            </a:r>
            <a:r>
              <a:rPr lang="ru-RU" dirty="0" smtClean="0"/>
              <a:t>и </a:t>
            </a:r>
            <a:r>
              <a:rPr lang="en-US" dirty="0" smtClean="0"/>
              <a:t>Ethereum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Blockchain Azure as Service</a:t>
            </a:r>
            <a:br>
              <a:rPr lang="en-US" dirty="0" smtClean="0"/>
            </a:br>
            <a:r>
              <a:rPr lang="ru-RU" dirty="0" smtClean="0"/>
              <a:t>Архитектура приложения с </a:t>
            </a:r>
            <a:r>
              <a:rPr lang="en-US" dirty="0" err="1" smtClean="0"/>
              <a:t>BaaS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9724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Blockchain Azure as Service</a:t>
            </a:r>
            <a:br>
              <a:rPr lang="en-US" dirty="0" smtClean="0"/>
            </a:br>
            <a:r>
              <a:rPr lang="en-US" dirty="0" smtClean="0"/>
              <a:t>Cryplets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7742927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15240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Классический контракт </a:t>
            </a:r>
            <a:r>
              <a:rPr lang="en-US" dirty="0" smtClean="0"/>
              <a:t>Ethereum </a:t>
            </a:r>
            <a:r>
              <a:rPr lang="ru-RU" dirty="0" smtClean="0"/>
              <a:t>не может обращаться к внешним данным или активировать события основанные на времени или условиях рынка. </a:t>
            </a:r>
            <a:r>
              <a:rPr lang="en-US" dirty="0" smtClean="0"/>
              <a:t>Cryplet </a:t>
            </a:r>
            <a:r>
              <a:rPr lang="ru-RU" dirty="0" smtClean="0"/>
              <a:t>является решением этих проблем.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Blockchain</a:t>
            </a:r>
            <a:br>
              <a:rPr lang="ru-RU" dirty="0" smtClean="0"/>
            </a:br>
            <a:r>
              <a:rPr lang="ru-RU" dirty="0" smtClean="0"/>
              <a:t>как распределённая база данных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057400"/>
            <a:ext cx="3886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Bitcoin</a:t>
            </a:r>
            <a:endParaRPr lang="ru-RU" sz="2800" dirty="0" smtClean="0"/>
          </a:p>
          <a:p>
            <a:endParaRPr lang="ru-RU" dirty="0" smtClean="0"/>
          </a:p>
          <a:p>
            <a:r>
              <a:rPr lang="ru-RU" dirty="0" smtClean="0"/>
              <a:t>Создавался в качестве криптовалюты.</a:t>
            </a:r>
          </a:p>
          <a:p>
            <a:r>
              <a:rPr lang="ru-RU" dirty="0" smtClean="0"/>
              <a:t>В протоколе  заложена возможность создания простых контрактов</a:t>
            </a:r>
          </a:p>
          <a:p>
            <a:endParaRPr lang="ru-RU" dirty="0" smtClean="0"/>
          </a:p>
          <a:p>
            <a:r>
              <a:rPr lang="ru-RU" dirty="0" smtClean="0"/>
              <a:t>В протоколе не реализован Тьюринг-полный язык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Примеры</a:t>
            </a:r>
            <a:r>
              <a:rPr lang="en-US" sz="2800" dirty="0" smtClean="0"/>
              <a:t> </a:t>
            </a:r>
            <a:r>
              <a:rPr lang="ru-RU" sz="2800" dirty="0" smtClean="0"/>
              <a:t>реализации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724400" y="20574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Ethereum</a:t>
            </a:r>
          </a:p>
          <a:p>
            <a:endParaRPr lang="en-US" dirty="0" smtClean="0"/>
          </a:p>
          <a:p>
            <a:r>
              <a:rPr lang="ru-RU" dirty="0" smtClean="0"/>
              <a:t>Создавался для реализации умных контрактов. Тем не  менее есть внутренняя валюта Эфир</a:t>
            </a:r>
          </a:p>
          <a:p>
            <a:endParaRPr lang="ru-RU" dirty="0" smtClean="0"/>
          </a:p>
          <a:p>
            <a:r>
              <a:rPr lang="ru-RU" dirty="0" smtClean="0"/>
              <a:t>Контракты могут быть описаны на любом языке программирования и скомпилированы в байт-код для виртуальной машины </a:t>
            </a:r>
            <a:r>
              <a:rPr lang="en-US" dirty="0" smtClean="0"/>
              <a:t>Ethereum</a:t>
            </a:r>
          </a:p>
          <a:p>
            <a:endParaRPr lang="en-US" dirty="0" smtClean="0"/>
          </a:p>
          <a:p>
            <a:r>
              <a:rPr lang="ru-RU" dirty="0" smtClean="0"/>
              <a:t>Используется механизм, называемый газом, для ограничения длительных по времени операций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Замечания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/>
            <a:r>
              <a:rPr lang="en-US" dirty="0" smtClean="0"/>
              <a:t>Blockchain </a:t>
            </a:r>
            <a:r>
              <a:rPr lang="ru-RU" dirty="0" smtClean="0"/>
              <a:t>не применим для операций требующих мгновенного выполнения и эффективен для замены долгих цепочек согласований между людьми и</a:t>
            </a:r>
            <a:r>
              <a:rPr lang="en-US" dirty="0" smtClean="0"/>
              <a:t>/</a:t>
            </a:r>
            <a:r>
              <a:rPr lang="ru-RU" dirty="0" smtClean="0"/>
              <a:t>или организациями.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данный момент умные контракты — это всего лишь фрагменты кода, которые автоматически выполняют действия, когда наблюдаются заданные условия. Сейчас еще нет юридической базы в РФ</a:t>
            </a:r>
          </a:p>
          <a:p>
            <a:pPr marL="0" lvl="1" indent="-342900"/>
            <a:endParaRPr lang="ru-RU" dirty="0" smtClean="0"/>
          </a:p>
          <a:p>
            <a:pPr marL="0" lvl="1" indent="-342900"/>
            <a:r>
              <a:rPr lang="ru-RU" dirty="0" smtClean="0"/>
              <a:t>Протоколы не гарантируют 100% безопасность, но она достаточно высокая для ведения успешного бизнеса</a:t>
            </a:r>
          </a:p>
          <a:p>
            <a:pPr marL="0" lvl="1" indent="-342900"/>
            <a:r>
              <a:rPr lang="en-US" dirty="0" smtClean="0">
                <a:hlinkClick r:id="rId2"/>
              </a:rPr>
              <a:t>https://en.bitcoin.it/wiki/Common_Vulnerabilities_and_Exposures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648200"/>
            <a:ext cx="7467600" cy="185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/>
            <a:r>
              <a:rPr lang="en-US" b="1" dirty="0" smtClean="0"/>
              <a:t>Mist</a:t>
            </a:r>
            <a:r>
              <a:rPr lang="en-US" dirty="0" smtClean="0"/>
              <a:t> – </a:t>
            </a:r>
            <a:r>
              <a:rPr lang="ru-RU" dirty="0" smtClean="0"/>
              <a:t>Браузер для Ethereum</a:t>
            </a:r>
            <a:endParaRPr lang="en-US" dirty="0" smtClean="0"/>
          </a:p>
          <a:p>
            <a:pPr marL="0" lvl="1" indent="-342900"/>
            <a:r>
              <a:rPr lang="en-US" dirty="0" smtClean="0">
                <a:hlinkClick r:id="rId2"/>
              </a:rPr>
              <a:t>https://medium.com/@attores/step-by-step-guide-getting-started-with-ethereum-mist-wallet-772a3cc99af4</a:t>
            </a:r>
            <a:endParaRPr lang="en-US" dirty="0" smtClean="0"/>
          </a:p>
          <a:p>
            <a:pPr marL="0" lvl="1" indent="-342900"/>
            <a:endParaRPr lang="ru-RU" dirty="0" smtClean="0"/>
          </a:p>
          <a:p>
            <a:pPr marL="0" lvl="1" indent="-342900"/>
            <a:r>
              <a:rPr lang="en-US" b="1" dirty="0" smtClean="0"/>
              <a:t>Remix</a:t>
            </a:r>
            <a:r>
              <a:rPr lang="en-US" dirty="0" smtClean="0"/>
              <a:t> – Online-</a:t>
            </a:r>
            <a:r>
              <a:rPr lang="ru-RU" dirty="0" smtClean="0"/>
              <a:t>IDE для разработки контрактов. Доступна по адресу</a:t>
            </a:r>
          </a:p>
          <a:p>
            <a:pPr marL="0" lvl="1" indent="-342900"/>
            <a:r>
              <a:rPr lang="ru-RU" dirty="0" err="1" smtClean="0">
                <a:hlinkClick r:id="rId3"/>
              </a:rPr>
              <a:t>ethereum.github.io</a:t>
            </a:r>
            <a:r>
              <a:rPr lang="ru-RU" dirty="0" smtClean="0">
                <a:hlinkClick r:id="rId3"/>
              </a:rPr>
              <a:t>/</a:t>
            </a:r>
            <a:r>
              <a:rPr lang="ru-RU" dirty="0" err="1" smtClean="0">
                <a:hlinkClick r:id="rId3"/>
              </a:rPr>
              <a:t>browser-solidity</a:t>
            </a:r>
            <a:r>
              <a:rPr lang="ru-RU" dirty="0" smtClean="0">
                <a:hlinkClick r:id="rId3"/>
              </a:rPr>
              <a:t>/</a:t>
            </a:r>
            <a:endParaRPr lang="ru-RU" dirty="0" smtClean="0"/>
          </a:p>
          <a:p>
            <a:pPr marL="0" lvl="1" indent="-342900"/>
            <a:endParaRPr lang="ru-RU" dirty="0" smtClean="0"/>
          </a:p>
          <a:p>
            <a:pPr marL="0" lvl="1" indent="-342900"/>
            <a:r>
              <a:rPr lang="en-US" b="1" dirty="0" smtClean="0"/>
              <a:t>Cosmo</a:t>
            </a:r>
            <a:r>
              <a:rPr lang="en-US" dirty="0" smtClean="0"/>
              <a:t> – IDE</a:t>
            </a:r>
            <a:r>
              <a:rPr lang="ru-RU" dirty="0" smtClean="0"/>
              <a:t> для разработки контрактов на локальной машине</a:t>
            </a:r>
          </a:p>
          <a:p>
            <a:pPr marL="0" lvl="1" indent="-342900"/>
            <a:endParaRPr lang="ru-RU" dirty="0" smtClean="0"/>
          </a:p>
          <a:p>
            <a:pPr marL="0" lvl="1" indent="-342900"/>
            <a:r>
              <a:rPr lang="en-US" b="1" dirty="0" err="1" smtClean="0"/>
              <a:t>etheratom</a:t>
            </a:r>
            <a:r>
              <a:rPr lang="en-US" dirty="0" smtClean="0"/>
              <a:t> - </a:t>
            </a:r>
            <a:r>
              <a:rPr lang="ru-RU" dirty="0" smtClean="0"/>
              <a:t>плагин для разработки контрактов в </a:t>
            </a:r>
            <a:r>
              <a:rPr lang="en-US" dirty="0" smtClean="0"/>
              <a:t>Atom.</a:t>
            </a:r>
            <a:r>
              <a:rPr lang="ru-RU" dirty="0" smtClean="0"/>
              <a:t> Ставится командой</a:t>
            </a:r>
            <a:endParaRPr lang="en-US" dirty="0" smtClean="0"/>
          </a:p>
          <a:p>
            <a:pPr marL="0" lvl="1" indent="-342900"/>
            <a:r>
              <a:rPr lang="en-US" dirty="0" err="1" smtClean="0"/>
              <a:t>apm</a:t>
            </a:r>
            <a:r>
              <a:rPr lang="en-US" dirty="0" smtClean="0"/>
              <a:t> install atom-</a:t>
            </a:r>
            <a:r>
              <a:rPr lang="en-US" dirty="0" err="1" smtClean="0"/>
              <a:t>ethereum</a:t>
            </a:r>
            <a:r>
              <a:rPr lang="en-US" dirty="0" smtClean="0"/>
              <a:t>-interface</a:t>
            </a:r>
            <a:endParaRPr lang="ru-RU" dirty="0" smtClean="0"/>
          </a:p>
          <a:p>
            <a:pPr marL="0" lvl="1" indent="-342900"/>
            <a:endParaRPr lang="ru-RU" dirty="0" smtClean="0"/>
          </a:p>
          <a:p>
            <a:pPr marL="0" lvl="1" indent="-342900"/>
            <a:r>
              <a:rPr lang="en-US" b="1" dirty="0" smtClean="0"/>
              <a:t>language-</a:t>
            </a:r>
            <a:r>
              <a:rPr lang="en-US" b="1" dirty="0" err="1" smtClean="0"/>
              <a:t>ethereum</a:t>
            </a:r>
            <a:r>
              <a:rPr lang="en-US" dirty="0" smtClean="0"/>
              <a:t> </a:t>
            </a:r>
            <a:r>
              <a:rPr lang="ru-RU" dirty="0" smtClean="0"/>
              <a:t>– плагин для </a:t>
            </a:r>
            <a:r>
              <a:rPr lang="en-US" dirty="0" smtClean="0"/>
              <a:t>Atom </a:t>
            </a:r>
            <a:r>
              <a:rPr lang="ru-RU" dirty="0" smtClean="0"/>
              <a:t>с подсветкой кода </a:t>
            </a:r>
            <a:r>
              <a:rPr lang="en-US" dirty="0" smtClean="0"/>
              <a:t>Solidity</a:t>
            </a:r>
          </a:p>
          <a:p>
            <a:pPr marL="0" lvl="1" indent="-342900"/>
            <a:endParaRPr lang="en-US" dirty="0" smtClean="0"/>
          </a:p>
          <a:p>
            <a:pPr marL="0" lvl="1" indent="-342900"/>
            <a:r>
              <a:rPr lang="en-US" dirty="0" err="1" smtClean="0"/>
              <a:t>Etherscan</a:t>
            </a:r>
            <a:r>
              <a:rPr lang="en-US" dirty="0" smtClean="0"/>
              <a:t> – The </a:t>
            </a:r>
            <a:r>
              <a:rPr lang="en-US" dirty="0" err="1" smtClean="0"/>
              <a:t>Etherium</a:t>
            </a:r>
            <a:r>
              <a:rPr lang="en-US" dirty="0" smtClean="0"/>
              <a:t> block Explorer</a:t>
            </a:r>
          </a:p>
          <a:p>
            <a:pPr marL="0" lvl="1" indent="-342900"/>
            <a:endParaRPr lang="en-US" dirty="0" smtClean="0"/>
          </a:p>
          <a:p>
            <a:pPr marL="0" lvl="1" indent="-342900"/>
            <a:r>
              <a:rPr lang="en-US" dirty="0" err="1" smtClean="0"/>
              <a:t>Oraclize</a:t>
            </a:r>
            <a:r>
              <a:rPr lang="en-US" dirty="0" smtClean="0"/>
              <a:t> – </a:t>
            </a:r>
            <a:r>
              <a:rPr lang="ru-RU" dirty="0" smtClean="0"/>
              <a:t>обеспечивает связь между </a:t>
            </a:r>
            <a:r>
              <a:rPr lang="en-US" dirty="0" err="1" smtClean="0"/>
              <a:t>blockchain</a:t>
            </a:r>
            <a:r>
              <a:rPr lang="ru-RU" dirty="0" smtClean="0"/>
              <a:t>-протоколами и сетью Интернет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Инструменты для тестирования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Truffle</a:t>
            </a:r>
            <a:endParaRPr lang="ru-RU" b="1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</a:t>
            </a:r>
            <a:r>
              <a:rPr lang="en-US" dirty="0" smtClean="0"/>
              <a:t> Truffle</a:t>
            </a:r>
            <a:r>
              <a:rPr lang="ru-RU" dirty="0" smtClean="0"/>
              <a:t> v.2 тесты разрабатываются на </a:t>
            </a:r>
            <a:r>
              <a:rPr lang="ru-RU" dirty="0" err="1" smtClean="0"/>
              <a:t>JavaScript</a:t>
            </a:r>
            <a:r>
              <a:rPr lang="ru-RU" dirty="0" smtClean="0"/>
              <a:t>, используются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Mocha</a:t>
            </a:r>
            <a:r>
              <a:rPr lang="ru-RU" dirty="0" smtClean="0"/>
              <a:t> и библиотека </a:t>
            </a:r>
            <a:r>
              <a:rPr lang="ru-RU" dirty="0" err="1" smtClean="0"/>
              <a:t>Chai</a:t>
            </a:r>
            <a:r>
              <a:rPr lang="ru-RU" dirty="0" smtClean="0"/>
              <a:t>. В версии 3 добавилась возможность писать тесты на </a:t>
            </a:r>
            <a:r>
              <a:rPr lang="en-US" dirty="0" smtClean="0"/>
              <a:t>Solidity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 smtClean="0"/>
              <a:t>DApple</a:t>
            </a:r>
            <a:endParaRPr lang="ru-RU" b="1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 </a:t>
            </a:r>
            <a:r>
              <a:rPr lang="ru-RU" dirty="0" err="1" smtClean="0">
                <a:hlinkClick r:id="rId2"/>
              </a:rPr>
              <a:t>DApple</a:t>
            </a:r>
            <a:r>
              <a:rPr lang="ru-RU" dirty="0" smtClean="0"/>
              <a:t> тесты реализуются на </a:t>
            </a:r>
            <a:r>
              <a:rPr lang="ru-RU" dirty="0" err="1" smtClean="0"/>
              <a:t>Solidity</a:t>
            </a:r>
            <a:r>
              <a:rPr lang="ru-RU" dirty="0" smtClean="0"/>
              <a:t>, с использованием методов специально разработанных базовых </a:t>
            </a:r>
            <a:r>
              <a:rPr lang="ru-RU" dirty="0" err="1" smtClean="0"/>
              <a:t>смарт</a:t>
            </a:r>
            <a:r>
              <a:rPr lang="ru-RU" dirty="0" smtClean="0"/>
              <a:t> контрактов.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 smtClean="0"/>
              <a:t>EmbarkJS</a:t>
            </a:r>
            <a:endParaRPr lang="ru-RU" b="1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 </a:t>
            </a:r>
            <a:r>
              <a:rPr lang="ru-RU" dirty="0" err="1" smtClean="0">
                <a:hlinkClick r:id="rId3"/>
              </a:rPr>
              <a:t>EmbarkJS</a:t>
            </a:r>
            <a:r>
              <a:rPr lang="ru-RU" dirty="0" smtClean="0"/>
              <a:t> подход похож на </a:t>
            </a:r>
            <a:r>
              <a:rPr lang="ru-RU" dirty="0" err="1" smtClean="0"/>
              <a:t>Truffle</a:t>
            </a:r>
            <a:r>
              <a:rPr lang="ru-RU" dirty="0" smtClean="0"/>
              <a:t>, тесты пишутся на </a:t>
            </a:r>
            <a:r>
              <a:rPr lang="ru-RU" dirty="0" err="1" smtClean="0"/>
              <a:t>Javascript</a:t>
            </a:r>
            <a:r>
              <a:rPr lang="ru-RU" dirty="0" smtClean="0"/>
              <a:t>, используется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Mocha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Bitcoin-wiki</a:t>
            </a:r>
          </a:p>
          <a:p>
            <a:r>
              <a:rPr lang="en-US" dirty="0" smtClean="0">
                <a:hlinkClick r:id="rId2"/>
              </a:rPr>
              <a:t>http://ru.bitcoinwiki.org</a:t>
            </a:r>
            <a:endParaRPr lang="ru-RU" dirty="0" smtClean="0"/>
          </a:p>
          <a:p>
            <a:r>
              <a:rPr lang="ru-RU" dirty="0" smtClean="0"/>
              <a:t>Документация по </a:t>
            </a:r>
            <a:r>
              <a:rPr lang="en-US" dirty="0" smtClean="0"/>
              <a:t>Ethereum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https://ethereum.gitbooks.io/frontier-guide/content/ethereum.html</a:t>
            </a:r>
            <a:endParaRPr lang="ru-RU" dirty="0" smtClean="0"/>
          </a:p>
          <a:p>
            <a:r>
              <a:rPr lang="ru-RU" dirty="0" smtClean="0"/>
              <a:t>Документация по </a:t>
            </a:r>
            <a:r>
              <a:rPr lang="en-US" dirty="0" smtClean="0"/>
              <a:t>Truffle </a:t>
            </a:r>
          </a:p>
          <a:p>
            <a:r>
              <a:rPr lang="en-US" dirty="0" smtClean="0">
                <a:hlinkClick r:id="rId4"/>
              </a:rPr>
              <a:t>http://truffleframework.com/docs/</a:t>
            </a:r>
            <a:endParaRPr lang="ru-RU" dirty="0" smtClean="0"/>
          </a:p>
          <a:p>
            <a:r>
              <a:rPr lang="ru-RU" dirty="0" smtClean="0"/>
              <a:t>Описание </a:t>
            </a:r>
            <a:r>
              <a:rPr lang="en-US" dirty="0" smtClean="0"/>
              <a:t>Blockchain</a:t>
            </a:r>
            <a:r>
              <a:rPr lang="ru-RU" dirty="0" smtClean="0"/>
              <a:t> и смарт-контрактов</a:t>
            </a:r>
            <a:endParaRPr lang="ru-RU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https://habrahabr.ru/company/bitfury/blog/330316/</a:t>
            </a:r>
            <a:endParaRPr lang="en-US" dirty="0" smtClean="0"/>
          </a:p>
          <a:p>
            <a:r>
              <a:rPr lang="en-US" dirty="0" smtClean="0"/>
              <a:t>Blockchain</a:t>
            </a:r>
            <a:r>
              <a:rPr lang="ru-RU" dirty="0" smtClean="0"/>
              <a:t> в 200 строк кода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https://habrahabr.ru/post/323586/</a:t>
            </a:r>
            <a:endParaRPr lang="ru-RU" dirty="0" smtClean="0"/>
          </a:p>
          <a:p>
            <a:r>
              <a:rPr lang="en-US" dirty="0" smtClean="0"/>
              <a:t>Dive into Ethereum</a:t>
            </a:r>
          </a:p>
          <a:p>
            <a:r>
              <a:rPr lang="en-US" u="sng" dirty="0" smtClean="0">
                <a:hlinkClick r:id="rId7"/>
              </a:rPr>
              <a:t>https://habrahabr.ru/post/327236/</a:t>
            </a:r>
            <a:endParaRPr lang="ru-RU" u="sng" dirty="0" smtClean="0">
              <a:hlinkClick r:id="rId7"/>
            </a:endParaRPr>
          </a:p>
          <a:p>
            <a:r>
              <a:rPr lang="ru-RU" dirty="0" smtClean="0"/>
              <a:t>Открытые и закрытые </a:t>
            </a:r>
            <a:r>
              <a:rPr lang="en-US" dirty="0" smtClean="0"/>
              <a:t>Blockchain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http://forklog.com/wp-content/uploads/public-vs-private-pt1-1.0-ru.pdf</a:t>
            </a:r>
            <a:endParaRPr lang="en-US" dirty="0" smtClean="0"/>
          </a:p>
          <a:p>
            <a:r>
              <a:rPr lang="en-US" dirty="0" smtClean="0"/>
              <a:t>Blockchain School</a:t>
            </a:r>
          </a:p>
          <a:p>
            <a:r>
              <a:rPr lang="en-US" dirty="0" smtClean="0">
                <a:hlinkClick r:id="rId9"/>
              </a:rPr>
              <a:t>https://github.com/evangelism/BlockchainSchool</a:t>
            </a:r>
            <a:endParaRPr lang="ru-RU" dirty="0" smtClean="0"/>
          </a:p>
          <a:p>
            <a:r>
              <a:rPr lang="ru-RU" dirty="0" smtClean="0"/>
              <a:t>Что такое эксклюзивные </a:t>
            </a:r>
            <a:r>
              <a:rPr lang="en-US" dirty="0" smtClean="0"/>
              <a:t>Blockchain</a:t>
            </a:r>
            <a:endParaRPr lang="ru-RU" dirty="0" smtClean="0"/>
          </a:p>
          <a:p>
            <a:r>
              <a:rPr lang="en-US" dirty="0" smtClean="0">
                <a:hlinkClick r:id="rId10"/>
              </a:rPr>
              <a:t>https://habrahabr.ru/company/bitfury/blog/330370/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Тестирование </a:t>
            </a:r>
            <a:r>
              <a:rPr lang="ru-RU" dirty="0" err="1" smtClean="0"/>
              <a:t>смарт</a:t>
            </a:r>
            <a:r>
              <a:rPr lang="ru-RU" dirty="0" smtClean="0"/>
              <a:t> контрактов Ethereum на примере DAO</a:t>
            </a:r>
          </a:p>
          <a:p>
            <a:r>
              <a:rPr lang="en-US" dirty="0" smtClean="0">
                <a:hlinkClick r:id="rId2"/>
              </a:rPr>
              <a:t>https://habrahabr.ru/post/321362/</a:t>
            </a:r>
            <a:endParaRPr lang="ru-RU" dirty="0" smtClean="0"/>
          </a:p>
          <a:p>
            <a:r>
              <a:rPr lang="en-US" dirty="0" smtClean="0"/>
              <a:t>Blockchain Azure as Service</a:t>
            </a:r>
          </a:p>
          <a:p>
            <a:r>
              <a:rPr lang="en-US" dirty="0" smtClean="0">
                <a:hlinkClick r:id="rId3"/>
              </a:rPr>
              <a:t>https://habrahabr.ru/company/microsoft/blog/312308/</a:t>
            </a:r>
          </a:p>
          <a:p>
            <a:r>
              <a:rPr lang="en-US" dirty="0" smtClean="0">
                <a:hlinkClick r:id="rId3"/>
              </a:rPr>
              <a:t>https://azure.microsoft.com/ru-ru/solutions/blockchain/</a:t>
            </a:r>
          </a:p>
          <a:p>
            <a:r>
              <a:rPr lang="en-US" dirty="0" smtClean="0">
                <a:hlinkClick r:id="rId3"/>
              </a:rPr>
              <a:t>https://github.com/Azure/azure-blockchain-projects/blob/master/bletchley/bletchley-whitepaper.md</a:t>
            </a:r>
          </a:p>
          <a:p>
            <a:r>
              <a:rPr lang="ru-RU" dirty="0" smtClean="0"/>
              <a:t>Как мы делали первую сделку-аккредитив на </a:t>
            </a:r>
            <a:r>
              <a:rPr lang="ru-RU" dirty="0" err="1" smtClean="0"/>
              <a:t>блокчейн</a:t>
            </a:r>
            <a:r>
              <a:rPr lang="ru-RU" dirty="0" smtClean="0"/>
              <a:t> в </a:t>
            </a:r>
            <a:r>
              <a:rPr lang="ru-RU" dirty="0" err="1" smtClean="0"/>
              <a:t>Альфа-Банке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https://habrahabr.ru/company/alfa/blog/323070/</a:t>
            </a:r>
          </a:p>
          <a:p>
            <a:r>
              <a:rPr lang="en-US" dirty="0" smtClean="0"/>
              <a:t>A 101 </a:t>
            </a:r>
            <a:r>
              <a:rPr lang="en-US" dirty="0" err="1" smtClean="0"/>
              <a:t>Noob</a:t>
            </a:r>
            <a:r>
              <a:rPr lang="en-US" dirty="0" smtClean="0"/>
              <a:t> Intro to Programming Smart Contracts on Ethereum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http://consensys.github.io/developers/articles/101-noob-intro/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понятия Blockchain</a:t>
            </a:r>
            <a:br>
              <a:rPr lang="ru-RU" dirty="0" smtClean="0"/>
            </a:br>
            <a:r>
              <a:rPr lang="ru-RU" dirty="0" err="1" smtClean="0"/>
              <a:t>Хэширование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Хэш-функция преобразует массив данных произвольной длины в набор байтов фиксированной длины, называемый хэш-сумма или дайджест </a:t>
            </a:r>
            <a:r>
              <a:rPr lang="en-US" dirty="0" smtClean="0"/>
              <a:t>(digest).</a:t>
            </a:r>
            <a:r>
              <a:rPr lang="ru-RU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SHA256 – </a:t>
            </a:r>
            <a:r>
              <a:rPr lang="ru-RU" dirty="0" smtClean="0"/>
              <a:t>одна из наиболее популярных хэш-функций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Пример</a:t>
            </a:r>
          </a:p>
          <a:p>
            <a:r>
              <a:rPr lang="en-US" dirty="0" smtClean="0"/>
              <a:t>HELLOWORLD =&gt; 06272017040990398450232394283</a:t>
            </a:r>
          </a:p>
          <a:p>
            <a:endParaRPr lang="en-US" dirty="0" smtClean="0"/>
          </a:p>
          <a:p>
            <a:pPr algn="ctr"/>
            <a:r>
              <a:rPr lang="ru-RU" sz="2800" dirty="0" smtClean="0"/>
              <a:t>Свойства криптографической хеш-функции</a:t>
            </a:r>
          </a:p>
          <a:p>
            <a:endParaRPr lang="ru-RU" dirty="0" smtClean="0"/>
          </a:p>
          <a:p>
            <a:r>
              <a:rPr lang="ru-RU" dirty="0" smtClean="0"/>
              <a:t>Необратимость – по дайджесту не может быть вычислен оригинальный набор данных.</a:t>
            </a:r>
          </a:p>
          <a:p>
            <a:endParaRPr lang="ru-RU" dirty="0" smtClean="0"/>
          </a:p>
          <a:p>
            <a:r>
              <a:rPr lang="ru-RU" dirty="0" smtClean="0"/>
              <a:t>Стойкость к коллизиям – когда нельзя по двум разных массивам данных, сгенерировать одинаковый дайджест.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Одинаковые массивы всегда дают один и тот же дайджест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понятия Blockchain</a:t>
            </a:r>
            <a:br>
              <a:rPr lang="ru-RU" dirty="0" smtClean="0"/>
            </a:br>
            <a:r>
              <a:rPr lang="ru-RU" dirty="0" smtClean="0"/>
              <a:t>Шифрование</a:t>
            </a:r>
            <a:r>
              <a:rPr lang="en-US" dirty="0" smtClean="0"/>
              <a:t> </a:t>
            </a:r>
            <a:r>
              <a:rPr lang="ru-RU" dirty="0" smtClean="0"/>
              <a:t>с открытым ключом.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Отправляемые сообщения шифруются открытым и закрытым ключом. </a:t>
            </a:r>
          </a:p>
          <a:p>
            <a:r>
              <a:rPr lang="ru-RU" dirty="0" smtClean="0"/>
              <a:t>Открытый ключ создается на основе закрытого. </a:t>
            </a:r>
          </a:p>
          <a:p>
            <a:r>
              <a:rPr lang="ru-RU" dirty="0" smtClean="0"/>
              <a:t>Открытые ключи не содержат сведений о закрытом ключе. </a:t>
            </a:r>
          </a:p>
          <a:p>
            <a:r>
              <a:rPr lang="ru-RU" dirty="0" smtClean="0"/>
              <a:t>Данные, зашифрованные с использованием открытого ключа, можно расшифровать с помощью закрытого ключа, и наоборот.</a:t>
            </a:r>
            <a:endParaRPr lang="ru-RU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00400"/>
            <a:ext cx="6934200" cy="310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понятия Blockchain </a:t>
            </a:r>
            <a:br>
              <a:rPr lang="ru-RU" dirty="0" smtClean="0"/>
            </a:br>
            <a:r>
              <a:rPr lang="ru-RU" dirty="0" smtClean="0"/>
              <a:t>Цифровая подпись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Цифровая подпись помогает подтвердить авторство сообщения, и что содержание полученного сообщения не изменилось с момента его отправки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5533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работает технология </a:t>
            </a:r>
            <a:r>
              <a:rPr lang="en-US" dirty="0" smtClean="0"/>
              <a:t>Blockchain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Транзакция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Адрес  клиента – преобразованный открытый ключ </a:t>
            </a:r>
            <a:r>
              <a:rPr lang="en-US" dirty="0" smtClean="0"/>
              <a:t>(</a:t>
            </a:r>
            <a:r>
              <a:rPr lang="ru-RU" dirty="0" smtClean="0"/>
              <a:t>строка в формате </a:t>
            </a:r>
            <a:r>
              <a:rPr lang="en-US" dirty="0" smtClean="0"/>
              <a:t>Base58 </a:t>
            </a:r>
            <a:r>
              <a:rPr lang="ru-RU" dirty="0" smtClean="0"/>
              <a:t>+ контрольная сумма + дополнительные параметры)</a:t>
            </a:r>
          </a:p>
          <a:p>
            <a:endParaRPr lang="ru-RU" dirty="0" smtClean="0"/>
          </a:p>
          <a:p>
            <a:r>
              <a:rPr lang="ru-RU" dirty="0" smtClean="0"/>
              <a:t>Без закрытого ключа,  клиент не сможет доказать право собственности на свой адрес.</a:t>
            </a:r>
          </a:p>
          <a:p>
            <a:endParaRPr lang="ru-RU" dirty="0" smtClean="0"/>
          </a:p>
          <a:p>
            <a:r>
              <a:rPr lang="ru-RU" dirty="0" smtClean="0"/>
              <a:t>Транзакция содержит описание предыдущих транзакций (входы) и описание для последующих транзакций (выходы).</a:t>
            </a:r>
          </a:p>
          <a:p>
            <a:endParaRPr lang="ru-RU" dirty="0" smtClean="0"/>
          </a:p>
          <a:p>
            <a:r>
              <a:rPr lang="ru-RU" dirty="0" smtClean="0"/>
              <a:t>Предыдущая транзакция (вход) описывается через открывающий скрипт, хэш, номер выхода, адрес инициатора транзакции и подпись хэша. Этот вход не может быть повторно использован в другой транзакции.</a:t>
            </a:r>
          </a:p>
          <a:p>
            <a:endParaRPr lang="ru-RU" dirty="0" smtClean="0"/>
          </a:p>
          <a:p>
            <a:r>
              <a:rPr lang="ru-RU" dirty="0" smtClean="0"/>
              <a:t>Выход содержит сумму, которая будет отправлена на вход другой транзакции и запирающий скрипт описывающий генерацию публичного ключа. На основе этого скрипта происходит верификация права на использование в качестве входа для последующей транзакции.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работает технология </a:t>
            </a:r>
            <a:r>
              <a:rPr lang="en-US" dirty="0" smtClean="0"/>
              <a:t>Blockchain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Отпирающий, запирающий скрипты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простейшем случае запирающий сценарий приводит некоторый открытый ключ и требует цифровой подписи соответствующим закрытым ключом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// 1. Инициализация</a:t>
            </a:r>
            <a:br>
              <a:rPr lang="ru-RU" dirty="0" smtClean="0"/>
            </a:br>
            <a:r>
              <a:rPr lang="ru-RU" dirty="0" smtClean="0"/>
              <a:t>сценарий: &lt;Подпись&gt;</a:t>
            </a:r>
            <a:br>
              <a:rPr lang="ru-RU" dirty="0" smtClean="0"/>
            </a:br>
            <a:r>
              <a:rPr lang="ru-RU" dirty="0" smtClean="0"/>
              <a:t>стек: пусто</a:t>
            </a:r>
            <a:br>
              <a:rPr lang="ru-RU" dirty="0" smtClean="0"/>
            </a:br>
            <a:r>
              <a:rPr lang="ru-RU" dirty="0" smtClean="0"/>
              <a:t>// 2. Выполняется единственная инструкция отпирающего сценария</a:t>
            </a:r>
            <a:br>
              <a:rPr lang="ru-RU" dirty="0" smtClean="0"/>
            </a:br>
            <a:r>
              <a:rPr lang="ru-RU" dirty="0" smtClean="0"/>
              <a:t>сценарий: пусто</a:t>
            </a:r>
            <a:br>
              <a:rPr lang="ru-RU" dirty="0" smtClean="0"/>
            </a:br>
            <a:r>
              <a:rPr lang="ru-RU" dirty="0" smtClean="0"/>
              <a:t>стек: &lt;Подпись&gt;</a:t>
            </a:r>
            <a:br>
              <a:rPr lang="ru-RU" dirty="0" smtClean="0"/>
            </a:br>
            <a:r>
              <a:rPr lang="ru-RU" dirty="0" smtClean="0"/>
              <a:t>// 3. Начинается запирающий сценарий</a:t>
            </a:r>
            <a:br>
              <a:rPr lang="ru-RU" dirty="0" smtClean="0"/>
            </a:br>
            <a:r>
              <a:rPr lang="ru-RU" dirty="0" smtClean="0"/>
              <a:t>сценарий: &lt;Ключ&gt; CHECKSIG</a:t>
            </a:r>
            <a:br>
              <a:rPr lang="ru-RU" dirty="0" smtClean="0"/>
            </a:br>
            <a:r>
              <a:rPr lang="ru-RU" dirty="0" smtClean="0"/>
              <a:t>стек: &lt;Подпись&gt;</a:t>
            </a:r>
            <a:br>
              <a:rPr lang="ru-RU" dirty="0" smtClean="0"/>
            </a:br>
            <a:r>
              <a:rPr lang="ru-RU" dirty="0" smtClean="0"/>
              <a:t>// 4. Первая инструкция — добавить ключ в стек</a:t>
            </a:r>
            <a:br>
              <a:rPr lang="ru-RU" dirty="0" smtClean="0"/>
            </a:br>
            <a:r>
              <a:rPr lang="ru-RU" dirty="0" smtClean="0"/>
              <a:t>сценарий: CHECKSIG</a:t>
            </a:r>
            <a:br>
              <a:rPr lang="ru-RU" dirty="0" smtClean="0"/>
            </a:br>
            <a:r>
              <a:rPr lang="ru-RU" dirty="0" smtClean="0"/>
              <a:t>стек: &lt;Подпись&gt; &lt;Ключ&gt;</a:t>
            </a:r>
            <a:br>
              <a:rPr lang="ru-RU" dirty="0" smtClean="0"/>
            </a:br>
            <a:r>
              <a:rPr lang="ru-RU" dirty="0" smtClean="0"/>
              <a:t>// 5. Вторая инструкция — проверить подпись</a:t>
            </a:r>
            <a:br>
              <a:rPr lang="ru-RU" dirty="0" smtClean="0"/>
            </a:br>
            <a:r>
              <a:rPr lang="ru-RU" dirty="0" smtClean="0"/>
              <a:t>сценарий:</a:t>
            </a:r>
            <a:br>
              <a:rPr lang="ru-RU" dirty="0" smtClean="0"/>
            </a:br>
            <a:r>
              <a:rPr lang="ru-RU" dirty="0" smtClean="0"/>
              <a:t>стек: &lt;успех&gt;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работает технология </a:t>
            </a:r>
            <a:r>
              <a:rPr lang="en-US" dirty="0" smtClean="0"/>
              <a:t>Blockchain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Транзакция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35827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24769</TotalTime>
  <Words>1979</Words>
  <Application>Microsoft Office PowerPoint</Application>
  <PresentationFormat>On-screen Show (4:3)</PresentationFormat>
  <Paragraphs>351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Умный контракт</vt:lpstr>
      <vt:lpstr>Blockchain как распределённая база данных</vt:lpstr>
      <vt:lpstr>Основные понятия Blockchain Хэширование.</vt:lpstr>
      <vt:lpstr>Основные понятия Blockchain Шифрование с открытым ключом.</vt:lpstr>
      <vt:lpstr>Основные понятия Blockchain  Цифровая подпись</vt:lpstr>
      <vt:lpstr>Как работает технология Blockchain  Транзакция</vt:lpstr>
      <vt:lpstr>Как работает технология Blockchain Отпирающий, запирающий скрипты</vt:lpstr>
      <vt:lpstr>Как работает технология Blockchain  Транзакция</vt:lpstr>
      <vt:lpstr>Как работает технология Blockchain Пример транзакции Bitcoin</vt:lpstr>
      <vt:lpstr>Как работает технология Blockchain Подтверждение транзакции</vt:lpstr>
      <vt:lpstr>Blockchain Ethereum Майнинг</vt:lpstr>
      <vt:lpstr>Подготовка рабочего места Установка npm и python</vt:lpstr>
      <vt:lpstr>Подготовка рабочего места Установка testrpc и truffle</vt:lpstr>
      <vt:lpstr>Проект контракта web3</vt:lpstr>
      <vt:lpstr>Проект контракта  web3</vt:lpstr>
      <vt:lpstr>Проект контракта web3</vt:lpstr>
      <vt:lpstr>Проект контракта  truffle</vt:lpstr>
      <vt:lpstr>Проект контракта Solidity</vt:lpstr>
      <vt:lpstr>Пример с отправкой монет  Код контракта</vt:lpstr>
      <vt:lpstr>Пример с отправкой монет  Код в index.cshtml</vt:lpstr>
      <vt:lpstr>Пример с отправкой монет  Код в app.js</vt:lpstr>
      <vt:lpstr>Пример с отправкой монет  Код в app.js</vt:lpstr>
      <vt:lpstr>Пример с отправкой монет  Лог testrpc</vt:lpstr>
      <vt:lpstr>Nethereum</vt:lpstr>
      <vt:lpstr>Nethereum пример с выводом счетов</vt:lpstr>
      <vt:lpstr>Типы Blockchain-сетей</vt:lpstr>
      <vt:lpstr>Blockchain Azure as Service Архитектура приложения с BaaS</vt:lpstr>
      <vt:lpstr>Blockchain Azure as Service Cryplets</vt:lpstr>
      <vt:lpstr>Замечания</vt:lpstr>
      <vt:lpstr>Инструменты</vt:lpstr>
      <vt:lpstr>Инструменты для тестирования</vt:lpstr>
      <vt:lpstr>Ссылки</vt:lpstr>
      <vt:lpstr>Ссылки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— это безопасный распределенный реестр</dc:title>
  <dc:creator>Maxim Walter</dc:creator>
  <cp:lastModifiedBy>Maxim Walter</cp:lastModifiedBy>
  <cp:revision>728</cp:revision>
  <dcterms:created xsi:type="dcterms:W3CDTF">2006-08-16T00:00:00Z</dcterms:created>
  <dcterms:modified xsi:type="dcterms:W3CDTF">2017-06-29T22:20:31Z</dcterms:modified>
</cp:coreProperties>
</file>