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89" r:id="rId4"/>
    <p:sldId id="291" r:id="rId5"/>
    <p:sldId id="262" r:id="rId6"/>
    <p:sldId id="264" r:id="rId7"/>
    <p:sldId id="265" r:id="rId8"/>
    <p:sldId id="292" r:id="rId9"/>
    <p:sldId id="2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056AE-5513-4586-A723-92778FEC6B86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1ED30-A2C9-4EDD-A409-4656A12EB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7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1ED30-A2C9-4EDD-A409-4656A12EB7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2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CC600-DE04-4317-9AF8-0C88F0A74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614B4F-027A-4DC8-8445-C799F887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1D8C6-14FF-4EA5-B8EA-B7DA6555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62D8-1E79-4E6E-93AE-4EFA9DAB585E}" type="datetime1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F8BF3-A602-4EE9-9347-704BB5F5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5FCFF-8893-44EA-A945-BD10CCAF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7AEA-2F85-4158-ACDF-AF51A2EC3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18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6EACB-86D5-4813-ACEA-76506524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570CB-27E8-40BC-A895-9F1E391E2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73192-C850-4338-9318-C384A2D5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3D12-87CA-4535-BF07-546A891FCBB5}" type="datetime1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6464B-B851-4EC3-BFAF-44EC9A91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1BC42-3801-48D0-A935-1BBE709D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7AEA-2F85-4158-ACDF-AF51A2EC3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3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8446FF-48F3-493C-96F7-3FD6C5C7F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AC37BD-D8DB-4775-8A6F-FC93ED8DD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2F052-E05A-4E02-B598-F943050B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E8B0-1884-4F8D-A3AB-6A001C99FA63}" type="datetime1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2EC8B-83EA-466F-B418-70F76DF3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AE7F1-51E1-418C-82DE-53937EE7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7AEA-2F85-4158-ACDF-AF51A2EC3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2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B64F9-AFAE-4F32-8DEE-E740ED13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F0B3B-0504-4839-9F12-91847EFAB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67DB3-488B-4450-8B7C-FB064F62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DC72-6AC7-4846-816D-B93A45DBAABD}" type="datetime1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CFE32-07D7-470B-B8F6-81F453A1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90AE8-D65B-440E-990E-5E031123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7AEA-2F85-4158-ACDF-AF51A2EC3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AB687-2408-4838-A339-9D950BD7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9130C1-1D5C-47BC-93BC-34CB66A44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40E45-6E44-4C18-A41E-8B72702F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7DA5-04ED-4499-B5A2-C6B1C2882E2A}" type="datetime1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5C6EB-C9F1-46D5-913A-F3B40257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2CBD7-E67E-4CF8-B3DF-932D4773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7AEA-2F85-4158-ACDF-AF51A2EC3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0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01CD6-6473-4FD0-9F84-D44E0CF9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4FAF9-2D9C-417F-8891-8B6D674C8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F2E20-F0F8-45C5-8BD4-464ABF0CC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49DFD-673E-4C3D-8D75-2137DD6B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03E8-6597-44EF-AFD2-1FB71E22E9E2}" type="datetime1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71930-66FF-4394-8BAA-2782B991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684670-8247-4A14-BF77-0AA59870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7AEA-2F85-4158-ACDF-AF51A2EC3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7B85B-71AA-47C3-87B5-4B7463B1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C5ED5-11D9-4760-A1F3-B6BE7BFE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DD3711-280A-490C-BDFF-4DF0168F8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CF3E48-5E34-409F-BFA9-6A96836B7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CF3401-743E-47FE-969F-206ABC82A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2FBB81-E303-4B6A-A48C-A8E92236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6CE8-37AB-42EB-AAD2-EB882AE206BE}" type="datetime1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19535D-8A06-4D25-B01B-0D834A3A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243E52-F218-4651-A8EE-2FB76F1D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7AEA-2F85-4158-ACDF-AF51A2EC3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1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B2717-37EB-4476-9AE7-A69E1BAE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14C5B0-BE11-4F44-AE49-2F45FA7D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97A4-1074-40AF-AC4A-3326A2C7B0E4}" type="datetime1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A57590-A828-4947-A7D5-07DFCDFB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930800-7A82-4116-BD5D-C3013260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7AEA-2F85-4158-ACDF-AF51A2EC3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3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19955B-9AF0-47F1-9F84-3357A3D2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6C-E733-4D90-832D-C5A4763A7C93}" type="datetime1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28B368-556C-4496-B087-0192C1E1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DC797-59CC-4C51-9C0D-64E8000A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7AEA-2F85-4158-ACDF-AF51A2EC3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329E5-F5A2-4259-9B70-4F647153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C9AFD-DF06-4438-88BA-34F5F36EA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4CABC-56F9-420A-9CBA-1756EB33A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1E2F2-19FE-45E4-9C58-974D0254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9A8A-D87A-4F57-BF9D-827289583B46}" type="datetime1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286F3-DFA8-4B2A-B482-A2D5CCDC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8F0BF8-9BCA-4DB1-BA71-AE6E6C60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7AEA-2F85-4158-ACDF-AF51A2EC3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4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AFD86-AC60-4758-ABAA-C7F2514B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ED14F5-8F60-4F8F-9F10-DF924CBAF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AADBBB-B8A0-4D24-BBEC-C1A9EFB97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83BB1-F654-48A9-8354-EF03DF13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DBBC-F1C4-4F01-ADDA-3AEC4F113273}" type="datetime1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8B443-4ADE-4175-AB8C-E3D1E10E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02700-F1CF-4A0C-ACFB-15AD2452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7AEA-2F85-4158-ACDF-AF51A2EC3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EA2BF5-6F2F-4FC7-B42E-3CEC1002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E03D3-CCC1-4D70-A9C0-F933F18C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72F89-3C88-404A-A83B-B392DDFD4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D0278-E519-4577-B102-AF96EBED4805}" type="datetime1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92CAA-F889-4BE8-B480-F80405F09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40F3F-2A48-4C5A-8829-D4EA6374C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7AEA-2F85-4158-ACDF-AF51A2EC3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8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B88E8CA-5F98-45E7-8E94-569B345B8FF0}"/>
              </a:ext>
            </a:extLst>
          </p:cNvPr>
          <p:cNvSpPr txBox="1"/>
          <p:nvPr/>
        </p:nvSpPr>
        <p:spPr>
          <a:xfrm>
            <a:off x="4093307" y="5762679"/>
            <a:ext cx="4005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KDD 2018 – London, United Kingdom.</a:t>
            </a: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2018.08.21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13D44B-3ECB-4114-995F-8101900DD3C8}"/>
              </a:ext>
            </a:extLst>
          </p:cNvPr>
          <p:cNvSpPr txBox="1"/>
          <p:nvPr/>
        </p:nvSpPr>
        <p:spPr>
          <a:xfrm>
            <a:off x="3709032" y="2783971"/>
            <a:ext cx="4773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Ready Player One@ICA@CortexLabs</a:t>
            </a:r>
            <a:endParaRPr lang="zh-CN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45AD95-B638-4A3D-AE24-D111D481B663}"/>
              </a:ext>
            </a:extLst>
          </p:cNvPr>
          <p:cNvGrpSpPr/>
          <p:nvPr/>
        </p:nvGrpSpPr>
        <p:grpSpPr>
          <a:xfrm>
            <a:off x="2260983" y="-124990"/>
            <a:ext cx="8046229" cy="2555631"/>
            <a:chOff x="0" y="-15317"/>
            <a:chExt cx="8046229" cy="255563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9F6EBAE-5699-4EC8-A939-7E9884F82C9E}"/>
                </a:ext>
              </a:extLst>
            </p:cNvPr>
            <p:cNvGrpSpPr/>
            <p:nvPr/>
          </p:nvGrpSpPr>
          <p:grpSpPr>
            <a:xfrm>
              <a:off x="3987783" y="-15317"/>
              <a:ext cx="4058446" cy="2555631"/>
              <a:chOff x="-179886" y="-126034"/>
              <a:chExt cx="4058446" cy="2555631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A1EF27BD-6A38-43A6-AEC5-0499D7A0C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021" y="-126034"/>
                <a:ext cx="3194539" cy="2555631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0B8526A8-EA82-41CD-B710-43A622B1A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79886" y="366702"/>
                <a:ext cx="1570160" cy="1570160"/>
              </a:xfrm>
              <a:prstGeom prst="rect">
                <a:avLst/>
              </a:prstGeom>
            </p:spPr>
          </p:pic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24839DC-8047-4F08-A16F-24A2D3DD0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886"/>
              <a:ext cx="3927853" cy="2147226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16EFBD7-6B20-493E-92BC-887E7C64E700}"/>
              </a:ext>
            </a:extLst>
          </p:cNvPr>
          <p:cNvSpPr txBox="1"/>
          <p:nvPr/>
        </p:nvSpPr>
        <p:spPr>
          <a:xfrm>
            <a:off x="1192213" y="3567898"/>
            <a:ext cx="10113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Xiaozhou Liu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(Sun Yat-sen University, China)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Jie Zhou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(East China Normal University, China)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Hengxing Cai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(Sun Yat-sen University, Cortex Labs and Beijing Xiaoju Technology Co., Ltd., China)</a:t>
            </a:r>
          </a:p>
        </p:txBody>
      </p:sp>
    </p:spTree>
    <p:extLst>
      <p:ext uri="{BB962C8B-B14F-4D97-AF65-F5344CB8AC3E}">
        <p14:creationId xmlns:p14="http://schemas.microsoft.com/office/powerpoint/2010/main" val="87087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941"/>
    </mc:Choice>
    <mc:Fallback>
      <p:transition spd="slow" advTm="2694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23001-ADB8-44E8-8DFC-8E48E8A36257}"/>
              </a:ext>
            </a:extLst>
          </p:cNvPr>
          <p:cNvSpPr/>
          <p:nvPr/>
        </p:nvSpPr>
        <p:spPr>
          <a:xfrm>
            <a:off x="2696560" y="1905506"/>
            <a:ext cx="6798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“Main Prize”</a:t>
            </a:r>
          </a:p>
          <a:p>
            <a:r>
              <a:rPr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	the Third</a:t>
            </a:r>
            <a:r>
              <a:rPr lang="zh-CN" alt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Prize</a:t>
            </a:r>
          </a:p>
          <a:p>
            <a:endParaRPr lang="en-US" altLang="zh-CN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“Special Prize for the Second 24-Hour Prediction”</a:t>
            </a:r>
          </a:p>
          <a:p>
            <a:r>
              <a:rPr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	the Second Prize</a:t>
            </a:r>
          </a:p>
          <a:p>
            <a:endParaRPr lang="en-US" altLang="zh-CN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“Special Prize for the Last 10-Day Prediction”</a:t>
            </a:r>
          </a:p>
          <a:p>
            <a:r>
              <a:rPr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	the Fifth Prize</a:t>
            </a:r>
          </a:p>
        </p:txBody>
      </p:sp>
    </p:spTree>
    <p:extLst>
      <p:ext uri="{BB962C8B-B14F-4D97-AF65-F5344CB8AC3E}">
        <p14:creationId xmlns:p14="http://schemas.microsoft.com/office/powerpoint/2010/main" val="400112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422"/>
    </mc:Choice>
    <mc:Fallback>
      <p:transition spd="slow" advTm="2642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32D5F5-E575-40B8-8334-0CB4ADD22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7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56"/>
    </mc:Choice>
    <mc:Fallback>
      <p:transition spd="slow" advTm="2815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B7D9522-878E-42EE-A316-193F66AF606E}"/>
              </a:ext>
            </a:extLst>
          </p:cNvPr>
          <p:cNvSpPr/>
          <p:nvPr/>
        </p:nvSpPr>
        <p:spPr>
          <a:xfrm>
            <a:off x="3043905" y="2813364"/>
            <a:ext cx="6104190" cy="6156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366563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36"/>
    </mc:Choice>
    <mc:Fallback>
      <p:transition spd="slow" advTm="623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2B63227F-220B-480B-AFDE-D6DFEB09F6B3}"/>
              </a:ext>
            </a:extLst>
          </p:cNvPr>
          <p:cNvSpPr txBox="1"/>
          <p:nvPr/>
        </p:nvSpPr>
        <p:spPr>
          <a:xfrm>
            <a:off x="382953" y="5986585"/>
            <a:ext cx="460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https://www.wunderground.com/</a:t>
            </a:r>
            <a:endParaRPr lang="zh-CN" altLang="en-US" sz="2000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096E201-D420-45AA-815E-F0D189CA02B3}"/>
              </a:ext>
            </a:extLst>
          </p:cNvPr>
          <p:cNvSpPr/>
          <p:nvPr/>
        </p:nvSpPr>
        <p:spPr>
          <a:xfrm>
            <a:off x="3043905" y="3115036"/>
            <a:ext cx="6104190" cy="6156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nearest station in “</a:t>
            </a:r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weather underground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” * 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B73012-D20A-4E36-8136-3278EC511084}"/>
              </a:ext>
            </a:extLst>
          </p:cNvPr>
          <p:cNvSpPr/>
          <p:nvPr/>
        </p:nvSpPr>
        <p:spPr>
          <a:xfrm>
            <a:off x="3043905" y="1037936"/>
            <a:ext cx="6104190" cy="6156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Forecast meteorological data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94412DF-FED0-4AF4-91E9-8E2426BDD6C6}"/>
              </a:ext>
            </a:extLst>
          </p:cNvPr>
          <p:cNvSpPr/>
          <p:nvPr/>
        </p:nvSpPr>
        <p:spPr>
          <a:xfrm>
            <a:off x="3043905" y="4153586"/>
            <a:ext cx="6104190" cy="6156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Temperature, pressure, humidity, wind speed, ……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D56B370-7E92-49B8-8058-3A94435215AF}"/>
              </a:ext>
            </a:extLst>
          </p:cNvPr>
          <p:cNvGrpSpPr/>
          <p:nvPr/>
        </p:nvGrpSpPr>
        <p:grpSpPr>
          <a:xfrm>
            <a:off x="-2" y="0"/>
            <a:ext cx="12192001" cy="461665"/>
            <a:chOff x="-1" y="0"/>
            <a:chExt cx="9010251" cy="46166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629EAF-3489-44D3-8B99-C7AB3C281355}"/>
                </a:ext>
              </a:extLst>
            </p:cNvPr>
            <p:cNvSpPr txBox="1"/>
            <p:nvPr/>
          </p:nvSpPr>
          <p:spPr>
            <a:xfrm>
              <a:off x="-1" y="0"/>
              <a:ext cx="21564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CRAWLING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6B96C01-8E39-46A6-87BA-49349CE0659D}"/>
                </a:ext>
              </a:extLst>
            </p:cNvPr>
            <p:cNvSpPr txBox="1"/>
            <p:nvPr/>
          </p:nvSpPr>
          <p:spPr>
            <a:xfrm>
              <a:off x="2156416" y="0"/>
              <a:ext cx="2673871" cy="4616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PREPROCESSING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0FC071A-F452-455C-A066-21F65617C1C7}"/>
                </a:ext>
              </a:extLst>
            </p:cNvPr>
            <p:cNvSpPr txBox="1"/>
            <p:nvPr/>
          </p:nvSpPr>
          <p:spPr>
            <a:xfrm>
              <a:off x="4830287" y="0"/>
              <a:ext cx="2759054" cy="4616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 ENGINEERING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A619A9F-80E7-45E4-8223-6332A3692BA0}"/>
                </a:ext>
              </a:extLst>
            </p:cNvPr>
            <p:cNvSpPr txBox="1"/>
            <p:nvPr/>
          </p:nvSpPr>
          <p:spPr>
            <a:xfrm>
              <a:off x="7589341" y="0"/>
              <a:ext cx="1420909" cy="4616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A114CB-768F-4617-9FE7-D3F0AD739049}"/>
              </a:ext>
            </a:extLst>
          </p:cNvPr>
          <p:cNvSpPr/>
          <p:nvPr/>
        </p:nvSpPr>
        <p:spPr>
          <a:xfrm>
            <a:off x="3043905" y="2076486"/>
            <a:ext cx="6104190" cy="6156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the API of “Caiyun” opening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2BE0C8-E255-487E-B6BF-FC651B230871}"/>
              </a:ext>
            </a:extLst>
          </p:cNvPr>
          <p:cNvSpPr/>
          <p:nvPr/>
        </p:nvSpPr>
        <p:spPr>
          <a:xfrm>
            <a:off x="3043905" y="5198051"/>
            <a:ext cx="6104190" cy="6156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Utilize two kinds of forecast meteorological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97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117"/>
    </mc:Choice>
    <mc:Fallback>
      <p:transition spd="slow" advTm="87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7" grpId="0" animBg="1"/>
      <p:bldP spid="26" grpId="0" animBg="1"/>
      <p:bldP spid="28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8A95B20-CF2D-4A6D-B431-A5A42495C282}"/>
              </a:ext>
            </a:extLst>
          </p:cNvPr>
          <p:cNvSpPr/>
          <p:nvPr/>
        </p:nvSpPr>
        <p:spPr>
          <a:xfrm>
            <a:off x="8288835" y="1965327"/>
            <a:ext cx="3810604" cy="241128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6918AC5-91CB-4672-9CCE-F706C2D22CD4}"/>
              </a:ext>
            </a:extLst>
          </p:cNvPr>
          <p:cNvGrpSpPr/>
          <p:nvPr/>
        </p:nvGrpSpPr>
        <p:grpSpPr>
          <a:xfrm>
            <a:off x="-2" y="0"/>
            <a:ext cx="12192001" cy="461665"/>
            <a:chOff x="-1" y="0"/>
            <a:chExt cx="9010251" cy="461665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1CD05EC-06AE-4D01-B22A-453765968887}"/>
                </a:ext>
              </a:extLst>
            </p:cNvPr>
            <p:cNvSpPr txBox="1"/>
            <p:nvPr/>
          </p:nvSpPr>
          <p:spPr>
            <a:xfrm>
              <a:off x="-1" y="0"/>
              <a:ext cx="2156417" cy="4616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CRAWLING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C00BF2E-B3E5-4159-9A20-6C8CBAA249B3}"/>
                </a:ext>
              </a:extLst>
            </p:cNvPr>
            <p:cNvSpPr txBox="1"/>
            <p:nvPr/>
          </p:nvSpPr>
          <p:spPr>
            <a:xfrm>
              <a:off x="2156416" y="0"/>
              <a:ext cx="26738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PREPROCESSING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9D7370A-7044-4CB4-8351-6E39BB43B2A5}"/>
                </a:ext>
              </a:extLst>
            </p:cNvPr>
            <p:cNvSpPr txBox="1"/>
            <p:nvPr/>
          </p:nvSpPr>
          <p:spPr>
            <a:xfrm>
              <a:off x="4830287" y="0"/>
              <a:ext cx="2759054" cy="4616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 ENGINEERING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99E6758-12DE-4F56-86EE-CC7172732604}"/>
                </a:ext>
              </a:extLst>
            </p:cNvPr>
            <p:cNvSpPr txBox="1"/>
            <p:nvPr/>
          </p:nvSpPr>
          <p:spPr>
            <a:xfrm>
              <a:off x="7589341" y="0"/>
              <a:ext cx="1420909" cy="4616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55361A4-C6B5-4D8F-BE3E-E3769A3F2DB7}"/>
              </a:ext>
            </a:extLst>
          </p:cNvPr>
          <p:cNvSpPr/>
          <p:nvPr/>
        </p:nvSpPr>
        <p:spPr>
          <a:xfrm>
            <a:off x="1680736" y="1135906"/>
            <a:ext cx="4636807" cy="6156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Fill missing data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E5C61E3-277B-4333-8F4A-C8518F97C94D}"/>
              </a:ext>
            </a:extLst>
          </p:cNvPr>
          <p:cNvSpPr/>
          <p:nvPr/>
        </p:nvSpPr>
        <p:spPr>
          <a:xfrm>
            <a:off x="164871" y="1969477"/>
            <a:ext cx="7869344" cy="4712676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33FA3C3-E961-4CB0-A5A4-DC0C76090001}"/>
              </a:ext>
            </a:extLst>
          </p:cNvPr>
          <p:cNvSpPr/>
          <p:nvPr/>
        </p:nvSpPr>
        <p:spPr>
          <a:xfrm>
            <a:off x="431205" y="4594961"/>
            <a:ext cx="7445849" cy="191481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菱形 68">
            <a:extLst>
              <a:ext uri="{FF2B5EF4-FFF2-40B4-BE49-F238E27FC236}">
                <a16:creationId xmlns:a16="http://schemas.microsoft.com/office/drawing/2014/main" id="{2B749264-A5C4-40E8-A69F-9255D7FAE828}"/>
              </a:ext>
            </a:extLst>
          </p:cNvPr>
          <p:cNvSpPr/>
          <p:nvPr/>
        </p:nvSpPr>
        <p:spPr>
          <a:xfrm>
            <a:off x="419491" y="2100504"/>
            <a:ext cx="2697186" cy="1985439"/>
          </a:xfrm>
          <a:prstGeom prst="diamond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 of missing data is less than 4.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118A6BC-7CFC-4567-82AD-2F45BDC2FDB1}"/>
              </a:ext>
            </a:extLst>
          </p:cNvPr>
          <p:cNvSpPr txBox="1"/>
          <p:nvPr/>
        </p:nvSpPr>
        <p:spPr>
          <a:xfrm>
            <a:off x="1857539" y="4126362"/>
            <a:ext cx="56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DAA8A6-5A01-4A68-9273-D8672A591554}"/>
              </a:ext>
            </a:extLst>
          </p:cNvPr>
          <p:cNvSpPr txBox="1"/>
          <p:nvPr/>
        </p:nvSpPr>
        <p:spPr>
          <a:xfrm>
            <a:off x="3196796" y="2609033"/>
            <a:ext cx="56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D70C0C2-053F-4AD9-BB0F-3D0EF07FD6E6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768084" y="4085943"/>
            <a:ext cx="0" cy="50901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6F19A00-388E-4AA2-81D0-C673A281F506}"/>
              </a:ext>
            </a:extLst>
          </p:cNvPr>
          <p:cNvSpPr/>
          <p:nvPr/>
        </p:nvSpPr>
        <p:spPr>
          <a:xfrm>
            <a:off x="3839025" y="2275363"/>
            <a:ext cx="4038029" cy="16453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6132DE4-54C6-42E5-AD1B-125996BF1B2D}"/>
              </a:ext>
            </a:extLst>
          </p:cNvPr>
          <p:cNvSpPr/>
          <p:nvPr/>
        </p:nvSpPr>
        <p:spPr>
          <a:xfrm>
            <a:off x="3972669" y="2423346"/>
            <a:ext cx="3770741" cy="53979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five XGBoost models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BFD8E377-2D97-4A5B-BA90-A4E160EF974A}"/>
              </a:ext>
            </a:extLst>
          </p:cNvPr>
          <p:cNvSpPr/>
          <p:nvPr/>
        </p:nvSpPr>
        <p:spPr>
          <a:xfrm>
            <a:off x="3972669" y="3255470"/>
            <a:ext cx="3770741" cy="53979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the missing data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37B5C44-F867-4D3E-A61F-706F50073843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5858040" y="2963138"/>
            <a:ext cx="0" cy="29233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CB4FBA6-F1F8-48D9-AF4A-4AAE3CC1EC0D}"/>
              </a:ext>
            </a:extLst>
          </p:cNvPr>
          <p:cNvCxnSpPr>
            <a:cxnSpLocks/>
            <a:stCxn id="69" idx="3"/>
            <a:endCxn id="79" idx="1"/>
          </p:cNvCxnSpPr>
          <p:nvPr/>
        </p:nvCxnSpPr>
        <p:spPr>
          <a:xfrm>
            <a:off x="3116677" y="3093224"/>
            <a:ext cx="722348" cy="481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AACE3D76-38C3-44D4-A3D5-ACCF56C9FE6B}"/>
              </a:ext>
            </a:extLst>
          </p:cNvPr>
          <p:cNvSpPr/>
          <p:nvPr/>
        </p:nvSpPr>
        <p:spPr>
          <a:xfrm>
            <a:off x="8326689" y="1135906"/>
            <a:ext cx="3733347" cy="6156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Clean meteorological data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43B5C088-A23C-4B29-B4F9-7144ED2BC3D0}"/>
              </a:ext>
            </a:extLst>
          </p:cNvPr>
          <p:cNvSpPr/>
          <p:nvPr/>
        </p:nvSpPr>
        <p:spPr>
          <a:xfrm>
            <a:off x="8508415" y="2037324"/>
            <a:ext cx="3383581" cy="52322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keep 3 kinds of features</a:t>
            </a: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A9BF503B-EE86-4C92-9DFA-4A43DCDDDB9D}"/>
              </a:ext>
            </a:extLst>
          </p:cNvPr>
          <p:cNvSpPr/>
          <p:nvPr/>
        </p:nvSpPr>
        <p:spPr>
          <a:xfrm>
            <a:off x="8896610" y="2743713"/>
            <a:ext cx="2595054" cy="3969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Temperature</a:t>
            </a: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963DD32-7A73-40F7-9A76-70474898E331}"/>
              </a:ext>
            </a:extLst>
          </p:cNvPr>
          <p:cNvSpPr/>
          <p:nvPr/>
        </p:nvSpPr>
        <p:spPr>
          <a:xfrm>
            <a:off x="8896610" y="3261350"/>
            <a:ext cx="2595054" cy="3969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Pressure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FADCDFF6-1776-4E54-B3AA-C031660FD95F}"/>
              </a:ext>
            </a:extLst>
          </p:cNvPr>
          <p:cNvSpPr/>
          <p:nvPr/>
        </p:nvSpPr>
        <p:spPr>
          <a:xfrm>
            <a:off x="8896610" y="3778987"/>
            <a:ext cx="2595054" cy="3969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Humidity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5FC40F4-FA85-4102-9173-FB2C73FD7DF8}"/>
              </a:ext>
            </a:extLst>
          </p:cNvPr>
          <p:cNvSpPr/>
          <p:nvPr/>
        </p:nvSpPr>
        <p:spPr>
          <a:xfrm>
            <a:off x="1603107" y="4888741"/>
            <a:ext cx="5102043" cy="53979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interpolation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656A4613-324B-4417-915E-0EDFA6217D06}"/>
              </a:ext>
            </a:extLst>
          </p:cNvPr>
          <p:cNvSpPr/>
          <p:nvPr/>
        </p:nvSpPr>
        <p:spPr>
          <a:xfrm>
            <a:off x="1603107" y="5773432"/>
            <a:ext cx="5102043" cy="53979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closer the distance, the bigger the weight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53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780"/>
    </mc:Choice>
    <mc:Fallback>
      <p:transition spd="slow" advTm="1167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65" grpId="0" animBg="1"/>
      <p:bldP spid="67" grpId="0" animBg="1"/>
      <p:bldP spid="68" grpId="0" animBg="1"/>
      <p:bldP spid="69" grpId="0" animBg="1"/>
      <p:bldP spid="70" grpId="0"/>
      <p:bldP spid="71" grpId="0"/>
      <p:bldP spid="79" grpId="0" animBg="1"/>
      <p:bldP spid="80" grpId="0" animBg="1"/>
      <p:bldP spid="81" grpId="0" animBg="1"/>
      <p:bldP spid="83" grpId="0" animBg="1"/>
      <p:bldP spid="86" grpId="0" animBg="1"/>
      <p:bldP spid="87" grpId="0" animBg="1"/>
      <p:bldP spid="88" grpId="0" animBg="1"/>
      <p:bldP spid="89" grpId="0" animBg="1"/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152A3B9D-C4C6-4FFE-8AC6-C0EA234D4297}"/>
              </a:ext>
            </a:extLst>
          </p:cNvPr>
          <p:cNvSpPr txBox="1"/>
          <p:nvPr/>
        </p:nvSpPr>
        <p:spPr>
          <a:xfrm>
            <a:off x="-121745" y="638633"/>
            <a:ext cx="166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CN" altLang="en-US" sz="24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FFE00F0-9C65-4087-907D-E78FA5455B9A}"/>
              </a:ext>
            </a:extLst>
          </p:cNvPr>
          <p:cNvCxnSpPr>
            <a:cxnSpLocks/>
          </p:cNvCxnSpPr>
          <p:nvPr/>
        </p:nvCxnSpPr>
        <p:spPr>
          <a:xfrm>
            <a:off x="169378" y="1086318"/>
            <a:ext cx="33059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BA10CE5-B4D5-445D-9FD8-B451D22D71FB}"/>
              </a:ext>
            </a:extLst>
          </p:cNvPr>
          <p:cNvSpPr/>
          <p:nvPr/>
        </p:nvSpPr>
        <p:spPr>
          <a:xfrm>
            <a:off x="169378" y="1352677"/>
            <a:ext cx="4095194" cy="4322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Original air quality data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9230DC2-084C-494E-BC67-014F475F43FB}"/>
              </a:ext>
            </a:extLst>
          </p:cNvPr>
          <p:cNvSpPr/>
          <p:nvPr/>
        </p:nvSpPr>
        <p:spPr>
          <a:xfrm>
            <a:off x="5019013" y="1352677"/>
            <a:ext cx="6473778" cy="43229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21 days, next 2 days.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E63AB92-5E2C-4A1D-94AD-59CB4F947ADF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>
            <a:off x="4264572" y="1568824"/>
            <a:ext cx="754441" cy="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580DF40-4169-4208-83EB-5163B1712EC0}"/>
              </a:ext>
            </a:extLst>
          </p:cNvPr>
          <p:cNvSpPr/>
          <p:nvPr/>
        </p:nvSpPr>
        <p:spPr>
          <a:xfrm>
            <a:off x="169378" y="2713822"/>
            <a:ext cx="4095194" cy="4322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Meteorological data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D27E765-2FD7-43C2-A994-3F50F1A81C66}"/>
              </a:ext>
            </a:extLst>
          </p:cNvPr>
          <p:cNvSpPr/>
          <p:nvPr/>
        </p:nvSpPr>
        <p:spPr>
          <a:xfrm>
            <a:off x="169378" y="3355399"/>
            <a:ext cx="4095194" cy="4322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B60E478-8723-4BD8-A725-3F023E67D835}"/>
              </a:ext>
            </a:extLst>
          </p:cNvPr>
          <p:cNvSpPr/>
          <p:nvPr/>
        </p:nvSpPr>
        <p:spPr>
          <a:xfrm>
            <a:off x="169378" y="3996976"/>
            <a:ext cx="4095194" cy="4322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A36BC6E-8956-4BEA-A54A-F637A08605A0}"/>
              </a:ext>
            </a:extLst>
          </p:cNvPr>
          <p:cNvSpPr/>
          <p:nvPr/>
        </p:nvSpPr>
        <p:spPr>
          <a:xfrm>
            <a:off x="5019013" y="3996972"/>
            <a:ext cx="6473779" cy="43229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ID and the type of stations.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C9EF7F1-A4B9-4F8A-9359-D84E4C6B6A80}"/>
              </a:ext>
            </a:extLst>
          </p:cNvPr>
          <p:cNvSpPr/>
          <p:nvPr/>
        </p:nvSpPr>
        <p:spPr>
          <a:xfrm>
            <a:off x="5019013" y="3355397"/>
            <a:ext cx="6473778" cy="43229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Whether holidays, the 1</a:t>
            </a:r>
            <a:r>
              <a:rPr lang="en-US" altLang="zh-CN" sz="2000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day of workdays and so on.</a:t>
            </a:r>
            <a:endParaRPr lang="zh-CN" altLang="en-US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428E0CC-B068-4E2E-9EA4-B8F4676E892C}"/>
              </a:ext>
            </a:extLst>
          </p:cNvPr>
          <p:cNvSpPr/>
          <p:nvPr/>
        </p:nvSpPr>
        <p:spPr>
          <a:xfrm>
            <a:off x="5019013" y="2713821"/>
            <a:ext cx="6473778" cy="43229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“Temperature”, “Pressure” and “Humidity”.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CB610CC-6CAD-45F2-B6C4-28C18B134AF4}"/>
              </a:ext>
            </a:extLst>
          </p:cNvPr>
          <p:cNvCxnSpPr>
            <a:cxnSpLocks/>
            <a:stCxn id="48" idx="3"/>
            <a:endCxn id="57" idx="1"/>
          </p:cNvCxnSpPr>
          <p:nvPr/>
        </p:nvCxnSpPr>
        <p:spPr>
          <a:xfrm flipV="1">
            <a:off x="4264572" y="2929968"/>
            <a:ext cx="754441" cy="1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CC76451-C7DC-4ACE-B472-073400EF5FCA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 flipV="1">
            <a:off x="4264572" y="3571544"/>
            <a:ext cx="754441" cy="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DFFE0FD-B237-4654-B481-34B195B4EA99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 flipV="1">
            <a:off x="4264572" y="4213119"/>
            <a:ext cx="754441" cy="4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01845FD6-C1AB-4F4E-9301-B8C507F1D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43222"/>
              </p:ext>
            </p:extLst>
          </p:nvPr>
        </p:nvGraphicFramePr>
        <p:xfrm>
          <a:off x="1111994" y="5071810"/>
          <a:ext cx="3893030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81321">
                  <a:extLst>
                    <a:ext uri="{9D8B030D-6E8A-4147-A177-3AD203B41FA5}">
                      <a16:colId xmlns:a16="http://schemas.microsoft.com/office/drawing/2014/main" val="149277474"/>
                    </a:ext>
                  </a:extLst>
                </a:gridCol>
                <a:gridCol w="1811709">
                  <a:extLst>
                    <a:ext uri="{9D8B030D-6E8A-4147-A177-3AD203B41FA5}">
                      <a16:colId xmlns:a16="http://schemas.microsoft.com/office/drawing/2014/main" val="2316922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Holiday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altLang="zh-CN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workday 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2018-02-16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2017-02-20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2018-02-17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2018-02-26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2018-05-01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2018-04-09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97751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03821EB8-3D9B-4945-BA8F-0843354D5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36620"/>
              </p:ext>
            </p:extLst>
          </p:nvPr>
        </p:nvGraphicFramePr>
        <p:xfrm>
          <a:off x="6687898" y="5058388"/>
          <a:ext cx="3893030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81321">
                  <a:extLst>
                    <a:ext uri="{9D8B030D-6E8A-4147-A177-3AD203B41FA5}">
                      <a16:colId xmlns:a16="http://schemas.microsoft.com/office/drawing/2014/main" val="149277474"/>
                    </a:ext>
                  </a:extLst>
                </a:gridCol>
                <a:gridCol w="1811709">
                  <a:extLst>
                    <a:ext uri="{9D8B030D-6E8A-4147-A177-3AD203B41FA5}">
                      <a16:colId xmlns:a16="http://schemas.microsoft.com/office/drawing/2014/main" val="2316922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 of station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of station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BX9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Suburban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CD9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Roadside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CD1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Kerbside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97751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FAC4E7F9-A664-4175-8347-D7DEAAF3DEDB}"/>
              </a:ext>
            </a:extLst>
          </p:cNvPr>
          <p:cNvSpPr txBox="1"/>
          <p:nvPr/>
        </p:nvSpPr>
        <p:spPr>
          <a:xfrm>
            <a:off x="323192" y="4611414"/>
            <a:ext cx="547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1: Some holidays and 1</a:t>
            </a:r>
            <a:r>
              <a:rPr lang="en-US" altLang="zh-CN" baseline="30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day of workdays of Beijing.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8B2DCA8-65F5-4376-9557-88EB67E7B25B}"/>
              </a:ext>
            </a:extLst>
          </p:cNvPr>
          <p:cNvSpPr txBox="1"/>
          <p:nvPr/>
        </p:nvSpPr>
        <p:spPr>
          <a:xfrm>
            <a:off x="5970040" y="4611414"/>
            <a:ext cx="532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2: Some IDs and types of stations in London.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174A92B-A36A-42E1-A4C7-26C41B83F7FE}"/>
              </a:ext>
            </a:extLst>
          </p:cNvPr>
          <p:cNvGrpSpPr/>
          <p:nvPr/>
        </p:nvGrpSpPr>
        <p:grpSpPr>
          <a:xfrm>
            <a:off x="-2" y="0"/>
            <a:ext cx="12192001" cy="461665"/>
            <a:chOff x="-1" y="0"/>
            <a:chExt cx="9010251" cy="46166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04B9F48-4094-46DF-96E5-75FCE3D72A6F}"/>
                </a:ext>
              </a:extLst>
            </p:cNvPr>
            <p:cNvSpPr txBox="1"/>
            <p:nvPr/>
          </p:nvSpPr>
          <p:spPr>
            <a:xfrm>
              <a:off x="-1" y="0"/>
              <a:ext cx="2156417" cy="4616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CRAWLING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10D210A-86A1-4454-B014-188366FFA6E4}"/>
                </a:ext>
              </a:extLst>
            </p:cNvPr>
            <p:cNvSpPr txBox="1"/>
            <p:nvPr/>
          </p:nvSpPr>
          <p:spPr>
            <a:xfrm>
              <a:off x="2156416" y="0"/>
              <a:ext cx="2673871" cy="4616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PREPROCESSING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4C7B0FF-E3AB-45A2-9FBA-5FD1D086CEC5}"/>
                </a:ext>
              </a:extLst>
            </p:cNvPr>
            <p:cNvSpPr txBox="1"/>
            <p:nvPr/>
          </p:nvSpPr>
          <p:spPr>
            <a:xfrm>
              <a:off x="4830287" y="0"/>
              <a:ext cx="275905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 ENGINEERING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4A12BD7-5FCD-4229-8078-6827F581E59B}"/>
                </a:ext>
              </a:extLst>
            </p:cNvPr>
            <p:cNvSpPr txBox="1"/>
            <p:nvPr/>
          </p:nvSpPr>
          <p:spPr>
            <a:xfrm>
              <a:off x="7589341" y="0"/>
              <a:ext cx="1420909" cy="4616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C87963-B3CD-43A6-9BE1-0A0E48634FD8}"/>
              </a:ext>
            </a:extLst>
          </p:cNvPr>
          <p:cNvSpPr/>
          <p:nvPr/>
        </p:nvSpPr>
        <p:spPr>
          <a:xfrm>
            <a:off x="169378" y="2037357"/>
            <a:ext cx="4095194" cy="4322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Statistical features 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EEF1754-175A-40A7-9A7C-4A106CC86F2F}"/>
              </a:ext>
            </a:extLst>
          </p:cNvPr>
          <p:cNvSpPr/>
          <p:nvPr/>
        </p:nvSpPr>
        <p:spPr>
          <a:xfrm>
            <a:off x="5019013" y="2037350"/>
            <a:ext cx="6473779" cy="43229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Max, min, mean and so on.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F7D99CF-F17B-4542-BBF5-BFCDF0B5EC52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4264572" y="2253497"/>
            <a:ext cx="754441" cy="7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0546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898"/>
    </mc:Choice>
    <mc:Fallback>
      <p:transition spd="slow" advTm="1018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7" grpId="0" animBg="1"/>
      <p:bldP spid="58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57" grpId="0" animBg="1"/>
      <p:bldP spid="20" grpId="0"/>
      <p:bldP spid="70" grpId="0"/>
      <p:bldP spid="35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2D761C6-BA0D-4D66-8456-082EE65D9CCB}"/>
              </a:ext>
            </a:extLst>
          </p:cNvPr>
          <p:cNvSpPr/>
          <p:nvPr/>
        </p:nvSpPr>
        <p:spPr>
          <a:xfrm>
            <a:off x="661515" y="1100155"/>
            <a:ext cx="4095194" cy="4322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78D0D04-857C-453B-B9C0-84E58077E5F5}"/>
              </a:ext>
            </a:extLst>
          </p:cNvPr>
          <p:cNvSpPr/>
          <p:nvPr/>
        </p:nvSpPr>
        <p:spPr>
          <a:xfrm>
            <a:off x="661515" y="1847651"/>
            <a:ext cx="4095194" cy="4322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ExtraTreeRegression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14F31D7-907D-404D-9BE1-FBFE090D9725}"/>
              </a:ext>
            </a:extLst>
          </p:cNvPr>
          <p:cNvSpPr/>
          <p:nvPr/>
        </p:nvSpPr>
        <p:spPr>
          <a:xfrm>
            <a:off x="661515" y="2595147"/>
            <a:ext cx="4095194" cy="4322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LightGBM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7F596DC-AD4C-45C1-9B87-AAD132DF51B2}"/>
              </a:ext>
            </a:extLst>
          </p:cNvPr>
          <p:cNvSpPr/>
          <p:nvPr/>
        </p:nvSpPr>
        <p:spPr>
          <a:xfrm>
            <a:off x="5590284" y="1100156"/>
            <a:ext cx="5940199" cy="43229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numbers from 1 to 48 as features to predict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AF750A6-3926-46D6-AEDD-EAFE5DEA053E}"/>
              </a:ext>
            </a:extLst>
          </p:cNvPr>
          <p:cNvSpPr/>
          <p:nvPr/>
        </p:nvSpPr>
        <p:spPr>
          <a:xfrm>
            <a:off x="5590285" y="1847651"/>
            <a:ext cx="5940199" cy="43229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48 values in a time with this model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58BC120-A367-4EF0-AF35-B63245EE51D2}"/>
              </a:ext>
            </a:extLst>
          </p:cNvPr>
          <p:cNvSpPr/>
          <p:nvPr/>
        </p:nvSpPr>
        <p:spPr>
          <a:xfrm>
            <a:off x="5590286" y="2595146"/>
            <a:ext cx="5940199" cy="43229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Really 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result.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A6FB1F5-93C1-4FA5-A23A-90700083743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56709" y="1316302"/>
            <a:ext cx="833575" cy="1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2E65A95-4D7B-4898-9398-583A1A119028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756709" y="2063798"/>
            <a:ext cx="833576" cy="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765C418-B992-4A28-9192-B7E856BF708E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4756709" y="2811293"/>
            <a:ext cx="833577" cy="1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7D42F8F-17A7-4A24-85DE-C8EADCAD1FBB}"/>
              </a:ext>
            </a:extLst>
          </p:cNvPr>
          <p:cNvSpPr/>
          <p:nvPr/>
        </p:nvSpPr>
        <p:spPr>
          <a:xfrm>
            <a:off x="661515" y="4014633"/>
            <a:ext cx="4095194" cy="4322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Median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2AA12D9-4C27-4827-AE24-8B15E6981A13}"/>
              </a:ext>
            </a:extLst>
          </p:cNvPr>
          <p:cNvSpPr/>
          <p:nvPr/>
        </p:nvSpPr>
        <p:spPr>
          <a:xfrm>
            <a:off x="661515" y="4814365"/>
            <a:ext cx="4095194" cy="4322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F25B2DA-9309-42D5-8166-94EB1E9D0E74}"/>
              </a:ext>
            </a:extLst>
          </p:cNvPr>
          <p:cNvSpPr/>
          <p:nvPr/>
        </p:nvSpPr>
        <p:spPr>
          <a:xfrm>
            <a:off x="661515" y="5722168"/>
            <a:ext cx="4095194" cy="4322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Weighted mean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28850ED-FEC7-41FB-B8F2-6F5CF3C066B6}"/>
              </a:ext>
            </a:extLst>
          </p:cNvPr>
          <p:cNvSpPr/>
          <p:nvPr/>
        </p:nvSpPr>
        <p:spPr>
          <a:xfrm>
            <a:off x="5590284" y="4014633"/>
            <a:ext cx="5940199" cy="43229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the median of the results as the final result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9630E51-C4B9-4E66-AFBD-1E1587E12964}"/>
              </a:ext>
            </a:extLst>
          </p:cNvPr>
          <p:cNvSpPr/>
          <p:nvPr/>
        </p:nvSpPr>
        <p:spPr>
          <a:xfrm>
            <a:off x="5590284" y="4814364"/>
            <a:ext cx="5940199" cy="43229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the mean of the results as the final result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A3292F0-62CF-4BEA-A740-DAA9A081FB8C}"/>
              </a:ext>
            </a:extLst>
          </p:cNvPr>
          <p:cNvSpPr/>
          <p:nvPr/>
        </p:nvSpPr>
        <p:spPr>
          <a:xfrm>
            <a:off x="5590283" y="5431968"/>
            <a:ext cx="5940199" cy="43229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the best weights through the validation data</a:t>
            </a:r>
            <a:endParaRPr lang="zh-CN" altLang="en-US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687FAAF-E06A-4373-9DB7-F3A9AFCAD17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756709" y="4230780"/>
            <a:ext cx="833575" cy="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4538252-129B-47F2-A6B3-9ED87C40701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756709" y="5030511"/>
            <a:ext cx="833575" cy="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FCD023A-2EF9-410F-AF39-F28CB3145D1C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756709" y="5648114"/>
            <a:ext cx="833574" cy="290201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CCBD83B-D915-4BDC-BFC6-F3C01515859C}"/>
              </a:ext>
            </a:extLst>
          </p:cNvPr>
          <p:cNvSpPr txBox="1"/>
          <p:nvPr/>
        </p:nvSpPr>
        <p:spPr>
          <a:xfrm>
            <a:off x="-1" y="3267137"/>
            <a:ext cx="166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Ensemble</a:t>
            </a:r>
            <a:endParaRPr lang="zh-CN" altLang="en-US" sz="24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FBDA8D1-D22E-40C3-95E2-27EE09F50D4C}"/>
              </a:ext>
            </a:extLst>
          </p:cNvPr>
          <p:cNvCxnSpPr>
            <a:cxnSpLocks/>
          </p:cNvCxnSpPr>
          <p:nvPr/>
        </p:nvCxnSpPr>
        <p:spPr>
          <a:xfrm>
            <a:off x="217520" y="3728802"/>
            <a:ext cx="33059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65A3DA8-F221-46FF-83D0-B2605D923413}"/>
              </a:ext>
            </a:extLst>
          </p:cNvPr>
          <p:cNvGrpSpPr/>
          <p:nvPr/>
        </p:nvGrpSpPr>
        <p:grpSpPr>
          <a:xfrm>
            <a:off x="-2" y="0"/>
            <a:ext cx="12192001" cy="461665"/>
            <a:chOff x="-1" y="0"/>
            <a:chExt cx="9010251" cy="461665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7EFAEAB-2611-4ACB-86ED-7622C1CB5775}"/>
                </a:ext>
              </a:extLst>
            </p:cNvPr>
            <p:cNvSpPr txBox="1"/>
            <p:nvPr/>
          </p:nvSpPr>
          <p:spPr>
            <a:xfrm>
              <a:off x="-1" y="0"/>
              <a:ext cx="2156417" cy="4616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CRAWLING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B4B6D86-2D43-4DCB-9323-BF01BC0A124F}"/>
                </a:ext>
              </a:extLst>
            </p:cNvPr>
            <p:cNvSpPr txBox="1"/>
            <p:nvPr/>
          </p:nvSpPr>
          <p:spPr>
            <a:xfrm>
              <a:off x="2156416" y="0"/>
              <a:ext cx="2673871" cy="4616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PREPROCESSING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F337209-CF0B-44EE-B8E5-CB94B4A1A774}"/>
                </a:ext>
              </a:extLst>
            </p:cNvPr>
            <p:cNvSpPr txBox="1"/>
            <p:nvPr/>
          </p:nvSpPr>
          <p:spPr>
            <a:xfrm>
              <a:off x="4830287" y="0"/>
              <a:ext cx="2759054" cy="4616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 ENGINEERING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9BF99FA-CB5D-4344-BF12-7889C71EA03A}"/>
                </a:ext>
              </a:extLst>
            </p:cNvPr>
            <p:cNvSpPr txBox="1"/>
            <p:nvPr/>
          </p:nvSpPr>
          <p:spPr>
            <a:xfrm>
              <a:off x="7589341" y="0"/>
              <a:ext cx="142090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  <a:endParaRPr lang="zh-CN" alt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658F938-59A0-4FDD-9941-4CA95F57F519}"/>
              </a:ext>
            </a:extLst>
          </p:cNvPr>
          <p:cNvSpPr/>
          <p:nvPr/>
        </p:nvSpPr>
        <p:spPr>
          <a:xfrm>
            <a:off x="0" y="6457890"/>
            <a:ext cx="5215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https://github.com/12190143/KDD_CUP_2018 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3E9EA31-49CE-4E04-9B8D-32BEB33A6DBF}"/>
              </a:ext>
            </a:extLst>
          </p:cNvPr>
          <p:cNvSpPr/>
          <p:nvPr/>
        </p:nvSpPr>
        <p:spPr>
          <a:xfrm>
            <a:off x="5590282" y="6049571"/>
            <a:ext cx="5940199" cy="43229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 the parameters according to the previous day</a:t>
            </a:r>
            <a:endParaRPr lang="zh-CN" altLang="en-US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7438C20-0E5A-43F7-9C9D-1883C4E35D38}"/>
              </a:ext>
            </a:extLst>
          </p:cNvPr>
          <p:cNvCxnSpPr>
            <a:cxnSpLocks/>
            <a:stCxn id="24" idx="3"/>
            <a:endCxn id="51" idx="1"/>
          </p:cNvCxnSpPr>
          <p:nvPr/>
        </p:nvCxnSpPr>
        <p:spPr>
          <a:xfrm>
            <a:off x="4756709" y="5938315"/>
            <a:ext cx="833573" cy="32740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96463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228"/>
    </mc:Choice>
    <mc:Fallback>
      <p:transition spd="slow" advTm="1132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6" grpId="0"/>
      <p:bldP spid="48" grpId="0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906B31-4346-4038-A4A2-82A181B00D9F}"/>
              </a:ext>
            </a:extLst>
          </p:cNvPr>
          <p:cNvSpPr txBox="1"/>
          <p:nvPr/>
        </p:nvSpPr>
        <p:spPr>
          <a:xfrm>
            <a:off x="1149357" y="1427233"/>
            <a:ext cx="46777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00" b="1" dirty="0">
                <a:latin typeface="Calibri" panose="020F0502020204030204" pitchFamily="34" charset="0"/>
                <a:cs typeface="Calibri" panose="020F0502020204030204" pitchFamily="34" charset="0"/>
              </a:rPr>
              <a:t>Thanks for your listening!</a:t>
            </a:r>
            <a:endParaRPr lang="zh-CN" altLang="en-US" sz="3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BBE51EC-06C9-4449-88ED-B45E7AA3E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563" y="0"/>
            <a:ext cx="1570160" cy="157016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1F90D46-6C88-4E59-9AAE-14A32EDD8FD3}"/>
              </a:ext>
            </a:extLst>
          </p:cNvPr>
          <p:cNvSpPr/>
          <p:nvPr/>
        </p:nvSpPr>
        <p:spPr>
          <a:xfrm>
            <a:off x="1149357" y="3429000"/>
            <a:ext cx="5650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Xiaozhou Liu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(Sun Yat-sen University, China)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69"/>
    </mc:Choice>
    <mc:Fallback>
      <p:transition spd="slow" advTm="366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6.3|7.9|2.4|5.4|3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7.1|4.6|5.7|55.4|5.7|17.8|4.1|4.3|1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2.5|4.8|13.7|10.6|6.9|7.3|8.4|8.9|9.7|7.1|3.2|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0.3|5.2|3.4|7|2.8|5.3|13.6|1.5|1.6|1.1|1.8|4.5|16.7|8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12592</TotalTime>
  <Words>365</Words>
  <Application>Microsoft Office PowerPoint</Application>
  <PresentationFormat>宽屏</PresentationFormat>
  <Paragraphs>99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xiaozhou</dc:creator>
  <cp:lastModifiedBy>lauhiuzau</cp:lastModifiedBy>
  <cp:revision>635</cp:revision>
  <dcterms:created xsi:type="dcterms:W3CDTF">2018-07-11T12:17:04Z</dcterms:created>
  <dcterms:modified xsi:type="dcterms:W3CDTF">2018-08-21T06:26:18Z</dcterms:modified>
</cp:coreProperties>
</file>