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2"/>
  </p:notesMasterIdLst>
  <p:sldIdLst>
    <p:sldId id="259" r:id="rId3"/>
    <p:sldId id="294" r:id="rId4"/>
    <p:sldId id="296" r:id="rId5"/>
    <p:sldId id="284" r:id="rId6"/>
    <p:sldId id="287" r:id="rId7"/>
    <p:sldId id="286" r:id="rId8"/>
    <p:sldId id="288" r:id="rId9"/>
    <p:sldId id="297" r:id="rId10"/>
    <p:sldId id="289" r:id="rId11"/>
    <p:sldId id="290" r:id="rId12"/>
    <p:sldId id="291" r:id="rId13"/>
    <p:sldId id="298" r:id="rId14"/>
    <p:sldId id="292" r:id="rId15"/>
    <p:sldId id="293" r:id="rId16"/>
    <p:sldId id="295" r:id="rId17"/>
    <p:sldId id="283" r:id="rId18"/>
    <p:sldId id="282" r:id="rId19"/>
    <p:sldId id="281" r:id="rId20"/>
    <p:sldId id="261" r:id="rId21"/>
    <p:sldId id="262" r:id="rId22"/>
    <p:sldId id="260" r:id="rId23"/>
    <p:sldId id="263" r:id="rId24"/>
    <p:sldId id="269" r:id="rId25"/>
    <p:sldId id="264" r:id="rId26"/>
    <p:sldId id="265" r:id="rId27"/>
    <p:sldId id="266" r:id="rId28"/>
    <p:sldId id="267" r:id="rId29"/>
    <p:sldId id="268" r:id="rId30"/>
    <p:sldId id="274" r:id="rId31"/>
    <p:sldId id="273" r:id="rId32"/>
    <p:sldId id="271" r:id="rId33"/>
    <p:sldId id="275" r:id="rId34"/>
    <p:sldId id="279" r:id="rId35"/>
    <p:sldId id="278" r:id="rId36"/>
    <p:sldId id="280" r:id="rId37"/>
    <p:sldId id="276" r:id="rId38"/>
    <p:sldId id="277" r:id="rId39"/>
    <p:sldId id="272" r:id="rId40"/>
    <p:sldId id="27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userDrawn="1">
          <p15:clr>
            <a:srgbClr val="A4A3A4"/>
          </p15:clr>
        </p15:guide>
        <p15:guide id="2" pos="6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0BD"/>
    <a:srgbClr val="A5A5A5"/>
    <a:srgbClr val="4F7FBD"/>
    <a:srgbClr val="27506E"/>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21" d="100"/>
          <a:sy n="121" d="100"/>
        </p:scale>
        <p:origin x="461" y="101"/>
      </p:cViewPr>
      <p:guideLst>
        <p:guide orient="horz" pos="1661"/>
        <p:guide pos="62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5770160" y="6656157"/>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770160" y="6656157"/>
            <a:ext cx="692257" cy="126133"/>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770160" y="6656157"/>
            <a:ext cx="692257" cy="126133"/>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6561944" y="1041337"/>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2" y="3104037"/>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2"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4"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770160" y="6656157"/>
            <a:ext cx="692257" cy="126133"/>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1123221"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3698439"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6273656"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8848873" y="1924633"/>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7B77EF-0849-42BB-B209-BBDBD0665682}" type="datetimeFigureOut">
              <a:rPr lang="zh-CN" altLang="en-US" smtClean="0"/>
              <a:t>2021/11/9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9D3B8-79EB-4EE3-A214-D3B13E66EE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24211" y="161671"/>
            <a:ext cx="1213789" cy="368544"/>
          </a:xfrm>
          <a:prstGeom prst="rect">
            <a:avLst/>
          </a:prstGeom>
        </p:spPr>
      </p:pic>
      <p:grpSp>
        <p:nvGrpSpPr>
          <p:cNvPr id="3" name="组合 2"/>
          <p:cNvGrpSpPr/>
          <p:nvPr userDrawn="1"/>
        </p:nvGrpSpPr>
        <p:grpSpPr>
          <a:xfrm>
            <a:off x="-416560" y="-498605"/>
            <a:ext cx="1764952" cy="1585727"/>
            <a:chOff x="-1344978" y="-685187"/>
            <a:chExt cx="6781080" cy="6092478"/>
          </a:xfrm>
        </p:grpSpPr>
        <p:sp>
          <p:nvSpPr>
            <p:cNvPr id="4" name="椭圆 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27162" y="3748915"/>
            <a:ext cx="1737676"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3F3F3F"/>
                </a:solidFill>
                <a:cs typeface="+mn-ea"/>
                <a:sym typeface="+mn-lt"/>
              </a:rPr>
              <a:t>张旭</a:t>
            </a:r>
          </a:p>
        </p:txBody>
      </p:sp>
      <p:sp>
        <p:nvSpPr>
          <p:cNvPr id="4" name="矩形 3">
            <a:extLst>
              <a:ext uri="{FF2B5EF4-FFF2-40B4-BE49-F238E27FC236}">
                <a16:creationId xmlns:a16="http://schemas.microsoft.com/office/drawing/2014/main" id="{48F92080-6B80-4BBD-ADCC-7938FBA0F7F7}"/>
              </a:ext>
            </a:extLst>
          </p:cNvPr>
          <p:cNvSpPr/>
          <p:nvPr/>
        </p:nvSpPr>
        <p:spPr>
          <a:xfrm>
            <a:off x="3514725" y="2363452"/>
            <a:ext cx="5162550" cy="1065548"/>
          </a:xfrm>
          <a:prstGeom prst="rect">
            <a:avLst/>
          </a:prstGeom>
        </p:spPr>
        <p:txBody>
          <a:bodyPr wrap="square">
            <a:spAutoFit/>
          </a:bodyPr>
          <a:lstStyle/>
          <a:p>
            <a:pPr algn="ctr" fontAlgn="auto">
              <a:lnSpc>
                <a:spcPct val="150000"/>
              </a:lnSpc>
            </a:pPr>
            <a:r>
              <a:rPr lang="zh-CN" altLang="en-US" sz="4800" dirty="0">
                <a:latin typeface="宋体" panose="02010600030101010101" pitchFamily="2" charset="-122"/>
              </a:rPr>
              <a:t>第一课时分享</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5DB79EE6-D3F3-4124-BF4E-C8CD963BDE63}"/>
              </a:ext>
            </a:extLst>
          </p:cNvPr>
          <p:cNvPicPr/>
          <p:nvPr/>
        </p:nvPicPr>
        <p:blipFill>
          <a:blip r:embed="rId2"/>
          <a:stretch>
            <a:fillRect/>
          </a:stretch>
        </p:blipFill>
        <p:spPr bwMode="auto">
          <a:xfrm>
            <a:off x="5961682" y="1872944"/>
            <a:ext cx="3971576" cy="844890"/>
          </a:xfrm>
          <a:prstGeom prst="rect">
            <a:avLst/>
          </a:prstGeom>
          <a:noFill/>
          <a:ln w="9525">
            <a:noFill/>
            <a:headEnd/>
            <a:tailEnd/>
          </a:ln>
        </p:spPr>
      </p:pic>
      <p:sp>
        <p:nvSpPr>
          <p:cNvPr id="6" name="文本框 5">
            <a:extLst>
              <a:ext uri="{FF2B5EF4-FFF2-40B4-BE49-F238E27FC236}">
                <a16:creationId xmlns:a16="http://schemas.microsoft.com/office/drawing/2014/main" id="{26B8BE10-4040-4300-9FEF-0032F87C6B64}"/>
              </a:ext>
            </a:extLst>
          </p:cNvPr>
          <p:cNvSpPr txBox="1"/>
          <p:nvPr/>
        </p:nvSpPr>
        <p:spPr>
          <a:xfrm>
            <a:off x="1479582" y="3005782"/>
            <a:ext cx="3492468" cy="1205458"/>
          </a:xfrm>
          <a:prstGeom prst="rect">
            <a:avLst/>
          </a:prstGeom>
          <a:noFill/>
        </p:spPr>
        <p:txBody>
          <a:bodyPr wrap="square">
            <a:spAutoFit/>
          </a:bodyPr>
          <a:lstStyle/>
          <a:p>
            <a:pPr>
              <a:spcBef>
                <a:spcPts val="1000"/>
              </a:spcBef>
            </a:pPr>
            <a:r>
              <a:rPr lang="en-US" altLang="zh-CN" sz="1600" dirty="0" err="1">
                <a:solidFill>
                  <a:schemeClr val="tx1">
                    <a:lumMod val="75000"/>
                    <a:lumOff val="25000"/>
                  </a:schemeClr>
                </a:solidFill>
                <a:latin typeface="+mn-ea"/>
                <a:cs typeface="+mn-ea"/>
              </a:rPr>
              <a:t>利用long</a:t>
            </a:r>
            <a:r>
              <a:rPr lang="en-US" altLang="zh-CN" sz="1600" dirty="0">
                <a:solidFill>
                  <a:schemeClr val="tx1">
                    <a:lumMod val="75000"/>
                    <a:lumOff val="25000"/>
                  </a:schemeClr>
                </a:solidFill>
                <a:latin typeface="+mn-ea"/>
                <a:cs typeface="+mn-ea"/>
              </a:rPr>
              <a:t> padding</a:t>
            </a:r>
            <a:r>
              <a:rPr lang="zh-CN" altLang="en-US" sz="1600" dirty="0">
                <a:solidFill>
                  <a:schemeClr val="tx1">
                    <a:lumMod val="75000"/>
                    <a:lumOff val="25000"/>
                  </a:schemeClr>
                </a:solidFill>
                <a:latin typeface="+mn-ea"/>
                <a:cs typeface="+mn-ea"/>
              </a:rPr>
              <a:t>方式</a:t>
            </a:r>
            <a:r>
              <a:rPr lang="en-US" altLang="zh-CN" sz="1600" dirty="0" err="1">
                <a:solidFill>
                  <a:schemeClr val="tx1">
                    <a:lumMod val="75000"/>
                    <a:lumOff val="25000"/>
                  </a:schemeClr>
                </a:solidFill>
                <a:latin typeface="+mn-ea"/>
                <a:cs typeface="+mn-ea"/>
              </a:rPr>
              <a:t>避免false</a:t>
            </a:r>
            <a:r>
              <a:rPr lang="en-US" altLang="zh-CN" sz="1600" dirty="0">
                <a:solidFill>
                  <a:schemeClr val="tx1">
                    <a:lumMod val="75000"/>
                    <a:lumOff val="25000"/>
                  </a:schemeClr>
                </a:solidFill>
                <a:latin typeface="+mn-ea"/>
                <a:cs typeface="+mn-ea"/>
              </a:rPr>
              <a:t> sharing</a:t>
            </a:r>
          </a:p>
          <a:p>
            <a:pPr>
              <a:spcBef>
                <a:spcPts val="1000"/>
              </a:spcBef>
            </a:pPr>
            <a:r>
              <a:rPr lang="zh-CN" altLang="en-US" sz="1600" dirty="0">
                <a:solidFill>
                  <a:schemeClr val="tx1">
                    <a:lumMod val="75000"/>
                    <a:lumOff val="25000"/>
                  </a:schemeClr>
                </a:solidFill>
                <a:latin typeface="+mn-ea"/>
                <a:cs typeface="+mn-ea"/>
              </a:rPr>
              <a:t>通过填充数据结构</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使</a:t>
            </a:r>
            <a:r>
              <a:rPr lang="en-US" altLang="zh-CN" sz="1600" dirty="0">
                <a:solidFill>
                  <a:schemeClr val="tx1">
                    <a:lumMod val="75000"/>
                    <a:lumOff val="25000"/>
                  </a:schemeClr>
                </a:solidFill>
                <a:latin typeface="+mn-ea"/>
                <a:cs typeface="+mn-ea"/>
              </a:rPr>
              <a:t>value</a:t>
            </a:r>
            <a:r>
              <a:rPr lang="zh-CN" altLang="en-US" sz="1600" dirty="0">
                <a:solidFill>
                  <a:schemeClr val="tx1">
                    <a:lumMod val="75000"/>
                    <a:lumOff val="25000"/>
                  </a:schemeClr>
                </a:solidFill>
                <a:latin typeface="+mn-ea"/>
                <a:cs typeface="+mn-ea"/>
              </a:rPr>
              <a:t>属性独占一行缓存</a:t>
            </a:r>
            <a:endParaRPr lang="zh-CN" altLang="zh-CN" sz="1600" dirty="0">
              <a:solidFill>
                <a:schemeClr val="tx1">
                  <a:lumMod val="75000"/>
                  <a:lumOff val="25000"/>
                </a:schemeClr>
              </a:solidFill>
              <a:latin typeface="+mn-ea"/>
              <a:cs typeface="+mn-ea"/>
            </a:endParaRPr>
          </a:p>
        </p:txBody>
      </p:sp>
      <p:pic>
        <p:nvPicPr>
          <p:cNvPr id="7" name="Picture">
            <a:extLst>
              <a:ext uri="{FF2B5EF4-FFF2-40B4-BE49-F238E27FC236}">
                <a16:creationId xmlns:a16="http://schemas.microsoft.com/office/drawing/2014/main" id="{9A5A3283-A954-4C5E-8A28-E29F57E13C7E}"/>
              </a:ext>
            </a:extLst>
          </p:cNvPr>
          <p:cNvPicPr/>
          <p:nvPr/>
        </p:nvPicPr>
        <p:blipFill rotWithShape="1">
          <a:blip r:embed="rId3"/>
          <a:srcRect r="12142"/>
          <a:stretch/>
        </p:blipFill>
        <p:spPr bwMode="auto">
          <a:xfrm>
            <a:off x="5963285" y="3061295"/>
            <a:ext cx="3967766" cy="1185335"/>
          </a:xfrm>
          <a:prstGeom prst="rect">
            <a:avLst/>
          </a:prstGeom>
          <a:noFill/>
          <a:ln w="9525">
            <a:noFill/>
            <a:headEnd/>
            <a:tailEnd/>
          </a:ln>
        </p:spPr>
      </p:pic>
      <p:sp>
        <p:nvSpPr>
          <p:cNvPr id="9" name="文本框 8">
            <a:extLst>
              <a:ext uri="{FF2B5EF4-FFF2-40B4-BE49-F238E27FC236}">
                <a16:creationId xmlns:a16="http://schemas.microsoft.com/office/drawing/2014/main" id="{DDCFD283-85B4-41AE-A9CB-906F169E5BC0}"/>
              </a:ext>
            </a:extLst>
          </p:cNvPr>
          <p:cNvSpPr txBox="1"/>
          <p:nvPr/>
        </p:nvSpPr>
        <p:spPr>
          <a:xfrm>
            <a:off x="1441307" y="4549275"/>
            <a:ext cx="4048125" cy="584775"/>
          </a:xfrm>
          <a:prstGeom prst="rect">
            <a:avLst/>
          </a:prstGeom>
          <a:noFill/>
        </p:spPr>
        <p:txBody>
          <a:bodyPr wrap="square">
            <a:spAutoFit/>
          </a:bodyPr>
          <a:lstStyle/>
          <a:p>
            <a:pPr>
              <a:spcBef>
                <a:spcPts val="1000"/>
              </a:spcBef>
            </a:pPr>
            <a:r>
              <a:rPr lang="en-US" altLang="zh-CN" sz="1600" dirty="0">
                <a:solidFill>
                  <a:schemeClr val="tx1">
                    <a:lumMod val="75000"/>
                    <a:lumOff val="25000"/>
                  </a:schemeClr>
                </a:solidFill>
                <a:latin typeface="+mn-ea"/>
                <a:cs typeface="+mn-ea"/>
              </a:rPr>
              <a:t> jdk8新特性,利用Contended注解避免false sharing -XX:-</a:t>
            </a:r>
            <a:r>
              <a:rPr lang="en-US" altLang="zh-CN" sz="1600" dirty="0" err="1">
                <a:solidFill>
                  <a:schemeClr val="tx1">
                    <a:lumMod val="75000"/>
                    <a:lumOff val="25000"/>
                  </a:schemeClr>
                </a:solidFill>
                <a:latin typeface="+mn-ea"/>
                <a:cs typeface="+mn-ea"/>
              </a:rPr>
              <a:t>RestrictContended</a:t>
            </a:r>
            <a:endParaRPr lang="zh-CN" altLang="zh-CN" sz="1600" dirty="0">
              <a:solidFill>
                <a:schemeClr val="tx1">
                  <a:lumMod val="75000"/>
                  <a:lumOff val="25000"/>
                </a:schemeClr>
              </a:solidFill>
              <a:latin typeface="+mn-ea"/>
              <a:cs typeface="+mn-ea"/>
            </a:endParaRPr>
          </a:p>
        </p:txBody>
      </p:sp>
      <p:pic>
        <p:nvPicPr>
          <p:cNvPr id="10" name="Picture">
            <a:extLst>
              <a:ext uri="{FF2B5EF4-FFF2-40B4-BE49-F238E27FC236}">
                <a16:creationId xmlns:a16="http://schemas.microsoft.com/office/drawing/2014/main" id="{B84C67B4-D4E1-469F-B894-8D5B8E704EC0}"/>
              </a:ext>
            </a:extLst>
          </p:cNvPr>
          <p:cNvPicPr/>
          <p:nvPr/>
        </p:nvPicPr>
        <p:blipFill>
          <a:blip r:embed="rId4"/>
          <a:stretch>
            <a:fillRect/>
          </a:stretch>
        </p:blipFill>
        <p:spPr bwMode="auto">
          <a:xfrm>
            <a:off x="5961682" y="4549275"/>
            <a:ext cx="3918585" cy="922020"/>
          </a:xfrm>
          <a:prstGeom prst="rect">
            <a:avLst/>
          </a:prstGeom>
          <a:noFill/>
          <a:ln w="9525">
            <a:noFill/>
            <a:headEnd/>
            <a:tailEnd/>
          </a:ln>
        </p:spPr>
      </p:pic>
      <p:sp>
        <p:nvSpPr>
          <p:cNvPr id="12" name="文本框 11">
            <a:extLst>
              <a:ext uri="{FF2B5EF4-FFF2-40B4-BE49-F238E27FC236}">
                <a16:creationId xmlns:a16="http://schemas.microsoft.com/office/drawing/2014/main" id="{67F0ADF2-DB92-4AB3-976C-368B251E6C97}"/>
              </a:ext>
            </a:extLst>
          </p:cNvPr>
          <p:cNvSpPr txBox="1"/>
          <p:nvPr/>
        </p:nvSpPr>
        <p:spPr>
          <a:xfrm>
            <a:off x="914400" y="1462562"/>
            <a:ext cx="1552575" cy="400110"/>
          </a:xfrm>
          <a:prstGeom prst="rect">
            <a:avLst/>
          </a:prstGeom>
          <a:noFill/>
        </p:spPr>
        <p:txBody>
          <a:bodyPr wrap="square">
            <a:spAutoFit/>
          </a:bodyPr>
          <a:lstStyle/>
          <a:p>
            <a:pPr>
              <a:spcBef>
                <a:spcPts val="1000"/>
              </a:spcBef>
            </a:pPr>
            <a:r>
              <a:rPr lang="en-US" altLang="zh-CN" sz="2000" dirty="0" err="1">
                <a:solidFill>
                  <a:srgbClr val="4F80BD"/>
                </a:solidFill>
                <a:ea typeface="站酷高端黑" panose="02010600030101010101" pitchFamily="2" charset="-122"/>
              </a:rPr>
              <a:t>核心代码</a:t>
            </a:r>
            <a:endParaRPr lang="zh-CN" altLang="en-US" sz="2000" dirty="0">
              <a:solidFill>
                <a:srgbClr val="4F80BD"/>
              </a:solidFill>
              <a:ea typeface="站酷高端黑" panose="02010600030101010101" pitchFamily="2" charset="-122"/>
            </a:endParaRPr>
          </a:p>
        </p:txBody>
      </p:sp>
      <p:sp>
        <p:nvSpPr>
          <p:cNvPr id="14" name="文本框 13">
            <a:extLst>
              <a:ext uri="{FF2B5EF4-FFF2-40B4-BE49-F238E27FC236}">
                <a16:creationId xmlns:a16="http://schemas.microsoft.com/office/drawing/2014/main" id="{8F6F71EF-F7BD-4AE0-8D49-5E76896EFCD5}"/>
              </a:ext>
            </a:extLst>
          </p:cNvPr>
          <p:cNvSpPr txBox="1"/>
          <p:nvPr/>
        </p:nvSpPr>
        <p:spPr>
          <a:xfrm>
            <a:off x="1479582" y="2119643"/>
            <a:ext cx="3971576" cy="338554"/>
          </a:xfrm>
          <a:prstGeom prst="rect">
            <a:avLst/>
          </a:prstGeom>
          <a:noFill/>
        </p:spPr>
        <p:txBody>
          <a:bodyPr wrap="square">
            <a:spAutoFit/>
          </a:bodyPr>
          <a:lstStyle/>
          <a:p>
            <a:r>
              <a:rPr lang="en-US" altLang="zh-CN" sz="1600" dirty="0" err="1">
                <a:solidFill>
                  <a:schemeClr val="tx1">
                    <a:lumMod val="75000"/>
                    <a:lumOff val="25000"/>
                  </a:schemeClr>
                </a:solidFill>
                <a:latin typeface="+mn-ea"/>
                <a:cs typeface="+mn-ea"/>
              </a:rPr>
              <a:t>存在伪共享缓存</a:t>
            </a:r>
            <a:r>
              <a:rPr lang="en-US" altLang="zh-CN" sz="1600" dirty="0">
                <a:solidFill>
                  <a:schemeClr val="tx1">
                    <a:lumMod val="75000"/>
                    <a:lumOff val="25000"/>
                  </a:schemeClr>
                </a:solidFill>
                <a:latin typeface="+mn-ea"/>
                <a:cs typeface="+mn-ea"/>
              </a:rPr>
              <a:t>(false sharing)</a:t>
            </a:r>
            <a:r>
              <a:rPr lang="en-US" altLang="zh-CN" sz="1600" dirty="0" err="1">
                <a:solidFill>
                  <a:schemeClr val="tx1">
                    <a:lumMod val="75000"/>
                    <a:lumOff val="25000"/>
                  </a:schemeClr>
                </a:solidFill>
                <a:latin typeface="+mn-ea"/>
                <a:cs typeface="+mn-ea"/>
              </a:rPr>
              <a:t>的样例</a:t>
            </a:r>
            <a:endParaRPr lang="zh-CN" altLang="en-US" sz="1600" dirty="0">
              <a:solidFill>
                <a:schemeClr val="tx1">
                  <a:lumMod val="75000"/>
                  <a:lumOff val="25000"/>
                </a:schemeClr>
              </a:solidFill>
              <a:latin typeface="+mn-ea"/>
              <a:cs typeface="+mn-ea"/>
            </a:endParaRPr>
          </a:p>
        </p:txBody>
      </p:sp>
      <p:sp>
        <p:nvSpPr>
          <p:cNvPr id="16" name="文本框 15">
            <a:extLst>
              <a:ext uri="{FF2B5EF4-FFF2-40B4-BE49-F238E27FC236}">
                <a16:creationId xmlns:a16="http://schemas.microsoft.com/office/drawing/2014/main" id="{C31C6E55-5D88-4D4E-981D-7889BB17E9F7}"/>
              </a:ext>
            </a:extLst>
          </p:cNvPr>
          <p:cNvSpPr txBox="1"/>
          <p:nvPr/>
        </p:nvSpPr>
        <p:spPr>
          <a:xfrm>
            <a:off x="1460444" y="5164605"/>
            <a:ext cx="4009850" cy="461665"/>
          </a:xfrm>
          <a:prstGeom prst="rect">
            <a:avLst/>
          </a:prstGeom>
          <a:noFill/>
        </p:spPr>
        <p:txBody>
          <a:bodyPr wrap="square">
            <a:spAutoFit/>
          </a:bodyPr>
          <a:lstStyle/>
          <a:p>
            <a:pPr>
              <a:spcBef>
                <a:spcPts val="500"/>
              </a:spcBef>
              <a:spcAft>
                <a:spcPts val="500"/>
              </a:spcAft>
            </a:pPr>
            <a:r>
              <a:rPr lang="en-US" altLang="zh-CN" sz="1200" dirty="0">
                <a:solidFill>
                  <a:schemeClr val="tx1">
                    <a:lumMod val="65000"/>
                    <a:lumOff val="35000"/>
                  </a:schemeClr>
                </a:solidFill>
                <a:latin typeface="+mn-ea"/>
                <a:cs typeface="+mn-ea"/>
              </a:rPr>
              <a:t>@Contended </a:t>
            </a:r>
            <a:r>
              <a:rPr lang="zh-CN" altLang="zh-CN" sz="1200" dirty="0">
                <a:solidFill>
                  <a:schemeClr val="tx1">
                    <a:lumMod val="65000"/>
                    <a:lumOff val="35000"/>
                  </a:schemeClr>
                </a:solidFill>
                <a:latin typeface="+mn-ea"/>
                <a:cs typeface="+mn-ea"/>
              </a:rPr>
              <a:t>注解会增加目标实例大小，要谨慎使用。默认情况下，除了</a:t>
            </a:r>
            <a:r>
              <a:rPr lang="en-US" altLang="zh-CN" sz="1200" dirty="0">
                <a:solidFill>
                  <a:schemeClr val="tx1">
                    <a:lumMod val="65000"/>
                    <a:lumOff val="35000"/>
                  </a:schemeClr>
                </a:solidFill>
                <a:latin typeface="+mn-ea"/>
                <a:cs typeface="+mn-ea"/>
              </a:rPr>
              <a:t> JDK </a:t>
            </a:r>
            <a:r>
              <a:rPr lang="zh-CN" altLang="zh-CN" sz="1200" dirty="0">
                <a:solidFill>
                  <a:schemeClr val="tx1">
                    <a:lumMod val="65000"/>
                    <a:lumOff val="35000"/>
                  </a:schemeClr>
                </a:solidFill>
                <a:latin typeface="+mn-ea"/>
                <a:cs typeface="+mn-ea"/>
              </a:rPr>
              <a:t>内部的类，</a:t>
            </a:r>
            <a:r>
              <a:rPr lang="en-US" altLang="zh-CN" sz="1200" dirty="0">
                <a:solidFill>
                  <a:schemeClr val="tx1">
                    <a:lumMod val="65000"/>
                    <a:lumOff val="35000"/>
                  </a:schemeClr>
                </a:solidFill>
                <a:latin typeface="+mn-ea"/>
                <a:cs typeface="+mn-ea"/>
              </a:rPr>
              <a:t>JVM </a:t>
            </a:r>
            <a:r>
              <a:rPr lang="zh-CN" altLang="zh-CN" sz="1200" dirty="0">
                <a:solidFill>
                  <a:schemeClr val="tx1">
                    <a:lumMod val="65000"/>
                    <a:lumOff val="35000"/>
                  </a:schemeClr>
                </a:solidFill>
                <a:latin typeface="+mn-ea"/>
                <a:cs typeface="+mn-ea"/>
              </a:rPr>
              <a:t>会忽略该注解</a:t>
            </a:r>
          </a:p>
        </p:txBody>
      </p:sp>
      <p:sp>
        <p:nvSpPr>
          <p:cNvPr id="17" name="箭头: 右 16">
            <a:extLst>
              <a:ext uri="{FF2B5EF4-FFF2-40B4-BE49-F238E27FC236}">
                <a16:creationId xmlns:a16="http://schemas.microsoft.com/office/drawing/2014/main" id="{84C48ED9-237E-48F5-BD28-86AD8533BF3D}"/>
              </a:ext>
            </a:extLst>
          </p:cNvPr>
          <p:cNvSpPr/>
          <p:nvPr/>
        </p:nvSpPr>
        <p:spPr>
          <a:xfrm>
            <a:off x="5358877" y="2120268"/>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2141D97C-4153-4737-80C5-A21D3D835540}"/>
              </a:ext>
            </a:extLst>
          </p:cNvPr>
          <p:cNvSpPr/>
          <p:nvPr/>
        </p:nvSpPr>
        <p:spPr>
          <a:xfrm>
            <a:off x="5332166" y="4809598"/>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87BCA356-526D-4EDD-9C1E-B74DFB54FEFF}"/>
              </a:ext>
            </a:extLst>
          </p:cNvPr>
          <p:cNvSpPr/>
          <p:nvPr/>
        </p:nvSpPr>
        <p:spPr>
          <a:xfrm>
            <a:off x="5332167" y="3382709"/>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429119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8F4FA9-BA25-400E-BEA4-4F2AF28C9A3A}"/>
              </a:ext>
            </a:extLst>
          </p:cNvPr>
          <p:cNvSpPr txBox="1"/>
          <p:nvPr/>
        </p:nvSpPr>
        <p:spPr>
          <a:xfrm>
            <a:off x="930275" y="2296462"/>
            <a:ext cx="10071100" cy="2169825"/>
          </a:xfrm>
          <a:prstGeom prst="rect">
            <a:avLst/>
          </a:prstGeom>
          <a:noFill/>
        </p:spPr>
        <p:txBody>
          <a:bodyPr wrap="square">
            <a:spAutoFit/>
          </a:bodyPr>
          <a:lstStyle/>
          <a:p>
            <a:pPr marL="285750" indent="-285750">
              <a:spcBef>
                <a:spcPts val="900"/>
              </a:spcBef>
              <a:spcAft>
                <a:spcPts val="900"/>
              </a:spcAft>
              <a:buFont typeface="Wingdings" panose="05000000000000000000" pitchFamily="2" charset="2"/>
              <a:buChar char="p"/>
            </a:pPr>
            <a:r>
              <a:rPr lang="zh-CN" altLang="zh-CN" dirty="0">
                <a:solidFill>
                  <a:schemeClr val="tx1">
                    <a:lumMod val="75000"/>
                    <a:lumOff val="25000"/>
                  </a:schemeClr>
                </a:solidFill>
                <a:latin typeface="+mn-ea"/>
                <a:cs typeface="+mn-ea"/>
              </a:rPr>
              <a:t>对</a:t>
            </a:r>
            <a:r>
              <a:rPr lang="en-US" altLang="zh-CN" dirty="0">
                <a:solidFill>
                  <a:schemeClr val="tx1">
                    <a:lumMod val="75000"/>
                    <a:lumOff val="25000"/>
                  </a:schemeClr>
                </a:solidFill>
                <a:latin typeface="+mn-ea"/>
                <a:cs typeface="+mn-ea"/>
              </a:rPr>
              <a:t>TestLong1</a:t>
            </a:r>
            <a:r>
              <a:rPr lang="zh-CN" altLang="zh-CN" dirty="0">
                <a:solidFill>
                  <a:schemeClr val="tx1">
                    <a:lumMod val="75000"/>
                    <a:lumOff val="25000"/>
                  </a:schemeClr>
                </a:solidFill>
                <a:latin typeface="+mn-ea"/>
                <a:cs typeface="+mn-ea"/>
              </a:rPr>
              <a:t>类型的数组赋值</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耗时</a:t>
            </a:r>
            <a:r>
              <a:rPr lang="en-US" altLang="zh-CN" dirty="0">
                <a:solidFill>
                  <a:schemeClr val="tx1">
                    <a:lumMod val="75000"/>
                    <a:lumOff val="25000"/>
                  </a:schemeClr>
                </a:solidFill>
                <a:latin typeface="+mn-ea"/>
                <a:cs typeface="+mn-ea"/>
              </a:rPr>
              <a:t>25236343700,39646190900,51355173400,52297004500</a:t>
            </a:r>
            <a:endParaRPr lang="zh-CN" altLang="zh-CN" dirty="0">
              <a:solidFill>
                <a:schemeClr val="tx1">
                  <a:lumMod val="75000"/>
                  <a:lumOff val="25000"/>
                </a:schemeClr>
              </a:solidFill>
              <a:latin typeface="+mn-ea"/>
              <a:cs typeface="+mn-ea"/>
            </a:endParaRPr>
          </a:p>
          <a:p>
            <a:pPr marL="285750" indent="-285750">
              <a:spcBef>
                <a:spcPts val="900"/>
              </a:spcBef>
              <a:spcAft>
                <a:spcPts val="900"/>
              </a:spcAft>
              <a:buFont typeface="Wingdings" panose="05000000000000000000" pitchFamily="2" charset="2"/>
              <a:buChar char="p"/>
            </a:pPr>
            <a:r>
              <a:rPr lang="zh-CN" altLang="zh-CN" dirty="0">
                <a:solidFill>
                  <a:schemeClr val="tx1">
                    <a:lumMod val="75000"/>
                    <a:lumOff val="25000"/>
                  </a:schemeClr>
                </a:solidFill>
                <a:latin typeface="+mn-ea"/>
                <a:cs typeface="+mn-ea"/>
              </a:rPr>
              <a:t>对</a:t>
            </a:r>
            <a:r>
              <a:rPr lang="en-US" altLang="zh-CN" dirty="0">
                <a:solidFill>
                  <a:schemeClr val="tx1">
                    <a:lumMod val="75000"/>
                    <a:lumOff val="25000"/>
                  </a:schemeClr>
                </a:solidFill>
                <a:latin typeface="+mn-ea"/>
                <a:cs typeface="+mn-ea"/>
              </a:rPr>
              <a:t>TestLong2</a:t>
            </a:r>
            <a:r>
              <a:rPr lang="zh-CN" altLang="zh-CN" dirty="0">
                <a:solidFill>
                  <a:schemeClr val="tx1">
                    <a:lumMod val="75000"/>
                    <a:lumOff val="25000"/>
                  </a:schemeClr>
                </a:solidFill>
                <a:latin typeface="+mn-ea"/>
                <a:cs typeface="+mn-ea"/>
              </a:rPr>
              <a:t>类型的数组赋值</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耗时</a:t>
            </a:r>
            <a:r>
              <a:rPr lang="en-US" altLang="zh-CN" dirty="0">
                <a:solidFill>
                  <a:schemeClr val="tx1">
                    <a:lumMod val="75000"/>
                    <a:lumOff val="25000"/>
                  </a:schemeClr>
                </a:solidFill>
                <a:latin typeface="+mn-ea"/>
                <a:cs typeface="+mn-ea"/>
              </a:rPr>
              <a:t>4861626900, 4701989500, 4740426500,  4790690100 </a:t>
            </a:r>
            <a:endParaRPr lang="zh-CN" altLang="zh-CN" dirty="0">
              <a:solidFill>
                <a:schemeClr val="tx1">
                  <a:lumMod val="75000"/>
                  <a:lumOff val="25000"/>
                </a:schemeClr>
              </a:solidFill>
              <a:latin typeface="+mn-ea"/>
              <a:cs typeface="+mn-ea"/>
            </a:endParaRPr>
          </a:p>
          <a:p>
            <a:pPr marL="285750" indent="-285750">
              <a:spcBef>
                <a:spcPts val="900"/>
              </a:spcBef>
              <a:spcAft>
                <a:spcPts val="900"/>
              </a:spcAft>
              <a:buFont typeface="Wingdings" panose="05000000000000000000" pitchFamily="2" charset="2"/>
              <a:buChar char="p"/>
            </a:pPr>
            <a:r>
              <a:rPr lang="en-US" altLang="zh-CN" dirty="0">
                <a:solidFill>
                  <a:schemeClr val="tx1">
                    <a:lumMod val="75000"/>
                    <a:lumOff val="25000"/>
                  </a:schemeClr>
                </a:solidFill>
                <a:latin typeface="+mn-ea"/>
                <a:cs typeface="+mn-ea"/>
              </a:rPr>
              <a:t>对TestLong3类型的数组赋值,再添加JVM参数的情况下,耗时4681942400 ,    4725286700 (-XX:-</a:t>
            </a:r>
            <a:r>
              <a:rPr lang="en-US" altLang="zh-CN" dirty="0" err="1">
                <a:solidFill>
                  <a:schemeClr val="tx1">
                    <a:lumMod val="75000"/>
                    <a:lumOff val="25000"/>
                  </a:schemeClr>
                </a:solidFill>
                <a:latin typeface="+mn-ea"/>
                <a:cs typeface="+mn-ea"/>
              </a:rPr>
              <a:t>RestrictContended</a:t>
            </a:r>
            <a:r>
              <a:rPr lang="en-US" altLang="zh-CN" dirty="0">
                <a:solidFill>
                  <a:schemeClr val="tx1">
                    <a:lumMod val="75000"/>
                    <a:lumOff val="25000"/>
                  </a:schemeClr>
                </a:solidFill>
                <a:latin typeface="+mn-ea"/>
                <a:cs typeface="+mn-ea"/>
              </a:rPr>
              <a:t>)</a:t>
            </a:r>
            <a:endParaRPr lang="zh-CN" altLang="zh-CN" dirty="0">
              <a:solidFill>
                <a:schemeClr val="tx1">
                  <a:lumMod val="75000"/>
                  <a:lumOff val="25000"/>
                </a:schemeClr>
              </a:solidFill>
              <a:latin typeface="+mn-ea"/>
              <a:cs typeface="+mn-ea"/>
            </a:endParaRPr>
          </a:p>
          <a:p>
            <a:pPr marL="285750" indent="-285750">
              <a:spcBef>
                <a:spcPts val="900"/>
              </a:spcBef>
              <a:spcAft>
                <a:spcPts val="900"/>
              </a:spcAft>
              <a:buFont typeface="Wingdings" panose="05000000000000000000" pitchFamily="2" charset="2"/>
              <a:buChar char="p"/>
            </a:pPr>
            <a:r>
              <a:rPr lang="en-US" altLang="zh-CN" dirty="0">
                <a:solidFill>
                  <a:schemeClr val="tx1">
                    <a:lumMod val="75000"/>
                    <a:lumOff val="25000"/>
                  </a:schemeClr>
                </a:solidFill>
                <a:latin typeface="+mn-ea"/>
                <a:cs typeface="+mn-ea"/>
              </a:rPr>
              <a:t>对TestLong3类型的数组赋值,未添加JVM参数的情况 ,耗时46033748900,     26533029600</a:t>
            </a:r>
            <a:endParaRPr lang="zh-CN" altLang="zh-CN" dirty="0">
              <a:solidFill>
                <a:schemeClr val="tx1">
                  <a:lumMod val="75000"/>
                  <a:lumOff val="25000"/>
                </a:schemeClr>
              </a:solidFill>
              <a:latin typeface="+mn-ea"/>
              <a:cs typeface="+mn-ea"/>
            </a:endParaRPr>
          </a:p>
        </p:txBody>
      </p:sp>
      <p:sp>
        <p:nvSpPr>
          <p:cNvPr id="5" name="文本框 4">
            <a:extLst>
              <a:ext uri="{FF2B5EF4-FFF2-40B4-BE49-F238E27FC236}">
                <a16:creationId xmlns:a16="http://schemas.microsoft.com/office/drawing/2014/main" id="{BE9D9D35-DF45-4978-A013-4D6363274051}"/>
              </a:ext>
            </a:extLst>
          </p:cNvPr>
          <p:cNvSpPr txBox="1"/>
          <p:nvPr/>
        </p:nvSpPr>
        <p:spPr>
          <a:xfrm>
            <a:off x="923925" y="1453634"/>
            <a:ext cx="1476375"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性能对比</a:t>
            </a:r>
          </a:p>
        </p:txBody>
      </p:sp>
    </p:spTree>
    <p:extLst>
      <p:ext uri="{BB962C8B-B14F-4D97-AF65-F5344CB8AC3E}">
        <p14:creationId xmlns:p14="http://schemas.microsoft.com/office/powerpoint/2010/main" val="153930166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027BE7-49AC-4D61-97B8-3BA2A7B2B733}"/>
              </a:ext>
            </a:extLst>
          </p:cNvPr>
          <p:cNvSpPr txBox="1"/>
          <p:nvPr/>
        </p:nvSpPr>
        <p:spPr>
          <a:xfrm>
            <a:off x="1203323" y="911032"/>
            <a:ext cx="9934575" cy="789127"/>
          </a:xfrm>
          <a:prstGeom prst="rect">
            <a:avLst/>
          </a:prstGeom>
          <a:noFill/>
        </p:spPr>
        <p:txBody>
          <a:bodyPr wrap="square">
            <a:spAutoFit/>
          </a:bodyPr>
          <a:lstStyle/>
          <a:p>
            <a:pPr>
              <a:lnSpc>
                <a:spcPct val="150000"/>
              </a:lnSpc>
              <a:spcBef>
                <a:spcPts val="900"/>
              </a:spcBef>
              <a:spcAft>
                <a:spcPts val="900"/>
              </a:spcAft>
            </a:pPr>
            <a:r>
              <a:rPr lang="en-US" altLang="zh-CN" sz="1600" dirty="0">
                <a:solidFill>
                  <a:schemeClr val="tx1">
                    <a:lumMod val="65000"/>
                    <a:lumOff val="35000"/>
                  </a:schemeClr>
                </a:solidFill>
                <a:latin typeface="+mn-ea"/>
                <a:cs typeface="+mn-ea"/>
              </a:rPr>
              <a:t>在java里,Thread,ConcurrentHashMap,Striped64 ,</a:t>
            </a:r>
            <a:r>
              <a:rPr lang="zh-CN" altLang="en-US" sz="1600" dirty="0">
                <a:solidFill>
                  <a:schemeClr val="tx1">
                    <a:lumMod val="65000"/>
                    <a:lumOff val="35000"/>
                  </a:schemeClr>
                </a:solidFill>
                <a:latin typeface="+mn-ea"/>
                <a:cs typeface="+mn-ea"/>
              </a:rPr>
              <a:t>源码</a:t>
            </a:r>
            <a:r>
              <a:rPr lang="en-US" altLang="zh-CN" sz="1600" dirty="0" err="1">
                <a:solidFill>
                  <a:schemeClr val="tx1">
                    <a:lumMod val="65000"/>
                    <a:lumOff val="35000"/>
                  </a:schemeClr>
                </a:solidFill>
                <a:latin typeface="+mn-ea"/>
                <a:cs typeface="+mn-ea"/>
              </a:rPr>
              <a:t>内部均使用注解</a:t>
            </a:r>
            <a:r>
              <a:rPr lang="en-US" altLang="zh-CN" sz="1600" dirty="0">
                <a:solidFill>
                  <a:schemeClr val="tx1">
                    <a:lumMod val="65000"/>
                    <a:lumOff val="35000"/>
                  </a:schemeClr>
                </a:solidFill>
                <a:latin typeface="+mn-ea"/>
                <a:cs typeface="+mn-ea"/>
              </a:rPr>
              <a:t>:@</a:t>
            </a:r>
            <a:r>
              <a:rPr lang="en-US" altLang="zh-CN" sz="1600" dirty="0" err="1">
                <a:solidFill>
                  <a:schemeClr val="tx1">
                    <a:lumMod val="65000"/>
                    <a:lumOff val="35000"/>
                  </a:schemeClr>
                </a:solidFill>
                <a:latin typeface="+mn-ea"/>
                <a:cs typeface="+mn-ea"/>
              </a:rPr>
              <a:t>sun.misc.Contended</a:t>
            </a:r>
            <a:r>
              <a:rPr lang="en-US" altLang="zh-CN" sz="1600" dirty="0">
                <a:solidFill>
                  <a:schemeClr val="tx1">
                    <a:lumMod val="65000"/>
                    <a:lumOff val="35000"/>
                  </a:schemeClr>
                </a:solidFill>
                <a:latin typeface="+mn-ea"/>
                <a:cs typeface="+mn-ea"/>
              </a:rPr>
              <a:t>("x")</a:t>
            </a:r>
            <a:r>
              <a:rPr lang="en-US" altLang="zh-CN" sz="1600" dirty="0" err="1">
                <a:solidFill>
                  <a:schemeClr val="tx1">
                    <a:lumMod val="65000"/>
                    <a:lumOff val="35000"/>
                  </a:schemeClr>
                </a:solidFill>
                <a:latin typeface="+mn-ea"/>
                <a:cs typeface="+mn-ea"/>
              </a:rPr>
              <a:t>用来解决伪共享缓存问题</a:t>
            </a:r>
            <a:endParaRPr lang="zh-CN" altLang="zh-CN" sz="1600" dirty="0">
              <a:solidFill>
                <a:schemeClr val="tx1">
                  <a:lumMod val="65000"/>
                  <a:lumOff val="35000"/>
                </a:schemeClr>
              </a:solidFill>
              <a:latin typeface="+mn-ea"/>
              <a:cs typeface="+mn-ea"/>
            </a:endParaRPr>
          </a:p>
        </p:txBody>
      </p:sp>
      <p:sp>
        <p:nvSpPr>
          <p:cNvPr id="3" name="矩形 2">
            <a:extLst>
              <a:ext uri="{FF2B5EF4-FFF2-40B4-BE49-F238E27FC236}">
                <a16:creationId xmlns:a16="http://schemas.microsoft.com/office/drawing/2014/main" id="{8BA86874-9058-46C9-9162-A4200C179918}"/>
              </a:ext>
            </a:extLst>
          </p:cNvPr>
          <p:cNvSpPr/>
          <p:nvPr/>
        </p:nvSpPr>
        <p:spPr>
          <a:xfrm>
            <a:off x="1128712" y="820138"/>
            <a:ext cx="9934576" cy="96574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5FC1311-29CE-4B30-A5B1-85369C8C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1609"/>
            <a:ext cx="7794037" cy="3643366"/>
          </a:xfrm>
          <a:prstGeom prst="rect">
            <a:avLst/>
          </a:prstGeom>
        </p:spPr>
      </p:pic>
      <p:pic>
        <p:nvPicPr>
          <p:cNvPr id="7" name="图片 6">
            <a:extLst>
              <a:ext uri="{FF2B5EF4-FFF2-40B4-BE49-F238E27FC236}">
                <a16:creationId xmlns:a16="http://schemas.microsoft.com/office/drawing/2014/main" id="{182A4CFA-69C3-455B-B2AD-FF3788216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051" y="2936117"/>
            <a:ext cx="7088949" cy="3921883"/>
          </a:xfrm>
          <a:prstGeom prst="rect">
            <a:avLst/>
          </a:prstGeom>
        </p:spPr>
      </p:pic>
    </p:spTree>
    <p:extLst>
      <p:ext uri="{BB962C8B-B14F-4D97-AF65-F5344CB8AC3E}">
        <p14:creationId xmlns:p14="http://schemas.microsoft.com/office/powerpoint/2010/main" val="2568615541"/>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F3732CC-E111-4758-880C-0C10B78224FD}"/>
              </a:ext>
            </a:extLst>
          </p:cNvPr>
          <p:cNvSpPr txBox="1"/>
          <p:nvPr/>
        </p:nvSpPr>
        <p:spPr>
          <a:xfrm>
            <a:off x="910706" y="1427816"/>
            <a:ext cx="1527694" cy="400110"/>
          </a:xfrm>
          <a:prstGeom prst="rect">
            <a:avLst/>
          </a:prstGeom>
          <a:noFill/>
        </p:spPr>
        <p:txBody>
          <a:bodyPr wrap="square">
            <a:spAutoFit/>
          </a:bodyPr>
          <a:lstStyle/>
          <a:p>
            <a:pPr>
              <a:spcBef>
                <a:spcPts val="1000"/>
              </a:spcBef>
            </a:pPr>
            <a:r>
              <a:rPr lang="en-US" altLang="zh-CN" sz="2000" dirty="0" err="1">
                <a:solidFill>
                  <a:srgbClr val="4F80BD"/>
                </a:solidFill>
                <a:ea typeface="站酷高端黑" panose="02010600030101010101" pitchFamily="2" charset="-122"/>
              </a:rPr>
              <a:t>具体代码</a:t>
            </a:r>
            <a:endParaRPr lang="zh-CN" altLang="zh-CN" sz="2000" dirty="0">
              <a:solidFill>
                <a:srgbClr val="4F80BD"/>
              </a:solidFill>
              <a:ea typeface="站酷高端黑" panose="02010600030101010101" pitchFamily="2" charset="-122"/>
            </a:endParaRPr>
          </a:p>
        </p:txBody>
      </p:sp>
      <p:pic>
        <p:nvPicPr>
          <p:cNvPr id="4" name="Picture">
            <a:extLst>
              <a:ext uri="{FF2B5EF4-FFF2-40B4-BE49-F238E27FC236}">
                <a16:creationId xmlns:a16="http://schemas.microsoft.com/office/drawing/2014/main" id="{70807CE8-D559-409E-A6C5-0DD0D97C6B51}"/>
              </a:ext>
            </a:extLst>
          </p:cNvPr>
          <p:cNvPicPr/>
          <p:nvPr/>
        </p:nvPicPr>
        <p:blipFill>
          <a:blip r:embed="rId2"/>
          <a:stretch>
            <a:fillRect/>
          </a:stretch>
        </p:blipFill>
        <p:spPr bwMode="auto">
          <a:xfrm>
            <a:off x="762000" y="2119248"/>
            <a:ext cx="5334000" cy="3403600"/>
          </a:xfrm>
          <a:prstGeom prst="rect">
            <a:avLst/>
          </a:prstGeom>
          <a:noFill/>
          <a:ln w="9525">
            <a:noFill/>
            <a:headEnd/>
            <a:tailEnd/>
          </a:ln>
        </p:spPr>
      </p:pic>
      <p:pic>
        <p:nvPicPr>
          <p:cNvPr id="5" name="Picture">
            <a:extLst>
              <a:ext uri="{FF2B5EF4-FFF2-40B4-BE49-F238E27FC236}">
                <a16:creationId xmlns:a16="http://schemas.microsoft.com/office/drawing/2014/main" id="{7D7F82FF-78AA-4DE6-A6F1-C69CFE37A7EA}"/>
              </a:ext>
            </a:extLst>
          </p:cNvPr>
          <p:cNvPicPr/>
          <p:nvPr/>
        </p:nvPicPr>
        <p:blipFill rotWithShape="1">
          <a:blip r:embed="rId3"/>
          <a:srcRect r="12414"/>
          <a:stretch/>
        </p:blipFill>
        <p:spPr bwMode="auto">
          <a:xfrm>
            <a:off x="6300949" y="2347848"/>
            <a:ext cx="4919501" cy="2938527"/>
          </a:xfrm>
          <a:prstGeom prst="rect">
            <a:avLst/>
          </a:prstGeom>
          <a:noFill/>
          <a:ln w="9525">
            <a:noFill/>
            <a:headEnd/>
            <a:tailEnd/>
          </a:ln>
        </p:spPr>
      </p:pic>
    </p:spTree>
    <p:extLst>
      <p:ext uri="{BB962C8B-B14F-4D97-AF65-F5344CB8AC3E}">
        <p14:creationId xmlns:p14="http://schemas.microsoft.com/office/powerpoint/2010/main" val="10296539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6643892D-F867-4CE1-801B-E38B340BA2AD}"/>
              </a:ext>
            </a:extLst>
          </p:cNvPr>
          <p:cNvPicPr/>
          <p:nvPr/>
        </p:nvPicPr>
        <p:blipFill>
          <a:blip r:embed="rId2"/>
          <a:stretch>
            <a:fillRect/>
          </a:stretch>
        </p:blipFill>
        <p:spPr bwMode="auto">
          <a:xfrm>
            <a:off x="3063875" y="1373187"/>
            <a:ext cx="5861050" cy="4884737"/>
          </a:xfrm>
          <a:prstGeom prst="rect">
            <a:avLst/>
          </a:prstGeom>
          <a:noFill/>
          <a:ln w="9525">
            <a:noFill/>
            <a:headEnd/>
            <a:tailEnd/>
          </a:ln>
        </p:spPr>
      </p:pic>
    </p:spTree>
    <p:extLst>
      <p:ext uri="{BB962C8B-B14F-4D97-AF65-F5344CB8AC3E}">
        <p14:creationId xmlns:p14="http://schemas.microsoft.com/office/powerpoint/2010/main" val="1564323889"/>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33862" y="2379345"/>
            <a:ext cx="3724275" cy="741165"/>
          </a:xfrm>
          <a:prstGeom prst="rect">
            <a:avLst/>
          </a:prstGeom>
        </p:spPr>
        <p:txBody>
          <a:bodyPr wrap="square">
            <a:spAutoFit/>
          </a:bodyPr>
          <a:lstStyle/>
          <a:p>
            <a:pPr algn="ctr" fontAlgn="auto">
              <a:lnSpc>
                <a:spcPct val="150000"/>
              </a:lnSpc>
            </a:pPr>
            <a:r>
              <a:rPr lang="en-US" altLang="zh-CN" sz="3200" dirty="0">
                <a:latin typeface="宋体" panose="02010600030101010101" pitchFamily="2" charset="-122"/>
              </a:rPr>
              <a:t>2.1 JVM</a:t>
            </a:r>
            <a:r>
              <a:rPr lang="zh-CN" altLang="en-US" sz="3200" dirty="0">
                <a:latin typeface="宋体" panose="02010600030101010101" pitchFamily="2" charset="-122"/>
              </a:rPr>
              <a:t>知识总结</a:t>
            </a:r>
          </a:p>
        </p:txBody>
      </p:sp>
    </p:spTree>
    <p:extLst>
      <p:ext uri="{BB962C8B-B14F-4D97-AF65-F5344CB8AC3E}">
        <p14:creationId xmlns:p14="http://schemas.microsoft.com/office/powerpoint/2010/main" val="43179717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F92080-6B80-4BBD-ADCC-7938FBA0F7F7}"/>
              </a:ext>
            </a:extLst>
          </p:cNvPr>
          <p:cNvSpPr/>
          <p:nvPr/>
        </p:nvSpPr>
        <p:spPr>
          <a:xfrm>
            <a:off x="996950" y="1185898"/>
            <a:ext cx="2105221" cy="587340"/>
          </a:xfrm>
          <a:prstGeom prst="rect">
            <a:avLst/>
          </a:prstGeom>
        </p:spPr>
        <p:txBody>
          <a:bodyPr wrap="square">
            <a:spAutoFit/>
          </a:bodyPr>
          <a:lstStyle/>
          <a:p>
            <a:pPr fontAlgn="auto">
              <a:lnSpc>
                <a:spcPct val="150000"/>
              </a:lnSpc>
            </a:pPr>
            <a:r>
              <a:rPr lang="en-US" altLang="zh-CN" sz="2400" dirty="0">
                <a:solidFill>
                  <a:srgbClr val="4F80BD"/>
                </a:solidFill>
                <a:ea typeface="站酷高端黑" panose="02010600030101010101" pitchFamily="2" charset="-122"/>
              </a:rPr>
              <a:t>JVM</a:t>
            </a:r>
            <a:r>
              <a:rPr lang="zh-CN" altLang="en-US" sz="2400" dirty="0">
                <a:solidFill>
                  <a:srgbClr val="4F80BD"/>
                </a:solidFill>
                <a:ea typeface="站酷高端黑" panose="02010600030101010101" pitchFamily="2" charset="-122"/>
              </a:rPr>
              <a:t>知识总结</a:t>
            </a:r>
          </a:p>
        </p:txBody>
      </p:sp>
      <p:sp>
        <p:nvSpPr>
          <p:cNvPr id="5" name="文本框 4">
            <a:extLst>
              <a:ext uri="{FF2B5EF4-FFF2-40B4-BE49-F238E27FC236}">
                <a16:creationId xmlns:a16="http://schemas.microsoft.com/office/drawing/2014/main" id="{83A1D56B-5AE4-4778-B0F1-C2594F6A5513}"/>
              </a:ext>
            </a:extLst>
          </p:cNvPr>
          <p:cNvSpPr txBox="1"/>
          <p:nvPr/>
        </p:nvSpPr>
        <p:spPr>
          <a:xfrm>
            <a:off x="934422" y="1930579"/>
            <a:ext cx="5342553" cy="1573957"/>
          </a:xfrm>
          <a:prstGeom prst="rect">
            <a:avLst/>
          </a:prstGeom>
          <a:noFill/>
        </p:spPr>
        <p:txBody>
          <a:bodyPr wrap="square" rtlCol="0">
            <a:spAutoFit/>
          </a:bodyPr>
          <a:lstStyle/>
          <a:p>
            <a:r>
              <a:rPr lang="en-US" altLang="zh-CN" b="1" dirty="0">
                <a:solidFill>
                  <a:schemeClr val="tx1">
                    <a:lumMod val="95000"/>
                    <a:lumOff val="5000"/>
                  </a:schemeClr>
                </a:solidFill>
                <a:latin typeface="+mn-ea"/>
                <a:cs typeface="+mn-ea"/>
              </a:rPr>
              <a:t>1.JVM</a:t>
            </a:r>
            <a:r>
              <a:rPr lang="zh-CN" altLang="en-US" b="1" dirty="0">
                <a:solidFill>
                  <a:schemeClr val="tx1">
                    <a:lumMod val="95000"/>
                    <a:lumOff val="5000"/>
                  </a:schemeClr>
                </a:solidFill>
                <a:latin typeface="+mn-ea"/>
                <a:cs typeface="+mn-ea"/>
              </a:rPr>
              <a:t>哪些内存区域会发生内存溢出</a:t>
            </a:r>
            <a:r>
              <a:rPr lang="en-US" altLang="zh-CN" b="1" dirty="0">
                <a:solidFill>
                  <a:schemeClr val="tx1">
                    <a:lumMod val="95000"/>
                    <a:lumOff val="5000"/>
                  </a:schemeClr>
                </a:solidFill>
                <a:latin typeface="+mn-ea"/>
                <a:cs typeface="+mn-ea"/>
              </a:rPr>
              <a:t>?</a:t>
            </a:r>
          </a:p>
          <a:p>
            <a:pPr>
              <a:lnSpc>
                <a:spcPct val="125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栈溢出</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无限递归调用方法就会发生栈</a:t>
            </a:r>
            <a:endParaRPr lang="en-US" altLang="zh-CN" sz="1600" dirty="0">
              <a:solidFill>
                <a:schemeClr val="tx1">
                  <a:lumMod val="75000"/>
                  <a:lumOff val="25000"/>
                </a:schemeClr>
              </a:solidFill>
              <a:latin typeface="+mn-ea"/>
              <a:cs typeface="+mn-ea"/>
            </a:endParaRPr>
          </a:p>
          <a:p>
            <a:pPr>
              <a:lnSpc>
                <a:spcPct val="125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堆溢出</a:t>
            </a:r>
          </a:p>
          <a:p>
            <a:pPr>
              <a:lnSpc>
                <a:spcPct val="125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方法区溢出</a:t>
            </a:r>
          </a:p>
          <a:p>
            <a:pPr>
              <a:lnSpc>
                <a:spcPct val="125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本地直接内存溢出</a:t>
            </a:r>
          </a:p>
        </p:txBody>
      </p:sp>
      <p:sp>
        <p:nvSpPr>
          <p:cNvPr id="2" name="文本框 1">
            <a:extLst>
              <a:ext uri="{FF2B5EF4-FFF2-40B4-BE49-F238E27FC236}">
                <a16:creationId xmlns:a16="http://schemas.microsoft.com/office/drawing/2014/main" id="{C04F349D-CBB8-4DEC-8F9B-DDB51D3DC8C0}"/>
              </a:ext>
            </a:extLst>
          </p:cNvPr>
          <p:cNvSpPr txBox="1"/>
          <p:nvPr/>
        </p:nvSpPr>
        <p:spPr>
          <a:xfrm>
            <a:off x="953472" y="3612943"/>
            <a:ext cx="9952653" cy="2492990"/>
          </a:xfrm>
          <a:prstGeom prst="rect">
            <a:avLst/>
          </a:prstGeom>
          <a:noFill/>
        </p:spPr>
        <p:txBody>
          <a:bodyPr wrap="square" rtlCol="0">
            <a:spAutoFit/>
          </a:bodyPr>
          <a:lstStyle/>
          <a:p>
            <a:r>
              <a:rPr lang="en-US" altLang="zh-CN" b="1" dirty="0">
                <a:solidFill>
                  <a:schemeClr val="tx1">
                    <a:lumMod val="95000"/>
                    <a:lumOff val="5000"/>
                  </a:schemeClr>
                </a:solidFill>
                <a:latin typeface="+mn-ea"/>
                <a:cs typeface="+mn-ea"/>
              </a:rPr>
              <a:t>2.Java</a:t>
            </a:r>
            <a:r>
              <a:rPr lang="zh-CN" altLang="en-US" b="1" dirty="0">
                <a:solidFill>
                  <a:schemeClr val="tx1">
                    <a:lumMod val="95000"/>
                    <a:lumOff val="5000"/>
                  </a:schemeClr>
                </a:solidFill>
                <a:latin typeface="+mn-ea"/>
                <a:cs typeface="+mn-ea"/>
              </a:rPr>
              <a:t>引用</a:t>
            </a:r>
          </a:p>
          <a:p>
            <a:pPr>
              <a:lnSpc>
                <a:spcPct val="150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强引用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即普遍的引用赋值</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只要强引用存在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当前对象就不会回收 </a:t>
            </a:r>
          </a:p>
          <a:p>
            <a:pPr>
              <a:lnSpc>
                <a:spcPct val="125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软引用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比强引用弱一级</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在即将发生内存溢出之前</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会将软引用关联的对象纳入垃圾回收范围 </a:t>
            </a:r>
          </a:p>
          <a:p>
            <a:pPr>
              <a:lnSpc>
                <a:spcPct val="150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弱引用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比软引用更弱</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被软引用关联的对象只能活到下一次垃圾回收之前 </a:t>
            </a:r>
          </a:p>
          <a:p>
            <a:pPr>
              <a:lnSpc>
                <a:spcPct val="150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虚引用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最弱的一种引用关系</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一个对象是否有虚引用存在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对其生存不会产生任何影响</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也无法通过虚引用 来取得一个对象的实例</a:t>
            </a:r>
          </a:p>
          <a:p>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虚引用常用于回收直接内存</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堆外内存</a:t>
            </a:r>
            <a:r>
              <a:rPr lang="en-US" altLang="zh-CN" sz="1600" dirty="0">
                <a:solidFill>
                  <a:schemeClr val="tx1">
                    <a:lumMod val="75000"/>
                    <a:lumOff val="25000"/>
                  </a:schemeClr>
                </a:solidFill>
                <a:latin typeface="+mn-ea"/>
                <a:cs typeface="+mn-ea"/>
              </a:rPr>
              <a:t>)</a:t>
            </a:r>
            <a:endParaRPr lang="zh-CN" altLang="en-US" sz="1600"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261217272"/>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F699C3A-DEF7-4BCE-A636-C025AB337459}"/>
              </a:ext>
            </a:extLst>
          </p:cNvPr>
          <p:cNvSpPr txBox="1"/>
          <p:nvPr/>
        </p:nvSpPr>
        <p:spPr>
          <a:xfrm>
            <a:off x="933450" y="1917872"/>
            <a:ext cx="10801350" cy="4392997"/>
          </a:xfrm>
          <a:prstGeom prst="rect">
            <a:avLst/>
          </a:prstGeom>
          <a:noFill/>
        </p:spPr>
        <p:txBody>
          <a:bodyPr wrap="square" rtlCol="0">
            <a:spAutoFit/>
          </a:bodyPr>
          <a:lstStyle/>
          <a:p>
            <a:r>
              <a:rPr lang="en-US" altLang="zh-CN" b="1" dirty="0">
                <a:solidFill>
                  <a:schemeClr val="tx1">
                    <a:lumMod val="95000"/>
                    <a:lumOff val="5000"/>
                  </a:schemeClr>
                </a:solidFill>
                <a:latin typeface="+mn-ea"/>
                <a:cs typeface="+mn-ea"/>
              </a:rPr>
              <a:t>3.JVM</a:t>
            </a:r>
            <a:r>
              <a:rPr lang="zh-CN" altLang="en-US" b="1" dirty="0">
                <a:solidFill>
                  <a:schemeClr val="tx1">
                    <a:lumMod val="95000"/>
                    <a:lumOff val="5000"/>
                  </a:schemeClr>
                </a:solidFill>
                <a:latin typeface="+mn-ea"/>
                <a:cs typeface="+mn-ea"/>
              </a:rPr>
              <a:t>大对象什么情况会进入到老年代</a:t>
            </a:r>
            <a:r>
              <a:rPr lang="en-US" altLang="zh-CN" b="1" dirty="0">
                <a:solidFill>
                  <a:schemeClr val="tx1">
                    <a:lumMod val="95000"/>
                    <a:lumOff val="5000"/>
                  </a:schemeClr>
                </a:solidFill>
                <a:latin typeface="+mn-ea"/>
                <a:cs typeface="+mn-ea"/>
              </a:rPr>
              <a:t>?</a:t>
            </a:r>
          </a:p>
          <a:p>
            <a:pPr marL="285750" indent="-285750">
              <a:lnSpc>
                <a:spcPct val="150000"/>
              </a:lnSpc>
              <a:buFont typeface="Wingdings" panose="05000000000000000000" pitchFamily="2" charset="2"/>
              <a:buChar char="p"/>
            </a:pPr>
            <a:r>
              <a:rPr lang="zh-CN" altLang="en-US" sz="1600" b="1" dirty="0"/>
              <a:t>大对象</a:t>
            </a:r>
            <a:endParaRPr lang="en-US" altLang="zh-CN" sz="1600" dirty="0"/>
          </a:p>
          <a:p>
            <a:pPr>
              <a:lnSpc>
                <a:spcPct val="150000"/>
              </a:lnSpc>
            </a:pPr>
            <a:r>
              <a:rPr lang="zh-CN" altLang="en-US" sz="1400" dirty="0">
                <a:solidFill>
                  <a:schemeClr val="tx1">
                    <a:lumMod val="75000"/>
                    <a:lumOff val="25000"/>
                  </a:schemeClr>
                </a:solidFill>
                <a:latin typeface="+mn-ea"/>
                <a:cs typeface="+mn-ea"/>
              </a:rPr>
              <a:t>所谓的大对象是指需要大量连续内存空间的</a:t>
            </a:r>
            <a:r>
              <a:rPr lang="en-US" altLang="zh-CN" sz="1400" dirty="0">
                <a:solidFill>
                  <a:schemeClr val="tx1">
                    <a:lumMod val="75000"/>
                    <a:lumOff val="25000"/>
                  </a:schemeClr>
                </a:solidFill>
                <a:latin typeface="+mn-ea"/>
                <a:cs typeface="+mn-ea"/>
              </a:rPr>
              <a:t>java</a:t>
            </a:r>
            <a:r>
              <a:rPr lang="zh-CN" altLang="en-US" sz="1400" dirty="0">
                <a:solidFill>
                  <a:schemeClr val="tx1">
                    <a:lumMod val="75000"/>
                    <a:lumOff val="25000"/>
                  </a:schemeClr>
                </a:solidFill>
                <a:latin typeface="+mn-ea"/>
                <a:cs typeface="+mn-ea"/>
              </a:rPr>
              <a:t>对象</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最典型的大对象就是那种很长的字符串以及数组</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大对象对虚拟机的内存分配就是坏消息</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尤其是一些朝生夕灭的短命大对象</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写程序时应避免。</a:t>
            </a:r>
          </a:p>
          <a:p>
            <a:pPr marL="285750" indent="-285750">
              <a:lnSpc>
                <a:spcPct val="150000"/>
              </a:lnSpc>
              <a:buFont typeface="Wingdings" panose="05000000000000000000" pitchFamily="2" charset="2"/>
              <a:buChar char="p"/>
            </a:pPr>
            <a:r>
              <a:rPr lang="zh-CN" altLang="en-US" sz="1600" b="1" dirty="0"/>
              <a:t>长期存活的对象</a:t>
            </a:r>
            <a:endParaRPr lang="en-US" altLang="zh-CN" sz="1600" b="1" dirty="0"/>
          </a:p>
          <a:p>
            <a:pPr>
              <a:lnSpc>
                <a:spcPct val="150000"/>
              </a:lnSpc>
            </a:pPr>
            <a:r>
              <a:rPr lang="zh-CN" altLang="en-US" sz="1400" dirty="0">
                <a:solidFill>
                  <a:schemeClr val="tx1">
                    <a:lumMod val="75000"/>
                    <a:lumOff val="25000"/>
                  </a:schemeClr>
                </a:solidFill>
                <a:latin typeface="+mn-ea"/>
                <a:cs typeface="+mn-ea"/>
              </a:rPr>
              <a:t>虚拟机给每个对象定义了一个对象年龄</a:t>
            </a:r>
            <a:r>
              <a:rPr lang="en-US" altLang="zh-CN" sz="1400" dirty="0">
                <a:solidFill>
                  <a:schemeClr val="tx1">
                    <a:lumMod val="75000"/>
                    <a:lumOff val="25000"/>
                  </a:schemeClr>
                </a:solidFill>
                <a:latin typeface="+mn-ea"/>
                <a:cs typeface="+mn-ea"/>
              </a:rPr>
              <a:t>(Age)</a:t>
            </a:r>
            <a:r>
              <a:rPr lang="zh-CN" altLang="en-US" sz="1400" dirty="0">
                <a:solidFill>
                  <a:schemeClr val="tx1">
                    <a:lumMod val="75000"/>
                    <a:lumOff val="25000"/>
                  </a:schemeClr>
                </a:solidFill>
                <a:latin typeface="+mn-ea"/>
                <a:cs typeface="+mn-ea"/>
              </a:rPr>
              <a:t>计数器</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如果对象在</a:t>
            </a:r>
            <a:r>
              <a:rPr lang="en-US" altLang="zh-CN" sz="1400" dirty="0">
                <a:solidFill>
                  <a:schemeClr val="tx1">
                    <a:lumMod val="75000"/>
                    <a:lumOff val="25000"/>
                  </a:schemeClr>
                </a:solidFill>
                <a:latin typeface="+mn-ea"/>
                <a:cs typeface="+mn-ea"/>
              </a:rPr>
              <a:t>Eden</a:t>
            </a:r>
            <a:r>
              <a:rPr lang="zh-CN" altLang="en-US" sz="1400" dirty="0">
                <a:solidFill>
                  <a:schemeClr val="tx1">
                    <a:lumMod val="75000"/>
                    <a:lumOff val="25000"/>
                  </a:schemeClr>
                </a:solidFill>
                <a:latin typeface="+mn-ea"/>
                <a:cs typeface="+mn-ea"/>
              </a:rPr>
              <a:t>出生并经过第一次</a:t>
            </a:r>
            <a:r>
              <a:rPr lang="en-US" altLang="zh-CN" sz="1400" dirty="0">
                <a:solidFill>
                  <a:schemeClr val="tx1">
                    <a:lumMod val="75000"/>
                    <a:lumOff val="25000"/>
                  </a:schemeClr>
                </a:solidFill>
                <a:latin typeface="+mn-ea"/>
                <a:cs typeface="+mn-ea"/>
              </a:rPr>
              <a:t>Minor GC</a:t>
            </a:r>
            <a:r>
              <a:rPr lang="zh-CN" altLang="en-US" sz="1400" dirty="0">
                <a:solidFill>
                  <a:schemeClr val="tx1">
                    <a:lumMod val="75000"/>
                    <a:lumOff val="25000"/>
                  </a:schemeClr>
                </a:solidFill>
                <a:latin typeface="+mn-ea"/>
                <a:cs typeface="+mn-ea"/>
              </a:rPr>
              <a:t>后仍然存活</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并且能被</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容纳的话</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将被移动到</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空间中</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并且对象年龄设为</a:t>
            </a:r>
            <a:r>
              <a:rPr lang="en-US" altLang="zh-CN" sz="1400" dirty="0">
                <a:solidFill>
                  <a:schemeClr val="tx1">
                    <a:lumMod val="75000"/>
                    <a:lumOff val="25000"/>
                  </a:schemeClr>
                </a:solidFill>
                <a:latin typeface="+mn-ea"/>
                <a:cs typeface="+mn-ea"/>
              </a:rPr>
              <a:t>1,</a:t>
            </a:r>
            <a:r>
              <a:rPr lang="zh-CN" altLang="en-US" sz="1400" dirty="0">
                <a:solidFill>
                  <a:schemeClr val="tx1">
                    <a:lumMod val="75000"/>
                    <a:lumOff val="25000"/>
                  </a:schemeClr>
                </a:solidFill>
                <a:latin typeface="+mn-ea"/>
                <a:cs typeface="+mn-ea"/>
              </a:rPr>
              <a:t>。对象在</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区中每熬过一次</a:t>
            </a:r>
            <a:r>
              <a:rPr lang="en-US" altLang="zh-CN" sz="1400" dirty="0">
                <a:solidFill>
                  <a:schemeClr val="tx1">
                    <a:lumMod val="75000"/>
                    <a:lumOff val="25000"/>
                  </a:schemeClr>
                </a:solidFill>
                <a:latin typeface="+mn-ea"/>
                <a:cs typeface="+mn-ea"/>
              </a:rPr>
              <a:t>Minor GC,</a:t>
            </a:r>
            <a:r>
              <a:rPr lang="zh-CN" altLang="en-US" sz="1400" dirty="0">
                <a:solidFill>
                  <a:schemeClr val="tx1">
                    <a:lumMod val="75000"/>
                    <a:lumOff val="25000"/>
                  </a:schemeClr>
                </a:solidFill>
                <a:latin typeface="+mn-ea"/>
                <a:cs typeface="+mn-ea"/>
              </a:rPr>
              <a:t>年龄就增加</a:t>
            </a:r>
            <a:r>
              <a:rPr lang="en-US" altLang="zh-CN" sz="1400" dirty="0">
                <a:solidFill>
                  <a:schemeClr val="tx1">
                    <a:lumMod val="75000"/>
                    <a:lumOff val="25000"/>
                  </a:schemeClr>
                </a:solidFill>
                <a:latin typeface="+mn-ea"/>
                <a:cs typeface="+mn-ea"/>
              </a:rPr>
              <a:t>1,</a:t>
            </a:r>
            <a:r>
              <a:rPr lang="zh-CN" altLang="en-US" sz="1400" dirty="0">
                <a:solidFill>
                  <a:schemeClr val="tx1">
                    <a:lumMod val="75000"/>
                    <a:lumOff val="25000"/>
                  </a:schemeClr>
                </a:solidFill>
                <a:latin typeface="+mn-ea"/>
                <a:cs typeface="+mn-ea"/>
              </a:rPr>
              <a:t>当他的年龄增加到一定程度</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默认是</a:t>
            </a:r>
            <a:r>
              <a:rPr lang="en-US" altLang="zh-CN" sz="1400" dirty="0">
                <a:solidFill>
                  <a:schemeClr val="tx1">
                    <a:lumMod val="75000"/>
                    <a:lumOff val="25000"/>
                  </a:schemeClr>
                </a:solidFill>
                <a:latin typeface="+mn-ea"/>
                <a:cs typeface="+mn-ea"/>
              </a:rPr>
              <a:t>15</a:t>
            </a:r>
            <a:r>
              <a:rPr lang="zh-CN" altLang="en-US" sz="1400" dirty="0">
                <a:solidFill>
                  <a:schemeClr val="tx1">
                    <a:lumMod val="75000"/>
                    <a:lumOff val="25000"/>
                  </a:schemeClr>
                </a:solidFill>
                <a:latin typeface="+mn-ea"/>
                <a:cs typeface="+mn-ea"/>
              </a:rPr>
              <a:t>岁</a:t>
            </a:r>
            <a:r>
              <a:rPr lang="en-US" altLang="zh-CN" sz="1400" dirty="0">
                <a:solidFill>
                  <a:schemeClr val="tx1">
                    <a:lumMod val="75000"/>
                    <a:lumOff val="25000"/>
                  </a:schemeClr>
                </a:solidFill>
                <a:latin typeface="+mn-ea"/>
                <a:cs typeface="+mn-ea"/>
              </a:rPr>
              <a:t>), </a:t>
            </a:r>
            <a:r>
              <a:rPr lang="zh-CN" altLang="en-US" sz="1400" dirty="0">
                <a:solidFill>
                  <a:schemeClr val="tx1">
                    <a:lumMod val="75000"/>
                    <a:lumOff val="25000"/>
                  </a:schemeClr>
                </a:solidFill>
                <a:latin typeface="+mn-ea"/>
                <a:cs typeface="+mn-ea"/>
              </a:rPr>
              <a:t>就将会被晋升到老年代中。对象晋升到老年代的年龄阈值</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可以通过参数</a:t>
            </a:r>
            <a:r>
              <a:rPr lang="en-US" altLang="zh-CN" sz="1400" dirty="0">
                <a:solidFill>
                  <a:schemeClr val="tx1">
                    <a:lumMod val="75000"/>
                    <a:lumOff val="25000"/>
                  </a:schemeClr>
                </a:solidFill>
                <a:latin typeface="+mn-ea"/>
                <a:cs typeface="+mn-ea"/>
              </a:rPr>
              <a:t>-</a:t>
            </a:r>
            <a:r>
              <a:rPr lang="en-US" altLang="zh-CN" sz="1400" dirty="0" err="1">
                <a:solidFill>
                  <a:schemeClr val="tx1">
                    <a:lumMod val="75000"/>
                    <a:lumOff val="25000"/>
                  </a:schemeClr>
                </a:solidFill>
                <a:latin typeface="+mn-ea"/>
                <a:cs typeface="+mn-ea"/>
              </a:rPr>
              <a:t>XX:MaxTenuringThreshold</a:t>
            </a:r>
            <a:r>
              <a:rPr lang="zh-CN" altLang="en-US" sz="1400" dirty="0">
                <a:solidFill>
                  <a:schemeClr val="tx1">
                    <a:lumMod val="75000"/>
                    <a:lumOff val="25000"/>
                  </a:schemeClr>
                </a:solidFill>
                <a:latin typeface="+mn-ea"/>
                <a:cs typeface="+mn-ea"/>
              </a:rPr>
              <a:t>设置。</a:t>
            </a:r>
          </a:p>
          <a:p>
            <a:pPr marL="285750" indent="-285750">
              <a:lnSpc>
                <a:spcPct val="150000"/>
              </a:lnSpc>
              <a:buFont typeface="Wingdings" panose="05000000000000000000" pitchFamily="2" charset="2"/>
              <a:buChar char="p"/>
            </a:pPr>
            <a:r>
              <a:rPr lang="zh-CN" altLang="en-US" sz="1600" b="1" dirty="0"/>
              <a:t>动态对象年龄判定</a:t>
            </a:r>
            <a:endParaRPr lang="en-US" altLang="zh-CN" sz="1600" b="1" dirty="0"/>
          </a:p>
          <a:p>
            <a:pPr>
              <a:lnSpc>
                <a:spcPct val="150000"/>
              </a:lnSpc>
            </a:pPr>
            <a:r>
              <a:rPr lang="zh-CN" altLang="en-US" sz="1400" dirty="0">
                <a:solidFill>
                  <a:schemeClr val="tx1">
                    <a:lumMod val="75000"/>
                    <a:lumOff val="25000"/>
                  </a:schemeClr>
                </a:solidFill>
                <a:latin typeface="+mn-ea"/>
                <a:cs typeface="+mn-ea"/>
              </a:rPr>
              <a:t>为了能更好地适应不同程度的内存状况</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虚拟机并不是永远地要求对象的年龄必须达到了</a:t>
            </a:r>
            <a:r>
              <a:rPr lang="en-US" altLang="zh-CN" sz="1400" dirty="0" err="1">
                <a:solidFill>
                  <a:schemeClr val="tx1">
                    <a:lumMod val="75000"/>
                    <a:lumOff val="25000"/>
                  </a:schemeClr>
                </a:solidFill>
                <a:latin typeface="+mn-ea"/>
                <a:cs typeface="+mn-ea"/>
              </a:rPr>
              <a:t>MaxTenuringThreshold</a:t>
            </a:r>
            <a:r>
              <a:rPr lang="zh-CN" altLang="en-US" sz="1400" dirty="0">
                <a:solidFill>
                  <a:schemeClr val="tx1">
                    <a:lumMod val="75000"/>
                    <a:lumOff val="25000"/>
                  </a:schemeClr>
                </a:solidFill>
                <a:latin typeface="+mn-ea"/>
                <a:cs typeface="+mn-ea"/>
              </a:rPr>
              <a:t>才能晋升到老年代</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如果在</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空间中相同年龄的所有对象大小的总和大于</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空间的一半</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年龄大于或等于年龄的对象就可以直接进入老年代</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无须等到</a:t>
            </a:r>
            <a:r>
              <a:rPr lang="en-US" altLang="zh-CN" sz="1400" dirty="0" err="1">
                <a:solidFill>
                  <a:schemeClr val="tx1">
                    <a:lumMod val="75000"/>
                    <a:lumOff val="25000"/>
                  </a:schemeClr>
                </a:solidFill>
                <a:latin typeface="+mn-ea"/>
                <a:cs typeface="+mn-ea"/>
              </a:rPr>
              <a:t>MaxTenuringThreshold</a:t>
            </a:r>
            <a:r>
              <a:rPr lang="zh-CN" altLang="en-US" sz="1400" dirty="0">
                <a:solidFill>
                  <a:schemeClr val="tx1">
                    <a:lumMod val="75000"/>
                    <a:lumOff val="25000"/>
                  </a:schemeClr>
                </a:solidFill>
                <a:latin typeface="+mn-ea"/>
                <a:cs typeface="+mn-ea"/>
              </a:rPr>
              <a:t>中要求的年龄。</a:t>
            </a:r>
          </a:p>
          <a:p>
            <a:pPr marL="285750" indent="-285750">
              <a:lnSpc>
                <a:spcPct val="150000"/>
              </a:lnSpc>
              <a:buFont typeface="Wingdings" panose="05000000000000000000" pitchFamily="2" charset="2"/>
              <a:buChar char="p"/>
            </a:pPr>
            <a:r>
              <a:rPr lang="zh-CN" altLang="en-US" sz="1600" b="1" dirty="0"/>
              <a:t>在一次安全</a:t>
            </a:r>
            <a:r>
              <a:rPr lang="en-US" altLang="zh-CN" sz="1600" b="1" dirty="0"/>
              <a:t>Minor GC </a:t>
            </a:r>
            <a:r>
              <a:rPr lang="zh-CN" altLang="en-US" sz="1600" b="1" dirty="0"/>
              <a:t>中，仍然存活的对象不能在另一个</a:t>
            </a:r>
            <a:r>
              <a:rPr lang="en-US" altLang="zh-CN" sz="1600" b="1" dirty="0"/>
              <a:t>Survivor </a:t>
            </a:r>
            <a:r>
              <a:rPr lang="zh-CN" altLang="en-US" sz="1600" b="1" dirty="0"/>
              <a:t>完全容纳，则会通过担保机制进入老年代</a:t>
            </a:r>
            <a:r>
              <a:rPr lang="zh-CN" altLang="en-US" sz="1400" b="1" dirty="0">
                <a:solidFill>
                  <a:schemeClr val="tx1">
                    <a:lumMod val="75000"/>
                    <a:lumOff val="25000"/>
                  </a:schemeClr>
                </a:solidFill>
                <a:latin typeface="+mn-ea"/>
                <a:cs typeface="+mn-ea"/>
              </a:rPr>
              <a:t>。 </a:t>
            </a:r>
          </a:p>
        </p:txBody>
      </p:sp>
      <p:sp>
        <p:nvSpPr>
          <p:cNvPr id="12" name="矩形 11">
            <a:extLst>
              <a:ext uri="{FF2B5EF4-FFF2-40B4-BE49-F238E27FC236}">
                <a16:creationId xmlns:a16="http://schemas.microsoft.com/office/drawing/2014/main" id="{4C248948-3364-4C55-A2FA-D99FBAA2CFCD}"/>
              </a:ext>
            </a:extLst>
          </p:cNvPr>
          <p:cNvSpPr/>
          <p:nvPr/>
        </p:nvSpPr>
        <p:spPr>
          <a:xfrm>
            <a:off x="933450" y="1185898"/>
            <a:ext cx="2105221" cy="587340"/>
          </a:xfrm>
          <a:prstGeom prst="rect">
            <a:avLst/>
          </a:prstGeom>
        </p:spPr>
        <p:txBody>
          <a:bodyPr wrap="square">
            <a:spAutoFit/>
          </a:bodyPr>
          <a:lstStyle/>
          <a:p>
            <a:pPr fontAlgn="auto">
              <a:lnSpc>
                <a:spcPct val="150000"/>
              </a:lnSpc>
            </a:pPr>
            <a:r>
              <a:rPr lang="en-US" altLang="zh-CN" sz="2400" dirty="0">
                <a:solidFill>
                  <a:srgbClr val="4F80BD"/>
                </a:solidFill>
                <a:ea typeface="站酷高端黑" panose="02010600030101010101" pitchFamily="2" charset="-122"/>
              </a:rPr>
              <a:t>JVM</a:t>
            </a:r>
            <a:r>
              <a:rPr lang="zh-CN" altLang="en-US" sz="2400" dirty="0">
                <a:solidFill>
                  <a:srgbClr val="4F80BD"/>
                </a:solidFill>
                <a:ea typeface="站酷高端黑" panose="02010600030101010101" pitchFamily="2" charset="-122"/>
              </a:rPr>
              <a:t>知识总结</a:t>
            </a:r>
          </a:p>
        </p:txBody>
      </p:sp>
    </p:spTree>
    <p:extLst>
      <p:ext uri="{BB962C8B-B14F-4D97-AF65-F5344CB8AC3E}">
        <p14:creationId xmlns:p14="http://schemas.microsoft.com/office/powerpoint/2010/main" val="1107395953"/>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37982" y="2369820"/>
            <a:ext cx="8916035" cy="1479829"/>
          </a:xfrm>
          <a:prstGeom prst="rect">
            <a:avLst/>
          </a:prstGeom>
        </p:spPr>
        <p:txBody>
          <a:bodyPr wrap="square">
            <a:spAutoFit/>
          </a:bodyPr>
          <a:lstStyle/>
          <a:p>
            <a:pPr algn="ctr" fontAlgn="auto">
              <a:lnSpc>
                <a:spcPct val="150000"/>
              </a:lnSpc>
            </a:pPr>
            <a:r>
              <a:rPr lang="en-US" altLang="zh-CN" sz="3200" dirty="0">
                <a:latin typeface="宋体" panose="02010600030101010101" pitchFamily="2" charset="-122"/>
              </a:rPr>
              <a:t>2.2 </a:t>
            </a:r>
            <a:r>
              <a:rPr lang="zh-CN" altLang="en-US" sz="3200" dirty="0">
                <a:latin typeface="宋体" panose="02010600030101010101" pitchFamily="2" charset="-122"/>
              </a:rPr>
              <a:t>简述蚂蚁消息中间件(MsgBroker)</a:t>
            </a:r>
          </a:p>
          <a:p>
            <a:pPr algn="ctr" fontAlgn="auto">
              <a:lnSpc>
                <a:spcPct val="150000"/>
              </a:lnSpc>
            </a:pPr>
            <a:r>
              <a:rPr lang="zh-CN" altLang="en-US" sz="3200" dirty="0">
                <a:latin typeface="宋体" panose="02010600030101010101" pitchFamily="2" charset="-122"/>
              </a:rPr>
              <a:t>在YGC上的优化过程</a:t>
            </a:r>
            <a:endParaRPr lang="en-US" altLang="zh-CN" sz="3200" dirty="0">
              <a:latin typeface="宋体" panose="02010600030101010101" pitchFamily="2" charset="-122"/>
            </a:endParaRPr>
          </a:p>
        </p:txBody>
      </p:sp>
    </p:spTree>
    <p:extLst>
      <p:ext uri="{BB962C8B-B14F-4D97-AF65-F5344CB8AC3E}">
        <p14:creationId xmlns:p14="http://schemas.microsoft.com/office/powerpoint/2010/main" val="2424423852"/>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08685" y="1376045"/>
            <a:ext cx="5497830" cy="3830857"/>
          </a:xfrm>
          <a:prstGeom prst="rect">
            <a:avLst/>
          </a:prstGeom>
          <a:noFill/>
          <a:ln w="9525">
            <a:noFill/>
          </a:ln>
        </p:spPr>
        <p:txBody>
          <a:bodyPr wrap="square">
            <a:spAutoFit/>
          </a:bodyPr>
          <a:lstStyle/>
          <a:p>
            <a:pPr fontAlgn="base">
              <a:lnSpc>
                <a:spcPct val="150000"/>
              </a:lnSpc>
              <a:spcBef>
                <a:spcPts val="0"/>
              </a:spcBef>
              <a:buClrTx/>
              <a:buSzTx/>
              <a:buFontTx/>
            </a:pPr>
            <a:r>
              <a:rPr lang="zh-CN" altLang="en-US" sz="2000" dirty="0">
                <a:solidFill>
                  <a:srgbClr val="4F80BD"/>
                </a:solidFill>
                <a:latin typeface="站酷高端黑" panose="02010600030101010101" pitchFamily="2" charset="-122"/>
                <a:ea typeface="站酷高端黑" panose="02010600030101010101" pitchFamily="2" charset="-122"/>
                <a:sym typeface="+mn-ea"/>
              </a:rPr>
              <a:t>优化背景</a:t>
            </a:r>
          </a:p>
          <a:p>
            <a:pPr marL="285750" indent="-285750" fontAlgn="base">
              <a:lnSpc>
                <a:spcPct val="150000"/>
              </a:lnSpc>
              <a:spcBef>
                <a:spcPts val="0"/>
              </a:spcBef>
              <a:buClrTx/>
              <a:buSzTx/>
              <a:buFont typeface="Wingdings" panose="05000000000000000000" charset="0"/>
              <a:buChar char="p"/>
            </a:pPr>
            <a:r>
              <a:rPr lang="zh-CN" altLang="en-US" b="0" dirty="0">
                <a:solidFill>
                  <a:schemeClr val="tx1">
                    <a:lumMod val="75000"/>
                    <a:lumOff val="25000"/>
                  </a:schemeClr>
                </a:solidFill>
                <a:latin typeface="+mn-ea"/>
                <a:cs typeface="+mn-ea"/>
              </a:rPr>
              <a:t>对于普通应用，如果 YGC 耗时在 100ms 以内，一般是无需进行优化的,但是对于MsgBroker消息中间件,GC停顿产生的延迟影响会被放大数十倍；</a:t>
            </a:r>
          </a:p>
          <a:p>
            <a:pPr marL="285750" indent="-285750" fontAlgn="base">
              <a:lnSpc>
                <a:spcPct val="150000"/>
              </a:lnSpc>
              <a:spcBef>
                <a:spcPts val="0"/>
              </a:spcBef>
              <a:buClrTx/>
              <a:buSzTx/>
              <a:buFont typeface="Wingdings" panose="05000000000000000000" charset="0"/>
              <a:buChar char="p"/>
            </a:pPr>
            <a:r>
              <a:rPr lang="zh-CN" altLang="en-US" b="0" dirty="0">
                <a:solidFill>
                  <a:schemeClr val="tx1">
                    <a:lumMod val="75000"/>
                    <a:lumOff val="25000"/>
                  </a:schemeClr>
                </a:solidFill>
                <a:latin typeface="+mn-ea"/>
                <a:cs typeface="+mn-ea"/>
              </a:rPr>
              <a:t>每当当MsgBroker订阅端的能力与发送端不匹配时，会产生大量的投递超时,此时YGC耗时会非常高；</a:t>
            </a:r>
          </a:p>
          <a:p>
            <a:pPr marL="285750" indent="-285750" fontAlgn="base">
              <a:lnSpc>
                <a:spcPct val="150000"/>
              </a:lnSpc>
              <a:spcBef>
                <a:spcPts val="0"/>
              </a:spcBef>
              <a:buClrTx/>
              <a:buSzTx/>
              <a:buFont typeface="Wingdings" panose="05000000000000000000" charset="0"/>
              <a:buChar char="p"/>
            </a:pPr>
            <a:r>
              <a:rPr lang="zh-CN" altLang="en-US" b="0" dirty="0">
                <a:solidFill>
                  <a:schemeClr val="tx1">
                    <a:lumMod val="75000"/>
                    <a:lumOff val="25000"/>
                  </a:schemeClr>
                </a:solidFill>
                <a:latin typeface="+mn-ea"/>
                <a:cs typeface="+mn-ea"/>
              </a:rPr>
              <a:t>分析GC 详细日志后发现MsgBroker的 YGC 耗时大约在 90ms，而 </a:t>
            </a:r>
            <a:r>
              <a:rPr lang="zh-CN" altLang="en-US" b="1" dirty="0">
                <a:solidFill>
                  <a:srgbClr val="4F80BD"/>
                </a:solidFill>
                <a:latin typeface="+mn-ea"/>
                <a:cs typeface="+mn-ea"/>
              </a:rPr>
              <a:t>older-gen scanning</a:t>
            </a:r>
            <a:r>
              <a:rPr lang="zh-CN" altLang="en-US" b="0" dirty="0">
                <a:solidFill>
                  <a:schemeClr val="tx1">
                    <a:lumMod val="75000"/>
                    <a:lumOff val="25000"/>
                  </a:schemeClr>
                </a:solidFill>
                <a:latin typeface="+mn-ea"/>
                <a:cs typeface="+mn-ea"/>
              </a:rPr>
              <a:t> 阶段就占用了约 80ms。</a:t>
            </a:r>
          </a:p>
        </p:txBody>
      </p:sp>
      <p:sp>
        <p:nvSpPr>
          <p:cNvPr id="4" name="文本框 3"/>
          <p:cNvSpPr txBox="1"/>
          <p:nvPr/>
        </p:nvSpPr>
        <p:spPr>
          <a:xfrm>
            <a:off x="7432675" y="2922270"/>
            <a:ext cx="3783965" cy="1158459"/>
          </a:xfrm>
          <a:prstGeom prst="rect">
            <a:avLst/>
          </a:prstGeom>
          <a:noFill/>
          <a:ln w="9525">
            <a:noFill/>
          </a:ln>
        </p:spPr>
        <p:txBody>
          <a:bodyPr wrap="square">
            <a:spAutoFit/>
          </a:bodyPr>
          <a:lstStyle/>
          <a:p>
            <a:pPr algn="l" fontAlgn="base">
              <a:lnSpc>
                <a:spcPct val="150000"/>
              </a:lnSpc>
              <a:spcBef>
                <a:spcPts val="0"/>
              </a:spcBef>
              <a:buClrTx/>
              <a:buSzTx/>
              <a:buFontTx/>
            </a:pPr>
            <a:r>
              <a:rPr lang="zh-CN" altLang="en-US" sz="1600" b="0" i="0" dirty="0">
                <a:solidFill>
                  <a:srgbClr val="4D4D4D"/>
                </a:solidFill>
                <a:effectLst/>
                <a:latin typeface="-apple-system"/>
              </a:rPr>
              <a:t>扫描老年代到新生代的引用</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也就是可以把老年代作为</a:t>
            </a:r>
            <a:r>
              <a:rPr lang="en-US" altLang="zh-CN" sz="1600" b="0" i="0" dirty="0">
                <a:solidFill>
                  <a:srgbClr val="4D4D4D"/>
                </a:solidFill>
                <a:effectLst/>
                <a:latin typeface="-apple-system"/>
              </a:rPr>
              <a:t>GCROOT,</a:t>
            </a:r>
            <a:r>
              <a:rPr lang="zh-CN" altLang="en-US" sz="1600" b="0" i="0" dirty="0">
                <a:solidFill>
                  <a:srgbClr val="4D4D4D"/>
                </a:solidFill>
                <a:effectLst/>
                <a:latin typeface="-apple-system"/>
              </a:rPr>
              <a:t>判断对象是否需要回收</a:t>
            </a:r>
            <a:endParaRPr lang="zh-CN" altLang="en-US" sz="1600" b="0" dirty="0">
              <a:solidFill>
                <a:schemeClr val="tx1">
                  <a:lumMod val="65000"/>
                  <a:lumOff val="35000"/>
                </a:schemeClr>
              </a:solidFill>
              <a:latin typeface="+mn-ea"/>
              <a:cs typeface="+mn-ea"/>
            </a:endParaRPr>
          </a:p>
        </p:txBody>
      </p:sp>
      <p:sp>
        <p:nvSpPr>
          <p:cNvPr id="7" name="矩形 6"/>
          <p:cNvSpPr/>
          <p:nvPr/>
        </p:nvSpPr>
        <p:spPr>
          <a:xfrm>
            <a:off x="7330440" y="2557145"/>
            <a:ext cx="3895725" cy="225806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778115" y="2299970"/>
            <a:ext cx="2999740"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938135" y="2363470"/>
            <a:ext cx="2697480" cy="368300"/>
          </a:xfrm>
          <a:prstGeom prst="rect">
            <a:avLst/>
          </a:prstGeom>
          <a:noFill/>
        </p:spPr>
        <p:txBody>
          <a:bodyPr wrap="none" rtlCol="0" anchor="t">
            <a:spAutoFit/>
          </a:bodyPr>
          <a:lstStyle/>
          <a:p>
            <a:r>
              <a:rPr lang="zh-CN" altLang="en-US" dirty="0">
                <a:solidFill>
                  <a:schemeClr val="bg1"/>
                </a:solidFill>
                <a:latin typeface="站酷高端黑" panose="02010600030101010101" pitchFamily="2" charset="-122"/>
                <a:ea typeface="站酷高端黑" panose="02010600030101010101" pitchFamily="2" charset="-122"/>
                <a:sym typeface="+mn-ea"/>
              </a:rPr>
              <a:t>older-gen scanning简介</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803F1B-0CE9-4963-880B-C7EE97DFD248}"/>
              </a:ext>
            </a:extLst>
          </p:cNvPr>
          <p:cNvSpPr/>
          <p:nvPr/>
        </p:nvSpPr>
        <p:spPr>
          <a:xfrm>
            <a:off x="1016000" y="1920893"/>
            <a:ext cx="6429693" cy="4075796"/>
          </a:xfrm>
          <a:prstGeom prst="rect">
            <a:avLst/>
          </a:prstGeom>
        </p:spPr>
        <p:txBody>
          <a:bodyPr wrap="square">
            <a:spAutoFit/>
          </a:bodyPr>
          <a:lstStyle/>
          <a:p>
            <a:pPr fontAlgn="auto">
              <a:lnSpc>
                <a:spcPct val="200000"/>
              </a:lnSpc>
              <a:spcBef>
                <a:spcPts val="500"/>
              </a:spcBef>
            </a:pPr>
            <a:r>
              <a:rPr lang="en-US" altLang="zh-CN" sz="2000" dirty="0">
                <a:solidFill>
                  <a:srgbClr val="4F80BD"/>
                </a:solidFill>
                <a:ea typeface="站酷高端黑" panose="02010600030101010101" pitchFamily="2" charset="-122"/>
              </a:rPr>
              <a:t>1.</a:t>
            </a:r>
            <a:r>
              <a:rPr lang="zh-CN" altLang="en-US" sz="2000" dirty="0">
                <a:solidFill>
                  <a:srgbClr val="4F80BD"/>
                </a:solidFill>
                <a:ea typeface="站酷高端黑" panose="02010600030101010101" pitchFamily="2" charset="-122"/>
              </a:rPr>
              <a:t>操作系统之</a:t>
            </a:r>
            <a:r>
              <a:rPr lang="en-US" altLang="zh-CN" sz="2000" dirty="0">
                <a:solidFill>
                  <a:srgbClr val="4F80BD"/>
                </a:solidFill>
                <a:ea typeface="站酷高端黑" panose="02010600030101010101" pitchFamily="2" charset="-122"/>
              </a:rPr>
              <a:t>CPU</a:t>
            </a:r>
            <a:r>
              <a:rPr lang="zh-CN" altLang="en-US" sz="2000" dirty="0">
                <a:solidFill>
                  <a:srgbClr val="4F80BD"/>
                </a:solidFill>
                <a:ea typeface="站酷高端黑" panose="02010600030101010101" pitchFamily="2" charset="-122"/>
              </a:rPr>
              <a:t>利用缓存行如何实现高性能程序</a:t>
            </a:r>
            <a:endParaRPr lang="en-US" altLang="zh-CN" sz="2000" dirty="0">
              <a:solidFill>
                <a:srgbClr val="4F80BD"/>
              </a:solidFill>
              <a:ea typeface="站酷高端黑" panose="02010600030101010101" pitchFamily="2" charset="-122"/>
            </a:endParaRPr>
          </a:p>
          <a:p>
            <a:pPr>
              <a:lnSpc>
                <a:spcPct val="200000"/>
              </a:lnSpc>
            </a:pPr>
            <a:r>
              <a:rPr lang="en-US" altLang="zh-CN" dirty="0">
                <a:solidFill>
                  <a:schemeClr val="tx1">
                    <a:lumMod val="75000"/>
                    <a:lumOff val="25000"/>
                  </a:schemeClr>
                </a:solidFill>
                <a:latin typeface="+mn-ea"/>
                <a:cs typeface="+mn-ea"/>
              </a:rPr>
              <a:t>1.1 CPU</a:t>
            </a:r>
            <a:r>
              <a:rPr lang="zh-CN" altLang="en-US" dirty="0">
                <a:solidFill>
                  <a:schemeClr val="tx1">
                    <a:lumMod val="75000"/>
                    <a:lumOff val="25000"/>
                  </a:schemeClr>
                </a:solidFill>
                <a:latin typeface="+mn-ea"/>
                <a:cs typeface="+mn-ea"/>
              </a:rPr>
              <a:t>缓存行介绍</a:t>
            </a:r>
            <a:endParaRPr lang="en-US" altLang="zh-CN" dirty="0">
              <a:solidFill>
                <a:schemeClr val="tx1">
                  <a:lumMod val="75000"/>
                  <a:lumOff val="25000"/>
                </a:schemeClr>
              </a:solidFill>
              <a:latin typeface="+mn-ea"/>
              <a:cs typeface="+mn-ea"/>
            </a:endParaRPr>
          </a:p>
          <a:p>
            <a:pPr>
              <a:lnSpc>
                <a:spcPct val="200000"/>
              </a:lnSpc>
            </a:pPr>
            <a:r>
              <a:rPr lang="en-US" altLang="zh-CN" dirty="0">
                <a:solidFill>
                  <a:schemeClr val="tx1">
                    <a:lumMod val="75000"/>
                    <a:lumOff val="25000"/>
                  </a:schemeClr>
                </a:solidFill>
                <a:latin typeface="+mn-ea"/>
                <a:cs typeface="+mn-ea"/>
              </a:rPr>
              <a:t>1.2 </a:t>
            </a:r>
            <a:r>
              <a:rPr lang="zh-CN" altLang="en-US" dirty="0">
                <a:solidFill>
                  <a:schemeClr val="tx1">
                    <a:lumMod val="75000"/>
                    <a:lumOff val="25000"/>
                  </a:schemeClr>
                </a:solidFill>
                <a:latin typeface="+mn-ea"/>
                <a:cs typeface="+mn-ea"/>
              </a:rPr>
              <a:t>如何解决伪共享缓存问题</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充分发挥</a:t>
            </a:r>
            <a:r>
              <a:rPr lang="en-US" altLang="zh-CN" dirty="0">
                <a:solidFill>
                  <a:schemeClr val="tx1">
                    <a:lumMod val="75000"/>
                    <a:lumOff val="25000"/>
                  </a:schemeClr>
                </a:solidFill>
                <a:latin typeface="+mn-ea"/>
                <a:cs typeface="+mn-ea"/>
              </a:rPr>
              <a:t>CPU</a:t>
            </a:r>
            <a:r>
              <a:rPr lang="zh-CN" altLang="en-US" dirty="0">
                <a:solidFill>
                  <a:schemeClr val="tx1">
                    <a:lumMod val="75000"/>
                    <a:lumOff val="25000"/>
                  </a:schemeClr>
                </a:solidFill>
                <a:latin typeface="+mn-ea"/>
                <a:cs typeface="+mn-ea"/>
              </a:rPr>
              <a:t>缓存行的作用</a:t>
            </a:r>
            <a:endParaRPr lang="en-US" altLang="zh-CN" dirty="0">
              <a:solidFill>
                <a:schemeClr val="tx1">
                  <a:lumMod val="75000"/>
                  <a:lumOff val="25000"/>
                </a:schemeClr>
              </a:solidFill>
              <a:latin typeface="+mn-ea"/>
              <a:cs typeface="+mn-ea"/>
            </a:endParaRPr>
          </a:p>
          <a:p>
            <a:pPr>
              <a:lnSpc>
                <a:spcPct val="200000"/>
              </a:lnSpc>
              <a:spcBef>
                <a:spcPts val="500"/>
              </a:spcBef>
            </a:pPr>
            <a:r>
              <a:rPr lang="en-US" altLang="zh-CN" sz="2000" dirty="0">
                <a:solidFill>
                  <a:srgbClr val="4F80BD"/>
                </a:solidFill>
                <a:ea typeface="站酷高端黑" panose="02010600030101010101" pitchFamily="2" charset="-122"/>
              </a:rPr>
              <a:t>2.JVM</a:t>
            </a:r>
            <a:r>
              <a:rPr lang="zh-CN" altLang="en-US" sz="2000" dirty="0">
                <a:solidFill>
                  <a:srgbClr val="4F80BD"/>
                </a:solidFill>
                <a:ea typeface="站酷高端黑" panose="02010600030101010101" pitchFamily="2" charset="-122"/>
              </a:rPr>
              <a:t>知识总结与</a:t>
            </a:r>
            <a:r>
              <a:rPr lang="en-US" altLang="zh-CN" sz="2000" dirty="0">
                <a:solidFill>
                  <a:srgbClr val="4F80BD"/>
                </a:solidFill>
                <a:ea typeface="站酷高端黑" panose="02010600030101010101" pitchFamily="2" charset="-122"/>
              </a:rPr>
              <a:t>GC</a:t>
            </a:r>
            <a:r>
              <a:rPr lang="zh-CN" altLang="en-US" sz="2000" dirty="0">
                <a:solidFill>
                  <a:srgbClr val="4F80BD"/>
                </a:solidFill>
                <a:ea typeface="站酷高端黑" panose="02010600030101010101" pitchFamily="2" charset="-122"/>
              </a:rPr>
              <a:t>调优场景</a:t>
            </a:r>
            <a:endParaRPr lang="en-US" altLang="zh-CN" sz="2000" dirty="0">
              <a:solidFill>
                <a:srgbClr val="4F80BD"/>
              </a:solidFill>
              <a:ea typeface="站酷高端黑" panose="02010600030101010101" pitchFamily="2" charset="-122"/>
            </a:endParaRPr>
          </a:p>
          <a:p>
            <a:pPr fontAlgn="auto">
              <a:lnSpc>
                <a:spcPct val="200000"/>
              </a:lnSpc>
            </a:pPr>
            <a:r>
              <a:rPr lang="en-US" altLang="zh-CN" dirty="0">
                <a:solidFill>
                  <a:schemeClr val="tx1">
                    <a:lumMod val="75000"/>
                    <a:lumOff val="25000"/>
                  </a:schemeClr>
                </a:solidFill>
                <a:latin typeface="+mn-ea"/>
                <a:cs typeface="+mn-ea"/>
              </a:rPr>
              <a:t>2.1 JVM</a:t>
            </a:r>
            <a:r>
              <a:rPr lang="zh-CN" altLang="en-US" dirty="0">
                <a:solidFill>
                  <a:schemeClr val="tx1">
                    <a:lumMod val="75000"/>
                    <a:lumOff val="25000"/>
                  </a:schemeClr>
                </a:solidFill>
                <a:latin typeface="+mn-ea"/>
                <a:cs typeface="+mn-ea"/>
              </a:rPr>
              <a:t>知识总结</a:t>
            </a:r>
            <a:endParaRPr lang="en-US" altLang="zh-CN" dirty="0">
              <a:solidFill>
                <a:schemeClr val="tx1">
                  <a:lumMod val="75000"/>
                  <a:lumOff val="25000"/>
                </a:schemeClr>
              </a:solidFill>
              <a:latin typeface="+mn-ea"/>
              <a:cs typeface="+mn-ea"/>
            </a:endParaRPr>
          </a:p>
          <a:p>
            <a:pPr fontAlgn="auto">
              <a:lnSpc>
                <a:spcPct val="200000"/>
              </a:lnSpc>
            </a:pPr>
            <a:r>
              <a:rPr lang="en-US" altLang="zh-CN" dirty="0">
                <a:solidFill>
                  <a:schemeClr val="tx1">
                    <a:lumMod val="75000"/>
                    <a:lumOff val="25000"/>
                  </a:schemeClr>
                </a:solidFill>
                <a:latin typeface="+mn-ea"/>
                <a:cs typeface="+mn-ea"/>
              </a:rPr>
              <a:t>2.2</a:t>
            </a:r>
            <a:r>
              <a:rPr lang="zh-CN" altLang="en-US" dirty="0">
                <a:solidFill>
                  <a:schemeClr val="tx1">
                    <a:lumMod val="75000"/>
                    <a:lumOff val="25000"/>
                  </a:schemeClr>
                </a:solidFill>
                <a:latin typeface="+mn-ea"/>
                <a:cs typeface="+mn-ea"/>
              </a:rPr>
              <a:t>简述蚂蚁消息中间件(MsgBroker)在YGC上的优化过程</a:t>
            </a:r>
            <a:endParaRPr lang="en-US" altLang="zh-CN" dirty="0">
              <a:solidFill>
                <a:schemeClr val="tx1">
                  <a:lumMod val="75000"/>
                  <a:lumOff val="25000"/>
                </a:schemeClr>
              </a:solidFill>
              <a:latin typeface="+mn-ea"/>
              <a:cs typeface="+mn-ea"/>
            </a:endParaRPr>
          </a:p>
          <a:p>
            <a:pPr fontAlgn="auto">
              <a:lnSpc>
                <a:spcPct val="200000"/>
              </a:lnSpc>
            </a:pPr>
            <a:r>
              <a:rPr lang="en-US" altLang="zh-CN" dirty="0">
                <a:solidFill>
                  <a:schemeClr val="tx1">
                    <a:lumMod val="75000"/>
                    <a:lumOff val="25000"/>
                  </a:schemeClr>
                </a:solidFill>
                <a:latin typeface="+mn-ea"/>
                <a:cs typeface="+mn-ea"/>
              </a:rPr>
              <a:t>2.3</a:t>
            </a:r>
            <a:r>
              <a:rPr lang="zh-CN" altLang="en-US" dirty="0">
                <a:solidFill>
                  <a:schemeClr val="tx1">
                    <a:lumMod val="75000"/>
                    <a:lumOff val="25000"/>
                  </a:schemeClr>
                </a:solidFill>
                <a:latin typeface="+mn-ea"/>
                <a:cs typeface="+mn-ea"/>
              </a:rPr>
              <a:t>下载</a:t>
            </a:r>
            <a:r>
              <a:rPr lang="en-US" altLang="zh-CN" dirty="0">
                <a:solidFill>
                  <a:schemeClr val="tx1">
                    <a:lumMod val="75000"/>
                    <a:lumOff val="25000"/>
                  </a:schemeClr>
                </a:solidFill>
                <a:latin typeface="+mn-ea"/>
                <a:cs typeface="+mn-ea"/>
              </a:rPr>
              <a:t>Excel</a:t>
            </a:r>
            <a:r>
              <a:rPr lang="zh-CN" altLang="en-US" dirty="0">
                <a:solidFill>
                  <a:schemeClr val="tx1">
                    <a:lumMod val="75000"/>
                    <a:lumOff val="25000"/>
                  </a:schemeClr>
                </a:solidFill>
                <a:latin typeface="+mn-ea"/>
                <a:cs typeface="+mn-ea"/>
              </a:rPr>
              <a:t>导致</a:t>
            </a:r>
            <a:r>
              <a:rPr lang="en-US" altLang="zh-CN" dirty="0">
                <a:solidFill>
                  <a:schemeClr val="tx1">
                    <a:lumMod val="75000"/>
                    <a:lumOff val="25000"/>
                  </a:schemeClr>
                </a:solidFill>
                <a:latin typeface="+mn-ea"/>
                <a:cs typeface="+mn-ea"/>
              </a:rPr>
              <a:t>OOM</a:t>
            </a:r>
            <a:r>
              <a:rPr lang="zh-CN" altLang="en-US" dirty="0">
                <a:solidFill>
                  <a:schemeClr val="tx1">
                    <a:lumMod val="75000"/>
                    <a:lumOff val="25000"/>
                  </a:schemeClr>
                </a:solidFill>
                <a:latin typeface="+mn-ea"/>
                <a:cs typeface="+mn-ea"/>
              </a:rPr>
              <a:t>后的优化过程</a:t>
            </a:r>
          </a:p>
        </p:txBody>
      </p:sp>
      <p:sp>
        <p:nvSpPr>
          <p:cNvPr id="3" name="矩形 2">
            <a:extLst>
              <a:ext uri="{FF2B5EF4-FFF2-40B4-BE49-F238E27FC236}">
                <a16:creationId xmlns:a16="http://schemas.microsoft.com/office/drawing/2014/main" id="{00B9E513-51DC-404E-8B66-36DD1E7E6C36}"/>
              </a:ext>
            </a:extLst>
          </p:cNvPr>
          <p:cNvSpPr/>
          <p:nvPr/>
        </p:nvSpPr>
        <p:spPr>
          <a:xfrm>
            <a:off x="-23972" y="1009938"/>
            <a:ext cx="5162550" cy="910955"/>
          </a:xfrm>
          <a:prstGeom prst="rect">
            <a:avLst/>
          </a:prstGeom>
        </p:spPr>
        <p:txBody>
          <a:bodyPr wrap="square">
            <a:spAutoFit/>
          </a:bodyPr>
          <a:lstStyle/>
          <a:p>
            <a:pPr algn="ctr" fontAlgn="auto">
              <a:lnSpc>
                <a:spcPct val="150000"/>
              </a:lnSpc>
            </a:pPr>
            <a:r>
              <a:rPr lang="zh-CN" altLang="en-US" sz="4000" dirty="0">
                <a:solidFill>
                  <a:schemeClr val="tx1">
                    <a:lumMod val="75000"/>
                    <a:lumOff val="25000"/>
                  </a:schemeClr>
                </a:solidFill>
                <a:latin typeface="宋体" panose="02010600030101010101" pitchFamily="2" charset="-122"/>
              </a:rPr>
              <a:t>目录 </a:t>
            </a:r>
            <a:r>
              <a:rPr lang="en-US" altLang="zh-CN" sz="3600" i="1" dirty="0">
                <a:solidFill>
                  <a:schemeClr val="tx1">
                    <a:lumMod val="50000"/>
                    <a:lumOff val="50000"/>
                  </a:schemeClr>
                </a:solidFill>
                <a:latin typeface="+mn-ea"/>
                <a:cs typeface="+mn-ea"/>
              </a:rPr>
              <a:t>contents</a:t>
            </a:r>
            <a:endParaRPr lang="zh-CN" altLang="en-US" i="1" dirty="0">
              <a:solidFill>
                <a:schemeClr val="tx1">
                  <a:lumMod val="50000"/>
                  <a:lumOff val="50000"/>
                </a:schemeClr>
              </a:solidFill>
              <a:latin typeface="+mn-ea"/>
              <a:cs typeface="+mn-ea"/>
            </a:endParaRPr>
          </a:p>
        </p:txBody>
      </p:sp>
    </p:spTree>
    <p:extLst>
      <p:ext uri="{BB962C8B-B14F-4D97-AF65-F5344CB8AC3E}">
        <p14:creationId xmlns:p14="http://schemas.microsoft.com/office/powerpoint/2010/main" val="1089974291"/>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765" y="2005965"/>
            <a:ext cx="10384790" cy="3207385"/>
          </a:xfrm>
          <a:prstGeom prst="rect">
            <a:avLst/>
          </a:prstGeom>
          <a:noFill/>
          <a:ln w="9525">
            <a:noFill/>
          </a:ln>
        </p:spPr>
        <p:txBody>
          <a:bodyPr wrap="square">
            <a:spAutoFit/>
          </a:bodyPr>
          <a:lstStyle/>
          <a:p>
            <a:pPr indent="0" algn="l" fontAlgn="base">
              <a:lnSpc>
                <a:spcPct val="150000"/>
              </a:lnSpc>
              <a:spcBef>
                <a:spcPts val="0"/>
              </a:spcBef>
              <a:buClrTx/>
              <a:buSzTx/>
              <a:buFont typeface="Wingdings" panose="05000000000000000000" charset="0"/>
              <a:buNone/>
            </a:pPr>
            <a:r>
              <a:rPr lang="zh-CN" altLang="en-US" sz="1600" b="1" dirty="0">
                <a:solidFill>
                  <a:schemeClr val="tx1">
                    <a:lumMod val="75000"/>
                    <a:lumOff val="25000"/>
                  </a:schemeClr>
                </a:solidFill>
                <a:latin typeface="+mn-ea"/>
                <a:cs typeface="+mn-ea"/>
              </a:rPr>
              <a:t>MsgBroker 基于 LinkedHashMap 实现了 LRU Cache 和 FIFO Cache ,LinkedHashMap是 HashMap 的子类，并额外维护了一个双向链表用于保持迭代顺序,但是这可能会带来以下三个问题：</a:t>
            </a:r>
          </a:p>
          <a:p>
            <a:pPr indent="0" algn="l" fontAlgn="base">
              <a:lnSpc>
                <a:spcPct val="150000"/>
              </a:lnSpc>
              <a:spcBef>
                <a:spcPts val="300"/>
              </a:spcBef>
              <a:buClrTx/>
              <a:buSzTx/>
              <a:buFont typeface="Wingdings" panose="05000000000000000000" charset="0"/>
              <a:buNone/>
            </a:pPr>
            <a:r>
              <a:rPr lang="zh-CN" altLang="en-US" sz="1400" dirty="0">
                <a:solidFill>
                  <a:schemeClr val="tx1">
                    <a:lumMod val="75000"/>
                    <a:lumOff val="25000"/>
                  </a:schemeClr>
                </a:solidFill>
                <a:latin typeface="+mn-ea"/>
                <a:cs typeface="+mn-ea"/>
              </a:rPr>
              <a:t>1.消息缓存中可能存在一些一直</a:t>
            </a:r>
            <a:r>
              <a:rPr lang="zh-CN" altLang="en-US" sz="1400" b="1" dirty="0">
                <a:solidFill>
                  <a:schemeClr val="tx1">
                    <a:lumMod val="75000"/>
                    <a:lumOff val="25000"/>
                  </a:schemeClr>
                </a:solidFill>
                <a:latin typeface="+mn-ea"/>
                <a:cs typeface="+mn-ea"/>
              </a:rPr>
              <a:t>未投递成功的消息，这些消息对象都处于老年代</a:t>
            </a:r>
            <a:r>
              <a:rPr lang="zh-CN" altLang="en-US" sz="1400" dirty="0">
                <a:solidFill>
                  <a:schemeClr val="tx1">
                    <a:lumMod val="75000"/>
                    <a:lumOff val="25000"/>
                  </a:schemeClr>
                </a:solidFill>
                <a:latin typeface="+mn-ea"/>
                <a:cs typeface="+mn-ea"/>
              </a:rPr>
              <a:t>,同时当收到新的发送消息的请求时，MsgBroker 会将消息插入到缓存中，但是这部分消息对象又处于年轻代,当不断向消息缓存中插入新的元素时,内部双向链表的引用关系会频繁发生变化，所以</a:t>
            </a:r>
            <a:r>
              <a:rPr lang="zh-CN" altLang="en-US" sz="1400" b="1" dirty="0">
                <a:solidFill>
                  <a:schemeClr val="tx1">
                    <a:lumMod val="75000"/>
                    <a:lumOff val="25000"/>
                  </a:schemeClr>
                </a:solidFill>
                <a:latin typeface="+mn-ea"/>
                <a:cs typeface="+mn-ea"/>
              </a:rPr>
              <a:t>YGC 时会触发大规模的老年代扫描</a:t>
            </a:r>
            <a:r>
              <a:rPr lang="zh-CN" altLang="en-US" sz="1400" dirty="0">
                <a:solidFill>
                  <a:schemeClr val="tx1">
                    <a:lumMod val="75000"/>
                    <a:lumOff val="25000"/>
                  </a:schemeClr>
                </a:solidFill>
                <a:latin typeface="+mn-ea"/>
                <a:cs typeface="+mn-ea"/>
              </a:rPr>
              <a:t>；</a:t>
            </a:r>
          </a:p>
          <a:p>
            <a:pPr indent="0" algn="l" fontAlgn="base">
              <a:lnSpc>
                <a:spcPct val="150000"/>
              </a:lnSpc>
              <a:spcBef>
                <a:spcPts val="300"/>
              </a:spcBef>
              <a:buClrTx/>
              <a:buSzTx/>
              <a:buFont typeface="Wingdings" panose="05000000000000000000" charset="0"/>
              <a:buNone/>
            </a:pPr>
            <a:r>
              <a:rPr lang="zh-CN" altLang="en-US" sz="1400" dirty="0">
                <a:solidFill>
                  <a:schemeClr val="tx1">
                    <a:lumMod val="75000"/>
                    <a:lumOff val="25000"/>
                  </a:schemeClr>
                </a:solidFill>
                <a:latin typeface="+mn-ea"/>
                <a:cs typeface="+mn-ea"/>
              </a:rPr>
              <a:t>2.当订阅端出现问题时，大量未投递成功的消息都会被缓存起来，即使存在 LRU 等淘汰机制，被淘汰出的消息也很有可能已经晋升到老年代；</a:t>
            </a:r>
          </a:p>
          <a:p>
            <a:pPr indent="0" algn="l" fontAlgn="base">
              <a:lnSpc>
                <a:spcPct val="150000"/>
              </a:lnSpc>
              <a:spcBef>
                <a:spcPts val="300"/>
              </a:spcBef>
              <a:buClrTx/>
              <a:buSzTx/>
              <a:buFont typeface="Wingdings" panose="05000000000000000000" charset="0"/>
              <a:buNone/>
            </a:pPr>
            <a:r>
              <a:rPr lang="zh-CN" altLang="en-US" sz="1400" dirty="0">
                <a:solidFill>
                  <a:schemeClr val="tx1">
                    <a:lumMod val="75000"/>
                    <a:lumOff val="25000"/>
                  </a:schemeClr>
                </a:solidFill>
                <a:latin typeface="+mn-ea"/>
                <a:cs typeface="+mn-ea"/>
              </a:rPr>
              <a:t>3.不同业务所发送的消息的大小区别非常大，当订阅端出现问题时，会有大量消息被晋升到老年代，这可能会产生大量的内存碎片，甚至会引发 FGC。</a:t>
            </a:r>
            <a:endParaRPr lang="zh-CN" altLang="en-US" sz="1600" dirty="0">
              <a:solidFill>
                <a:schemeClr val="tx1">
                  <a:lumMod val="75000"/>
                  <a:lumOff val="25000"/>
                </a:schemeClr>
              </a:solidFill>
              <a:latin typeface="+mn-ea"/>
              <a:cs typeface="+mn-ea"/>
            </a:endParaRPr>
          </a:p>
        </p:txBody>
      </p:sp>
      <p:sp>
        <p:nvSpPr>
          <p:cNvPr id="3" name="文本框 2"/>
          <p:cNvSpPr txBox="1"/>
          <p:nvPr/>
        </p:nvSpPr>
        <p:spPr>
          <a:xfrm>
            <a:off x="894715" y="1400810"/>
            <a:ext cx="1807546" cy="481799"/>
          </a:xfrm>
          <a:prstGeom prst="rect">
            <a:avLst/>
          </a:prstGeom>
          <a:noFill/>
        </p:spPr>
        <p:txBody>
          <a:bodyPr wrap="none" rtlCol="0" anchor="t">
            <a:spAutoFit/>
          </a:bodyPr>
          <a:lstStyle/>
          <a:p>
            <a:pPr algn="l" fontAlgn="base">
              <a:lnSpc>
                <a:spcPct val="140000"/>
              </a:lnSpc>
              <a:spcBef>
                <a:spcPts val="0"/>
              </a:spcBef>
              <a:buClrTx/>
              <a:buSzTx/>
              <a:buFontTx/>
            </a:pPr>
            <a:r>
              <a:rPr lang="zh-CN" altLang="en-US" sz="2000" b="1" dirty="0">
                <a:solidFill>
                  <a:srgbClr val="4F80BD"/>
                </a:solidFill>
                <a:ea typeface="站酷高端黑" panose="02010600030101010101" pitchFamily="2" charset="-122"/>
              </a:rPr>
              <a:t>MsgBroker</a:t>
            </a:r>
            <a:r>
              <a:rPr lang="zh-CN" altLang="en-US" sz="2000" dirty="0">
                <a:solidFill>
                  <a:srgbClr val="4F80BD"/>
                </a:solidFill>
                <a:ea typeface="站酷高端黑" panose="02010600030101010101" pitchFamily="2" charset="-122"/>
              </a:rPr>
              <a:t>介绍</a:t>
            </a:r>
            <a:endParaRPr lang="zh-CN" altLang="en-US" sz="2000" dirty="0">
              <a:solidFill>
                <a:srgbClr val="4F80BD"/>
              </a:solidFill>
              <a:ea typeface="站酷高端黑" panose="02010600030101010101" pitchFamily="2" charset="-122"/>
              <a:sym typeface="+mn-ea"/>
            </a:endParaRPr>
          </a:p>
        </p:txBody>
      </p:sp>
      <p:sp>
        <p:nvSpPr>
          <p:cNvPr id="4" name="文本框 3"/>
          <p:cNvSpPr txBox="1"/>
          <p:nvPr/>
        </p:nvSpPr>
        <p:spPr>
          <a:xfrm>
            <a:off x="2966720" y="5384800"/>
            <a:ext cx="6341110" cy="829945"/>
          </a:xfrm>
          <a:prstGeom prst="rect">
            <a:avLst/>
          </a:prstGeom>
          <a:noFill/>
        </p:spPr>
        <p:txBody>
          <a:bodyPr wrap="square" rtlCol="0" anchor="t">
            <a:spAutoFit/>
          </a:bodyPr>
          <a:lstStyle/>
          <a:p>
            <a:pPr algn="l" fontAlgn="base">
              <a:lnSpc>
                <a:spcPct val="150000"/>
              </a:lnSpc>
              <a:spcBef>
                <a:spcPts val="0"/>
              </a:spcBef>
              <a:buClrTx/>
              <a:buSzTx/>
              <a:buFontTx/>
              <a:buNone/>
            </a:pPr>
            <a:r>
              <a:rPr lang="zh-CN" altLang="en-US" sz="1600" b="1" dirty="0">
                <a:solidFill>
                  <a:schemeClr val="tx1"/>
                </a:solidFill>
                <a:latin typeface="+mn-ea"/>
                <a:cs typeface="+mn-ea"/>
                <a:sym typeface="+mn-ea"/>
              </a:rPr>
              <a:t>1和2会增加YGC 过程中old-gen scanning 阶段的扫描和拷贝成本；</a:t>
            </a:r>
          </a:p>
          <a:p>
            <a:pPr algn="l" fontAlgn="base">
              <a:lnSpc>
                <a:spcPct val="150000"/>
              </a:lnSpc>
              <a:spcBef>
                <a:spcPts val="0"/>
              </a:spcBef>
              <a:buClrTx/>
              <a:buSzTx/>
              <a:buFontTx/>
              <a:buNone/>
            </a:pPr>
            <a:r>
              <a:rPr lang="zh-CN" altLang="en-US" sz="1600" b="1" dirty="0">
                <a:solidFill>
                  <a:schemeClr val="tx1"/>
                </a:solidFill>
                <a:latin typeface="+mn-ea"/>
                <a:cs typeface="+mn-ea"/>
                <a:sym typeface="+mn-ea"/>
              </a:rPr>
              <a:t>3会产生更多的内存碎使得 FGC 的概率升高。</a:t>
            </a:r>
          </a:p>
        </p:txBody>
      </p:sp>
      <p:sp>
        <p:nvSpPr>
          <p:cNvPr id="7" name="矩形 6"/>
          <p:cNvSpPr/>
          <p:nvPr/>
        </p:nvSpPr>
        <p:spPr>
          <a:xfrm>
            <a:off x="2968625" y="5316220"/>
            <a:ext cx="6254750" cy="9906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9000" y="1378585"/>
            <a:ext cx="6880225" cy="553085"/>
          </a:xfrm>
          <a:prstGeom prst="rect">
            <a:avLst/>
          </a:prstGeom>
          <a:noFill/>
          <a:ln w="9525">
            <a:noFill/>
          </a:ln>
        </p:spPr>
        <p:txBody>
          <a:bodyPr wrap="square">
            <a:spAutoFit/>
          </a:bodyPr>
          <a:lstStyle/>
          <a:p>
            <a:pPr indent="0" algn="l" fontAlgn="base">
              <a:lnSpc>
                <a:spcPct val="150000"/>
              </a:lnSpc>
              <a:spcBef>
                <a:spcPts val="0"/>
              </a:spcBef>
              <a:buClrTx/>
              <a:buSzTx/>
              <a:buFont typeface="Wingdings" panose="05000000000000000000" charset="0"/>
              <a:buNone/>
            </a:pPr>
            <a:r>
              <a:rPr lang="zh-CN" altLang="en-US" sz="2000" dirty="0">
                <a:solidFill>
                  <a:srgbClr val="4F80BD"/>
                </a:solidFill>
                <a:latin typeface="站酷高端黑" panose="02010600030101010101" pitchFamily="2" charset="-122"/>
                <a:ea typeface="站酷高端黑" panose="02010600030101010101" pitchFamily="2" charset="-122"/>
              </a:rPr>
              <a:t>消息缓存在JVM内存会对垃圾回收造成什么影响？</a:t>
            </a:r>
            <a:endParaRPr lang="zh-CN" altLang="en-US" sz="2000" dirty="0">
              <a:solidFill>
                <a:srgbClr val="4F80BD"/>
              </a:solidFill>
              <a:latin typeface="站酷高端黑" panose="02010600030101010101" pitchFamily="2" charset="-122"/>
              <a:ea typeface="站酷高端黑" panose="02010600030101010101" pitchFamily="2" charset="-122"/>
              <a:cs typeface="+mn-ea"/>
            </a:endParaRPr>
          </a:p>
        </p:txBody>
      </p:sp>
      <p:sp>
        <p:nvSpPr>
          <p:cNvPr id="4" name="文本框 3"/>
          <p:cNvSpPr txBox="1"/>
          <p:nvPr/>
        </p:nvSpPr>
        <p:spPr>
          <a:xfrm>
            <a:off x="882650" y="2058035"/>
            <a:ext cx="9061450" cy="1938020"/>
          </a:xfrm>
          <a:prstGeom prst="rect">
            <a:avLst/>
          </a:prstGeom>
          <a:noFill/>
          <a:ln w="9525">
            <a:noFill/>
          </a:ln>
        </p:spPr>
        <p:txBody>
          <a:bodyPr wrap="square">
            <a:spAutoFit/>
          </a:bodyPr>
          <a:lstStyle/>
          <a:p>
            <a:pPr marL="285750" indent="-285750" algn="l" fontAlgn="base">
              <a:lnSpc>
                <a:spcPct val="200000"/>
              </a:lnSpc>
              <a:spcBef>
                <a:spcPts val="0"/>
              </a:spcBef>
              <a:buClrTx/>
              <a:buSzTx/>
              <a:buFont typeface="Wingdings" panose="05000000000000000000" charset="0"/>
              <a:buChar char="p"/>
            </a:pPr>
            <a:r>
              <a:rPr lang="zh-CN" altLang="en-US" sz="2000" b="0" dirty="0">
                <a:solidFill>
                  <a:schemeClr val="tx1">
                    <a:lumMod val="75000"/>
                    <a:lumOff val="25000"/>
                  </a:schemeClr>
                </a:solidFill>
                <a:latin typeface="+mn-ea"/>
                <a:cs typeface="+mn-ea"/>
              </a:rPr>
              <a:t>消息最初缓存到年轻代，会增加YGC的频率。</a:t>
            </a:r>
          </a:p>
          <a:p>
            <a:pPr marL="285750" indent="-285750" algn="l" fontAlgn="base">
              <a:lnSpc>
                <a:spcPct val="200000"/>
              </a:lnSpc>
              <a:spcBef>
                <a:spcPts val="0"/>
              </a:spcBef>
              <a:buClrTx/>
              <a:buSzTx/>
              <a:buFont typeface="Wingdings" panose="05000000000000000000" charset="0"/>
              <a:buChar char="p"/>
            </a:pPr>
            <a:r>
              <a:rPr lang="zh-CN" altLang="en-US" sz="2000" b="0" dirty="0">
                <a:solidFill>
                  <a:schemeClr val="tx1">
                    <a:lumMod val="75000"/>
                    <a:lumOff val="25000"/>
                  </a:schemeClr>
                </a:solidFill>
                <a:latin typeface="+mn-ea"/>
                <a:cs typeface="+mn-ea"/>
              </a:rPr>
              <a:t>消息被提升到老年代，会增加FGC的频率。</a:t>
            </a:r>
          </a:p>
          <a:p>
            <a:pPr marL="285750" indent="-285750" algn="l" fontAlgn="base">
              <a:lnSpc>
                <a:spcPct val="200000"/>
              </a:lnSpc>
              <a:spcBef>
                <a:spcPts val="0"/>
              </a:spcBef>
              <a:buClrTx/>
              <a:buSzTx/>
              <a:buFont typeface="Wingdings" panose="05000000000000000000" charset="0"/>
              <a:buChar char="p"/>
            </a:pPr>
            <a:r>
              <a:rPr lang="zh-CN" altLang="en-US" sz="2000" b="0" dirty="0">
                <a:solidFill>
                  <a:schemeClr val="tx1">
                    <a:lumMod val="75000"/>
                    <a:lumOff val="25000"/>
                  </a:schemeClr>
                </a:solidFill>
                <a:latin typeface="+mn-ea"/>
                <a:cs typeface="+mn-ea"/>
              </a:rPr>
              <a:t>老年代的消息增长后，会延长old-gen scanning时间，从而增加YGC耗时</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18210" y="2054225"/>
            <a:ext cx="5461000" cy="1527791"/>
          </a:xfrm>
          <a:prstGeom prst="rect">
            <a:avLst/>
          </a:prstGeom>
          <a:noFill/>
          <a:ln w="9525">
            <a:noFill/>
          </a:ln>
        </p:spPr>
        <p:txBody>
          <a:bodyPr wrap="square">
            <a:spAutoFit/>
          </a:bodyPr>
          <a:lstStyle/>
          <a:p>
            <a:pPr indent="0" algn="l" fontAlgn="base">
              <a:lnSpc>
                <a:spcPct val="150000"/>
              </a:lnSpc>
              <a:spcBef>
                <a:spcPts val="0"/>
              </a:spcBef>
              <a:buClrTx/>
              <a:buSzTx/>
              <a:buFont typeface="Wingdings" panose="05000000000000000000" charset="0"/>
              <a:buNone/>
            </a:pPr>
            <a:r>
              <a:rPr lang="zh-CN" altLang="en-US" sz="1600" b="0" dirty="0">
                <a:solidFill>
                  <a:schemeClr val="tx1">
                    <a:lumMod val="65000"/>
                    <a:lumOff val="35000"/>
                  </a:schemeClr>
                </a:solidFill>
                <a:latin typeface="+mn-ea"/>
                <a:cs typeface="+mn-ea"/>
              </a:rPr>
              <a:t>那就是想办法将消息移到堆外,如果消息存放在</a:t>
            </a:r>
            <a:r>
              <a:rPr lang="zh-CN" altLang="en-US" sz="1600" b="1" dirty="0">
                <a:solidFill>
                  <a:srgbClr val="4F80BD"/>
                </a:solidFill>
                <a:latin typeface="+mn-ea"/>
                <a:cs typeface="+mn-ea"/>
              </a:rPr>
              <a:t>堆外内存</a:t>
            </a:r>
            <a:r>
              <a:rPr lang="zh-CN" altLang="en-US" sz="1600" b="0" dirty="0">
                <a:solidFill>
                  <a:schemeClr val="tx1">
                    <a:lumMod val="65000"/>
                    <a:lumOff val="35000"/>
                  </a:schemeClr>
                </a:solidFill>
                <a:latin typeface="+mn-ea"/>
                <a:cs typeface="+mn-ea"/>
              </a:rPr>
              <a:t>,那消息对象的不在占用JVM内存,更不会影响 gc,</a:t>
            </a:r>
            <a:endParaRPr lang="en-US" altLang="zh-CN" sz="1600" b="0" dirty="0">
              <a:solidFill>
                <a:schemeClr val="tx1">
                  <a:lumMod val="65000"/>
                  <a:lumOff val="35000"/>
                </a:schemeClr>
              </a:solidFill>
              <a:latin typeface="+mn-ea"/>
              <a:cs typeface="+mn-ea"/>
            </a:endParaRPr>
          </a:p>
          <a:p>
            <a:pPr indent="0" algn="l" fontAlgn="base">
              <a:lnSpc>
                <a:spcPct val="150000"/>
              </a:lnSpc>
              <a:spcBef>
                <a:spcPts val="0"/>
              </a:spcBef>
              <a:buClrTx/>
              <a:buSzTx/>
              <a:buFont typeface="Wingdings" panose="05000000000000000000" charset="0"/>
              <a:buNone/>
            </a:pPr>
            <a:r>
              <a:rPr lang="zh-CN" altLang="en-US" sz="1600" b="0" dirty="0">
                <a:solidFill>
                  <a:schemeClr val="tx1">
                    <a:lumMod val="65000"/>
                    <a:lumOff val="35000"/>
                  </a:schemeClr>
                </a:solidFill>
                <a:latin typeface="+mn-ea"/>
                <a:cs typeface="+mn-ea"/>
              </a:rPr>
              <a:t>最后是利用</a:t>
            </a:r>
            <a:r>
              <a:rPr lang="zh-CN" altLang="en-US" sz="1600" dirty="0">
                <a:solidFill>
                  <a:schemeClr val="tx1">
                    <a:lumMod val="65000"/>
                    <a:lumOff val="35000"/>
                  </a:schemeClr>
                </a:solidFill>
                <a:latin typeface="+mn-ea"/>
                <a:cs typeface="+mn-ea"/>
              </a:rPr>
              <a:t>org.caffinitas.ohc堆外缓存库</a:t>
            </a:r>
            <a:r>
              <a:rPr lang="zh-CN" altLang="en-US" sz="1600" b="0" dirty="0">
                <a:solidFill>
                  <a:schemeClr val="tx1">
                    <a:lumMod val="65000"/>
                    <a:lumOff val="35000"/>
                  </a:schemeClr>
                </a:solidFill>
                <a:latin typeface="+mn-ea"/>
                <a:cs typeface="+mn-ea"/>
              </a:rPr>
              <a:t>实现了堆外消息的缓存</a:t>
            </a:r>
            <a:endParaRPr lang="zh-CN" altLang="en-US" dirty="0">
              <a:solidFill>
                <a:schemeClr val="tx1">
                  <a:lumMod val="75000"/>
                  <a:lumOff val="25000"/>
                </a:schemeClr>
              </a:solidFill>
              <a:latin typeface="+mn-ea"/>
              <a:cs typeface="+mn-ea"/>
            </a:endParaRPr>
          </a:p>
        </p:txBody>
      </p:sp>
      <p:sp>
        <p:nvSpPr>
          <p:cNvPr id="4" name="文本框 3"/>
          <p:cNvSpPr txBox="1"/>
          <p:nvPr/>
        </p:nvSpPr>
        <p:spPr>
          <a:xfrm>
            <a:off x="899160" y="1473200"/>
            <a:ext cx="2468880" cy="398780"/>
          </a:xfrm>
          <a:prstGeom prst="rect">
            <a:avLst/>
          </a:prstGeom>
          <a:noFill/>
        </p:spPr>
        <p:txBody>
          <a:bodyPr wrap="none" rtlCol="0" anchor="t">
            <a:spAutoFit/>
          </a:bodyPr>
          <a:lstStyle/>
          <a:p>
            <a:r>
              <a:rPr lang="zh-CN" altLang="en-US" sz="2000">
                <a:solidFill>
                  <a:srgbClr val="4F80BD"/>
                </a:solidFill>
                <a:latin typeface="站酷高端黑" panose="02010600030101010101" pitchFamily="2" charset="-122"/>
                <a:ea typeface="站酷高端黑" panose="02010600030101010101" pitchFamily="2" charset="-122"/>
                <a:sym typeface="+mn-ea"/>
              </a:rPr>
              <a:t>如何解决上述问题？</a:t>
            </a:r>
          </a:p>
        </p:txBody>
      </p:sp>
      <p:sp>
        <p:nvSpPr>
          <p:cNvPr id="5" name="文本框 4"/>
          <p:cNvSpPr txBox="1"/>
          <p:nvPr/>
        </p:nvSpPr>
        <p:spPr>
          <a:xfrm>
            <a:off x="918845" y="4526280"/>
            <a:ext cx="5298440" cy="460375"/>
          </a:xfrm>
          <a:prstGeom prst="rect">
            <a:avLst/>
          </a:prstGeom>
          <a:noFill/>
        </p:spPr>
        <p:txBody>
          <a:bodyPr wrap="square" rtlCol="0" anchor="t">
            <a:spAutoFit/>
          </a:bodyPr>
          <a:lstStyle/>
          <a:p>
            <a:pPr algn="l" fontAlgn="base">
              <a:lnSpc>
                <a:spcPct val="150000"/>
              </a:lnSpc>
              <a:spcBef>
                <a:spcPts val="0"/>
              </a:spcBef>
              <a:buClrTx/>
              <a:buSzTx/>
              <a:buFontTx/>
              <a:buNone/>
            </a:pPr>
            <a:r>
              <a:rPr lang="zh-CN" altLang="en-US" sz="1600" b="1" dirty="0">
                <a:latin typeface="+mn-ea"/>
                <a:cs typeface="+mn-ea"/>
                <a:sym typeface="+mn-ea"/>
              </a:rPr>
              <a:t>YGC 耗时降低到原来的一半，同时full gc频率也大大降低。</a:t>
            </a:r>
            <a:endParaRPr lang="zh-CN" altLang="en-US" sz="1600" b="1" dirty="0">
              <a:latin typeface="+mn-ea"/>
              <a:cs typeface="+mn-ea"/>
            </a:endParaRPr>
          </a:p>
        </p:txBody>
      </p:sp>
      <p:sp>
        <p:nvSpPr>
          <p:cNvPr id="6" name="下箭头 5"/>
          <p:cNvSpPr/>
          <p:nvPr/>
        </p:nvSpPr>
        <p:spPr>
          <a:xfrm>
            <a:off x="3208655" y="3549650"/>
            <a:ext cx="381000" cy="409575"/>
          </a:xfrm>
          <a:prstGeom prst="downArrow">
            <a:avLst/>
          </a:prstGeom>
          <a:solidFill>
            <a:srgbClr val="4F7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1540" y="4106545"/>
            <a:ext cx="2976880" cy="398780"/>
          </a:xfrm>
          <a:prstGeom prst="rect">
            <a:avLst/>
          </a:prstGeom>
          <a:noFill/>
        </p:spPr>
        <p:txBody>
          <a:bodyPr wrap="none" rtlCol="0" anchor="t">
            <a:spAutoFit/>
          </a:bodyPr>
          <a:lstStyle/>
          <a:p>
            <a:pPr algn="l">
              <a:lnSpc>
                <a:spcPct val="100000"/>
              </a:lnSpc>
              <a:spcBef>
                <a:spcPts val="0"/>
              </a:spcBef>
              <a:buClrTx/>
              <a:buSzTx/>
              <a:buFontTx/>
              <a:buNone/>
            </a:pPr>
            <a:r>
              <a:rPr lang="zh-CN" altLang="en-US" sz="2000">
                <a:solidFill>
                  <a:srgbClr val="4F80BD"/>
                </a:solidFill>
                <a:latin typeface="站酷高端黑" panose="02010600030101010101" pitchFamily="2" charset="-122"/>
                <a:ea typeface="站酷高端黑" panose="02010600030101010101" pitchFamily="2" charset="-122"/>
                <a:sym typeface="+mn-ea"/>
              </a:rPr>
              <a:t>使用堆外内存的优化结果</a:t>
            </a:r>
            <a:endParaRPr lang="zh-CN" altLang="en-US" sz="2000">
              <a:solidFill>
                <a:srgbClr val="4F80BD"/>
              </a:solidFill>
              <a:latin typeface="站酷高端黑" panose="02010600030101010101" pitchFamily="2" charset="-122"/>
              <a:ea typeface="站酷高端黑" panose="02010600030101010101" pitchFamily="2" charset="-122"/>
            </a:endParaRPr>
          </a:p>
        </p:txBody>
      </p:sp>
      <p:sp>
        <p:nvSpPr>
          <p:cNvPr id="12" name="文本框 11"/>
          <p:cNvSpPr txBox="1"/>
          <p:nvPr/>
        </p:nvSpPr>
        <p:spPr>
          <a:xfrm>
            <a:off x="7270750" y="2646045"/>
            <a:ext cx="3926840" cy="1814830"/>
          </a:xfrm>
          <a:prstGeom prst="rect">
            <a:avLst/>
          </a:prstGeom>
          <a:noFill/>
          <a:ln w="9525">
            <a:noFill/>
          </a:ln>
        </p:spPr>
        <p:txBody>
          <a:bodyPr wrap="square">
            <a:spAutoFit/>
          </a:bodyPr>
          <a:lstStyle/>
          <a:p>
            <a:pPr algn="l">
              <a:buClrTx/>
              <a:buSzTx/>
              <a:buFontTx/>
            </a:pPr>
            <a:r>
              <a:rPr lang="zh-CN" altLang="en-US" sz="1600" dirty="0">
                <a:solidFill>
                  <a:schemeClr val="tx1">
                    <a:lumMod val="65000"/>
                    <a:lumOff val="35000"/>
                  </a:schemeClr>
                </a:solidFill>
                <a:latin typeface="+mn-ea"/>
                <a:cs typeface="+mn-ea"/>
                <a:sym typeface="+mn-ea"/>
              </a:rPr>
              <a:t>堆外内存又称直接内存，是指分配在java堆外的内存区域，其不受jvm管理，不会影响gc堆外内存,只是在虚拟机内存中,创建了一个指针引用,而指针所指实例数据存储却在虚拟机内存之外的本机物理内存上使用堆外内存能够在一定程度上减少垃圾回收对应用程序造成的影响。</a:t>
            </a:r>
            <a:endParaRPr lang="en-US" altLang="zh-CN" sz="1600" b="0" dirty="0">
              <a:solidFill>
                <a:schemeClr val="tx1">
                  <a:lumMod val="65000"/>
                  <a:lumOff val="35000"/>
                </a:schemeClr>
              </a:solidFill>
              <a:latin typeface="+mn-ea"/>
              <a:cs typeface="+mn-ea"/>
              <a:sym typeface="+mn-ea"/>
            </a:endParaRPr>
          </a:p>
        </p:txBody>
      </p:sp>
      <p:sp>
        <p:nvSpPr>
          <p:cNvPr id="13" name="矩形 12"/>
          <p:cNvSpPr/>
          <p:nvPr/>
        </p:nvSpPr>
        <p:spPr>
          <a:xfrm>
            <a:off x="7168515" y="2299970"/>
            <a:ext cx="4152265" cy="2362835"/>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063865" y="2042795"/>
            <a:ext cx="2247265"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290560" y="2106295"/>
            <a:ext cx="1897380" cy="368300"/>
          </a:xfrm>
          <a:prstGeom prst="rect">
            <a:avLst/>
          </a:prstGeom>
          <a:noFill/>
        </p:spPr>
        <p:txBody>
          <a:bodyPr wrap="none" rtlCol="0" anchor="t">
            <a:spAutoFit/>
          </a:bodyPr>
          <a:lstStyle/>
          <a:p>
            <a:pPr algn="l"/>
            <a:r>
              <a:rPr lang="zh-CN" altLang="en-US">
                <a:solidFill>
                  <a:schemeClr val="bg1"/>
                </a:solidFill>
                <a:latin typeface="站酷高端黑" panose="02010600030101010101" pitchFamily="2" charset="-122"/>
                <a:ea typeface="站酷高端黑" panose="02010600030101010101" pitchFamily="2" charset="-122"/>
                <a:sym typeface="+mn-ea"/>
              </a:rPr>
              <a:t>什么是堆外内存</a:t>
            </a:r>
            <a:r>
              <a:rPr lang="en-US" altLang="zh-CN">
                <a:solidFill>
                  <a:schemeClr val="bg1"/>
                </a:solidFill>
                <a:latin typeface="站酷高端黑" panose="02010600030101010101" pitchFamily="2" charset="-122"/>
                <a:ea typeface="站酷高端黑" panose="02010600030101010101" pitchFamily="2"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01065" y="1351915"/>
            <a:ext cx="4247984" cy="499624"/>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rPr>
              <a:t>在JAVA中如何操作堆外内存？</a:t>
            </a:r>
          </a:p>
        </p:txBody>
      </p:sp>
      <p:pic>
        <p:nvPicPr>
          <p:cNvPr id="6" name="图片 5"/>
          <p:cNvPicPr>
            <a:picLocks noChangeAspect="1"/>
          </p:cNvPicPr>
          <p:nvPr/>
        </p:nvPicPr>
        <p:blipFill>
          <a:blip r:embed="rId2"/>
          <a:stretch>
            <a:fillRect/>
          </a:stretch>
        </p:blipFill>
        <p:spPr>
          <a:xfrm>
            <a:off x="996950" y="2386330"/>
            <a:ext cx="7125335" cy="1119505"/>
          </a:xfrm>
          <a:prstGeom prst="rect">
            <a:avLst/>
          </a:prstGeom>
        </p:spPr>
      </p:pic>
      <p:pic>
        <p:nvPicPr>
          <p:cNvPr id="4" name="图片 3"/>
          <p:cNvPicPr>
            <a:picLocks noChangeAspect="1"/>
          </p:cNvPicPr>
          <p:nvPr/>
        </p:nvPicPr>
        <p:blipFill>
          <a:blip r:embed="rId3"/>
          <a:stretch>
            <a:fillRect/>
          </a:stretch>
        </p:blipFill>
        <p:spPr>
          <a:xfrm>
            <a:off x="996950" y="4138295"/>
            <a:ext cx="8249285" cy="1084580"/>
          </a:xfrm>
          <a:prstGeom prst="rect">
            <a:avLst/>
          </a:prstGeom>
        </p:spPr>
      </p:pic>
      <p:sp>
        <p:nvSpPr>
          <p:cNvPr id="5" name="文本框 4"/>
          <p:cNvSpPr txBox="1"/>
          <p:nvPr/>
        </p:nvSpPr>
        <p:spPr>
          <a:xfrm>
            <a:off x="930275" y="2021205"/>
            <a:ext cx="5080000" cy="337185"/>
          </a:xfrm>
          <a:prstGeom prst="rect">
            <a:avLst/>
          </a:prstGeom>
          <a:noFill/>
          <a:ln w="9525">
            <a:noFill/>
          </a:ln>
        </p:spPr>
        <p:txBody>
          <a:bodyPr>
            <a:spAutoFit/>
          </a:bodyPr>
          <a:lstStyle/>
          <a:p>
            <a:pPr lvl="0" algn="l">
              <a:buClrTx/>
              <a:buSzTx/>
              <a:buFontTx/>
            </a:pPr>
            <a:r>
              <a:rPr lang="zh-CN" altLang="en-US" sz="1600" b="1" i="1" dirty="0">
                <a:solidFill>
                  <a:srgbClr val="4F80BD"/>
                </a:solidFill>
                <a:latin typeface="+mn-ea"/>
                <a:cs typeface="+mn-ea"/>
                <a:sym typeface="+mn-ea"/>
              </a:rPr>
              <a:t>1.利用Unsafe类操作堆外内存</a:t>
            </a:r>
          </a:p>
        </p:txBody>
      </p:sp>
      <p:sp>
        <p:nvSpPr>
          <p:cNvPr id="7" name="文本框 6"/>
          <p:cNvSpPr txBox="1"/>
          <p:nvPr/>
        </p:nvSpPr>
        <p:spPr>
          <a:xfrm>
            <a:off x="929640" y="3786505"/>
            <a:ext cx="5080000" cy="337185"/>
          </a:xfrm>
          <a:prstGeom prst="rect">
            <a:avLst/>
          </a:prstGeom>
          <a:noFill/>
          <a:ln w="9525">
            <a:noFill/>
          </a:ln>
        </p:spPr>
        <p:txBody>
          <a:bodyPr>
            <a:spAutoFit/>
          </a:bodyPr>
          <a:lstStyle/>
          <a:p>
            <a:pPr lvl="0" algn="l">
              <a:buClrTx/>
              <a:buSzTx/>
              <a:buFontTx/>
            </a:pPr>
            <a:r>
              <a:rPr lang="zh-CN" altLang="en-US" sz="1600" b="1" i="1" dirty="0">
                <a:solidFill>
                  <a:srgbClr val="4F80BD"/>
                </a:solidFill>
                <a:latin typeface="+mn-ea"/>
                <a:cs typeface="+mn-ea"/>
                <a:sym typeface="+mn-ea"/>
              </a:rPr>
              <a:t>2.通过 NIO类的ByteBuffer操作堆外内存</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20750" y="1989455"/>
            <a:ext cx="7699375" cy="1198880"/>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JVM参数：-XX:MaxDirectMemorySize=40M，即设置最大堆外内存为40M。</a:t>
            </a:r>
          </a:p>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既然堆外内存有限，则必然会发生内存溢出，堆外内存不足会抛出异常java.lang.OutOfMemoryError:null,,,at java.nio.DirectByteBuffe</a:t>
            </a:r>
            <a:endParaRPr lang="zh-CN" altLang="en-US" sz="1600" dirty="0">
              <a:solidFill>
                <a:schemeClr val="tx1">
                  <a:lumMod val="65000"/>
                  <a:lumOff val="35000"/>
                </a:schemeClr>
              </a:solidFill>
              <a:latin typeface="+mn-ea"/>
              <a:cs typeface="+mn-ea"/>
            </a:endParaRPr>
          </a:p>
        </p:txBody>
      </p:sp>
      <p:sp>
        <p:nvSpPr>
          <p:cNvPr id="3" name="文本框 2"/>
          <p:cNvSpPr txBox="1"/>
          <p:nvPr/>
        </p:nvSpPr>
        <p:spPr>
          <a:xfrm>
            <a:off x="901700" y="1363980"/>
            <a:ext cx="3243580" cy="553085"/>
          </a:xfrm>
          <a:prstGeom prst="rect">
            <a:avLst/>
          </a:prstGeom>
          <a:noFill/>
        </p:spPr>
        <p:txBody>
          <a:bodyPr wrap="square" rtlCol="0" anchor="t">
            <a:spAutoFit/>
          </a:bodyPr>
          <a:lstStyle/>
          <a:p>
            <a:pPr algn="l" fontAlgn="base">
              <a:lnSpc>
                <a:spcPct val="150000"/>
              </a:lnSpc>
              <a:spcBef>
                <a:spcPts val="0"/>
              </a:spcBef>
              <a:buClrTx/>
              <a:buSzTx/>
              <a:buFont typeface="Wingdings" panose="05000000000000000000" charset="0"/>
            </a:pPr>
            <a:r>
              <a:rPr lang="zh-CN" altLang="en-US" sz="2000" dirty="0">
                <a:solidFill>
                  <a:srgbClr val="4F80BD"/>
                </a:solidFill>
                <a:latin typeface="站酷高端黑" panose="02010600030101010101" pitchFamily="2" charset="-122"/>
                <a:ea typeface="站酷高端黑" panose="02010600030101010101" pitchFamily="2" charset="-122"/>
                <a:sym typeface="+mn-ea"/>
              </a:rPr>
              <a:t>堆外内存溢出原因</a:t>
            </a:r>
            <a:endParaRPr lang="zh-CN" altLang="en-US" sz="2000" dirty="0">
              <a:solidFill>
                <a:srgbClr val="4F80BD"/>
              </a:solidFill>
              <a:latin typeface="站酷高端黑" panose="02010600030101010101" pitchFamily="2" charset="-122"/>
              <a:ea typeface="站酷高端黑" panose="02010600030101010101" pitchFamily="2" charset="-122"/>
            </a:endParaRPr>
          </a:p>
        </p:txBody>
      </p:sp>
      <p:sp>
        <p:nvSpPr>
          <p:cNvPr id="4" name="文本框 3"/>
          <p:cNvSpPr txBox="1"/>
          <p:nvPr/>
        </p:nvSpPr>
        <p:spPr>
          <a:xfrm>
            <a:off x="901700" y="3472815"/>
            <a:ext cx="2762250" cy="553085"/>
          </a:xfrm>
          <a:prstGeom prst="rect">
            <a:avLst/>
          </a:prstGeom>
          <a:noFill/>
        </p:spPr>
        <p:txBody>
          <a:bodyPr wrap="square" rtlCol="0" anchor="t">
            <a:spAutoFit/>
          </a:bodyPr>
          <a:lstStyle/>
          <a:p>
            <a:pPr lvl="0"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sym typeface="+mn-ea"/>
              </a:rPr>
              <a:t>堆外内存溢出特征</a:t>
            </a:r>
          </a:p>
        </p:txBody>
      </p:sp>
      <p:sp>
        <p:nvSpPr>
          <p:cNvPr id="5" name="文本框 4"/>
          <p:cNvSpPr txBox="1"/>
          <p:nvPr/>
        </p:nvSpPr>
        <p:spPr>
          <a:xfrm>
            <a:off x="911225" y="4030345"/>
            <a:ext cx="7664450" cy="829945"/>
          </a:xfrm>
          <a:prstGeom prst="rect">
            <a:avLst/>
          </a:prstGeom>
          <a:noFill/>
        </p:spPr>
        <p:txBody>
          <a:bodyPr wrap="none" rtlCol="0" anchor="t">
            <a:spAutoFit/>
          </a:bodyPr>
          <a:lstStyle/>
          <a:p>
            <a:pPr algn="l" fontAlgn="base">
              <a:lnSpc>
                <a:spcPct val="150000"/>
              </a:lnSpc>
              <a:spcBef>
                <a:spcPts val="0"/>
              </a:spcBef>
              <a:buClrTx/>
              <a:buSzTx/>
              <a:buFont typeface="Wingdings" panose="05000000000000000000" charset="0"/>
            </a:pPr>
            <a:r>
              <a:rPr lang="en-US" altLang="zh-CN" sz="1600" dirty="0">
                <a:solidFill>
                  <a:schemeClr val="tx1">
                    <a:lumMod val="65000"/>
                    <a:lumOff val="35000"/>
                  </a:schemeClr>
                </a:solidFill>
                <a:latin typeface="+mn-ea"/>
                <a:cs typeface="+mn-ea"/>
                <a:sym typeface="+mn-ea"/>
              </a:rPr>
              <a:t>1.</a:t>
            </a:r>
            <a:r>
              <a:rPr lang="zh-CN" altLang="en-US" sz="1600" dirty="0">
                <a:solidFill>
                  <a:schemeClr val="tx1">
                    <a:lumMod val="65000"/>
                    <a:lumOff val="35000"/>
                  </a:schemeClr>
                </a:solidFill>
                <a:latin typeface="+mn-ea"/>
                <a:cs typeface="+mn-ea"/>
                <a:sym typeface="+mn-ea"/>
              </a:rPr>
              <a:t>eden,survivor,老年代,永久代的内存都很正常,没有压力</a:t>
            </a:r>
          </a:p>
          <a:p>
            <a:pPr algn="l" fontAlgn="base">
              <a:lnSpc>
                <a:spcPct val="150000"/>
              </a:lnSpc>
              <a:spcBef>
                <a:spcPts val="0"/>
              </a:spcBef>
              <a:buClrTx/>
              <a:buSzTx/>
              <a:buFont typeface="Wingdings" panose="05000000000000000000" charset="0"/>
            </a:pPr>
            <a:r>
              <a:rPr lang="en-US" altLang="zh-CN" sz="1600" dirty="0">
                <a:solidFill>
                  <a:schemeClr val="tx1">
                    <a:lumMod val="65000"/>
                    <a:lumOff val="35000"/>
                  </a:schemeClr>
                </a:solidFill>
                <a:latin typeface="+mn-ea"/>
                <a:cs typeface="+mn-ea"/>
                <a:sym typeface="+mn-ea"/>
              </a:rPr>
              <a:t>2.</a:t>
            </a:r>
            <a:r>
              <a:rPr lang="zh-CN" altLang="en-US" sz="1600" dirty="0">
                <a:solidFill>
                  <a:schemeClr val="tx1">
                    <a:lumMod val="65000"/>
                    <a:lumOff val="35000"/>
                  </a:schemeClr>
                </a:solidFill>
                <a:latin typeface="+mn-ea"/>
                <a:cs typeface="+mn-ea"/>
                <a:sym typeface="+mn-ea"/>
              </a:rPr>
              <a:t>日志中有异常信息:java.lang.OutOfMemoryError:null,,,at java.nio.DirectByteBuffer</a:t>
            </a:r>
            <a:endParaRPr lang="zh-CN" altLang="en-US" sz="1600" dirty="0">
              <a:solidFill>
                <a:schemeClr val="tx1">
                  <a:lumMod val="65000"/>
                  <a:lumOff val="35000"/>
                </a:schemeClr>
              </a:solidFill>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96950" y="2075180"/>
            <a:ext cx="10222865" cy="3046095"/>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en-US" altLang="zh-CN" sz="1600" b="0" dirty="0">
                <a:solidFill>
                  <a:schemeClr val="tx1">
                    <a:lumMod val="65000"/>
                    <a:lumOff val="35000"/>
                  </a:schemeClr>
                </a:solidFill>
                <a:latin typeface="+mn-ea"/>
                <a:cs typeface="+mn-ea"/>
              </a:rPr>
              <a:t>       </a:t>
            </a:r>
            <a:r>
              <a:rPr lang="zh-CN" altLang="en-US" sz="1600" b="0" dirty="0">
                <a:solidFill>
                  <a:schemeClr val="tx1">
                    <a:lumMod val="65000"/>
                    <a:lumOff val="35000"/>
                  </a:schemeClr>
                </a:solidFill>
                <a:latin typeface="+mn-ea"/>
                <a:cs typeface="+mn-ea"/>
              </a:rPr>
              <a:t>java对象是采用gcRoot做可达性分析来确定是否回收的，而堆外内存是与gcRoot不关联的，那如何知道在何时应该回收堆外内存呢？</a:t>
            </a:r>
          </a:p>
          <a:p>
            <a:pPr algn="l" fontAlgn="base">
              <a:lnSpc>
                <a:spcPct val="150000"/>
              </a:lnSpc>
              <a:spcBef>
                <a:spcPts val="0"/>
              </a:spcBef>
              <a:buClrTx/>
              <a:buSzTx/>
              <a:buFont typeface="Wingdings" panose="05000000000000000000" charset="0"/>
            </a:pPr>
            <a:endParaRPr lang="zh-CN" altLang="en-US" sz="1600" b="0" dirty="0">
              <a:solidFill>
                <a:schemeClr val="tx1">
                  <a:lumMod val="65000"/>
                  <a:lumOff val="35000"/>
                </a:schemeClr>
              </a:solidFill>
              <a:latin typeface="+mn-ea"/>
              <a:cs typeface="+mn-ea"/>
            </a:endParaRPr>
          </a:p>
          <a:p>
            <a:pPr algn="l" fontAlgn="base">
              <a:lnSpc>
                <a:spcPct val="150000"/>
              </a:lnSpc>
              <a:spcBef>
                <a:spcPts val="0"/>
              </a:spcBef>
              <a:buClrTx/>
              <a:buSzTx/>
              <a:buFont typeface="Wingdings" panose="05000000000000000000" charset="0"/>
            </a:pPr>
            <a:r>
              <a:rPr lang="en-US" altLang="zh-CN" sz="1600" b="0" dirty="0">
                <a:solidFill>
                  <a:schemeClr val="tx1">
                    <a:lumMod val="65000"/>
                    <a:lumOff val="35000"/>
                  </a:schemeClr>
                </a:solidFill>
                <a:latin typeface="+mn-ea"/>
                <a:cs typeface="+mn-ea"/>
              </a:rPr>
              <a:t>       </a:t>
            </a:r>
            <a:r>
              <a:rPr lang="zh-CN" altLang="en-US" sz="1600" b="0" dirty="0">
                <a:solidFill>
                  <a:schemeClr val="tx1">
                    <a:lumMod val="65000"/>
                    <a:lumOff val="35000"/>
                  </a:schemeClr>
                </a:solidFill>
                <a:latin typeface="+mn-ea"/>
                <a:cs typeface="+mn-ea"/>
              </a:rPr>
              <a:t>JVM在堆内只保存堆外内存的引用，用DirectByteBuffer对象来表示。每个DirectByteBuffer对象在初始化时，都会创建一个对应的</a:t>
            </a:r>
            <a:r>
              <a:rPr lang="zh-CN" altLang="en-US" sz="1600" b="1" dirty="0">
                <a:solidFill>
                  <a:srgbClr val="4F80BD"/>
                </a:solidFill>
                <a:latin typeface="+mn-ea"/>
                <a:cs typeface="+mn-ea"/>
              </a:rPr>
              <a:t>Cleaner对象</a:t>
            </a:r>
            <a:r>
              <a:rPr lang="zh-CN" altLang="en-US" sz="1600" b="0" dirty="0">
                <a:solidFill>
                  <a:schemeClr val="tx1">
                    <a:lumMod val="65000"/>
                    <a:lumOff val="35000"/>
                  </a:schemeClr>
                </a:solidFill>
                <a:latin typeface="+mn-ea"/>
                <a:cs typeface="+mn-ea"/>
              </a:rPr>
              <a:t>。这个Cleaner对象会在合适的时候执行unsafe.freeMemory(address)，从而回收这块堆外内存。如果JVM一直没有执行FGC的话，无法触发</a:t>
            </a:r>
            <a:r>
              <a:rPr lang="zh-CN" altLang="en-US" sz="1600" dirty="0">
                <a:solidFill>
                  <a:schemeClr val="tx1">
                    <a:lumMod val="65000"/>
                    <a:lumOff val="35000"/>
                  </a:schemeClr>
                </a:solidFill>
                <a:latin typeface="+mn-ea"/>
                <a:cs typeface="+mn-ea"/>
              </a:rPr>
              <a:t>Cleaner对象</a:t>
            </a:r>
            <a:r>
              <a:rPr lang="zh-CN" altLang="en-US" sz="1600" b="0" dirty="0">
                <a:solidFill>
                  <a:schemeClr val="tx1">
                    <a:lumMod val="65000"/>
                    <a:lumOff val="35000"/>
                  </a:schemeClr>
                </a:solidFill>
                <a:latin typeface="+mn-ea"/>
                <a:cs typeface="+mn-ea"/>
              </a:rPr>
              <a:t>执行clean方法，从而堆外内存也一直得不到释放。其实，在ByteBuffer.allocateDirect方法(分配直接内存的方法)中，会主动调用</a:t>
            </a:r>
            <a:r>
              <a:rPr lang="zh-CN" altLang="en-US" sz="1600" b="1" dirty="0">
                <a:solidFill>
                  <a:srgbClr val="4F80BD"/>
                </a:solidFill>
                <a:latin typeface="+mn-ea"/>
                <a:cs typeface="+mn-ea"/>
              </a:rPr>
              <a:t>System.gc()</a:t>
            </a:r>
            <a:r>
              <a:rPr lang="zh-CN" altLang="en-US" sz="1600" b="0" dirty="0">
                <a:solidFill>
                  <a:schemeClr val="tx1">
                    <a:lumMod val="65000"/>
                    <a:lumOff val="35000"/>
                  </a:schemeClr>
                </a:solidFill>
                <a:latin typeface="+mn-ea"/>
                <a:cs typeface="+mn-ea"/>
              </a:rPr>
              <a:t>强制执行FGC。</a:t>
            </a:r>
            <a:endParaRPr lang="zh-CN" altLang="en-US" sz="1600" dirty="0">
              <a:solidFill>
                <a:schemeClr val="tx1">
                  <a:lumMod val="65000"/>
                  <a:lumOff val="35000"/>
                </a:schemeClr>
              </a:solidFill>
              <a:latin typeface="+mn-ea"/>
              <a:cs typeface="+mn-ea"/>
            </a:endParaRPr>
          </a:p>
        </p:txBody>
      </p:sp>
      <p:sp>
        <p:nvSpPr>
          <p:cNvPr id="3" name="文本框 2"/>
          <p:cNvSpPr txBox="1"/>
          <p:nvPr/>
        </p:nvSpPr>
        <p:spPr>
          <a:xfrm>
            <a:off x="901700" y="1354455"/>
            <a:ext cx="4272280" cy="553085"/>
          </a:xfrm>
          <a:prstGeom prst="rect">
            <a:avLst/>
          </a:prstGeom>
          <a:noFill/>
        </p:spPr>
        <p:txBody>
          <a:bodyPr wrap="square" rtlCol="0" anchor="t">
            <a:spAutoFit/>
          </a:bodyPr>
          <a:lstStyle/>
          <a:p>
            <a:pPr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sym typeface="+mn-ea"/>
              </a:rPr>
              <a:t>堆外内存的回收场景</a:t>
            </a:r>
            <a:endParaRPr lang="zh-CN" altLang="en-US" sz="2000">
              <a:solidFill>
                <a:srgbClr val="4F80BD"/>
              </a:solidFill>
              <a:latin typeface="站酷高端黑" panose="02010600030101010101" pitchFamily="2" charset="-122"/>
              <a:ea typeface="站酷高端黑"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11225" y="1917065"/>
            <a:ext cx="6871335" cy="1198880"/>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sun.misc.Cleaner是PhantomReference(</a:t>
            </a:r>
            <a:r>
              <a:rPr lang="zh-CN" altLang="en-US" sz="1600" b="1" dirty="0">
                <a:solidFill>
                  <a:srgbClr val="4F80BD"/>
                </a:solidFill>
                <a:latin typeface="+mn-ea"/>
                <a:cs typeface="+mn-ea"/>
              </a:rPr>
              <a:t>虚引用</a:t>
            </a:r>
            <a:r>
              <a:rPr lang="zh-CN" altLang="en-US" sz="1600" b="0" dirty="0">
                <a:solidFill>
                  <a:schemeClr val="tx1">
                    <a:lumMod val="65000"/>
                    <a:lumOff val="35000"/>
                  </a:schemeClr>
                </a:solidFill>
                <a:latin typeface="+mn-ea"/>
                <a:cs typeface="+mn-ea"/>
              </a:rPr>
              <a:t>)的子类，是一个链表</a:t>
            </a:r>
          </a:p>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当堆内的 DirectByteBuffer 对象被 GC 回收时，Cleaner 就会用于回收对应的堆外内存</a:t>
            </a:r>
            <a:endParaRPr lang="zh-CN" altLang="en-US" sz="1600" dirty="0">
              <a:solidFill>
                <a:schemeClr val="tx1">
                  <a:lumMod val="65000"/>
                  <a:lumOff val="35000"/>
                </a:schemeClr>
              </a:solidFill>
              <a:latin typeface="+mn-ea"/>
              <a:cs typeface="+mn-ea"/>
            </a:endParaRPr>
          </a:p>
        </p:txBody>
      </p:sp>
      <p:pic>
        <p:nvPicPr>
          <p:cNvPr id="2" name="图片 1"/>
          <p:cNvPicPr>
            <a:picLocks noChangeAspect="1"/>
          </p:cNvPicPr>
          <p:nvPr/>
        </p:nvPicPr>
        <p:blipFill>
          <a:blip r:embed="rId2"/>
          <a:stretch>
            <a:fillRect/>
          </a:stretch>
        </p:blipFill>
        <p:spPr>
          <a:xfrm>
            <a:off x="1196975" y="3366770"/>
            <a:ext cx="5763260" cy="2201545"/>
          </a:xfrm>
          <a:prstGeom prst="rect">
            <a:avLst/>
          </a:prstGeom>
        </p:spPr>
      </p:pic>
      <p:sp>
        <p:nvSpPr>
          <p:cNvPr id="3" name="文本框 2"/>
          <p:cNvSpPr txBox="1"/>
          <p:nvPr/>
        </p:nvSpPr>
        <p:spPr>
          <a:xfrm>
            <a:off x="901065" y="1363980"/>
            <a:ext cx="2087880" cy="553085"/>
          </a:xfrm>
          <a:prstGeom prst="rect">
            <a:avLst/>
          </a:prstGeom>
          <a:noFill/>
        </p:spPr>
        <p:txBody>
          <a:bodyPr wrap="none" rtlCol="0" anchor="t">
            <a:spAutoFit/>
          </a:bodyPr>
          <a:lstStyle/>
          <a:p>
            <a:pPr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sym typeface="+mn-ea"/>
              </a:rPr>
              <a:t>Cleaner对象简介</a:t>
            </a:r>
            <a:endParaRPr lang="zh-CN" altLang="en-US" sz="2000">
              <a:solidFill>
                <a:srgbClr val="4F80BD"/>
              </a:solidFill>
              <a:latin typeface="站酷高端黑" panose="02010600030101010101" pitchFamily="2" charset="-122"/>
              <a:ea typeface="站酷高端黑" panose="02010600030101010101" pitchFamily="2" charset="-122"/>
            </a:endParaRPr>
          </a:p>
        </p:txBody>
      </p:sp>
      <p:sp>
        <p:nvSpPr>
          <p:cNvPr id="4" name="文本框 3"/>
          <p:cNvSpPr txBox="1"/>
          <p:nvPr/>
        </p:nvSpPr>
        <p:spPr>
          <a:xfrm>
            <a:off x="7747635" y="234950"/>
            <a:ext cx="2526665" cy="368300"/>
          </a:xfrm>
          <a:prstGeom prst="rect">
            <a:avLst/>
          </a:prstGeom>
          <a:noFill/>
        </p:spPr>
        <p:txBody>
          <a:bodyPr wrap="square" rtlCol="0" anchor="t">
            <a:spAutoFit/>
          </a:bodyPr>
          <a:lstStyle/>
          <a:p>
            <a:r>
              <a:rPr lang="zh-CN" altLang="en-US" dirty="0">
                <a:solidFill>
                  <a:schemeClr val="tx1">
                    <a:lumMod val="65000"/>
                    <a:lumOff val="35000"/>
                  </a:schemeClr>
                </a:solidFill>
                <a:latin typeface="+mn-ea"/>
                <a:cs typeface="+mn-ea"/>
                <a:sym typeface="+mn-ea"/>
              </a:rPr>
              <a:t>:</a:t>
            </a:r>
            <a:endParaRPr lang="zh-CN" altLang="en-US"/>
          </a:p>
        </p:txBody>
      </p:sp>
      <p:sp>
        <p:nvSpPr>
          <p:cNvPr id="5" name="文本框 4"/>
          <p:cNvSpPr txBox="1"/>
          <p:nvPr/>
        </p:nvSpPr>
        <p:spPr>
          <a:xfrm>
            <a:off x="8382635" y="2865120"/>
            <a:ext cx="3147060" cy="1568450"/>
          </a:xfrm>
          <a:prstGeom prst="rect">
            <a:avLst/>
          </a:prstGeom>
          <a:noFill/>
          <a:ln w="9525">
            <a:noFill/>
          </a:ln>
        </p:spPr>
        <p:txBody>
          <a:bodyPr wrap="square">
            <a:spAutoFit/>
          </a:bodyPr>
          <a:lstStyle/>
          <a:p>
            <a:pPr algn="l" fontAlgn="base">
              <a:lnSpc>
                <a:spcPct val="150000"/>
              </a:lnSpc>
              <a:spcBef>
                <a:spcPts val="0"/>
              </a:spcBef>
              <a:buClrTx/>
              <a:buSzTx/>
              <a:buFontTx/>
            </a:pPr>
            <a:r>
              <a:rPr lang="zh-CN" altLang="en-US" sz="1600" dirty="0">
                <a:solidFill>
                  <a:schemeClr val="tx1">
                    <a:lumMod val="65000"/>
                    <a:lumOff val="35000"/>
                  </a:schemeClr>
                </a:solidFill>
                <a:latin typeface="+mn-ea"/>
                <a:cs typeface="+mn-ea"/>
                <a:sym typeface="+mn-ea"/>
              </a:rPr>
              <a:t>最弱的一种引用关系,一个对象是否有虚引用存在,对其生存不会产生任何影响,也无法通过虚引用来取得一个对象的实例。</a:t>
            </a:r>
            <a:endParaRPr lang="zh-CN" altLang="en-US" sz="1600" b="0" dirty="0">
              <a:solidFill>
                <a:schemeClr val="tx1">
                  <a:lumMod val="65000"/>
                  <a:lumOff val="35000"/>
                </a:schemeClr>
              </a:solidFill>
              <a:latin typeface="+mn-ea"/>
              <a:cs typeface="+mn-ea"/>
            </a:endParaRPr>
          </a:p>
        </p:txBody>
      </p:sp>
      <p:sp>
        <p:nvSpPr>
          <p:cNvPr id="7" name="矩形 6"/>
          <p:cNvSpPr/>
          <p:nvPr/>
        </p:nvSpPr>
        <p:spPr>
          <a:xfrm>
            <a:off x="8194675" y="2499995"/>
            <a:ext cx="3448685" cy="225806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176385" y="2242820"/>
            <a:ext cx="1532890"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517380" y="2306320"/>
            <a:ext cx="868680" cy="368300"/>
          </a:xfrm>
          <a:prstGeom prst="rect">
            <a:avLst/>
          </a:prstGeom>
          <a:noFill/>
        </p:spPr>
        <p:txBody>
          <a:bodyPr wrap="none" rtlCol="0" anchor="t">
            <a:spAutoFit/>
          </a:bodyPr>
          <a:lstStyle/>
          <a:p>
            <a:pPr algn="l"/>
            <a:r>
              <a:rPr lang="zh-CN" altLang="en-US" dirty="0">
                <a:solidFill>
                  <a:schemeClr val="bg1"/>
                </a:solidFill>
                <a:latin typeface="站酷高端黑" panose="02010600030101010101" pitchFamily="2" charset="-122"/>
                <a:ea typeface="站酷高端黑" panose="02010600030101010101" pitchFamily="2" charset="-122"/>
                <a:sym typeface="+mn-ea"/>
              </a:rPr>
              <a:t>虚引用</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30275" y="2175510"/>
            <a:ext cx="7899400" cy="1753235"/>
          </a:xfrm>
          <a:prstGeom prst="rect">
            <a:avLst/>
          </a:prstGeom>
          <a:noFill/>
          <a:ln w="9525">
            <a:noFill/>
          </a:ln>
        </p:spPr>
        <p:txBody>
          <a:bodyPr wrap="square">
            <a:spAutoFit/>
          </a:bodyPr>
          <a:lstStyle/>
          <a:p>
            <a:pPr indent="0" algn="l" fontAlgn="base">
              <a:lnSpc>
                <a:spcPct val="200000"/>
              </a:lnSpc>
              <a:spcBef>
                <a:spcPts val="0"/>
              </a:spcBef>
              <a:buClrTx/>
              <a:buSzTx/>
              <a:buFont typeface="Wingdings" panose="05000000000000000000" charset="0"/>
              <a:buNone/>
            </a:pPr>
            <a:r>
              <a:rPr lang="zh-CN" altLang="en-US" dirty="0">
                <a:solidFill>
                  <a:schemeClr val="tx1">
                    <a:lumMod val="75000"/>
                    <a:lumOff val="25000"/>
                  </a:schemeClr>
                </a:solidFill>
                <a:latin typeface="+mn-ea"/>
                <a:cs typeface="+mn-ea"/>
              </a:rPr>
              <a:t>如果JVM一直没有执行FGC的话,无效的Cleaner对象就无法放入到ReferenceQueue中,从而堆外内存也一直得不到释放,所以要通过触发一次full gc操作来回收堆外内存。</a:t>
            </a:r>
          </a:p>
        </p:txBody>
      </p:sp>
      <p:sp>
        <p:nvSpPr>
          <p:cNvPr id="3" name="文本框 2"/>
          <p:cNvSpPr txBox="1"/>
          <p:nvPr/>
        </p:nvSpPr>
        <p:spPr>
          <a:xfrm>
            <a:off x="882015" y="1344930"/>
            <a:ext cx="5389880" cy="553085"/>
          </a:xfrm>
          <a:prstGeom prst="rect">
            <a:avLst/>
          </a:prstGeom>
          <a:noFill/>
        </p:spPr>
        <p:txBody>
          <a:bodyPr wrap="none" rtlCol="0" anchor="t">
            <a:spAutoFit/>
          </a:bodyPr>
          <a:lstStyle/>
          <a:p>
            <a:pPr algn="l" fontAlgn="base">
              <a:lnSpc>
                <a:spcPct val="150000"/>
              </a:lnSpc>
              <a:spcBef>
                <a:spcPts val="0"/>
              </a:spcBef>
              <a:buClrTx/>
              <a:buSzTx/>
              <a:buFont typeface="Wingdings" panose="05000000000000000000" charset="0"/>
            </a:pPr>
            <a:r>
              <a:rPr lang="zh-CN" altLang="en-US" sz="2000" dirty="0">
                <a:solidFill>
                  <a:srgbClr val="4F80BD"/>
                </a:solidFill>
                <a:latin typeface="站酷高端黑" panose="02010600030101010101" pitchFamily="2" charset="-122"/>
                <a:ea typeface="站酷高端黑" panose="02010600030101010101" pitchFamily="2" charset="-122"/>
                <a:sym typeface="+mn-ea"/>
              </a:rPr>
              <a:t>为什么在分配直接内存时会主动调用System.gc</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2650" y="1351280"/>
            <a:ext cx="3008630" cy="553085"/>
          </a:xfrm>
          <a:prstGeom prst="rect">
            <a:avLst/>
          </a:prstGeom>
          <a:noFill/>
        </p:spPr>
        <p:txBody>
          <a:bodyPr wrap="none" rtlCol="0" anchor="t">
            <a:spAutoFit/>
          </a:bodyPr>
          <a:lstStyle/>
          <a:p>
            <a:pPr marL="285750" indent="-285750" algn="l" fontAlgn="base">
              <a:lnSpc>
                <a:spcPct val="150000"/>
              </a:lnSpc>
              <a:spcBef>
                <a:spcPts val="0"/>
              </a:spcBef>
              <a:buClrTx/>
              <a:buSzTx/>
              <a:buFont typeface="Wingdings" panose="05000000000000000000" charset="0"/>
              <a:buChar char="p"/>
            </a:pPr>
            <a:r>
              <a:rPr lang="zh-CN" altLang="en-US" sz="2000">
                <a:solidFill>
                  <a:srgbClr val="4F80BD"/>
                </a:solidFill>
                <a:latin typeface="站酷高端黑" panose="02010600030101010101" pitchFamily="2" charset="-122"/>
                <a:ea typeface="站酷高端黑" panose="02010600030101010101" pitchFamily="2" charset="-122"/>
                <a:sym typeface="+mn-ea"/>
              </a:rPr>
              <a:t>什么时候用堆外内存？</a:t>
            </a:r>
            <a:endParaRPr lang="zh-CN" altLang="en-US" sz="2000">
              <a:solidFill>
                <a:srgbClr val="4F80BD"/>
              </a:solidFill>
              <a:latin typeface="站酷高端黑" panose="02010600030101010101" pitchFamily="2" charset="-122"/>
              <a:ea typeface="站酷高端黑" panose="02010600030101010101" pitchFamily="2" charset="-122"/>
            </a:endParaRPr>
          </a:p>
        </p:txBody>
      </p:sp>
      <p:sp>
        <p:nvSpPr>
          <p:cNvPr id="4" name="文本框 3"/>
          <p:cNvSpPr txBox="1"/>
          <p:nvPr/>
        </p:nvSpPr>
        <p:spPr>
          <a:xfrm>
            <a:off x="911225" y="1961515"/>
            <a:ext cx="9949815" cy="922020"/>
          </a:xfrm>
          <a:prstGeom prst="rect">
            <a:avLst/>
          </a:prstGeom>
          <a:noFill/>
        </p:spPr>
        <p:txBody>
          <a:bodyPr wrap="square" rtlCol="0" anchor="t">
            <a:spAutoFit/>
          </a:bodyPr>
          <a:lstStyle/>
          <a:p>
            <a:pPr algn="l" fontAlgn="base">
              <a:lnSpc>
                <a:spcPct val="150000"/>
              </a:lnSpc>
              <a:spcBef>
                <a:spcPts val="0"/>
              </a:spcBef>
              <a:buClrTx/>
              <a:buSzTx/>
              <a:buFontTx/>
              <a:buNone/>
            </a:pPr>
            <a:r>
              <a:rPr lang="zh-CN" altLang="en-US" b="1" dirty="0">
                <a:solidFill>
                  <a:schemeClr val="tx1">
                    <a:lumMod val="65000"/>
                    <a:lumOff val="35000"/>
                  </a:schemeClr>
                </a:solidFill>
                <a:latin typeface="+mn-ea"/>
                <a:cs typeface="+mn-ea"/>
                <a:sym typeface="+mn-ea"/>
              </a:rPr>
              <a:t>org.caffinitas.ohc包给出了解释,考虑使用缓存时，本地缓存是最快速的，但会给虚拟机带来GC压力。但是使用硬盘或者分布式缓存的响应时间会比较长，这时候「堆外缓存」是一个不错的选择。</a:t>
            </a:r>
          </a:p>
        </p:txBody>
      </p:sp>
      <p:sp>
        <p:nvSpPr>
          <p:cNvPr id="5" name="文本框 4"/>
          <p:cNvSpPr txBox="1"/>
          <p:nvPr/>
        </p:nvSpPr>
        <p:spPr>
          <a:xfrm>
            <a:off x="892175" y="3171825"/>
            <a:ext cx="3042920" cy="553085"/>
          </a:xfrm>
          <a:prstGeom prst="rect">
            <a:avLst/>
          </a:prstGeom>
          <a:noFill/>
        </p:spPr>
        <p:txBody>
          <a:bodyPr wrap="square" rtlCol="0" anchor="t">
            <a:spAutoFit/>
          </a:bodyPr>
          <a:lstStyle/>
          <a:p>
            <a:pPr marL="285750" indent="-285750" algn="l" fontAlgn="base">
              <a:lnSpc>
                <a:spcPct val="150000"/>
              </a:lnSpc>
              <a:spcBef>
                <a:spcPts val="0"/>
              </a:spcBef>
              <a:buClrTx/>
              <a:buSzTx/>
              <a:buFont typeface="Wingdings" panose="05000000000000000000" charset="0"/>
              <a:buChar char="p"/>
            </a:pPr>
            <a:r>
              <a:rPr lang="zh-CN" altLang="en-US" sz="2000">
                <a:solidFill>
                  <a:srgbClr val="4F80BD"/>
                </a:solidFill>
                <a:latin typeface="站酷高端黑" panose="02010600030101010101" pitchFamily="2" charset="-122"/>
                <a:ea typeface="站酷高端黑" panose="02010600030101010101" pitchFamily="2" charset="-122"/>
                <a:sym typeface="+mn-ea"/>
              </a:rPr>
              <a:t>堆外内存使用范围</a:t>
            </a:r>
            <a:endParaRPr lang="zh-CN" altLang="en-US" sz="2000">
              <a:solidFill>
                <a:srgbClr val="4F80BD"/>
              </a:solidFill>
              <a:latin typeface="站酷高端黑" panose="02010600030101010101" pitchFamily="2" charset="-122"/>
              <a:ea typeface="站酷高端黑" panose="02010600030101010101" pitchFamily="2" charset="-122"/>
            </a:endParaRPr>
          </a:p>
        </p:txBody>
      </p:sp>
      <p:sp>
        <p:nvSpPr>
          <p:cNvPr id="6" name="文本框 5"/>
          <p:cNvSpPr txBox="1"/>
          <p:nvPr/>
        </p:nvSpPr>
        <p:spPr>
          <a:xfrm>
            <a:off x="996950" y="3864610"/>
            <a:ext cx="10086340" cy="922020"/>
          </a:xfrm>
          <a:prstGeom prst="rect">
            <a:avLst/>
          </a:prstGeom>
          <a:noFill/>
        </p:spPr>
        <p:txBody>
          <a:bodyPr wrap="square" rtlCol="0" anchor="t">
            <a:spAutoFit/>
          </a:bodyPr>
          <a:lstStyle/>
          <a:p>
            <a:pPr algn="l" fontAlgn="base">
              <a:lnSpc>
                <a:spcPct val="150000"/>
              </a:lnSpc>
              <a:spcBef>
                <a:spcPts val="0"/>
              </a:spcBef>
              <a:buClrTx/>
              <a:buSzTx/>
              <a:buFontTx/>
            </a:pPr>
            <a:r>
              <a:rPr lang="zh-CN" altLang="en-US" sz="1800" b="1" dirty="0">
                <a:solidFill>
                  <a:schemeClr val="tx1">
                    <a:lumMod val="65000"/>
                    <a:lumOff val="35000"/>
                  </a:schemeClr>
                </a:solidFill>
                <a:latin typeface="+mn-ea"/>
                <a:cs typeface="+mn-ea"/>
                <a:sym typeface="+mn-ea"/>
              </a:rPr>
              <a:t>一些NIO框架和,Memcache,Netty,当然那些使用netty的框架也在内,Dubbo,RocketMQ,Hadoop</a:t>
            </a:r>
          </a:p>
          <a:p>
            <a:pPr algn="l" fontAlgn="base">
              <a:lnSpc>
                <a:spcPct val="150000"/>
              </a:lnSpc>
              <a:spcBef>
                <a:spcPts val="0"/>
              </a:spcBef>
              <a:buClrTx/>
              <a:buSzTx/>
              <a:buFontTx/>
            </a:pPr>
            <a:r>
              <a:rPr lang="zh-CN" altLang="en-US" sz="1800" b="1" dirty="0">
                <a:solidFill>
                  <a:schemeClr val="tx1">
                    <a:lumMod val="65000"/>
                    <a:lumOff val="35000"/>
                  </a:schemeClr>
                </a:solidFill>
                <a:latin typeface="+mn-ea"/>
                <a:cs typeface="+mn-ea"/>
                <a:sym typeface="+mn-ea"/>
              </a:rPr>
              <a:t>java8的元空间也属于堆外内存。</a:t>
            </a:r>
            <a:endParaRPr lang="zh-CN" altLang="en-US" sz="1800" b="1" dirty="0">
              <a:solidFill>
                <a:schemeClr val="tx1">
                  <a:lumMod val="65000"/>
                  <a:lumOff val="35000"/>
                </a:schemeClr>
              </a:solidFill>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FC1091-D95D-4802-BB54-B1DCE3437E98}"/>
              </a:ext>
            </a:extLst>
          </p:cNvPr>
          <p:cNvSpPr/>
          <p:nvPr/>
        </p:nvSpPr>
        <p:spPr>
          <a:xfrm>
            <a:off x="1637982" y="2407920"/>
            <a:ext cx="8916035" cy="741165"/>
          </a:xfrm>
          <a:prstGeom prst="rect">
            <a:avLst/>
          </a:prstGeom>
        </p:spPr>
        <p:txBody>
          <a:bodyPr wrap="square">
            <a:spAutoFit/>
          </a:bodyPr>
          <a:lstStyle/>
          <a:p>
            <a:pPr algn="ctr" fontAlgn="auto">
              <a:lnSpc>
                <a:spcPct val="150000"/>
              </a:lnSpc>
            </a:pPr>
            <a:r>
              <a:rPr lang="en-US" altLang="zh-CN" sz="3200" dirty="0">
                <a:latin typeface="宋体" panose="02010600030101010101" pitchFamily="2" charset="-122"/>
              </a:rPr>
              <a:t>2.3 </a:t>
            </a:r>
            <a:r>
              <a:rPr lang="zh-CN" altLang="en-US" sz="3200" dirty="0">
                <a:latin typeface="宋体" panose="02010600030101010101" pitchFamily="2" charset="-122"/>
              </a:rPr>
              <a:t>下载</a:t>
            </a:r>
            <a:r>
              <a:rPr lang="en-US" altLang="zh-CN" sz="3200" dirty="0">
                <a:latin typeface="宋体" panose="02010600030101010101" pitchFamily="2" charset="-122"/>
              </a:rPr>
              <a:t>Excel</a:t>
            </a:r>
            <a:r>
              <a:rPr lang="zh-CN" altLang="en-US" sz="3200" dirty="0">
                <a:latin typeface="宋体" panose="02010600030101010101" pitchFamily="2" charset="-122"/>
              </a:rPr>
              <a:t>功能导致</a:t>
            </a:r>
            <a:r>
              <a:rPr lang="en-US" altLang="zh-CN" sz="3200" dirty="0">
                <a:latin typeface="宋体" panose="02010600030101010101" pitchFamily="2" charset="-122"/>
              </a:rPr>
              <a:t>OOM</a:t>
            </a:r>
            <a:r>
              <a:rPr lang="zh-CN" altLang="en-US" sz="3200" dirty="0">
                <a:latin typeface="宋体" panose="02010600030101010101" pitchFamily="2" charset="-122"/>
              </a:rPr>
              <a:t>后的优化过程</a:t>
            </a:r>
          </a:p>
        </p:txBody>
      </p:sp>
    </p:spTree>
    <p:extLst>
      <p:ext uri="{BB962C8B-B14F-4D97-AF65-F5344CB8AC3E}">
        <p14:creationId xmlns:p14="http://schemas.microsoft.com/office/powerpoint/2010/main" val="540064547"/>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17018" y="2350770"/>
            <a:ext cx="6557963" cy="741165"/>
          </a:xfrm>
          <a:prstGeom prst="rect">
            <a:avLst/>
          </a:prstGeom>
        </p:spPr>
        <p:txBody>
          <a:bodyPr wrap="square">
            <a:spAutoFit/>
          </a:bodyPr>
          <a:lstStyle/>
          <a:p>
            <a:pPr algn="ctr">
              <a:lnSpc>
                <a:spcPct val="150000"/>
              </a:lnSpc>
            </a:pPr>
            <a:r>
              <a:rPr lang="en-US" altLang="zh-CN" sz="3200" dirty="0">
                <a:latin typeface="宋体" panose="02010600030101010101" pitchFamily="2" charset="-122"/>
              </a:rPr>
              <a:t>1.1 </a:t>
            </a:r>
            <a:r>
              <a:rPr lang="en-US" altLang="zh-CN" sz="3200" dirty="0">
                <a:solidFill>
                  <a:schemeClr val="tx1">
                    <a:lumMod val="75000"/>
                    <a:lumOff val="25000"/>
                  </a:schemeClr>
                </a:solidFill>
                <a:latin typeface="+mn-ea"/>
                <a:cs typeface="+mn-ea"/>
              </a:rPr>
              <a:t>CPU</a:t>
            </a:r>
            <a:r>
              <a:rPr lang="zh-CN" altLang="en-US" sz="3200" dirty="0">
                <a:solidFill>
                  <a:schemeClr val="tx1">
                    <a:lumMod val="75000"/>
                    <a:lumOff val="25000"/>
                  </a:schemeClr>
                </a:solidFill>
                <a:latin typeface="+mn-ea"/>
                <a:cs typeface="+mn-ea"/>
              </a:rPr>
              <a:t>缓存行介绍</a:t>
            </a:r>
            <a:endParaRPr lang="en-US" altLang="zh-CN" sz="3200"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3648689032"/>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title="fig:">
            <a:extLst>
              <a:ext uri="{FF2B5EF4-FFF2-40B4-BE49-F238E27FC236}">
                <a16:creationId xmlns:a16="http://schemas.microsoft.com/office/drawing/2014/main" id="{5A78DE92-9E6D-4A5B-82DA-D2F3089C6611}"/>
              </a:ext>
            </a:extLst>
          </p:cNvPr>
          <p:cNvPicPr/>
          <p:nvPr/>
        </p:nvPicPr>
        <p:blipFill>
          <a:blip r:embed="rId2"/>
          <a:stretch>
            <a:fillRect/>
          </a:stretch>
        </p:blipFill>
        <p:spPr bwMode="auto">
          <a:xfrm>
            <a:off x="996950" y="4095750"/>
            <a:ext cx="6732511" cy="2523768"/>
          </a:xfrm>
          <a:prstGeom prst="rect">
            <a:avLst/>
          </a:prstGeom>
          <a:noFill/>
          <a:ln w="9525">
            <a:noFill/>
            <a:headEnd/>
            <a:tailEnd/>
          </a:ln>
        </p:spPr>
      </p:pic>
      <p:sp>
        <p:nvSpPr>
          <p:cNvPr id="10" name="文本框 9">
            <a:extLst>
              <a:ext uri="{FF2B5EF4-FFF2-40B4-BE49-F238E27FC236}">
                <a16:creationId xmlns:a16="http://schemas.microsoft.com/office/drawing/2014/main" id="{1EA12747-3AE9-4472-82FA-16B327081915}"/>
              </a:ext>
            </a:extLst>
          </p:cNvPr>
          <p:cNvSpPr txBox="1"/>
          <p:nvPr/>
        </p:nvSpPr>
        <p:spPr>
          <a:xfrm>
            <a:off x="918878" y="1143357"/>
            <a:ext cx="10206322" cy="2492029"/>
          </a:xfrm>
          <a:prstGeom prst="rect">
            <a:avLst/>
          </a:prstGeom>
          <a:noFill/>
        </p:spPr>
        <p:txBody>
          <a:bodyPr wrap="square">
            <a:spAutoFit/>
          </a:bodyPr>
          <a:lstStyle/>
          <a:p>
            <a:pPr algn="l"/>
            <a:endParaRPr lang="zh-CN" altLang="en-US" sz="2000" b="0" i="0" u="none" strike="noStrike" baseline="0" dirty="0">
              <a:solidFill>
                <a:srgbClr val="000000"/>
              </a:solidFill>
              <a:latin typeface="宋体"/>
            </a:endParaRPr>
          </a:p>
          <a:p>
            <a:r>
              <a:rPr lang="zh-CN" altLang="en-US" sz="2000" dirty="0">
                <a:solidFill>
                  <a:srgbClr val="4F80BD"/>
                </a:solidFill>
                <a:ea typeface="站酷高端黑" panose="02010600030101010101" pitchFamily="2" charset="-122"/>
              </a:rPr>
              <a:t>调优背景 </a:t>
            </a:r>
          </a:p>
          <a:p>
            <a:pPr>
              <a:lnSpc>
                <a:spcPct val="150000"/>
              </a:lnSpc>
            </a:pPr>
            <a:r>
              <a:rPr lang="zh-CN" altLang="en-US" dirty="0">
                <a:solidFill>
                  <a:schemeClr val="tx1">
                    <a:lumMod val="65000"/>
                    <a:lumOff val="35000"/>
                  </a:schemeClr>
                </a:solidFill>
                <a:latin typeface="+mn-ea"/>
                <a:cs typeface="+mn-ea"/>
              </a:rPr>
              <a:t>在生成</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并下载的过程中</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一旦达到百万级数据量</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就会导致大量对象占用</a:t>
            </a:r>
            <a:r>
              <a:rPr lang="en-US" altLang="zh-CN" dirty="0">
                <a:solidFill>
                  <a:schemeClr val="tx1">
                    <a:lumMod val="65000"/>
                    <a:lumOff val="35000"/>
                  </a:schemeClr>
                </a:solidFill>
                <a:latin typeface="+mn-ea"/>
                <a:cs typeface="+mn-ea"/>
              </a:rPr>
              <a:t>JVM</a:t>
            </a:r>
            <a:r>
              <a:rPr lang="zh-CN" altLang="en-US" dirty="0">
                <a:solidFill>
                  <a:schemeClr val="tx1">
                    <a:lumMod val="65000"/>
                    <a:lumOff val="35000"/>
                  </a:schemeClr>
                </a:solidFill>
                <a:latin typeface="+mn-ea"/>
                <a:cs typeface="+mn-ea"/>
              </a:rPr>
              <a:t>内存</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容易发生</a:t>
            </a:r>
            <a:r>
              <a:rPr lang="en-US" altLang="zh-CN" dirty="0">
                <a:solidFill>
                  <a:schemeClr val="tx1">
                    <a:lumMod val="65000"/>
                    <a:lumOff val="35000"/>
                  </a:schemeClr>
                </a:solidFill>
                <a:latin typeface="+mn-ea"/>
                <a:cs typeface="+mn-ea"/>
              </a:rPr>
              <a:t>OOM</a:t>
            </a:r>
          </a:p>
          <a:p>
            <a:r>
              <a:rPr lang="en-US" altLang="zh-CN" b="1" dirty="0">
                <a:solidFill>
                  <a:schemeClr val="tx1">
                    <a:lumMod val="65000"/>
                    <a:lumOff val="35000"/>
                  </a:schemeClr>
                </a:solidFill>
                <a:latin typeface="+mn-ea"/>
                <a:cs typeface="+mn-ea"/>
              </a:rPr>
              <a:t> </a:t>
            </a:r>
          </a:p>
          <a:p>
            <a:r>
              <a:rPr lang="en-US" altLang="zh-CN" sz="2000" dirty="0">
                <a:solidFill>
                  <a:srgbClr val="4F80BD"/>
                </a:solidFill>
                <a:ea typeface="站酷高端黑" panose="02010600030101010101" pitchFamily="2" charset="-122"/>
              </a:rPr>
              <a:t>Excel</a:t>
            </a:r>
            <a:r>
              <a:rPr lang="zh-CN" altLang="en-US" sz="2000" dirty="0">
                <a:solidFill>
                  <a:srgbClr val="4F80BD"/>
                </a:solidFill>
                <a:ea typeface="站酷高端黑" panose="02010600030101010101" pitchFamily="2" charset="-122"/>
              </a:rPr>
              <a:t>下载流程 </a:t>
            </a:r>
          </a:p>
          <a:p>
            <a:pPr>
              <a:lnSpc>
                <a:spcPct val="150000"/>
              </a:lnSpc>
            </a:pPr>
            <a:r>
              <a:rPr lang="zh-CN" altLang="en-US" dirty="0">
                <a:solidFill>
                  <a:schemeClr val="tx1">
                    <a:lumMod val="65000"/>
                    <a:lumOff val="35000"/>
                  </a:schemeClr>
                </a:solidFill>
                <a:latin typeface="+mn-ea"/>
                <a:cs typeface="+mn-ea"/>
              </a:rPr>
              <a:t>首先创建</a:t>
            </a:r>
            <a:r>
              <a:rPr lang="en-US" altLang="zh-CN" dirty="0">
                <a:solidFill>
                  <a:schemeClr val="tx1">
                    <a:lumMod val="65000"/>
                    <a:lumOff val="35000"/>
                  </a:schemeClr>
                </a:solidFill>
                <a:latin typeface="+mn-ea"/>
                <a:cs typeface="+mn-ea"/>
              </a:rPr>
              <a:t>Workbook(</a:t>
            </a:r>
            <a:r>
              <a:rPr lang="zh-CN" altLang="en-US" dirty="0">
                <a:solidFill>
                  <a:schemeClr val="tx1">
                    <a:lumMod val="65000"/>
                    <a:lumOff val="35000"/>
                  </a:schemeClr>
                </a:solidFill>
                <a:latin typeface="+mn-ea"/>
                <a:cs typeface="+mn-ea"/>
              </a:rPr>
              <a:t>工作簿</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对象</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并根据实际业务填充</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内容 然后将</a:t>
            </a:r>
            <a:r>
              <a:rPr lang="en-US" altLang="zh-CN" dirty="0">
                <a:solidFill>
                  <a:schemeClr val="tx1">
                    <a:lumMod val="65000"/>
                    <a:lumOff val="35000"/>
                  </a:schemeClr>
                </a:solidFill>
                <a:latin typeface="+mn-ea"/>
                <a:cs typeface="+mn-ea"/>
              </a:rPr>
              <a:t>Workbook</a:t>
            </a:r>
            <a:r>
              <a:rPr lang="zh-CN" altLang="en-US" dirty="0">
                <a:solidFill>
                  <a:schemeClr val="tx1">
                    <a:lumMod val="65000"/>
                    <a:lumOff val="35000"/>
                  </a:schemeClr>
                </a:solidFill>
                <a:latin typeface="+mn-ea"/>
                <a:cs typeface="+mn-ea"/>
              </a:rPr>
              <a:t>写入</a:t>
            </a:r>
            <a:r>
              <a:rPr lang="en-US" altLang="zh-CN" dirty="0">
                <a:solidFill>
                  <a:schemeClr val="tx1">
                    <a:lumMod val="65000"/>
                    <a:lumOff val="35000"/>
                  </a:schemeClr>
                </a:solidFill>
                <a:latin typeface="+mn-ea"/>
                <a:cs typeface="+mn-ea"/>
              </a:rPr>
              <a:t>response</a:t>
            </a:r>
            <a:r>
              <a:rPr lang="zh-CN" altLang="en-US" dirty="0">
                <a:solidFill>
                  <a:schemeClr val="tx1">
                    <a:lumMod val="65000"/>
                    <a:lumOff val="35000"/>
                  </a:schemeClr>
                </a:solidFill>
                <a:latin typeface="+mn-ea"/>
                <a:cs typeface="+mn-ea"/>
              </a:rPr>
              <a:t>输出流</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由浏览器自动下载</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文件 </a:t>
            </a:r>
          </a:p>
        </p:txBody>
      </p:sp>
      <p:sp>
        <p:nvSpPr>
          <p:cNvPr id="12" name="文本框 11">
            <a:extLst>
              <a:ext uri="{FF2B5EF4-FFF2-40B4-BE49-F238E27FC236}">
                <a16:creationId xmlns:a16="http://schemas.microsoft.com/office/drawing/2014/main" id="{F8DE4EF6-21E0-4427-8621-F24BD68A83CE}"/>
              </a:ext>
            </a:extLst>
          </p:cNvPr>
          <p:cNvSpPr txBox="1"/>
          <p:nvPr/>
        </p:nvSpPr>
        <p:spPr>
          <a:xfrm>
            <a:off x="918878" y="3702061"/>
            <a:ext cx="1512163" cy="338554"/>
          </a:xfrm>
          <a:prstGeom prst="rect">
            <a:avLst/>
          </a:prstGeom>
          <a:noFill/>
        </p:spPr>
        <p:txBody>
          <a:bodyPr wrap="square">
            <a:spAutoFit/>
          </a:bodyPr>
          <a:lstStyle/>
          <a:p>
            <a:r>
              <a:rPr lang="zh-CN" altLang="en-US" sz="1600" dirty="0">
                <a:solidFill>
                  <a:schemeClr val="tx1">
                    <a:lumMod val="65000"/>
                    <a:lumOff val="35000"/>
                  </a:schemeClr>
                </a:solidFill>
                <a:latin typeface="+mn-ea"/>
                <a:cs typeface="+mn-ea"/>
              </a:rPr>
              <a:t>代码如下</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a:t>
            </a:r>
          </a:p>
        </p:txBody>
      </p:sp>
    </p:spTree>
    <p:extLst>
      <p:ext uri="{BB962C8B-B14F-4D97-AF65-F5344CB8AC3E}">
        <p14:creationId xmlns:p14="http://schemas.microsoft.com/office/powerpoint/2010/main" val="199533817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9847E4E-9885-4BF6-9349-6FB55528E35C}"/>
              </a:ext>
            </a:extLst>
          </p:cNvPr>
          <p:cNvSpPr txBox="1"/>
          <p:nvPr/>
        </p:nvSpPr>
        <p:spPr>
          <a:xfrm>
            <a:off x="915354" y="1358900"/>
            <a:ext cx="7342822" cy="2081788"/>
          </a:xfrm>
          <a:prstGeom prst="rect">
            <a:avLst/>
          </a:prstGeom>
          <a:noFill/>
        </p:spPr>
        <p:txBody>
          <a:bodyPr wrap="square">
            <a:spAutoFit/>
          </a:bodyPr>
          <a:lstStyle/>
          <a:p>
            <a:pPr algn="l">
              <a:lnSpc>
                <a:spcPct val="150000"/>
              </a:lnSpc>
            </a:pPr>
            <a:r>
              <a:rPr lang="zh-CN" altLang="en-US" sz="2000" dirty="0">
                <a:solidFill>
                  <a:srgbClr val="4F80BD"/>
                </a:solidFill>
                <a:ea typeface="站酷高端黑" panose="02010600030101010101" pitchFamily="2" charset="-122"/>
              </a:rPr>
              <a:t>优化第一步</a:t>
            </a:r>
            <a:endParaRPr lang="en-US" altLang="zh-CN" sz="2000" dirty="0">
              <a:solidFill>
                <a:srgbClr val="4F80BD"/>
              </a:solidFill>
              <a:ea typeface="站酷高端黑" panose="02010600030101010101" pitchFamily="2" charset="-122"/>
            </a:endParaRPr>
          </a:p>
          <a:p>
            <a:pPr algn="l">
              <a:lnSpc>
                <a:spcPct val="150000"/>
              </a:lnSpc>
            </a:pPr>
            <a:r>
              <a:rPr lang="zh-CN" altLang="en-US" dirty="0">
                <a:solidFill>
                  <a:srgbClr val="4F80BD"/>
                </a:solidFill>
                <a:ea typeface="站酷高端黑" panose="02010600030101010101" pitchFamily="2" charset="-122"/>
              </a:rPr>
              <a:t>利用</a:t>
            </a:r>
            <a:r>
              <a:rPr lang="en-US" altLang="zh-CN" dirty="0" err="1">
                <a:solidFill>
                  <a:srgbClr val="4F80BD"/>
                </a:solidFill>
                <a:ea typeface="站酷高端黑" panose="02010600030101010101" pitchFamily="2" charset="-122"/>
              </a:rPr>
              <a:t>com.alibaba.easyexcel</a:t>
            </a:r>
            <a:r>
              <a:rPr lang="zh-CN" altLang="en-US" dirty="0">
                <a:solidFill>
                  <a:srgbClr val="4F80BD"/>
                </a:solidFill>
                <a:ea typeface="站酷高端黑" panose="02010600030101010101" pitchFamily="2" charset="-122"/>
              </a:rPr>
              <a:t>代替</a:t>
            </a:r>
            <a:r>
              <a:rPr lang="en-US" altLang="zh-CN" dirty="0" err="1">
                <a:solidFill>
                  <a:srgbClr val="4F80BD"/>
                </a:solidFill>
                <a:ea typeface="站酷高端黑" panose="02010600030101010101" pitchFamily="2" charset="-122"/>
              </a:rPr>
              <a:t>org.apache.poi</a:t>
            </a:r>
            <a:r>
              <a:rPr lang="zh-CN" altLang="en-US" dirty="0">
                <a:solidFill>
                  <a:srgbClr val="4F80BD"/>
                </a:solidFill>
                <a:ea typeface="站酷高端黑" panose="02010600030101010101" pitchFamily="2" charset="-122"/>
              </a:rPr>
              <a:t>生成</a:t>
            </a:r>
            <a:r>
              <a:rPr lang="en-US" altLang="zh-CN" dirty="0">
                <a:solidFill>
                  <a:srgbClr val="4F80BD"/>
                </a:solidFill>
                <a:ea typeface="站酷高端黑" panose="02010600030101010101" pitchFamily="2" charset="-122"/>
              </a:rPr>
              <a:t>Excel </a:t>
            </a:r>
          </a:p>
          <a:p>
            <a:pPr>
              <a:lnSpc>
                <a:spcPct val="150000"/>
              </a:lnSpc>
            </a:pPr>
            <a:r>
              <a:rPr lang="en-US" altLang="zh-CN" sz="1600" dirty="0" err="1">
                <a:solidFill>
                  <a:schemeClr val="tx1">
                    <a:lumMod val="65000"/>
                    <a:lumOff val="35000"/>
                  </a:schemeClr>
                </a:solidFill>
                <a:latin typeface="+mn-ea"/>
                <a:cs typeface="+mn-ea"/>
              </a:rPr>
              <a:t>EasyExcel</a:t>
            </a:r>
            <a:r>
              <a:rPr lang="zh-CN" altLang="en-US" sz="1600" dirty="0">
                <a:solidFill>
                  <a:schemeClr val="tx1">
                    <a:lumMod val="65000"/>
                    <a:lumOff val="35000"/>
                  </a:schemeClr>
                </a:solidFill>
                <a:latin typeface="+mn-ea"/>
                <a:cs typeface="+mn-ea"/>
              </a:rPr>
              <a:t>优点</a:t>
            </a:r>
            <a:r>
              <a:rPr lang="en-US" altLang="zh-CN" sz="1600" dirty="0">
                <a:solidFill>
                  <a:schemeClr val="tx1">
                    <a:lumMod val="65000"/>
                    <a:lumOff val="35000"/>
                  </a:schemeClr>
                </a:solidFill>
                <a:latin typeface="+mn-ea"/>
                <a:cs typeface="+mn-ea"/>
              </a:rPr>
              <a:t>:</a:t>
            </a:r>
          </a:p>
          <a:p>
            <a:pPr>
              <a:lnSpc>
                <a:spcPct val="150000"/>
              </a:lnSpc>
            </a:pPr>
            <a:r>
              <a:rPr lang="en-US" altLang="zh-CN" sz="1600" dirty="0">
                <a:solidFill>
                  <a:schemeClr val="tx1">
                    <a:lumMod val="65000"/>
                    <a:lumOff val="35000"/>
                  </a:schemeClr>
                </a:solidFill>
                <a:latin typeface="+mn-ea"/>
                <a:cs typeface="+mn-ea"/>
              </a:rPr>
              <a:t>1.</a:t>
            </a:r>
            <a:r>
              <a:rPr lang="zh-CN" altLang="en-US" sz="1600" dirty="0">
                <a:solidFill>
                  <a:schemeClr val="tx1">
                    <a:lumMod val="65000"/>
                    <a:lumOff val="35000"/>
                  </a:schemeClr>
                </a:solidFill>
                <a:latin typeface="+mn-ea"/>
                <a:cs typeface="+mn-ea"/>
              </a:rPr>
              <a:t>读写速度快</a:t>
            </a:r>
            <a:r>
              <a:rPr lang="en-US" altLang="zh-CN" sz="1600" dirty="0">
                <a:solidFill>
                  <a:schemeClr val="tx1">
                    <a:lumMod val="65000"/>
                    <a:lumOff val="35000"/>
                  </a:schemeClr>
                </a:solidFill>
                <a:latin typeface="+mn-ea"/>
                <a:cs typeface="+mn-ea"/>
              </a:rPr>
              <a:t>;</a:t>
            </a:r>
          </a:p>
          <a:p>
            <a:pPr>
              <a:lnSpc>
                <a:spcPct val="150000"/>
              </a:lnSpc>
            </a:pPr>
            <a:r>
              <a:rPr lang="en-US" altLang="zh-CN" sz="1600" dirty="0">
                <a:solidFill>
                  <a:schemeClr val="tx1">
                    <a:lumMod val="65000"/>
                    <a:lumOff val="35000"/>
                  </a:schemeClr>
                </a:solidFill>
                <a:latin typeface="+mn-ea"/>
                <a:cs typeface="+mn-ea"/>
              </a:rPr>
              <a:t>2.</a:t>
            </a:r>
            <a:r>
              <a:rPr lang="zh-CN" altLang="en-US" sz="1600" dirty="0">
                <a:solidFill>
                  <a:schemeClr val="tx1">
                    <a:lumMod val="65000"/>
                    <a:lumOff val="35000"/>
                  </a:schemeClr>
                </a:solidFill>
                <a:latin typeface="+mn-ea"/>
                <a:cs typeface="+mn-ea"/>
              </a:rPr>
              <a:t>再大的数据量</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都不会产生</a:t>
            </a:r>
            <a:r>
              <a:rPr lang="en-US" altLang="zh-CN" sz="1600" dirty="0">
                <a:solidFill>
                  <a:schemeClr val="tx1">
                    <a:lumMod val="65000"/>
                    <a:lumOff val="35000"/>
                  </a:schemeClr>
                </a:solidFill>
                <a:latin typeface="+mn-ea"/>
                <a:cs typeface="+mn-ea"/>
              </a:rPr>
              <a:t>OOM.</a:t>
            </a:r>
          </a:p>
        </p:txBody>
      </p:sp>
      <p:sp>
        <p:nvSpPr>
          <p:cNvPr id="12" name="文本框 11">
            <a:extLst>
              <a:ext uri="{FF2B5EF4-FFF2-40B4-BE49-F238E27FC236}">
                <a16:creationId xmlns:a16="http://schemas.microsoft.com/office/drawing/2014/main" id="{8037CA16-CD17-47DA-AB1D-4358867C9524}"/>
              </a:ext>
            </a:extLst>
          </p:cNvPr>
          <p:cNvSpPr txBox="1"/>
          <p:nvPr/>
        </p:nvSpPr>
        <p:spPr>
          <a:xfrm>
            <a:off x="924877" y="3692287"/>
            <a:ext cx="6752273" cy="1989455"/>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优化遗留问题 </a:t>
            </a:r>
          </a:p>
          <a:p>
            <a:pPr>
              <a:lnSpc>
                <a:spcPct val="150000"/>
              </a:lnSpc>
            </a:pPr>
            <a:r>
              <a:rPr lang="en-US" altLang="zh-CN" sz="1600" dirty="0" err="1">
                <a:solidFill>
                  <a:schemeClr val="tx1">
                    <a:lumMod val="65000"/>
                    <a:lumOff val="35000"/>
                  </a:schemeClr>
                </a:solidFill>
                <a:latin typeface="+mn-ea"/>
                <a:cs typeface="+mn-ea"/>
              </a:rPr>
              <a:t>easyexcel</a:t>
            </a:r>
            <a:r>
              <a:rPr lang="zh-CN" altLang="en-US" sz="1600" dirty="0">
                <a:solidFill>
                  <a:schemeClr val="tx1">
                    <a:lumMod val="65000"/>
                    <a:lumOff val="35000"/>
                  </a:schemeClr>
                </a:solidFill>
                <a:latin typeface="+mn-ea"/>
                <a:cs typeface="+mn-ea"/>
              </a:rPr>
              <a:t>会在本地生成一个</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文件</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当数据写入完毕</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程序读取该文件</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并将文件流输出给浏览器下载</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虽然</a:t>
            </a:r>
            <a:r>
              <a:rPr lang="en-US" altLang="zh-CN" sz="1600" dirty="0" err="1">
                <a:solidFill>
                  <a:schemeClr val="tx1">
                    <a:lumMod val="65000"/>
                    <a:lumOff val="35000"/>
                  </a:schemeClr>
                </a:solidFill>
                <a:latin typeface="+mn-ea"/>
                <a:cs typeface="+mn-ea"/>
              </a:rPr>
              <a:t>easyexcel</a:t>
            </a:r>
            <a:r>
              <a:rPr lang="zh-CN" altLang="en-US" sz="1600" dirty="0">
                <a:solidFill>
                  <a:schemeClr val="tx1">
                    <a:lumMod val="65000"/>
                    <a:lumOff val="35000"/>
                  </a:schemeClr>
                </a:solidFill>
                <a:latin typeface="+mn-ea"/>
                <a:cs typeface="+mn-ea"/>
              </a:rPr>
              <a:t>解决了在大数据量情况下生成</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过程中的</a:t>
            </a:r>
            <a:r>
              <a:rPr lang="en-US" altLang="zh-CN" sz="1600" dirty="0">
                <a:solidFill>
                  <a:schemeClr val="tx1">
                    <a:lumMod val="65000"/>
                    <a:lumOff val="35000"/>
                  </a:schemeClr>
                </a:solidFill>
                <a:latin typeface="+mn-ea"/>
                <a:cs typeface="+mn-ea"/>
              </a:rPr>
              <a:t>OOM</a:t>
            </a:r>
            <a:r>
              <a:rPr lang="zh-CN" altLang="en-US" sz="1600" dirty="0">
                <a:solidFill>
                  <a:schemeClr val="tx1">
                    <a:lumMod val="65000"/>
                    <a:lumOff val="35000"/>
                  </a:schemeClr>
                </a:solidFill>
                <a:latin typeface="+mn-ea"/>
                <a:cs typeface="+mn-ea"/>
              </a:rPr>
              <a:t>问题</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但是在下载</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文件过程中</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需要将</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文件读取到</a:t>
            </a:r>
            <a:r>
              <a:rPr lang="en-US" altLang="zh-CN" sz="1600" dirty="0" err="1">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中</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会占用大量</a:t>
            </a:r>
            <a:r>
              <a:rPr lang="en-US" altLang="zh-CN" sz="1600" dirty="0">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内存 </a:t>
            </a:r>
          </a:p>
        </p:txBody>
      </p:sp>
      <p:sp>
        <p:nvSpPr>
          <p:cNvPr id="13" name="文本框 12">
            <a:extLst>
              <a:ext uri="{FF2B5EF4-FFF2-40B4-BE49-F238E27FC236}">
                <a16:creationId xmlns:a16="http://schemas.microsoft.com/office/drawing/2014/main" id="{C0E08120-B5C0-4AB6-ABF4-57C1F2A01779}"/>
              </a:ext>
            </a:extLst>
          </p:cNvPr>
          <p:cNvSpPr txBox="1"/>
          <p:nvPr/>
        </p:nvSpPr>
        <p:spPr>
          <a:xfrm>
            <a:off x="8210006" y="2410113"/>
            <a:ext cx="3147060" cy="3005118"/>
          </a:xfrm>
          <a:prstGeom prst="rect">
            <a:avLst/>
          </a:prstGeom>
          <a:noFill/>
          <a:ln w="9525">
            <a:noFill/>
          </a:ln>
        </p:spPr>
        <p:txBody>
          <a:bodyPr wrap="square">
            <a:spAutoFit/>
          </a:bodyPr>
          <a:lstStyle/>
          <a:p>
            <a:pPr>
              <a:lnSpc>
                <a:spcPct val="150000"/>
              </a:lnSpc>
            </a:pPr>
            <a:r>
              <a:rPr lang="zh-CN" altLang="en-US" sz="1600" dirty="0">
                <a:solidFill>
                  <a:schemeClr val="tx1">
                    <a:lumMod val="65000"/>
                    <a:lumOff val="35000"/>
                  </a:schemeClr>
                </a:solidFill>
                <a:latin typeface="+mn-ea"/>
                <a:cs typeface="+mn-ea"/>
              </a:rPr>
              <a:t>写有大量数据的</a:t>
            </a:r>
            <a:r>
              <a:rPr lang="en-US" altLang="zh-CN" sz="1600" dirty="0">
                <a:solidFill>
                  <a:schemeClr val="tx1">
                    <a:lumMod val="65000"/>
                    <a:lumOff val="35000"/>
                  </a:schemeClr>
                </a:solidFill>
                <a:latin typeface="+mn-ea"/>
                <a:cs typeface="+mn-ea"/>
              </a:rPr>
              <a:t>xlsx</a:t>
            </a:r>
            <a:r>
              <a:rPr lang="zh-CN" altLang="en-US" sz="1600" dirty="0">
                <a:solidFill>
                  <a:schemeClr val="tx1">
                    <a:lumMod val="65000"/>
                    <a:lumOff val="35000"/>
                  </a:schemeClr>
                </a:solidFill>
                <a:latin typeface="+mn-ea"/>
                <a:cs typeface="+mn-ea"/>
              </a:rPr>
              <a:t>文件时，</a:t>
            </a:r>
            <a:r>
              <a:rPr lang="en-US" altLang="zh-CN" sz="1600" dirty="0">
                <a:solidFill>
                  <a:schemeClr val="tx1">
                    <a:lumMod val="65000"/>
                    <a:lumOff val="35000"/>
                  </a:schemeClr>
                </a:solidFill>
                <a:latin typeface="+mn-ea"/>
                <a:cs typeface="+mn-ea"/>
              </a:rPr>
              <a:t>POI</a:t>
            </a:r>
            <a:r>
              <a:rPr lang="zh-CN" altLang="en-US" sz="1600" dirty="0">
                <a:solidFill>
                  <a:schemeClr val="tx1">
                    <a:lumMod val="65000"/>
                    <a:lumOff val="35000"/>
                  </a:schemeClr>
                </a:solidFill>
                <a:latin typeface="+mn-ea"/>
                <a:cs typeface="+mn-ea"/>
              </a:rPr>
              <a:t>为我们提供了</a:t>
            </a:r>
            <a:r>
              <a:rPr lang="en-US" altLang="zh-CN" sz="1600" dirty="0" err="1">
                <a:solidFill>
                  <a:schemeClr val="tx1">
                    <a:lumMod val="65000"/>
                    <a:lumOff val="35000"/>
                  </a:schemeClr>
                </a:solidFill>
                <a:latin typeface="+mn-ea"/>
                <a:cs typeface="+mn-ea"/>
              </a:rPr>
              <a:t>SXSSFWorkBook</a:t>
            </a:r>
            <a:r>
              <a:rPr lang="zh-CN" altLang="en-US" sz="1600" dirty="0">
                <a:solidFill>
                  <a:schemeClr val="tx1">
                    <a:lumMod val="65000"/>
                    <a:lumOff val="35000"/>
                  </a:schemeClr>
                </a:solidFill>
                <a:latin typeface="+mn-ea"/>
                <a:cs typeface="+mn-ea"/>
              </a:rPr>
              <a:t>类来处理， 这个类的处理机制是当内存中的数据条数达到一个极限数量的时候就</a:t>
            </a:r>
            <a:r>
              <a:rPr lang="en-US" altLang="zh-CN" sz="1600" dirty="0">
                <a:solidFill>
                  <a:schemeClr val="tx1">
                    <a:lumMod val="65000"/>
                    <a:lumOff val="35000"/>
                  </a:schemeClr>
                </a:solidFill>
                <a:latin typeface="+mn-ea"/>
                <a:cs typeface="+mn-ea"/>
              </a:rPr>
              <a:t>flush</a:t>
            </a:r>
            <a:r>
              <a:rPr lang="zh-CN" altLang="en-US" sz="1600" dirty="0">
                <a:solidFill>
                  <a:schemeClr val="tx1">
                    <a:lumMod val="65000"/>
                    <a:lumOff val="35000"/>
                  </a:schemeClr>
                </a:solidFill>
                <a:latin typeface="+mn-ea"/>
                <a:cs typeface="+mn-ea"/>
              </a:rPr>
              <a:t>这部分数据，再依次处理余下的数据</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这个在大多数场景能够满足需求。 </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这样能保证内存中的数据量不会太大</a:t>
            </a:r>
            <a:r>
              <a:rPr lang="en-US" altLang="zh-CN" sz="1600" dirty="0">
                <a:solidFill>
                  <a:schemeClr val="tx1">
                    <a:lumMod val="65000"/>
                    <a:lumOff val="35000"/>
                  </a:schemeClr>
                </a:solidFill>
                <a:latin typeface="+mn-ea"/>
                <a:cs typeface="+mn-ea"/>
              </a:rPr>
              <a:t>)</a:t>
            </a:r>
            <a:endParaRPr lang="zh-CN" altLang="en-US" sz="1600" dirty="0">
              <a:solidFill>
                <a:schemeClr val="tx1">
                  <a:lumMod val="65000"/>
                  <a:lumOff val="35000"/>
                </a:schemeClr>
              </a:solidFill>
              <a:latin typeface="+mn-ea"/>
              <a:cs typeface="+mn-ea"/>
            </a:endParaRPr>
          </a:p>
        </p:txBody>
      </p:sp>
      <p:sp>
        <p:nvSpPr>
          <p:cNvPr id="14" name="矩形 13">
            <a:extLst>
              <a:ext uri="{FF2B5EF4-FFF2-40B4-BE49-F238E27FC236}">
                <a16:creationId xmlns:a16="http://schemas.microsoft.com/office/drawing/2014/main" id="{5E20A9EF-AB4C-4FDD-AD96-AB9DDE4CB26D}"/>
              </a:ext>
            </a:extLst>
          </p:cNvPr>
          <p:cNvSpPr/>
          <p:nvPr/>
        </p:nvSpPr>
        <p:spPr>
          <a:xfrm>
            <a:off x="8022046" y="2044987"/>
            <a:ext cx="3448685" cy="3323649"/>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5">
            <a:extLst>
              <a:ext uri="{FF2B5EF4-FFF2-40B4-BE49-F238E27FC236}">
                <a16:creationId xmlns:a16="http://schemas.microsoft.com/office/drawing/2014/main" id="{855D22D0-2AA0-4A29-BBB4-1D0CC4335DD2}"/>
              </a:ext>
            </a:extLst>
          </p:cNvPr>
          <p:cNvSpPr/>
          <p:nvPr/>
        </p:nvSpPr>
        <p:spPr>
          <a:xfrm>
            <a:off x="8502681" y="1787813"/>
            <a:ext cx="2438873"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00F226C-3D9A-4566-9ADC-573D6AA07DB9}"/>
              </a:ext>
            </a:extLst>
          </p:cNvPr>
          <p:cNvSpPr txBox="1"/>
          <p:nvPr/>
        </p:nvSpPr>
        <p:spPr>
          <a:xfrm>
            <a:off x="8559831" y="1860321"/>
            <a:ext cx="2438873" cy="369332"/>
          </a:xfrm>
          <a:prstGeom prst="rect">
            <a:avLst/>
          </a:prstGeom>
          <a:noFill/>
        </p:spPr>
        <p:txBody>
          <a:bodyPr wrap="none" rtlCol="0" anchor="t">
            <a:spAutoFit/>
          </a:bodyPr>
          <a:lstStyle/>
          <a:p>
            <a:pPr algn="l"/>
            <a:r>
              <a:rPr lang="en-US" altLang="zh-CN" dirty="0" err="1">
                <a:solidFill>
                  <a:schemeClr val="bg1"/>
                </a:solidFill>
                <a:ea typeface="站酷高端黑" panose="02010600030101010101" pitchFamily="2" charset="-122"/>
              </a:rPr>
              <a:t>EasyExcel</a:t>
            </a:r>
            <a:r>
              <a:rPr lang="zh-CN" altLang="en-US" dirty="0">
                <a:solidFill>
                  <a:schemeClr val="bg1"/>
                </a:solidFill>
                <a:ea typeface="站酷高端黑" panose="02010600030101010101" pitchFamily="2" charset="-122"/>
              </a:rPr>
              <a:t>源码注释摘抄</a:t>
            </a:r>
            <a:endParaRPr lang="zh-CN" altLang="en-US" dirty="0">
              <a:solidFill>
                <a:schemeClr val="bg1"/>
              </a:solidFill>
              <a:ea typeface="站酷高端黑" panose="02010600030101010101" pitchFamily="2" charset="-122"/>
              <a:sym typeface="+mn-ea"/>
            </a:endParaRPr>
          </a:p>
        </p:txBody>
      </p:sp>
    </p:spTree>
    <p:extLst>
      <p:ext uri="{BB962C8B-B14F-4D97-AF65-F5344CB8AC3E}">
        <p14:creationId xmlns:p14="http://schemas.microsoft.com/office/powerpoint/2010/main" val="65284848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7AFC2C-3AA2-4869-B453-65E90C2CB444}"/>
              </a:ext>
            </a:extLst>
          </p:cNvPr>
          <p:cNvSpPr txBox="1"/>
          <p:nvPr/>
        </p:nvSpPr>
        <p:spPr>
          <a:xfrm>
            <a:off x="939033" y="335155"/>
            <a:ext cx="7435609" cy="134075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优化第二步</a:t>
            </a:r>
            <a:endParaRPr lang="en-US" altLang="zh-CN" b="1" dirty="0">
              <a:solidFill>
                <a:srgbClr val="4F81BC"/>
              </a:solidFill>
              <a:latin typeface="Calibri" panose="020F0502020204030204" pitchFamily="34" charset="0"/>
              <a:ea typeface="站酷高端黑" panose="02010600030101010101" pitchFamily="2" charset="-122"/>
            </a:endParaRPr>
          </a:p>
          <a:p>
            <a:pPr>
              <a:lnSpc>
                <a:spcPct val="150000"/>
              </a:lnSpc>
            </a:pPr>
            <a:r>
              <a:rPr lang="zh-CN" altLang="en-US" dirty="0">
                <a:solidFill>
                  <a:srgbClr val="4F80BD"/>
                </a:solidFill>
                <a:ea typeface="站酷高端黑" panose="02010600030101010101" pitchFamily="2" charset="-122"/>
              </a:rPr>
              <a:t>利用零拷贝原理</a:t>
            </a:r>
            <a:r>
              <a:rPr lang="en-US" altLang="zh-CN" dirty="0">
                <a:solidFill>
                  <a:srgbClr val="4F80BD"/>
                </a:solidFill>
                <a:ea typeface="站酷高端黑" panose="02010600030101010101" pitchFamily="2" charset="-122"/>
              </a:rPr>
              <a:t>,</a:t>
            </a:r>
            <a:r>
              <a:rPr lang="zh-CN" altLang="en-US" dirty="0">
                <a:solidFill>
                  <a:srgbClr val="4F80BD"/>
                </a:solidFill>
                <a:ea typeface="站酷高端黑" panose="02010600030101010101" pitchFamily="2" charset="-122"/>
              </a:rPr>
              <a:t>优化</a:t>
            </a:r>
            <a:r>
              <a:rPr lang="en-US" altLang="zh-CN" dirty="0">
                <a:solidFill>
                  <a:srgbClr val="4F80BD"/>
                </a:solidFill>
                <a:ea typeface="站酷高端黑" panose="02010600030101010101" pitchFamily="2" charset="-122"/>
              </a:rPr>
              <a:t>Excel</a:t>
            </a:r>
            <a:r>
              <a:rPr lang="zh-CN" altLang="en-US" dirty="0">
                <a:solidFill>
                  <a:srgbClr val="4F80BD"/>
                </a:solidFill>
                <a:ea typeface="站酷高端黑" panose="02010600030101010101" pitchFamily="2" charset="-122"/>
              </a:rPr>
              <a:t>下载</a:t>
            </a:r>
            <a:r>
              <a:rPr lang="en-US" altLang="zh-CN" dirty="0">
                <a:solidFill>
                  <a:srgbClr val="4F80BD"/>
                </a:solidFill>
                <a:ea typeface="站酷高端黑" panose="02010600030101010101" pitchFamily="2" charset="-122"/>
              </a:rPr>
              <a:t>,</a:t>
            </a:r>
            <a:r>
              <a:rPr lang="zh-CN" altLang="en-US" dirty="0">
                <a:solidFill>
                  <a:srgbClr val="4F80BD"/>
                </a:solidFill>
                <a:ea typeface="站酷高端黑" panose="02010600030101010101" pitchFamily="2" charset="-122"/>
              </a:rPr>
              <a:t>原理类似蚂蚁消息中间件的优化方式</a:t>
            </a:r>
            <a:r>
              <a:rPr lang="en-US" altLang="zh-CN" dirty="0">
                <a:solidFill>
                  <a:srgbClr val="4F80BD"/>
                </a:solidFill>
                <a:ea typeface="站酷高端黑" panose="02010600030101010101" pitchFamily="2" charset="-122"/>
              </a:rPr>
              <a:t>,</a:t>
            </a:r>
          </a:p>
          <a:p>
            <a:pPr>
              <a:lnSpc>
                <a:spcPct val="150000"/>
              </a:lnSpc>
            </a:pPr>
            <a:r>
              <a:rPr lang="zh-CN" altLang="en-US" dirty="0">
                <a:solidFill>
                  <a:srgbClr val="4F80BD"/>
                </a:solidFill>
                <a:ea typeface="站酷高端黑" panose="02010600030101010101" pitchFamily="2" charset="-122"/>
              </a:rPr>
              <a:t>就是尽量将数据移出堆外</a:t>
            </a:r>
            <a:r>
              <a:rPr lang="en-US" altLang="zh-CN" dirty="0">
                <a:solidFill>
                  <a:srgbClr val="4F80BD"/>
                </a:solidFill>
                <a:ea typeface="站酷高端黑" panose="02010600030101010101" pitchFamily="2" charset="-122"/>
              </a:rPr>
              <a:t>,</a:t>
            </a:r>
            <a:r>
              <a:rPr lang="zh-CN" altLang="en-US" dirty="0">
                <a:solidFill>
                  <a:srgbClr val="4F80BD"/>
                </a:solidFill>
                <a:ea typeface="站酷高端黑" panose="02010600030101010101" pitchFamily="2" charset="-122"/>
              </a:rPr>
              <a:t>给</a:t>
            </a:r>
            <a:r>
              <a:rPr lang="en-US" altLang="zh-CN" dirty="0">
                <a:solidFill>
                  <a:srgbClr val="4F80BD"/>
                </a:solidFill>
                <a:ea typeface="站酷高端黑" panose="02010600030101010101" pitchFamily="2" charset="-122"/>
              </a:rPr>
              <a:t>JVM</a:t>
            </a:r>
            <a:r>
              <a:rPr lang="zh-CN" altLang="en-US" dirty="0">
                <a:solidFill>
                  <a:srgbClr val="4F80BD"/>
                </a:solidFill>
                <a:ea typeface="站酷高端黑" panose="02010600030101010101" pitchFamily="2" charset="-122"/>
              </a:rPr>
              <a:t>留出更多的内存空间 </a:t>
            </a:r>
          </a:p>
        </p:txBody>
      </p:sp>
      <p:pic>
        <p:nvPicPr>
          <p:cNvPr id="6" name="Picture">
            <a:extLst>
              <a:ext uri="{FF2B5EF4-FFF2-40B4-BE49-F238E27FC236}">
                <a16:creationId xmlns:a16="http://schemas.microsoft.com/office/drawing/2014/main" id="{11C74BB4-BE9B-4F60-B568-DDC1781E5E8A}"/>
              </a:ext>
            </a:extLst>
          </p:cNvPr>
          <p:cNvPicPr/>
          <p:nvPr/>
        </p:nvPicPr>
        <p:blipFill>
          <a:blip r:embed="rId2"/>
          <a:stretch>
            <a:fillRect/>
          </a:stretch>
        </p:blipFill>
        <p:spPr bwMode="auto">
          <a:xfrm>
            <a:off x="5038725" y="4290120"/>
            <a:ext cx="6506289" cy="2257426"/>
          </a:xfrm>
          <a:prstGeom prst="rect">
            <a:avLst/>
          </a:prstGeom>
          <a:noFill/>
          <a:ln w="9525">
            <a:noFill/>
            <a:headEnd/>
            <a:tailEnd/>
          </a:ln>
        </p:spPr>
      </p:pic>
      <p:pic>
        <p:nvPicPr>
          <p:cNvPr id="7" name="Picture">
            <a:extLst>
              <a:ext uri="{FF2B5EF4-FFF2-40B4-BE49-F238E27FC236}">
                <a16:creationId xmlns:a16="http://schemas.microsoft.com/office/drawing/2014/main" id="{7C3AB3D0-7065-4A63-91FD-39CB260DCA13}"/>
              </a:ext>
            </a:extLst>
          </p:cNvPr>
          <p:cNvPicPr/>
          <p:nvPr/>
        </p:nvPicPr>
        <p:blipFill>
          <a:blip r:embed="rId3"/>
          <a:stretch>
            <a:fillRect/>
          </a:stretch>
        </p:blipFill>
        <p:spPr bwMode="auto">
          <a:xfrm>
            <a:off x="5038725" y="1889878"/>
            <a:ext cx="6506289" cy="2257426"/>
          </a:xfrm>
          <a:prstGeom prst="rect">
            <a:avLst/>
          </a:prstGeom>
          <a:noFill/>
          <a:ln w="9525">
            <a:noFill/>
            <a:headEnd/>
            <a:tailEnd/>
          </a:ln>
        </p:spPr>
      </p:pic>
      <p:sp>
        <p:nvSpPr>
          <p:cNvPr id="9" name="文本框 8">
            <a:extLst>
              <a:ext uri="{FF2B5EF4-FFF2-40B4-BE49-F238E27FC236}">
                <a16:creationId xmlns:a16="http://schemas.microsoft.com/office/drawing/2014/main" id="{E156DFD6-B735-4297-B44C-F4DEE5509ADF}"/>
              </a:ext>
            </a:extLst>
          </p:cNvPr>
          <p:cNvSpPr txBox="1"/>
          <p:nvPr/>
        </p:nvSpPr>
        <p:spPr>
          <a:xfrm>
            <a:off x="2949653" y="4996485"/>
            <a:ext cx="1790700" cy="584775"/>
          </a:xfrm>
          <a:prstGeom prst="rect">
            <a:avLst/>
          </a:prstGeom>
          <a:noFill/>
        </p:spPr>
        <p:txBody>
          <a:bodyPr wrap="square">
            <a:spAutoFit/>
          </a:bodyPr>
          <a:lstStyle/>
          <a:p>
            <a:pPr algn="ctr"/>
            <a:r>
              <a:rPr lang="zh-CN" altLang="en-US" sz="1600" dirty="0">
                <a:solidFill>
                  <a:schemeClr val="tx1">
                    <a:lumMod val="65000"/>
                    <a:lumOff val="35000"/>
                  </a:schemeClr>
                </a:solidFill>
                <a:latin typeface="+mn-ea"/>
                <a:cs typeface="+mn-ea"/>
              </a:rPr>
              <a:t>零拷贝方式</a:t>
            </a:r>
            <a:endParaRPr lang="en-US" altLang="zh-CN" sz="1600" dirty="0">
              <a:solidFill>
                <a:schemeClr val="tx1">
                  <a:lumMod val="65000"/>
                  <a:lumOff val="35000"/>
                </a:schemeClr>
              </a:solidFill>
              <a:latin typeface="+mn-ea"/>
              <a:cs typeface="+mn-ea"/>
            </a:endParaRPr>
          </a:p>
          <a:p>
            <a:pPr algn="ctr"/>
            <a:r>
              <a:rPr lang="zh-CN" altLang="en-US" sz="1600" dirty="0">
                <a:solidFill>
                  <a:schemeClr val="tx1">
                    <a:lumMod val="65000"/>
                    <a:lumOff val="35000"/>
                  </a:schemeClr>
                </a:solidFill>
                <a:latin typeface="+mn-ea"/>
                <a:cs typeface="+mn-ea"/>
              </a:rPr>
              <a:t>下载文件代码 </a:t>
            </a:r>
          </a:p>
        </p:txBody>
      </p:sp>
      <p:sp>
        <p:nvSpPr>
          <p:cNvPr id="11" name="文本框 10">
            <a:extLst>
              <a:ext uri="{FF2B5EF4-FFF2-40B4-BE49-F238E27FC236}">
                <a16:creationId xmlns:a16="http://schemas.microsoft.com/office/drawing/2014/main" id="{5834BC7A-3504-4D33-B041-F2381AFD8373}"/>
              </a:ext>
            </a:extLst>
          </p:cNvPr>
          <p:cNvSpPr txBox="1"/>
          <p:nvPr/>
        </p:nvSpPr>
        <p:spPr>
          <a:xfrm>
            <a:off x="2968705" y="2745595"/>
            <a:ext cx="1790700" cy="584775"/>
          </a:xfrm>
          <a:prstGeom prst="rect">
            <a:avLst/>
          </a:prstGeom>
          <a:noFill/>
        </p:spPr>
        <p:txBody>
          <a:bodyPr wrap="square">
            <a:spAutoFit/>
          </a:bodyPr>
          <a:lstStyle/>
          <a:p>
            <a:pPr algn="ctr"/>
            <a:r>
              <a:rPr lang="zh-CN" altLang="en-US" sz="1600" dirty="0">
                <a:solidFill>
                  <a:schemeClr val="tx1">
                    <a:lumMod val="65000"/>
                    <a:lumOff val="35000"/>
                  </a:schemeClr>
                </a:solidFill>
                <a:latin typeface="+mn-ea"/>
                <a:cs typeface="+mn-ea"/>
              </a:rPr>
              <a:t>普通方式</a:t>
            </a:r>
            <a:endParaRPr lang="en-US" altLang="zh-CN" sz="1600" dirty="0">
              <a:solidFill>
                <a:schemeClr val="tx1">
                  <a:lumMod val="65000"/>
                  <a:lumOff val="35000"/>
                </a:schemeClr>
              </a:solidFill>
              <a:latin typeface="+mn-ea"/>
              <a:cs typeface="+mn-ea"/>
            </a:endParaRPr>
          </a:p>
          <a:p>
            <a:pPr algn="ctr"/>
            <a:r>
              <a:rPr lang="zh-CN" altLang="en-US" sz="1600" dirty="0">
                <a:solidFill>
                  <a:schemeClr val="tx1">
                    <a:lumMod val="65000"/>
                    <a:lumOff val="35000"/>
                  </a:schemeClr>
                </a:solidFill>
                <a:latin typeface="+mn-ea"/>
                <a:cs typeface="+mn-ea"/>
              </a:rPr>
              <a:t>下载文件代码 </a:t>
            </a:r>
          </a:p>
        </p:txBody>
      </p:sp>
      <p:sp>
        <p:nvSpPr>
          <p:cNvPr id="14" name="文本框 13">
            <a:extLst>
              <a:ext uri="{FF2B5EF4-FFF2-40B4-BE49-F238E27FC236}">
                <a16:creationId xmlns:a16="http://schemas.microsoft.com/office/drawing/2014/main" id="{2FDF044D-91D5-42A0-A4E8-F08BCF404903}"/>
              </a:ext>
            </a:extLst>
          </p:cNvPr>
          <p:cNvSpPr txBox="1"/>
          <p:nvPr/>
        </p:nvSpPr>
        <p:spPr>
          <a:xfrm>
            <a:off x="1392138" y="3809146"/>
            <a:ext cx="1300282" cy="646331"/>
          </a:xfrm>
          <a:prstGeom prst="rect">
            <a:avLst/>
          </a:prstGeom>
          <a:noFill/>
        </p:spPr>
        <p:txBody>
          <a:bodyPr wrap="square">
            <a:spAutoFit/>
          </a:bodyPr>
          <a:lstStyle/>
          <a:p>
            <a:pPr algn="ctr"/>
            <a:r>
              <a:rPr lang="zh-CN" altLang="en-US" sz="1800" b="0" i="0" u="none" strike="noStrike" baseline="0" dirty="0">
                <a:solidFill>
                  <a:srgbClr val="4F81BC"/>
                </a:solidFill>
                <a:latin typeface="宋体@"/>
              </a:rPr>
              <a:t>零拷贝</a:t>
            </a:r>
            <a:endParaRPr lang="en-US" altLang="zh-CN" sz="1800" b="0" i="0" u="none" strike="noStrike" baseline="0" dirty="0">
              <a:solidFill>
                <a:srgbClr val="4F81BC"/>
              </a:solidFill>
              <a:latin typeface="宋体@"/>
            </a:endParaRPr>
          </a:p>
          <a:p>
            <a:pPr algn="ctr"/>
            <a:r>
              <a:rPr lang="zh-CN" altLang="en-US" sz="1800" b="0" i="0" u="none" strike="noStrike" baseline="0" dirty="0">
                <a:solidFill>
                  <a:srgbClr val="4F81BC"/>
                </a:solidFill>
                <a:latin typeface="宋体@"/>
              </a:rPr>
              <a:t>原理</a:t>
            </a:r>
          </a:p>
        </p:txBody>
      </p:sp>
      <p:sp>
        <p:nvSpPr>
          <p:cNvPr id="15" name="箭头: 右 14">
            <a:extLst>
              <a:ext uri="{FF2B5EF4-FFF2-40B4-BE49-F238E27FC236}">
                <a16:creationId xmlns:a16="http://schemas.microsoft.com/office/drawing/2014/main" id="{C92A25B4-6CA3-4BD3-AC83-6BD8CB24D376}"/>
              </a:ext>
            </a:extLst>
          </p:cNvPr>
          <p:cNvSpPr/>
          <p:nvPr/>
        </p:nvSpPr>
        <p:spPr>
          <a:xfrm>
            <a:off x="4667369" y="2876103"/>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02947F17-66B5-4103-83E3-B4A1E0894363}"/>
              </a:ext>
            </a:extLst>
          </p:cNvPr>
          <p:cNvSpPr/>
          <p:nvPr/>
        </p:nvSpPr>
        <p:spPr>
          <a:xfrm>
            <a:off x="4643557" y="5129656"/>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大括号 16">
            <a:extLst>
              <a:ext uri="{FF2B5EF4-FFF2-40B4-BE49-F238E27FC236}">
                <a16:creationId xmlns:a16="http://schemas.microsoft.com/office/drawing/2014/main" id="{E1561F99-839D-4F3F-BB96-18BC19A0A076}"/>
              </a:ext>
            </a:extLst>
          </p:cNvPr>
          <p:cNvSpPr/>
          <p:nvPr/>
        </p:nvSpPr>
        <p:spPr>
          <a:xfrm>
            <a:off x="2581275" y="3010522"/>
            <a:ext cx="438150" cy="2186431"/>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9731550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424AE7-B238-4051-A8F8-18B2CF6D6AF2}"/>
              </a:ext>
            </a:extLst>
          </p:cNvPr>
          <p:cNvSpPr txBox="1"/>
          <p:nvPr/>
        </p:nvSpPr>
        <p:spPr>
          <a:xfrm>
            <a:off x="911225" y="1451531"/>
            <a:ext cx="2822575" cy="400110"/>
          </a:xfrm>
          <a:prstGeom prst="rect">
            <a:avLst/>
          </a:prstGeom>
          <a:noFill/>
        </p:spPr>
        <p:txBody>
          <a:bodyPr wrap="square">
            <a:spAutoFit/>
          </a:bodyPr>
          <a:lstStyle/>
          <a:p>
            <a:r>
              <a:rPr lang="en-US" altLang="zh-CN" sz="2000" dirty="0" err="1">
                <a:solidFill>
                  <a:srgbClr val="4F80BD"/>
                </a:solidFill>
                <a:ea typeface="站酷高端黑" panose="02010600030101010101" pitchFamily="2" charset="-122"/>
              </a:rPr>
              <a:t>mmap</a:t>
            </a:r>
            <a:r>
              <a:rPr lang="en-US" altLang="zh-CN" sz="2000" dirty="0">
                <a:solidFill>
                  <a:srgbClr val="4F80BD"/>
                </a:solidFill>
                <a:ea typeface="站酷高端黑" panose="02010600030101010101" pitchFamily="2" charset="-122"/>
              </a:rPr>
              <a:t> </a:t>
            </a:r>
            <a:r>
              <a:rPr lang="zh-CN" altLang="en-US" sz="2000" dirty="0">
                <a:solidFill>
                  <a:srgbClr val="4F80BD"/>
                </a:solidFill>
                <a:ea typeface="站酷高端黑" panose="02010600030101010101" pitchFamily="2" charset="-122"/>
              </a:rPr>
              <a:t>形式的文件传输 </a:t>
            </a:r>
          </a:p>
        </p:txBody>
      </p:sp>
      <p:pic>
        <p:nvPicPr>
          <p:cNvPr id="4" name="Picture">
            <a:extLst>
              <a:ext uri="{FF2B5EF4-FFF2-40B4-BE49-F238E27FC236}">
                <a16:creationId xmlns:a16="http://schemas.microsoft.com/office/drawing/2014/main" id="{CE6D3BD2-5CD8-48C9-8EC6-4F3E99AA54FD}"/>
              </a:ext>
            </a:extLst>
          </p:cNvPr>
          <p:cNvPicPr/>
          <p:nvPr/>
        </p:nvPicPr>
        <p:blipFill>
          <a:blip r:embed="rId2"/>
          <a:stretch>
            <a:fillRect/>
          </a:stretch>
        </p:blipFill>
        <p:spPr bwMode="auto">
          <a:xfrm>
            <a:off x="996949" y="2124789"/>
            <a:ext cx="5451475" cy="3428286"/>
          </a:xfrm>
          <a:prstGeom prst="rect">
            <a:avLst/>
          </a:prstGeom>
          <a:noFill/>
          <a:ln w="9525">
            <a:noFill/>
            <a:headEnd/>
            <a:tailEnd/>
          </a:ln>
        </p:spPr>
      </p:pic>
      <p:sp>
        <p:nvSpPr>
          <p:cNvPr id="6" name="文本框 5">
            <a:extLst>
              <a:ext uri="{FF2B5EF4-FFF2-40B4-BE49-F238E27FC236}">
                <a16:creationId xmlns:a16="http://schemas.microsoft.com/office/drawing/2014/main" id="{120EAD96-58E0-4A3A-B1F8-A3B1EFB3DAD0}"/>
              </a:ext>
            </a:extLst>
          </p:cNvPr>
          <p:cNvSpPr txBox="1"/>
          <p:nvPr/>
        </p:nvSpPr>
        <p:spPr>
          <a:xfrm>
            <a:off x="6800849" y="2362085"/>
            <a:ext cx="4886326" cy="295369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dirty="0" err="1">
                <a:solidFill>
                  <a:schemeClr val="tx1">
                    <a:lumMod val="65000"/>
                    <a:lumOff val="35000"/>
                  </a:schemeClr>
                </a:solidFill>
                <a:latin typeface="+mn-ea"/>
                <a:cs typeface="+mn-ea"/>
              </a:rPr>
              <a:t>mmap</a:t>
            </a:r>
            <a:r>
              <a:rPr lang="en-US" altLang="zh-CN" dirty="0">
                <a:solidFill>
                  <a:schemeClr val="tx1">
                    <a:lumMod val="65000"/>
                    <a:lumOff val="35000"/>
                  </a:schemeClr>
                </a:solidFill>
                <a:latin typeface="+mn-ea"/>
                <a:cs typeface="+mn-ea"/>
              </a:rPr>
              <a:t> </a:t>
            </a:r>
            <a:r>
              <a:rPr lang="zh-CN" altLang="en-US" dirty="0">
                <a:solidFill>
                  <a:schemeClr val="tx1">
                    <a:lumMod val="65000"/>
                    <a:lumOff val="35000"/>
                  </a:schemeClr>
                </a:solidFill>
                <a:latin typeface="+mn-ea"/>
                <a:cs typeface="+mn-ea"/>
              </a:rPr>
              <a:t>通过内存映射，将文件映射到内核缓冲区，同时用户空间可以共享内核空间的数据。 在进行网络传输时，不需要从内核缓冲区拷贝到用户缓冲区</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减少了一次数据从内核空间到用户空间的拷贝次数</a:t>
            </a:r>
            <a:endParaRPr lang="en-US" altLang="zh-CN" dirty="0">
              <a:solidFill>
                <a:schemeClr val="tx1">
                  <a:lumMod val="65000"/>
                  <a:lumOff val="35000"/>
                </a:schemeClr>
              </a:solidFill>
              <a:latin typeface="+mn-ea"/>
              <a:cs typeface="+mn-ea"/>
            </a:endParaRPr>
          </a:p>
          <a:p>
            <a:pPr marL="285750" indent="-285750">
              <a:lnSpc>
                <a:spcPct val="150000"/>
              </a:lnSpc>
              <a:buFont typeface="Wingdings" panose="05000000000000000000" pitchFamily="2" charset="2"/>
              <a:buChar char="p"/>
            </a:pPr>
            <a:r>
              <a:rPr lang="zh-CN" altLang="en-US" dirty="0">
                <a:solidFill>
                  <a:schemeClr val="tx1">
                    <a:lumMod val="65000"/>
                    <a:lumOff val="35000"/>
                  </a:schemeClr>
                </a:solidFill>
                <a:latin typeface="+mn-ea"/>
                <a:cs typeface="+mn-ea"/>
              </a:rPr>
              <a:t>一共发生了</a:t>
            </a:r>
            <a:r>
              <a:rPr lang="en-US" altLang="zh-CN" dirty="0">
                <a:solidFill>
                  <a:schemeClr val="tx1">
                    <a:lumMod val="65000"/>
                    <a:lumOff val="35000"/>
                  </a:schemeClr>
                </a:solidFill>
                <a:latin typeface="+mn-ea"/>
                <a:cs typeface="+mn-ea"/>
              </a:rPr>
              <a:t>4 </a:t>
            </a:r>
            <a:r>
              <a:rPr lang="zh-CN" altLang="en-US" dirty="0">
                <a:solidFill>
                  <a:schemeClr val="tx1">
                    <a:lumMod val="65000"/>
                    <a:lumOff val="35000"/>
                  </a:schemeClr>
                </a:solidFill>
                <a:latin typeface="+mn-ea"/>
                <a:cs typeface="+mn-ea"/>
              </a:rPr>
              <a:t>次用户态与内核态的</a:t>
            </a:r>
            <a:r>
              <a:rPr lang="en-US" altLang="zh-CN" dirty="0">
                <a:solidFill>
                  <a:schemeClr val="tx1">
                    <a:lumMod val="65000"/>
                    <a:lumOff val="35000"/>
                  </a:schemeClr>
                </a:solidFill>
                <a:latin typeface="+mn-ea"/>
                <a:cs typeface="+mn-ea"/>
              </a:rPr>
              <a:t>CPU </a:t>
            </a:r>
            <a:r>
              <a:rPr lang="zh-CN" altLang="en-US" dirty="0">
                <a:solidFill>
                  <a:schemeClr val="tx1">
                    <a:lumMod val="65000"/>
                    <a:lumOff val="35000"/>
                  </a:schemeClr>
                </a:solidFill>
                <a:latin typeface="+mn-ea"/>
                <a:cs typeface="+mn-ea"/>
              </a:rPr>
              <a:t>上下文切换和</a:t>
            </a:r>
            <a:r>
              <a:rPr lang="en-US" altLang="zh-CN" dirty="0">
                <a:solidFill>
                  <a:schemeClr val="tx1">
                    <a:lumMod val="65000"/>
                    <a:lumOff val="35000"/>
                  </a:schemeClr>
                </a:solidFill>
                <a:latin typeface="+mn-ea"/>
                <a:cs typeface="+mn-ea"/>
              </a:rPr>
              <a:t>2 </a:t>
            </a:r>
            <a:r>
              <a:rPr lang="zh-CN" altLang="en-US" dirty="0">
                <a:solidFill>
                  <a:schemeClr val="tx1">
                    <a:lumMod val="65000"/>
                    <a:lumOff val="35000"/>
                  </a:schemeClr>
                </a:solidFill>
                <a:latin typeface="+mn-ea"/>
                <a:cs typeface="+mn-ea"/>
              </a:rPr>
              <a:t>次</a:t>
            </a:r>
            <a:r>
              <a:rPr lang="en-US" altLang="zh-CN" dirty="0">
                <a:solidFill>
                  <a:schemeClr val="tx1">
                    <a:lumMod val="65000"/>
                    <a:lumOff val="35000"/>
                  </a:schemeClr>
                </a:solidFill>
                <a:latin typeface="+mn-ea"/>
                <a:cs typeface="+mn-ea"/>
              </a:rPr>
              <a:t>DMA </a:t>
            </a:r>
            <a:r>
              <a:rPr lang="zh-CN" altLang="en-US" dirty="0">
                <a:solidFill>
                  <a:schemeClr val="tx1">
                    <a:lumMod val="65000"/>
                    <a:lumOff val="35000"/>
                  </a:schemeClr>
                </a:solidFill>
                <a:latin typeface="+mn-ea"/>
                <a:cs typeface="+mn-ea"/>
              </a:rPr>
              <a:t>拷贝和</a:t>
            </a:r>
            <a:r>
              <a:rPr lang="en-US" altLang="zh-CN" dirty="0">
                <a:solidFill>
                  <a:schemeClr val="tx1">
                    <a:lumMod val="65000"/>
                    <a:lumOff val="35000"/>
                  </a:schemeClr>
                </a:solidFill>
                <a:latin typeface="+mn-ea"/>
                <a:cs typeface="+mn-ea"/>
              </a:rPr>
              <a:t>1 </a:t>
            </a:r>
            <a:r>
              <a:rPr lang="zh-CN" altLang="en-US" dirty="0">
                <a:solidFill>
                  <a:schemeClr val="tx1">
                    <a:lumMod val="65000"/>
                    <a:lumOff val="35000"/>
                  </a:schemeClr>
                </a:solidFill>
                <a:latin typeface="+mn-ea"/>
                <a:cs typeface="+mn-ea"/>
              </a:rPr>
              <a:t>次</a:t>
            </a:r>
            <a:r>
              <a:rPr lang="en-US" altLang="zh-CN" dirty="0">
                <a:solidFill>
                  <a:schemeClr val="tx1">
                    <a:lumMod val="65000"/>
                    <a:lumOff val="35000"/>
                  </a:schemeClr>
                </a:solidFill>
                <a:latin typeface="+mn-ea"/>
                <a:cs typeface="+mn-ea"/>
              </a:rPr>
              <a:t>CPU </a:t>
            </a:r>
            <a:r>
              <a:rPr lang="zh-CN" altLang="en-US" dirty="0">
                <a:solidFill>
                  <a:schemeClr val="tx1">
                    <a:lumMod val="65000"/>
                    <a:lumOff val="35000"/>
                  </a:schemeClr>
                </a:solidFill>
                <a:latin typeface="+mn-ea"/>
                <a:cs typeface="+mn-ea"/>
              </a:rPr>
              <a:t>拷贝 </a:t>
            </a:r>
          </a:p>
        </p:txBody>
      </p:sp>
    </p:spTree>
    <p:extLst>
      <p:ext uri="{BB962C8B-B14F-4D97-AF65-F5344CB8AC3E}">
        <p14:creationId xmlns:p14="http://schemas.microsoft.com/office/powerpoint/2010/main" val="204973038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9961E4C-60AC-493F-9D14-05EF937500E8}"/>
              </a:ext>
            </a:extLst>
          </p:cNvPr>
          <p:cNvSpPr txBox="1"/>
          <p:nvPr/>
        </p:nvSpPr>
        <p:spPr>
          <a:xfrm>
            <a:off x="913448" y="1343501"/>
            <a:ext cx="5087302" cy="50488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传统的文件传输 </a:t>
            </a:r>
          </a:p>
        </p:txBody>
      </p:sp>
      <p:pic>
        <p:nvPicPr>
          <p:cNvPr id="4" name="Picture">
            <a:extLst>
              <a:ext uri="{FF2B5EF4-FFF2-40B4-BE49-F238E27FC236}">
                <a16:creationId xmlns:a16="http://schemas.microsoft.com/office/drawing/2014/main" id="{B2D0EFEB-07A2-496D-AC31-0A574ABBDC45}"/>
              </a:ext>
            </a:extLst>
          </p:cNvPr>
          <p:cNvPicPr/>
          <p:nvPr/>
        </p:nvPicPr>
        <p:blipFill>
          <a:blip r:embed="rId2"/>
          <a:stretch>
            <a:fillRect/>
          </a:stretch>
        </p:blipFill>
        <p:spPr bwMode="auto">
          <a:xfrm>
            <a:off x="996950" y="2063273"/>
            <a:ext cx="5461000" cy="3451225"/>
          </a:xfrm>
          <a:prstGeom prst="rect">
            <a:avLst/>
          </a:prstGeom>
          <a:noFill/>
          <a:ln w="9525">
            <a:noFill/>
            <a:headEnd/>
            <a:tailEnd/>
          </a:ln>
        </p:spPr>
      </p:pic>
      <p:sp>
        <p:nvSpPr>
          <p:cNvPr id="6" name="文本框 5">
            <a:extLst>
              <a:ext uri="{FF2B5EF4-FFF2-40B4-BE49-F238E27FC236}">
                <a16:creationId xmlns:a16="http://schemas.microsoft.com/office/drawing/2014/main" id="{5886E409-8D3E-4072-B63D-A2E33A3BCD48}"/>
              </a:ext>
            </a:extLst>
          </p:cNvPr>
          <p:cNvSpPr txBox="1"/>
          <p:nvPr/>
        </p:nvSpPr>
        <p:spPr>
          <a:xfrm>
            <a:off x="6750050" y="2224961"/>
            <a:ext cx="4445000" cy="295369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800" dirty="0">
                <a:solidFill>
                  <a:schemeClr val="tx1">
                    <a:lumMod val="65000"/>
                    <a:lumOff val="35000"/>
                  </a:schemeClr>
                </a:solidFill>
                <a:latin typeface="+mn-ea"/>
                <a:cs typeface="+mn-ea"/>
              </a:rPr>
              <a:t>数据读取和写入是从用户空间到内核空间来回复制，而内核空间的数据是通过操作系统层面的 </a:t>
            </a:r>
            <a:r>
              <a:rPr lang="en-US" altLang="zh-CN" sz="1800" dirty="0">
                <a:solidFill>
                  <a:schemeClr val="tx1">
                    <a:lumMod val="65000"/>
                    <a:lumOff val="35000"/>
                  </a:schemeClr>
                </a:solidFill>
                <a:latin typeface="+mn-ea"/>
                <a:cs typeface="+mn-ea"/>
              </a:rPr>
              <a:t>I/O </a:t>
            </a:r>
            <a:r>
              <a:rPr lang="zh-CN" altLang="en-US" sz="1800" dirty="0">
                <a:solidFill>
                  <a:schemeClr val="tx1">
                    <a:lumMod val="65000"/>
                    <a:lumOff val="35000"/>
                  </a:schemeClr>
                </a:solidFill>
                <a:latin typeface="+mn-ea"/>
                <a:cs typeface="+mn-ea"/>
              </a:rPr>
              <a:t>接口从磁盘读取或写入</a:t>
            </a:r>
            <a:endParaRPr lang="en-US" altLang="zh-CN" sz="1800" dirty="0">
              <a:solidFill>
                <a:schemeClr val="tx1">
                  <a:lumMod val="65000"/>
                  <a:lumOff val="35000"/>
                </a:schemeClr>
              </a:solidFill>
              <a:latin typeface="+mn-ea"/>
              <a:cs typeface="+mn-ea"/>
            </a:endParaRPr>
          </a:p>
          <a:p>
            <a:pPr marL="285750" indent="-285750">
              <a:lnSpc>
                <a:spcPct val="150000"/>
              </a:lnSpc>
              <a:buFont typeface="Wingdings" panose="05000000000000000000" pitchFamily="2" charset="2"/>
              <a:buChar char="p"/>
            </a:pPr>
            <a:r>
              <a:rPr lang="zh-CN" altLang="en-US" sz="1800" dirty="0">
                <a:solidFill>
                  <a:schemeClr val="tx1">
                    <a:lumMod val="65000"/>
                    <a:lumOff val="35000"/>
                  </a:schemeClr>
                </a:solidFill>
                <a:latin typeface="+mn-ea"/>
                <a:cs typeface="+mn-ea"/>
              </a:rPr>
              <a:t>一共发生了</a:t>
            </a:r>
            <a:r>
              <a:rPr lang="en-US" altLang="zh-CN" sz="1800" dirty="0">
                <a:solidFill>
                  <a:schemeClr val="tx1">
                    <a:lumMod val="65000"/>
                    <a:lumOff val="35000"/>
                  </a:schemeClr>
                </a:solidFill>
                <a:latin typeface="+mn-ea"/>
                <a:cs typeface="+mn-ea"/>
              </a:rPr>
              <a:t>4 </a:t>
            </a:r>
            <a:r>
              <a:rPr lang="zh-CN" altLang="en-US" sz="1800" dirty="0">
                <a:solidFill>
                  <a:schemeClr val="tx1">
                    <a:lumMod val="65000"/>
                    <a:lumOff val="35000"/>
                  </a:schemeClr>
                </a:solidFill>
                <a:latin typeface="+mn-ea"/>
                <a:cs typeface="+mn-ea"/>
              </a:rPr>
              <a:t>次用户态与内核态的</a:t>
            </a:r>
            <a:r>
              <a:rPr lang="en-US" altLang="zh-CN" sz="1800" dirty="0">
                <a:solidFill>
                  <a:schemeClr val="tx1">
                    <a:lumMod val="65000"/>
                    <a:lumOff val="35000"/>
                  </a:schemeClr>
                </a:solidFill>
                <a:latin typeface="+mn-ea"/>
                <a:cs typeface="+mn-ea"/>
              </a:rPr>
              <a:t>CPU </a:t>
            </a:r>
            <a:r>
              <a:rPr lang="zh-CN" altLang="en-US" sz="1800" dirty="0">
                <a:solidFill>
                  <a:schemeClr val="tx1">
                    <a:lumMod val="65000"/>
                    <a:lumOff val="35000"/>
                  </a:schemeClr>
                </a:solidFill>
                <a:latin typeface="+mn-ea"/>
                <a:cs typeface="+mn-ea"/>
              </a:rPr>
              <a:t>上下文切换和</a:t>
            </a:r>
            <a:r>
              <a:rPr lang="en-US" altLang="zh-CN" sz="1800" dirty="0">
                <a:solidFill>
                  <a:schemeClr val="tx1">
                    <a:lumMod val="65000"/>
                    <a:lumOff val="35000"/>
                  </a:schemeClr>
                </a:solidFill>
                <a:latin typeface="+mn-ea"/>
                <a:cs typeface="+mn-ea"/>
              </a:rPr>
              <a:t>2 </a:t>
            </a:r>
            <a:r>
              <a:rPr lang="zh-CN" altLang="en-US" sz="1800" dirty="0">
                <a:solidFill>
                  <a:schemeClr val="tx1">
                    <a:lumMod val="65000"/>
                    <a:lumOff val="35000"/>
                  </a:schemeClr>
                </a:solidFill>
                <a:latin typeface="+mn-ea"/>
                <a:cs typeface="+mn-ea"/>
              </a:rPr>
              <a:t>次</a:t>
            </a:r>
            <a:r>
              <a:rPr lang="en-US" altLang="zh-CN" sz="1800" dirty="0">
                <a:solidFill>
                  <a:schemeClr val="tx1">
                    <a:lumMod val="65000"/>
                    <a:lumOff val="35000"/>
                  </a:schemeClr>
                </a:solidFill>
                <a:latin typeface="+mn-ea"/>
                <a:cs typeface="+mn-ea"/>
              </a:rPr>
              <a:t>DMA </a:t>
            </a:r>
            <a:r>
              <a:rPr lang="zh-CN" altLang="en-US" sz="1800" dirty="0">
                <a:solidFill>
                  <a:schemeClr val="tx1">
                    <a:lumMod val="65000"/>
                    <a:lumOff val="35000"/>
                  </a:schemeClr>
                </a:solidFill>
                <a:latin typeface="+mn-ea"/>
                <a:cs typeface="+mn-ea"/>
              </a:rPr>
              <a:t>拷贝和</a:t>
            </a:r>
            <a:r>
              <a:rPr lang="en-US" altLang="zh-CN" sz="1800" dirty="0">
                <a:solidFill>
                  <a:schemeClr val="tx1">
                    <a:lumMod val="65000"/>
                    <a:lumOff val="35000"/>
                  </a:schemeClr>
                </a:solidFill>
                <a:latin typeface="+mn-ea"/>
                <a:cs typeface="+mn-ea"/>
              </a:rPr>
              <a:t>2 </a:t>
            </a:r>
            <a:r>
              <a:rPr lang="zh-CN" altLang="en-US" sz="1800" dirty="0">
                <a:solidFill>
                  <a:schemeClr val="tx1">
                    <a:lumMod val="65000"/>
                    <a:lumOff val="35000"/>
                  </a:schemeClr>
                </a:solidFill>
                <a:latin typeface="+mn-ea"/>
                <a:cs typeface="+mn-ea"/>
              </a:rPr>
              <a:t>次</a:t>
            </a:r>
            <a:r>
              <a:rPr lang="en-US" altLang="zh-CN" sz="1800" dirty="0">
                <a:solidFill>
                  <a:schemeClr val="tx1">
                    <a:lumMod val="65000"/>
                    <a:lumOff val="35000"/>
                  </a:schemeClr>
                </a:solidFill>
                <a:latin typeface="+mn-ea"/>
                <a:cs typeface="+mn-ea"/>
              </a:rPr>
              <a:t>CPU </a:t>
            </a:r>
            <a:r>
              <a:rPr lang="zh-CN" altLang="en-US" sz="1800" dirty="0">
                <a:solidFill>
                  <a:schemeClr val="tx1">
                    <a:lumMod val="65000"/>
                    <a:lumOff val="35000"/>
                  </a:schemeClr>
                </a:solidFill>
                <a:latin typeface="+mn-ea"/>
                <a:cs typeface="+mn-ea"/>
              </a:rPr>
              <a:t>拷贝</a:t>
            </a:r>
          </a:p>
        </p:txBody>
      </p:sp>
    </p:spTree>
    <p:extLst>
      <p:ext uri="{BB962C8B-B14F-4D97-AF65-F5344CB8AC3E}">
        <p14:creationId xmlns:p14="http://schemas.microsoft.com/office/powerpoint/2010/main" val="7555648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FA02E2-2CDE-4DC2-AEB0-6DB149AAECA0}"/>
              </a:ext>
            </a:extLst>
          </p:cNvPr>
          <p:cNvSpPr txBox="1"/>
          <p:nvPr/>
        </p:nvSpPr>
        <p:spPr>
          <a:xfrm>
            <a:off x="939800" y="1444595"/>
            <a:ext cx="3168968" cy="400110"/>
          </a:xfrm>
          <a:prstGeom prst="rect">
            <a:avLst/>
          </a:prstGeom>
          <a:noFill/>
        </p:spPr>
        <p:txBody>
          <a:bodyPr wrap="square">
            <a:spAutoFit/>
          </a:bodyPr>
          <a:lstStyle/>
          <a:p>
            <a:r>
              <a:rPr lang="en-US" altLang="zh-CN" sz="2000" dirty="0" err="1">
                <a:solidFill>
                  <a:srgbClr val="4F80BD"/>
                </a:solidFill>
                <a:ea typeface="站酷高端黑" panose="02010600030101010101" pitchFamily="2" charset="-122"/>
              </a:rPr>
              <a:t>sendfile</a:t>
            </a:r>
            <a:r>
              <a:rPr lang="zh-CN" altLang="en-US" sz="2000" dirty="0">
                <a:solidFill>
                  <a:srgbClr val="4F80BD"/>
                </a:solidFill>
                <a:ea typeface="站酷高端黑" panose="02010600030101010101" pitchFamily="2" charset="-122"/>
              </a:rPr>
              <a:t>形式的文件传输 </a:t>
            </a:r>
          </a:p>
        </p:txBody>
      </p:sp>
      <p:pic>
        <p:nvPicPr>
          <p:cNvPr id="4" name="Picture">
            <a:extLst>
              <a:ext uri="{FF2B5EF4-FFF2-40B4-BE49-F238E27FC236}">
                <a16:creationId xmlns:a16="http://schemas.microsoft.com/office/drawing/2014/main" id="{F164CE28-116B-4F46-8EDC-CE2B743C52B8}"/>
              </a:ext>
            </a:extLst>
          </p:cNvPr>
          <p:cNvPicPr/>
          <p:nvPr/>
        </p:nvPicPr>
        <p:blipFill>
          <a:blip r:embed="rId2"/>
          <a:stretch>
            <a:fillRect/>
          </a:stretch>
        </p:blipFill>
        <p:spPr bwMode="auto">
          <a:xfrm>
            <a:off x="1021079" y="2095499"/>
            <a:ext cx="5370195" cy="3317905"/>
          </a:xfrm>
          <a:prstGeom prst="rect">
            <a:avLst/>
          </a:prstGeom>
          <a:noFill/>
          <a:ln w="9525">
            <a:noFill/>
            <a:headEnd/>
            <a:tailEnd/>
          </a:ln>
        </p:spPr>
      </p:pic>
      <p:sp>
        <p:nvSpPr>
          <p:cNvPr id="6" name="文本框 5">
            <a:extLst>
              <a:ext uri="{FF2B5EF4-FFF2-40B4-BE49-F238E27FC236}">
                <a16:creationId xmlns:a16="http://schemas.microsoft.com/office/drawing/2014/main" id="{CA53DF16-CC94-4E0C-AF74-FF1F2D938204}"/>
              </a:ext>
            </a:extLst>
          </p:cNvPr>
          <p:cNvSpPr txBox="1"/>
          <p:nvPr/>
        </p:nvSpPr>
        <p:spPr>
          <a:xfrm>
            <a:off x="6769894" y="2477611"/>
            <a:ext cx="4812506" cy="2122697"/>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solidFill>
                  <a:schemeClr val="tx1">
                    <a:lumMod val="65000"/>
                    <a:lumOff val="35000"/>
                  </a:schemeClr>
                </a:solidFill>
                <a:latin typeface="+mn-ea"/>
                <a:cs typeface="+mn-ea"/>
              </a:rPr>
              <a:t>进行 </a:t>
            </a:r>
            <a:r>
              <a:rPr lang="en-US" altLang="zh-CN" dirty="0" err="1">
                <a:solidFill>
                  <a:schemeClr val="tx1">
                    <a:lumMod val="65000"/>
                    <a:lumOff val="35000"/>
                  </a:schemeClr>
                </a:solidFill>
                <a:latin typeface="+mn-ea"/>
                <a:cs typeface="+mn-ea"/>
              </a:rPr>
              <a:t>sendFile</a:t>
            </a:r>
            <a:r>
              <a:rPr lang="en-US" altLang="zh-CN" dirty="0">
                <a:solidFill>
                  <a:schemeClr val="tx1">
                    <a:lumMod val="65000"/>
                    <a:lumOff val="35000"/>
                  </a:schemeClr>
                </a:solidFill>
                <a:latin typeface="+mn-ea"/>
                <a:cs typeface="+mn-ea"/>
              </a:rPr>
              <a:t> </a:t>
            </a:r>
            <a:r>
              <a:rPr lang="zh-CN" altLang="en-US" dirty="0">
                <a:solidFill>
                  <a:schemeClr val="tx1">
                    <a:lumMod val="65000"/>
                    <a:lumOff val="35000"/>
                  </a:schemeClr>
                </a:solidFill>
                <a:latin typeface="+mn-ea"/>
                <a:cs typeface="+mn-ea"/>
              </a:rPr>
              <a:t>系统调用时，数据被</a:t>
            </a:r>
            <a:r>
              <a:rPr lang="en-US" altLang="zh-CN" dirty="0">
                <a:solidFill>
                  <a:schemeClr val="tx1">
                    <a:lumMod val="65000"/>
                    <a:lumOff val="35000"/>
                  </a:schemeClr>
                </a:solidFill>
                <a:latin typeface="+mn-ea"/>
                <a:cs typeface="+mn-ea"/>
              </a:rPr>
              <a:t>DMA</a:t>
            </a:r>
            <a:r>
              <a:rPr lang="zh-CN" altLang="en-US" dirty="0">
                <a:solidFill>
                  <a:schemeClr val="tx1">
                    <a:lumMod val="65000"/>
                    <a:lumOff val="35000"/>
                  </a:schemeClr>
                </a:solidFill>
                <a:latin typeface="+mn-ea"/>
                <a:cs typeface="+mn-ea"/>
              </a:rPr>
              <a:t>引擎从文件复制到内核缓冲区</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然后调用</a:t>
            </a:r>
            <a:r>
              <a:rPr lang="en-US" altLang="zh-CN" dirty="0">
                <a:solidFill>
                  <a:schemeClr val="tx1">
                    <a:lumMod val="65000"/>
                    <a:lumOff val="35000"/>
                  </a:schemeClr>
                </a:solidFill>
                <a:latin typeface="+mn-ea"/>
                <a:cs typeface="+mn-ea"/>
              </a:rPr>
              <a:t>write</a:t>
            </a:r>
            <a:r>
              <a:rPr lang="zh-CN" altLang="en-US" dirty="0">
                <a:solidFill>
                  <a:schemeClr val="tx1">
                    <a:lumMod val="65000"/>
                    <a:lumOff val="35000"/>
                  </a:schemeClr>
                </a:solidFill>
                <a:latin typeface="+mn-ea"/>
                <a:cs typeface="+mn-ea"/>
              </a:rPr>
              <a:t>方法后</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数据在从内核缓冲区进入到</a:t>
            </a:r>
            <a:r>
              <a:rPr lang="en-US" altLang="zh-CN" dirty="0">
                <a:solidFill>
                  <a:schemeClr val="tx1">
                    <a:lumMod val="65000"/>
                    <a:lumOff val="35000"/>
                  </a:schemeClr>
                </a:solidFill>
                <a:latin typeface="+mn-ea"/>
                <a:cs typeface="+mn-ea"/>
              </a:rPr>
              <a:t>Socket</a:t>
            </a:r>
          </a:p>
          <a:p>
            <a:pPr marL="285750" indent="-285750">
              <a:lnSpc>
                <a:spcPct val="150000"/>
              </a:lnSpc>
              <a:buFont typeface="Wingdings" panose="05000000000000000000" pitchFamily="2" charset="2"/>
              <a:buChar char="p"/>
            </a:pPr>
            <a:r>
              <a:rPr lang="zh-CN" altLang="en-US" dirty="0">
                <a:solidFill>
                  <a:schemeClr val="tx1">
                    <a:lumMod val="65000"/>
                    <a:lumOff val="35000"/>
                  </a:schemeClr>
                </a:solidFill>
                <a:latin typeface="+mn-ea"/>
                <a:cs typeface="+mn-ea"/>
              </a:rPr>
              <a:t>一共发生了</a:t>
            </a:r>
            <a:r>
              <a:rPr lang="en-US" altLang="zh-CN" dirty="0">
                <a:solidFill>
                  <a:schemeClr val="tx1">
                    <a:lumMod val="65000"/>
                    <a:lumOff val="35000"/>
                  </a:schemeClr>
                </a:solidFill>
                <a:latin typeface="+mn-ea"/>
                <a:cs typeface="+mn-ea"/>
              </a:rPr>
              <a:t>2</a:t>
            </a:r>
            <a:r>
              <a:rPr lang="zh-CN" altLang="en-US" dirty="0">
                <a:solidFill>
                  <a:schemeClr val="tx1">
                    <a:lumMod val="65000"/>
                    <a:lumOff val="35000"/>
                  </a:schemeClr>
                </a:solidFill>
                <a:latin typeface="+mn-ea"/>
                <a:cs typeface="+mn-ea"/>
              </a:rPr>
              <a:t>次用户态与内核态的</a:t>
            </a:r>
            <a:r>
              <a:rPr lang="en-US" altLang="zh-CN" dirty="0">
                <a:solidFill>
                  <a:schemeClr val="tx1">
                    <a:lumMod val="65000"/>
                    <a:lumOff val="35000"/>
                  </a:schemeClr>
                </a:solidFill>
                <a:latin typeface="+mn-ea"/>
                <a:cs typeface="+mn-ea"/>
              </a:rPr>
              <a:t>CPU</a:t>
            </a:r>
            <a:r>
              <a:rPr lang="zh-CN" altLang="en-US" dirty="0">
                <a:solidFill>
                  <a:schemeClr val="tx1">
                    <a:lumMod val="65000"/>
                    <a:lumOff val="35000"/>
                  </a:schemeClr>
                </a:solidFill>
                <a:latin typeface="+mn-ea"/>
                <a:cs typeface="+mn-ea"/>
              </a:rPr>
              <a:t>上下文切换和</a:t>
            </a:r>
            <a:r>
              <a:rPr lang="en-US" altLang="zh-CN" dirty="0">
                <a:solidFill>
                  <a:schemeClr val="tx1">
                    <a:lumMod val="65000"/>
                    <a:lumOff val="35000"/>
                  </a:schemeClr>
                </a:solidFill>
                <a:latin typeface="+mn-ea"/>
                <a:cs typeface="+mn-ea"/>
              </a:rPr>
              <a:t>2</a:t>
            </a:r>
            <a:r>
              <a:rPr lang="zh-CN" altLang="en-US" dirty="0">
                <a:solidFill>
                  <a:schemeClr val="tx1">
                    <a:lumMod val="65000"/>
                    <a:lumOff val="35000"/>
                  </a:schemeClr>
                </a:solidFill>
                <a:latin typeface="+mn-ea"/>
                <a:cs typeface="+mn-ea"/>
              </a:rPr>
              <a:t>次</a:t>
            </a:r>
            <a:r>
              <a:rPr lang="en-US" altLang="zh-CN" dirty="0">
                <a:solidFill>
                  <a:schemeClr val="tx1">
                    <a:lumMod val="65000"/>
                    <a:lumOff val="35000"/>
                  </a:schemeClr>
                </a:solidFill>
                <a:latin typeface="+mn-ea"/>
                <a:cs typeface="+mn-ea"/>
              </a:rPr>
              <a:t>DMA</a:t>
            </a:r>
            <a:r>
              <a:rPr lang="zh-CN" altLang="en-US" dirty="0">
                <a:solidFill>
                  <a:schemeClr val="tx1">
                    <a:lumMod val="65000"/>
                    <a:lumOff val="35000"/>
                  </a:schemeClr>
                </a:solidFill>
                <a:latin typeface="+mn-ea"/>
                <a:cs typeface="+mn-ea"/>
              </a:rPr>
              <a:t>拷贝</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没有</a:t>
            </a:r>
            <a:r>
              <a:rPr lang="en-US" altLang="zh-CN" dirty="0">
                <a:solidFill>
                  <a:schemeClr val="tx1">
                    <a:lumMod val="65000"/>
                    <a:lumOff val="35000"/>
                  </a:schemeClr>
                </a:solidFill>
                <a:latin typeface="+mn-ea"/>
                <a:cs typeface="+mn-ea"/>
              </a:rPr>
              <a:t>CPU</a:t>
            </a:r>
            <a:r>
              <a:rPr lang="zh-CN" altLang="en-US" dirty="0">
                <a:solidFill>
                  <a:schemeClr val="tx1">
                    <a:lumMod val="65000"/>
                    <a:lumOff val="35000"/>
                  </a:schemeClr>
                </a:solidFill>
                <a:latin typeface="+mn-ea"/>
                <a:cs typeface="+mn-ea"/>
              </a:rPr>
              <a:t>拷贝 </a:t>
            </a:r>
          </a:p>
        </p:txBody>
      </p:sp>
      <p:sp>
        <p:nvSpPr>
          <p:cNvPr id="8" name="文本框 7">
            <a:extLst>
              <a:ext uri="{FF2B5EF4-FFF2-40B4-BE49-F238E27FC236}">
                <a16:creationId xmlns:a16="http://schemas.microsoft.com/office/drawing/2014/main" id="{D9CA8FA7-7BE1-498B-8CA8-9EC477A7A47E}"/>
              </a:ext>
            </a:extLst>
          </p:cNvPr>
          <p:cNvSpPr txBox="1"/>
          <p:nvPr/>
        </p:nvSpPr>
        <p:spPr>
          <a:xfrm>
            <a:off x="992505" y="5647372"/>
            <a:ext cx="10723245" cy="7020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1400" dirty="0" err="1">
                <a:solidFill>
                  <a:schemeClr val="tx1">
                    <a:lumMod val="65000"/>
                    <a:lumOff val="35000"/>
                  </a:schemeClr>
                </a:solidFill>
                <a:latin typeface="+mn-ea"/>
                <a:cs typeface="+mn-ea"/>
              </a:rPr>
              <a:t>sendfile</a:t>
            </a:r>
            <a:r>
              <a:rPr lang="zh-CN" altLang="en-US" sz="1400" dirty="0">
                <a:solidFill>
                  <a:schemeClr val="tx1">
                    <a:lumMod val="65000"/>
                    <a:lumOff val="35000"/>
                  </a:schemeClr>
                </a:solidFill>
                <a:latin typeface="+mn-ea"/>
                <a:cs typeface="+mn-ea"/>
              </a:rPr>
              <a:t>调用有一个缺点，那就是无法在</a:t>
            </a:r>
            <a:r>
              <a:rPr lang="en-US" altLang="zh-CN" sz="1400" dirty="0" err="1">
                <a:solidFill>
                  <a:schemeClr val="tx1">
                    <a:lumMod val="65000"/>
                    <a:lumOff val="35000"/>
                  </a:schemeClr>
                </a:solidFill>
                <a:latin typeface="+mn-ea"/>
                <a:cs typeface="+mn-ea"/>
              </a:rPr>
              <a:t>sendfile</a:t>
            </a:r>
            <a:r>
              <a:rPr lang="zh-CN" altLang="en-US" sz="1400" dirty="0">
                <a:solidFill>
                  <a:schemeClr val="tx1">
                    <a:lumMod val="65000"/>
                    <a:lumOff val="35000"/>
                  </a:schemeClr>
                </a:solidFill>
                <a:latin typeface="+mn-ea"/>
                <a:cs typeface="+mn-ea"/>
              </a:rPr>
              <a:t>调用过程中修改数据</a:t>
            </a:r>
            <a:r>
              <a:rPr lang="en-US" altLang="zh-CN" sz="1400" dirty="0">
                <a:solidFill>
                  <a:schemeClr val="tx1">
                    <a:lumMod val="65000"/>
                    <a:lumOff val="35000"/>
                  </a:schemeClr>
                </a:solidFill>
                <a:latin typeface="+mn-ea"/>
                <a:cs typeface="+mn-ea"/>
              </a:rPr>
              <a:t>, </a:t>
            </a:r>
            <a:r>
              <a:rPr lang="zh-CN" altLang="en-US" sz="1400" dirty="0">
                <a:solidFill>
                  <a:schemeClr val="tx1">
                    <a:lumMod val="65000"/>
                    <a:lumOff val="35000"/>
                  </a:schemeClr>
                </a:solidFill>
                <a:latin typeface="+mn-ea"/>
                <a:cs typeface="+mn-ea"/>
              </a:rPr>
              <a:t>因此</a:t>
            </a:r>
            <a:r>
              <a:rPr lang="en-US" altLang="zh-CN" sz="1400" dirty="0" err="1">
                <a:solidFill>
                  <a:schemeClr val="tx1">
                    <a:lumMod val="65000"/>
                    <a:lumOff val="35000"/>
                  </a:schemeClr>
                </a:solidFill>
                <a:latin typeface="+mn-ea"/>
                <a:cs typeface="+mn-ea"/>
              </a:rPr>
              <a:t>sendfile</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只是适用于应用程序不需要对所访问数据进行处理的和修改情况， 常见的就是文件传输，</a:t>
            </a:r>
            <a:r>
              <a:rPr lang="en-US" altLang="zh-CN" sz="1400" dirty="0">
                <a:solidFill>
                  <a:schemeClr val="tx1">
                    <a:lumMod val="65000"/>
                    <a:lumOff val="35000"/>
                  </a:schemeClr>
                </a:solidFill>
                <a:latin typeface="+mn-ea"/>
                <a:cs typeface="+mn-ea"/>
              </a:rPr>
              <a:t>MQ</a:t>
            </a:r>
            <a:r>
              <a:rPr lang="zh-CN" altLang="en-US" sz="1400" dirty="0">
                <a:solidFill>
                  <a:schemeClr val="tx1">
                    <a:lumMod val="65000"/>
                    <a:lumOff val="35000"/>
                  </a:schemeClr>
                </a:solidFill>
                <a:latin typeface="+mn-ea"/>
                <a:cs typeface="+mn-ea"/>
              </a:rPr>
              <a:t>消费消息的获取等， 如果想要在传输过程中修改数据，可以使用</a:t>
            </a:r>
            <a:r>
              <a:rPr lang="en-US" altLang="zh-CN" sz="1400" dirty="0" err="1">
                <a:solidFill>
                  <a:schemeClr val="tx1">
                    <a:lumMod val="65000"/>
                    <a:lumOff val="35000"/>
                  </a:schemeClr>
                </a:solidFill>
                <a:latin typeface="+mn-ea"/>
                <a:cs typeface="+mn-ea"/>
              </a:rPr>
              <a:t>mmap</a:t>
            </a:r>
            <a:r>
              <a:rPr lang="zh-CN" altLang="en-US" sz="1400" dirty="0">
                <a:solidFill>
                  <a:schemeClr val="tx1">
                    <a:lumMod val="65000"/>
                    <a:lumOff val="35000"/>
                  </a:schemeClr>
                </a:solidFill>
                <a:latin typeface="+mn-ea"/>
                <a:cs typeface="+mn-ea"/>
              </a:rPr>
              <a:t>系统调用 </a:t>
            </a:r>
          </a:p>
        </p:txBody>
      </p:sp>
    </p:spTree>
    <p:extLst>
      <p:ext uri="{BB962C8B-B14F-4D97-AF65-F5344CB8AC3E}">
        <p14:creationId xmlns:p14="http://schemas.microsoft.com/office/powerpoint/2010/main" val="3574937137"/>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BDB8F-1DFF-4AEE-AE1B-E5EFDBBC014A}"/>
              </a:ext>
            </a:extLst>
          </p:cNvPr>
          <p:cNvSpPr txBox="1"/>
          <p:nvPr/>
        </p:nvSpPr>
        <p:spPr>
          <a:xfrm>
            <a:off x="911225" y="1360189"/>
            <a:ext cx="6303644" cy="50488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性能对比 </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同时下载一个</a:t>
            </a:r>
            <a:r>
              <a:rPr lang="en-US" altLang="zh-CN" sz="1600" dirty="0">
                <a:solidFill>
                  <a:schemeClr val="tx1">
                    <a:lumMod val="65000"/>
                    <a:lumOff val="35000"/>
                  </a:schemeClr>
                </a:solidFill>
                <a:latin typeface="+mn-ea"/>
                <a:cs typeface="+mn-ea"/>
              </a:rPr>
              <a:t>200m</a:t>
            </a:r>
            <a:r>
              <a:rPr lang="zh-CN" altLang="en-US" sz="1600" dirty="0">
                <a:solidFill>
                  <a:schemeClr val="tx1">
                    <a:lumMod val="65000"/>
                    <a:lumOff val="35000"/>
                  </a:schemeClr>
                </a:solidFill>
                <a:latin typeface="+mn-ea"/>
                <a:cs typeface="+mn-ea"/>
              </a:rPr>
              <a:t>的压缩包</a:t>
            </a:r>
            <a:r>
              <a:rPr lang="en-US" altLang="zh-CN" sz="1600" dirty="0">
                <a:solidFill>
                  <a:schemeClr val="tx1">
                    <a:lumMod val="65000"/>
                    <a:lumOff val="35000"/>
                  </a:schemeClr>
                </a:solidFill>
                <a:latin typeface="+mn-ea"/>
                <a:cs typeface="+mn-ea"/>
              </a:rPr>
              <a:t>N</a:t>
            </a:r>
            <a:r>
              <a:rPr lang="zh-CN" altLang="en-US" sz="1600" dirty="0">
                <a:solidFill>
                  <a:schemeClr val="tx1">
                    <a:lumMod val="65000"/>
                    <a:lumOff val="35000"/>
                  </a:schemeClr>
                </a:solidFill>
                <a:latin typeface="+mn-ea"/>
                <a:cs typeface="+mn-ea"/>
              </a:rPr>
              <a:t>次后</a:t>
            </a:r>
            <a:r>
              <a:rPr lang="en-US" altLang="zh-CN" sz="1600" dirty="0">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内存分析对比</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a:t>
            </a:r>
          </a:p>
        </p:txBody>
      </p:sp>
      <p:pic>
        <p:nvPicPr>
          <p:cNvPr id="4" name="Picture">
            <a:extLst>
              <a:ext uri="{FF2B5EF4-FFF2-40B4-BE49-F238E27FC236}">
                <a16:creationId xmlns:a16="http://schemas.microsoft.com/office/drawing/2014/main" id="{43290BD8-4BEE-427D-9A8A-5236540D75CE}"/>
              </a:ext>
            </a:extLst>
          </p:cNvPr>
          <p:cNvPicPr/>
          <p:nvPr/>
        </p:nvPicPr>
        <p:blipFill>
          <a:blip r:embed="rId2"/>
          <a:stretch>
            <a:fillRect/>
          </a:stretch>
        </p:blipFill>
        <p:spPr bwMode="auto">
          <a:xfrm>
            <a:off x="1088707" y="2290127"/>
            <a:ext cx="8655368" cy="4434523"/>
          </a:xfrm>
          <a:prstGeom prst="rect">
            <a:avLst/>
          </a:prstGeom>
          <a:noFill/>
          <a:ln w="9525">
            <a:noFill/>
            <a:headEnd/>
            <a:tailEnd/>
          </a:ln>
        </p:spPr>
      </p:pic>
      <p:sp>
        <p:nvSpPr>
          <p:cNvPr id="6" name="文本框 5">
            <a:extLst>
              <a:ext uri="{FF2B5EF4-FFF2-40B4-BE49-F238E27FC236}">
                <a16:creationId xmlns:a16="http://schemas.microsoft.com/office/drawing/2014/main" id="{507729D8-69B9-4FAD-9428-EE9DD7844B26}"/>
              </a:ext>
            </a:extLst>
          </p:cNvPr>
          <p:cNvSpPr txBox="1"/>
          <p:nvPr/>
        </p:nvSpPr>
        <p:spPr>
          <a:xfrm>
            <a:off x="949325" y="1908808"/>
            <a:ext cx="3870325" cy="338554"/>
          </a:xfrm>
          <a:prstGeom prst="rect">
            <a:avLst/>
          </a:prstGeom>
          <a:noFill/>
        </p:spPr>
        <p:txBody>
          <a:bodyPr wrap="square">
            <a:spAutoFit/>
          </a:bodyPr>
          <a:lstStyle/>
          <a:p>
            <a:pPr marL="342900" indent="-342900">
              <a:buFont typeface="Wingdings" panose="05000000000000000000" pitchFamily="2" charset="2"/>
              <a:buChar char="u"/>
            </a:pPr>
            <a:r>
              <a:rPr lang="zh-CN" altLang="en-US" sz="1600" b="1" i="1" dirty="0">
                <a:solidFill>
                  <a:srgbClr val="4F80BD"/>
                </a:solidFill>
                <a:latin typeface="+mn-ea"/>
                <a:cs typeface="+mn-ea"/>
              </a:rPr>
              <a:t>普通方式下载文件</a:t>
            </a:r>
            <a:r>
              <a:rPr lang="en-US" altLang="zh-CN" sz="1600" b="1" i="1" dirty="0">
                <a:solidFill>
                  <a:srgbClr val="4F80BD"/>
                </a:solidFill>
                <a:latin typeface="+mn-ea"/>
                <a:cs typeface="+mn-ea"/>
              </a:rPr>
              <a:t>,JVM</a:t>
            </a:r>
            <a:r>
              <a:rPr lang="zh-CN" altLang="en-US" sz="1600" b="1" i="1" dirty="0">
                <a:solidFill>
                  <a:srgbClr val="4F80BD"/>
                </a:solidFill>
                <a:latin typeface="+mn-ea"/>
                <a:cs typeface="+mn-ea"/>
              </a:rPr>
              <a:t>内存分析 </a:t>
            </a:r>
          </a:p>
        </p:txBody>
      </p:sp>
    </p:spTree>
    <p:extLst>
      <p:ext uri="{BB962C8B-B14F-4D97-AF65-F5344CB8AC3E}">
        <p14:creationId xmlns:p14="http://schemas.microsoft.com/office/powerpoint/2010/main" val="3860748843"/>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DCD144-0C58-4E52-BDE3-67A91FC18E19}"/>
              </a:ext>
            </a:extLst>
          </p:cNvPr>
          <p:cNvSpPr txBox="1"/>
          <p:nvPr/>
        </p:nvSpPr>
        <p:spPr>
          <a:xfrm>
            <a:off x="958850" y="1846005"/>
            <a:ext cx="2708275" cy="338554"/>
          </a:xfrm>
          <a:prstGeom prst="rect">
            <a:avLst/>
          </a:prstGeom>
          <a:noFill/>
        </p:spPr>
        <p:txBody>
          <a:bodyPr wrap="square">
            <a:spAutoFit/>
          </a:bodyPr>
          <a:lstStyle/>
          <a:p>
            <a:pPr marL="285750" indent="-285750">
              <a:buFont typeface="Wingdings" panose="05000000000000000000" pitchFamily="2" charset="2"/>
              <a:buChar char="u"/>
            </a:pPr>
            <a:r>
              <a:rPr lang="zh-CN" altLang="en-US" sz="1600" b="1" i="1" dirty="0">
                <a:solidFill>
                  <a:srgbClr val="4F80BD"/>
                </a:solidFill>
                <a:latin typeface="+mn-ea"/>
                <a:cs typeface="+mn-ea"/>
              </a:rPr>
              <a:t>零拷贝方式下载文件 </a:t>
            </a:r>
          </a:p>
        </p:txBody>
      </p:sp>
      <p:pic>
        <p:nvPicPr>
          <p:cNvPr id="9" name="Picture">
            <a:extLst>
              <a:ext uri="{FF2B5EF4-FFF2-40B4-BE49-F238E27FC236}">
                <a16:creationId xmlns:a16="http://schemas.microsoft.com/office/drawing/2014/main" id="{17F9B9EC-73D4-47D7-887D-BD28DD46560A}"/>
              </a:ext>
            </a:extLst>
          </p:cNvPr>
          <p:cNvPicPr/>
          <p:nvPr/>
        </p:nvPicPr>
        <p:blipFill>
          <a:blip r:embed="rId2"/>
          <a:stretch>
            <a:fillRect/>
          </a:stretch>
        </p:blipFill>
        <p:spPr bwMode="auto">
          <a:xfrm>
            <a:off x="1063625" y="2232184"/>
            <a:ext cx="8408987" cy="4434522"/>
          </a:xfrm>
          <a:prstGeom prst="rect">
            <a:avLst/>
          </a:prstGeom>
          <a:noFill/>
          <a:ln w="9525">
            <a:noFill/>
            <a:headEnd/>
            <a:tailEnd/>
          </a:ln>
        </p:spPr>
      </p:pic>
      <p:sp>
        <p:nvSpPr>
          <p:cNvPr id="10" name="文本框 9">
            <a:extLst>
              <a:ext uri="{FF2B5EF4-FFF2-40B4-BE49-F238E27FC236}">
                <a16:creationId xmlns:a16="http://schemas.microsoft.com/office/drawing/2014/main" id="{AC4D5E89-523B-408E-BECA-CE6E5C9144D9}"/>
              </a:ext>
            </a:extLst>
          </p:cNvPr>
          <p:cNvSpPr txBox="1"/>
          <p:nvPr/>
        </p:nvSpPr>
        <p:spPr>
          <a:xfrm>
            <a:off x="9651047" y="2706431"/>
            <a:ext cx="2464753" cy="3610540"/>
          </a:xfrm>
          <a:prstGeom prst="rect">
            <a:avLst/>
          </a:prstGeom>
          <a:noFill/>
          <a:ln w="9525">
            <a:noFill/>
          </a:ln>
        </p:spPr>
        <p:txBody>
          <a:bodyPr wrap="square">
            <a:spAutoFit/>
          </a:bodyPr>
          <a:lstStyle/>
          <a:p>
            <a:pPr>
              <a:lnSpc>
                <a:spcPct val="150000"/>
              </a:lnSpc>
            </a:pPr>
            <a:r>
              <a:rPr lang="zh-CN" altLang="en-US" sz="1400" dirty="0">
                <a:solidFill>
                  <a:schemeClr val="tx1">
                    <a:lumMod val="65000"/>
                    <a:lumOff val="35000"/>
                  </a:schemeClr>
                </a:solidFill>
                <a:latin typeface="+mn-ea"/>
                <a:cs typeface="+mn-ea"/>
              </a:rPr>
              <a:t>说明</a:t>
            </a:r>
            <a:r>
              <a:rPr lang="en-US" altLang="zh-CN" sz="1400" dirty="0">
                <a:solidFill>
                  <a:schemeClr val="tx1">
                    <a:lumMod val="65000"/>
                    <a:lumOff val="35000"/>
                  </a:schemeClr>
                </a:solidFill>
                <a:latin typeface="+mn-ea"/>
                <a:cs typeface="+mn-ea"/>
              </a:rPr>
              <a:t>:</a:t>
            </a:r>
          </a:p>
          <a:p>
            <a:pPr>
              <a:lnSpc>
                <a:spcPct val="150000"/>
              </a:lnSpc>
            </a:pPr>
            <a:r>
              <a:rPr lang="zh-CN" altLang="en-US" sz="1400" dirty="0">
                <a:solidFill>
                  <a:schemeClr val="tx1">
                    <a:lumMod val="65000"/>
                    <a:lumOff val="35000"/>
                  </a:schemeClr>
                </a:solidFill>
                <a:latin typeface="+mn-ea"/>
                <a:cs typeface="+mn-ea"/>
              </a:rPr>
              <a:t>零拷贝并不是不进行拷贝</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只是减少了用户空间与内核空间之间的拷贝 但是数据仍然在直接内存与磁盘</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网卡之间的拷贝 零拷贝包括</a:t>
            </a:r>
            <a:r>
              <a:rPr lang="en-US" altLang="zh-CN" sz="1400" dirty="0" err="1">
                <a:solidFill>
                  <a:schemeClr val="tx1">
                    <a:lumMod val="65000"/>
                    <a:lumOff val="35000"/>
                  </a:schemeClr>
                </a:solidFill>
                <a:latin typeface="+mn-ea"/>
                <a:cs typeface="+mn-ea"/>
              </a:rPr>
              <a:t>mmap</a:t>
            </a:r>
            <a:r>
              <a:rPr lang="zh-CN" altLang="en-US" sz="1400" dirty="0">
                <a:solidFill>
                  <a:schemeClr val="tx1">
                    <a:lumMod val="65000"/>
                    <a:lumOff val="35000"/>
                  </a:schemeClr>
                </a:solidFill>
                <a:latin typeface="+mn-ea"/>
                <a:cs typeface="+mn-ea"/>
              </a:rPr>
              <a:t>（</a:t>
            </a:r>
            <a:r>
              <a:rPr lang="en-US" altLang="zh-CN" sz="1400" dirty="0">
                <a:solidFill>
                  <a:schemeClr val="tx1">
                    <a:lumMod val="65000"/>
                    <a:lumOff val="35000"/>
                  </a:schemeClr>
                </a:solidFill>
                <a:latin typeface="+mn-ea"/>
                <a:cs typeface="+mn-ea"/>
              </a:rPr>
              <a:t>Memory Mapped Files</a:t>
            </a:r>
            <a:r>
              <a:rPr lang="zh-CN" altLang="en-US" sz="1400" dirty="0">
                <a:solidFill>
                  <a:schemeClr val="tx1">
                    <a:lumMod val="65000"/>
                    <a:lumOff val="35000"/>
                  </a:schemeClr>
                </a:solidFill>
                <a:latin typeface="+mn-ea"/>
                <a:cs typeface="+mn-ea"/>
              </a:rPr>
              <a:t>）和</a:t>
            </a:r>
            <a:r>
              <a:rPr lang="en-US" altLang="zh-CN" sz="1400" dirty="0" err="1">
                <a:solidFill>
                  <a:schemeClr val="tx1">
                    <a:lumMod val="65000"/>
                    <a:lumOff val="35000"/>
                  </a:schemeClr>
                </a:solidFill>
                <a:latin typeface="+mn-ea"/>
                <a:cs typeface="+mn-ea"/>
              </a:rPr>
              <a:t>sendFile</a:t>
            </a:r>
            <a:r>
              <a:rPr lang="zh-CN" altLang="en-US" sz="1400" dirty="0">
                <a:solidFill>
                  <a:schemeClr val="tx1">
                    <a:lumMod val="65000"/>
                    <a:lumOff val="35000"/>
                  </a:schemeClr>
                </a:solidFill>
                <a:latin typeface="+mn-ea"/>
                <a:cs typeface="+mn-ea"/>
              </a:rPr>
              <a:t>两种方式 </a:t>
            </a:r>
            <a:endParaRPr lang="en-US" altLang="zh-CN" sz="1400" dirty="0">
              <a:solidFill>
                <a:schemeClr val="tx1">
                  <a:lumMod val="65000"/>
                  <a:lumOff val="35000"/>
                </a:schemeClr>
              </a:solidFill>
              <a:latin typeface="+mn-ea"/>
              <a:cs typeface="+mn-ea"/>
            </a:endParaRPr>
          </a:p>
          <a:p>
            <a:pPr>
              <a:lnSpc>
                <a:spcPct val="150000"/>
              </a:lnSpc>
            </a:pPr>
            <a:r>
              <a:rPr lang="zh-CN" altLang="en-US" sz="1400" dirty="0">
                <a:solidFill>
                  <a:schemeClr val="tx1">
                    <a:lumMod val="65000"/>
                    <a:lumOff val="35000"/>
                  </a:schemeClr>
                </a:solidFill>
                <a:latin typeface="+mn-ea"/>
                <a:cs typeface="+mn-ea"/>
              </a:rPr>
              <a:t>零拷贝优点</a:t>
            </a:r>
            <a:r>
              <a:rPr lang="en-US" altLang="zh-CN" sz="1400" dirty="0">
                <a:solidFill>
                  <a:schemeClr val="tx1">
                    <a:lumMod val="65000"/>
                    <a:lumOff val="35000"/>
                  </a:schemeClr>
                </a:solidFill>
                <a:latin typeface="+mn-ea"/>
                <a:cs typeface="+mn-ea"/>
              </a:rPr>
              <a:t>:</a:t>
            </a:r>
          </a:p>
          <a:p>
            <a:pPr>
              <a:lnSpc>
                <a:spcPct val="150000"/>
              </a:lnSpc>
            </a:pPr>
            <a:r>
              <a:rPr lang="zh-CN" altLang="en-US" sz="1400" dirty="0">
                <a:solidFill>
                  <a:schemeClr val="tx1">
                    <a:lumMod val="65000"/>
                    <a:lumOff val="35000"/>
                  </a:schemeClr>
                </a:solidFill>
                <a:latin typeface="+mn-ea"/>
                <a:cs typeface="+mn-ea"/>
              </a:rPr>
              <a:t>提高文件传输的性能</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降低</a:t>
            </a:r>
            <a:r>
              <a:rPr lang="en-US" altLang="zh-CN" sz="1400" dirty="0">
                <a:solidFill>
                  <a:schemeClr val="tx1">
                    <a:lumMod val="65000"/>
                    <a:lumOff val="35000"/>
                  </a:schemeClr>
                </a:solidFill>
                <a:latin typeface="+mn-ea"/>
                <a:cs typeface="+mn-ea"/>
              </a:rPr>
              <a:t>CPU </a:t>
            </a:r>
            <a:r>
              <a:rPr lang="zh-CN" altLang="en-US" sz="1400" dirty="0">
                <a:solidFill>
                  <a:schemeClr val="tx1">
                    <a:lumMod val="65000"/>
                    <a:lumOff val="35000"/>
                  </a:schemeClr>
                </a:solidFill>
                <a:latin typeface="+mn-ea"/>
                <a:cs typeface="+mn-ea"/>
              </a:rPr>
              <a:t>上下文切换次数 </a:t>
            </a:r>
          </a:p>
        </p:txBody>
      </p:sp>
      <p:sp>
        <p:nvSpPr>
          <p:cNvPr id="11" name="矩形 10">
            <a:extLst>
              <a:ext uri="{FF2B5EF4-FFF2-40B4-BE49-F238E27FC236}">
                <a16:creationId xmlns:a16="http://schemas.microsoft.com/office/drawing/2014/main" id="{E3F5DEA2-F29E-4B98-AD97-7D54ED61280B}"/>
              </a:ext>
            </a:extLst>
          </p:cNvPr>
          <p:cNvSpPr/>
          <p:nvPr/>
        </p:nvSpPr>
        <p:spPr>
          <a:xfrm>
            <a:off x="9593897" y="2407980"/>
            <a:ext cx="2464753" cy="4040445"/>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5">
            <a:extLst>
              <a:ext uri="{FF2B5EF4-FFF2-40B4-BE49-F238E27FC236}">
                <a16:creationId xmlns:a16="http://schemas.microsoft.com/office/drawing/2014/main" id="{DAA6F1D3-A92F-40A6-BAA3-5EC1710267DD}"/>
              </a:ext>
            </a:extLst>
          </p:cNvPr>
          <p:cNvSpPr/>
          <p:nvPr/>
        </p:nvSpPr>
        <p:spPr>
          <a:xfrm>
            <a:off x="10264613" y="2180969"/>
            <a:ext cx="1167823"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3D04F58-1454-443C-B0A7-E0326488EE48}"/>
              </a:ext>
            </a:extLst>
          </p:cNvPr>
          <p:cNvSpPr txBox="1"/>
          <p:nvPr/>
        </p:nvSpPr>
        <p:spPr>
          <a:xfrm>
            <a:off x="10375477" y="2211638"/>
            <a:ext cx="946093" cy="369332"/>
          </a:xfrm>
          <a:prstGeom prst="rect">
            <a:avLst/>
          </a:prstGeom>
          <a:noFill/>
        </p:spPr>
        <p:txBody>
          <a:bodyPr wrap="none" rtlCol="0" anchor="t">
            <a:spAutoFit/>
          </a:bodyPr>
          <a:lstStyle>
            <a:defPPr>
              <a:defRPr lang="zh-CN"/>
            </a:defPPr>
            <a:lvl1pPr>
              <a:defRPr>
                <a:solidFill>
                  <a:schemeClr val="bg1"/>
                </a:solidFill>
                <a:ea typeface="站酷高端黑" panose="02010600030101010101" pitchFamily="2" charset="-122"/>
              </a:defRPr>
            </a:lvl1pPr>
          </a:lstStyle>
          <a:p>
            <a:r>
              <a:rPr lang="zh-CN" altLang="en-US" dirty="0"/>
              <a:t>零拷贝 </a:t>
            </a:r>
          </a:p>
        </p:txBody>
      </p:sp>
      <p:sp>
        <p:nvSpPr>
          <p:cNvPr id="14" name="文本框 13">
            <a:extLst>
              <a:ext uri="{FF2B5EF4-FFF2-40B4-BE49-F238E27FC236}">
                <a16:creationId xmlns:a16="http://schemas.microsoft.com/office/drawing/2014/main" id="{8474C83A-D38A-4A12-82B5-AC9DF662ECE8}"/>
              </a:ext>
            </a:extLst>
          </p:cNvPr>
          <p:cNvSpPr txBox="1"/>
          <p:nvPr/>
        </p:nvSpPr>
        <p:spPr>
          <a:xfrm>
            <a:off x="911225" y="1360189"/>
            <a:ext cx="6303644" cy="50488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性能对比 </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同时下载一个</a:t>
            </a:r>
            <a:r>
              <a:rPr lang="en-US" altLang="zh-CN" sz="1600" dirty="0">
                <a:solidFill>
                  <a:schemeClr val="tx1">
                    <a:lumMod val="65000"/>
                    <a:lumOff val="35000"/>
                  </a:schemeClr>
                </a:solidFill>
                <a:latin typeface="+mn-ea"/>
                <a:cs typeface="+mn-ea"/>
              </a:rPr>
              <a:t>200m</a:t>
            </a:r>
            <a:r>
              <a:rPr lang="zh-CN" altLang="en-US" sz="1600" dirty="0">
                <a:solidFill>
                  <a:schemeClr val="tx1">
                    <a:lumMod val="65000"/>
                    <a:lumOff val="35000"/>
                  </a:schemeClr>
                </a:solidFill>
                <a:latin typeface="+mn-ea"/>
                <a:cs typeface="+mn-ea"/>
              </a:rPr>
              <a:t>的压缩包</a:t>
            </a:r>
            <a:r>
              <a:rPr lang="en-US" altLang="zh-CN" sz="1600" dirty="0">
                <a:solidFill>
                  <a:schemeClr val="tx1">
                    <a:lumMod val="65000"/>
                    <a:lumOff val="35000"/>
                  </a:schemeClr>
                </a:solidFill>
                <a:latin typeface="+mn-ea"/>
                <a:cs typeface="+mn-ea"/>
              </a:rPr>
              <a:t>N</a:t>
            </a:r>
            <a:r>
              <a:rPr lang="zh-CN" altLang="en-US" sz="1600" dirty="0">
                <a:solidFill>
                  <a:schemeClr val="tx1">
                    <a:lumMod val="65000"/>
                    <a:lumOff val="35000"/>
                  </a:schemeClr>
                </a:solidFill>
                <a:latin typeface="+mn-ea"/>
                <a:cs typeface="+mn-ea"/>
              </a:rPr>
              <a:t>次后</a:t>
            </a:r>
            <a:r>
              <a:rPr lang="en-US" altLang="zh-CN" sz="1600" dirty="0">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内存分析对比</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a:t>
            </a:r>
          </a:p>
        </p:txBody>
      </p:sp>
    </p:spTree>
    <p:extLst>
      <p:ext uri="{BB962C8B-B14F-4D97-AF65-F5344CB8AC3E}">
        <p14:creationId xmlns:p14="http://schemas.microsoft.com/office/powerpoint/2010/main" val="1766606509"/>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BEA4B65-E158-4691-AD61-E5FE9D75D950}"/>
              </a:ext>
            </a:extLst>
          </p:cNvPr>
          <p:cNvSpPr txBox="1"/>
          <p:nvPr/>
        </p:nvSpPr>
        <p:spPr>
          <a:xfrm>
            <a:off x="924878" y="1437769"/>
            <a:ext cx="2427922" cy="400110"/>
          </a:xfrm>
          <a:prstGeom prst="rect">
            <a:avLst/>
          </a:prstGeom>
          <a:noFill/>
        </p:spPr>
        <p:txBody>
          <a:bodyPr wrap="square">
            <a:spAutoFit/>
          </a:bodyPr>
          <a:lstStyle/>
          <a:p>
            <a:r>
              <a:rPr lang="zh-CN" altLang="en-US" sz="2000" dirty="0">
                <a:solidFill>
                  <a:srgbClr val="4F80BD"/>
                </a:solidFill>
                <a:ea typeface="站酷高端黑" panose="02010600030101010101" pitchFamily="2" charset="-122"/>
              </a:rPr>
              <a:t>零拷贝应用场景 </a:t>
            </a:r>
          </a:p>
        </p:txBody>
      </p:sp>
      <p:sp>
        <p:nvSpPr>
          <p:cNvPr id="8" name="文本框 7">
            <a:extLst>
              <a:ext uri="{FF2B5EF4-FFF2-40B4-BE49-F238E27FC236}">
                <a16:creationId xmlns:a16="http://schemas.microsoft.com/office/drawing/2014/main" id="{165B4747-2252-44B6-9E19-008C78BA2F83}"/>
              </a:ext>
            </a:extLst>
          </p:cNvPr>
          <p:cNvSpPr txBox="1"/>
          <p:nvPr/>
        </p:nvSpPr>
        <p:spPr>
          <a:xfrm>
            <a:off x="924878" y="1993463"/>
            <a:ext cx="9905047" cy="3302635"/>
          </a:xfrm>
          <a:prstGeom prst="rect">
            <a:avLst/>
          </a:prstGeom>
          <a:noFill/>
        </p:spPr>
        <p:txBody>
          <a:bodyPr wrap="square">
            <a:spAutoFit/>
          </a:bodyPr>
          <a:lstStyle/>
          <a:p>
            <a:pPr>
              <a:lnSpc>
                <a:spcPct val="150000"/>
              </a:lnSpc>
            </a:pPr>
            <a:r>
              <a:rPr lang="en-US" altLang="zh-CN" sz="1600" dirty="0" err="1">
                <a:solidFill>
                  <a:schemeClr val="tx1">
                    <a:lumMod val="65000"/>
                    <a:lumOff val="35000"/>
                  </a:schemeClr>
                </a:solidFill>
                <a:latin typeface="+mn-ea"/>
                <a:cs typeface="+mn-ea"/>
              </a:rPr>
              <a:t>Kafka,Spark,Netty,Nginx,RocketMq,Spring</a:t>
            </a:r>
            <a:r>
              <a:rPr lang="en-US" altLang="zh-CN" sz="1600" dirty="0">
                <a:solidFill>
                  <a:schemeClr val="tx1">
                    <a:lumMod val="65000"/>
                    <a:lumOff val="35000"/>
                  </a:schemeClr>
                </a:solidFill>
                <a:latin typeface="+mn-ea"/>
                <a:cs typeface="+mn-ea"/>
              </a:rPr>
              <a:t> </a:t>
            </a:r>
            <a:r>
              <a:rPr lang="en-US" altLang="zh-CN" sz="1600" dirty="0" err="1">
                <a:solidFill>
                  <a:schemeClr val="tx1">
                    <a:lumMod val="65000"/>
                    <a:lumOff val="35000"/>
                  </a:schemeClr>
                </a:solidFill>
                <a:latin typeface="+mn-ea"/>
                <a:cs typeface="+mn-ea"/>
              </a:rPr>
              <a:t>WebFlux</a:t>
            </a:r>
            <a:r>
              <a:rPr lang="en-US" altLang="zh-CN" sz="1600" dirty="0">
                <a:solidFill>
                  <a:schemeClr val="tx1">
                    <a:lumMod val="65000"/>
                    <a:lumOff val="35000"/>
                  </a:schemeClr>
                </a:solidFill>
                <a:latin typeface="+mn-ea"/>
                <a:cs typeface="+mn-ea"/>
              </a:rPr>
              <a:t> </a:t>
            </a:r>
          </a:p>
          <a:p>
            <a:pPr>
              <a:lnSpc>
                <a:spcPct val="150000"/>
              </a:lnSpc>
            </a:pPr>
            <a:r>
              <a:rPr lang="zh-CN" altLang="en-US" sz="1600" dirty="0">
                <a:solidFill>
                  <a:schemeClr val="tx1">
                    <a:lumMod val="65000"/>
                    <a:lumOff val="35000"/>
                  </a:schemeClr>
                </a:solidFill>
                <a:latin typeface="+mn-ea"/>
                <a:cs typeface="+mn-ea"/>
              </a:rPr>
              <a:t>零拷贝有两种方式</a:t>
            </a:r>
            <a:r>
              <a:rPr lang="en-US" altLang="zh-CN" sz="1600" dirty="0" err="1">
                <a:solidFill>
                  <a:schemeClr val="tx1">
                    <a:lumMod val="65000"/>
                    <a:lumOff val="35000"/>
                  </a:schemeClr>
                </a:solidFill>
                <a:latin typeface="+mn-ea"/>
                <a:cs typeface="+mn-ea"/>
              </a:rPr>
              <a:t>mmap</a:t>
            </a:r>
            <a:r>
              <a:rPr lang="zh-CN" altLang="en-US" sz="1600" dirty="0">
                <a:solidFill>
                  <a:schemeClr val="tx1">
                    <a:lumMod val="65000"/>
                    <a:lumOff val="35000"/>
                  </a:schemeClr>
                </a:solidFill>
                <a:latin typeface="+mn-ea"/>
                <a:cs typeface="+mn-ea"/>
              </a:rPr>
              <a:t>和</a:t>
            </a:r>
            <a:r>
              <a:rPr lang="en-US" altLang="zh-CN" sz="1600" dirty="0" err="1">
                <a:solidFill>
                  <a:schemeClr val="tx1">
                    <a:lumMod val="65000"/>
                    <a:lumOff val="35000"/>
                  </a:schemeClr>
                </a:solidFill>
                <a:latin typeface="+mn-ea"/>
                <a:cs typeface="+mn-ea"/>
              </a:rPr>
              <a:t>sendfile</a:t>
            </a:r>
            <a:endParaRPr lang="en-US" altLang="zh-CN" sz="1600" dirty="0">
              <a:solidFill>
                <a:schemeClr val="tx1">
                  <a:lumMod val="65000"/>
                  <a:lumOff val="35000"/>
                </a:schemeClr>
              </a:solidFill>
              <a:latin typeface="+mn-ea"/>
              <a:cs typeface="+mn-ea"/>
            </a:endParaRPr>
          </a:p>
          <a:p>
            <a:pPr marL="285750" indent="-285750">
              <a:lnSpc>
                <a:spcPct val="150000"/>
              </a:lnSpc>
              <a:spcBef>
                <a:spcPts val="800"/>
              </a:spcBef>
              <a:buFont typeface="Wingdings" panose="05000000000000000000" pitchFamily="2" charset="2"/>
              <a:buChar char="p"/>
            </a:pPr>
            <a:r>
              <a:rPr lang="en-US" altLang="zh-CN" b="1" dirty="0" err="1">
                <a:solidFill>
                  <a:schemeClr val="tx1">
                    <a:lumMod val="75000"/>
                    <a:lumOff val="25000"/>
                  </a:schemeClr>
                </a:solidFill>
                <a:latin typeface="+mn-ea"/>
                <a:cs typeface="+mn-ea"/>
              </a:rPr>
              <a:t>mmap</a:t>
            </a:r>
            <a:r>
              <a:rPr lang="zh-CN" altLang="en-US" b="1" dirty="0">
                <a:solidFill>
                  <a:schemeClr val="tx1">
                    <a:lumMod val="75000"/>
                    <a:lumOff val="25000"/>
                  </a:schemeClr>
                </a:solidFill>
                <a:latin typeface="+mn-ea"/>
                <a:cs typeface="+mn-ea"/>
              </a:rPr>
              <a:t>的</a:t>
            </a:r>
            <a:r>
              <a:rPr lang="en-US" altLang="zh-CN" b="1" dirty="0">
                <a:solidFill>
                  <a:schemeClr val="tx1">
                    <a:lumMod val="75000"/>
                    <a:lumOff val="25000"/>
                  </a:schemeClr>
                </a:solidFill>
                <a:latin typeface="+mn-ea"/>
                <a:cs typeface="+mn-ea"/>
              </a:rPr>
              <a:t>java</a:t>
            </a:r>
            <a:r>
              <a:rPr lang="zh-CN" altLang="en-US" b="1" dirty="0">
                <a:solidFill>
                  <a:schemeClr val="tx1">
                    <a:lumMod val="75000"/>
                    <a:lumOff val="25000"/>
                  </a:schemeClr>
                </a:solidFill>
                <a:latin typeface="+mn-ea"/>
                <a:cs typeface="+mn-ea"/>
              </a:rPr>
              <a:t>实现</a:t>
            </a:r>
            <a:endParaRPr lang="en-US" altLang="zh-CN" b="1" dirty="0">
              <a:solidFill>
                <a:schemeClr val="tx1">
                  <a:lumMod val="75000"/>
                  <a:lumOff val="25000"/>
                </a:schemeClr>
              </a:solidFill>
              <a:latin typeface="+mn-ea"/>
              <a:cs typeface="+mn-ea"/>
            </a:endParaRPr>
          </a:p>
          <a:p>
            <a:pPr>
              <a:lnSpc>
                <a:spcPct val="150000"/>
              </a:lnSpc>
            </a:pPr>
            <a:r>
              <a:rPr lang="zh-CN" altLang="en-US" sz="1600" dirty="0">
                <a:solidFill>
                  <a:schemeClr val="tx1">
                    <a:lumMod val="65000"/>
                    <a:lumOff val="35000"/>
                  </a:schemeClr>
                </a:solidFill>
                <a:latin typeface="+mn-ea"/>
                <a:cs typeface="+mn-ea"/>
              </a:rPr>
              <a:t>底层</a:t>
            </a:r>
            <a:r>
              <a:rPr lang="en-US" altLang="zh-CN" sz="1600" dirty="0" err="1">
                <a:solidFill>
                  <a:schemeClr val="tx1">
                    <a:lumMod val="65000"/>
                    <a:lumOff val="35000"/>
                  </a:schemeClr>
                </a:solidFill>
                <a:latin typeface="+mn-ea"/>
                <a:cs typeface="+mn-ea"/>
              </a:rPr>
              <a:t>mmap</a:t>
            </a:r>
            <a:r>
              <a:rPr lang="zh-CN" altLang="en-US" sz="1600" dirty="0">
                <a:solidFill>
                  <a:schemeClr val="tx1">
                    <a:lumMod val="65000"/>
                    <a:lumOff val="35000"/>
                  </a:schemeClr>
                </a:solidFill>
                <a:latin typeface="+mn-ea"/>
                <a:cs typeface="+mn-ea"/>
              </a:rPr>
              <a:t>的实现对应到</a:t>
            </a:r>
            <a:r>
              <a:rPr lang="en-US" altLang="zh-CN" sz="1600" dirty="0">
                <a:solidFill>
                  <a:schemeClr val="tx1">
                    <a:lumMod val="65000"/>
                    <a:lumOff val="35000"/>
                  </a:schemeClr>
                </a:solidFill>
                <a:latin typeface="+mn-ea"/>
                <a:cs typeface="+mn-ea"/>
              </a:rPr>
              <a:t>Java</a:t>
            </a:r>
            <a:r>
              <a:rPr lang="zh-CN" altLang="en-US" sz="1600" dirty="0">
                <a:solidFill>
                  <a:schemeClr val="tx1">
                    <a:lumMod val="65000"/>
                    <a:lumOff val="35000"/>
                  </a:schemeClr>
                </a:solidFill>
                <a:latin typeface="+mn-ea"/>
                <a:cs typeface="+mn-ea"/>
              </a:rPr>
              <a:t>层中</a:t>
            </a:r>
            <a:r>
              <a:rPr lang="en-US" altLang="zh-CN" sz="1600" dirty="0" err="1">
                <a:solidFill>
                  <a:schemeClr val="tx1">
                    <a:lumMod val="65000"/>
                    <a:lumOff val="35000"/>
                  </a:schemeClr>
                </a:solidFill>
                <a:latin typeface="+mn-ea"/>
                <a:cs typeface="+mn-ea"/>
              </a:rPr>
              <a:t>FileChannel</a:t>
            </a:r>
            <a:r>
              <a:rPr lang="zh-CN" altLang="en-US" sz="1600" dirty="0">
                <a:solidFill>
                  <a:schemeClr val="tx1">
                    <a:lumMod val="65000"/>
                    <a:lumOff val="35000"/>
                  </a:schemeClr>
                </a:solidFill>
                <a:latin typeface="+mn-ea"/>
                <a:cs typeface="+mn-ea"/>
              </a:rPr>
              <a:t>的</a:t>
            </a:r>
            <a:r>
              <a:rPr lang="en-US" altLang="zh-CN" sz="1600" dirty="0">
                <a:solidFill>
                  <a:schemeClr val="tx1">
                    <a:lumMod val="65000"/>
                    <a:lumOff val="35000"/>
                  </a:schemeClr>
                </a:solidFill>
                <a:latin typeface="+mn-ea"/>
                <a:cs typeface="+mn-ea"/>
              </a:rPr>
              <a:t>map</a:t>
            </a:r>
            <a:r>
              <a:rPr lang="zh-CN" altLang="en-US" sz="1600" dirty="0">
                <a:solidFill>
                  <a:schemeClr val="tx1">
                    <a:lumMod val="65000"/>
                    <a:lumOff val="35000"/>
                  </a:schemeClr>
                </a:solidFill>
                <a:latin typeface="+mn-ea"/>
                <a:cs typeface="+mn-ea"/>
              </a:rPr>
              <a:t>方法</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但</a:t>
            </a:r>
            <a:r>
              <a:rPr lang="en-US" altLang="zh-CN" sz="1600" dirty="0" err="1">
                <a:solidFill>
                  <a:schemeClr val="tx1">
                    <a:lumMod val="65000"/>
                    <a:lumOff val="35000"/>
                  </a:schemeClr>
                </a:solidFill>
                <a:latin typeface="+mn-ea"/>
                <a:cs typeface="+mn-ea"/>
              </a:rPr>
              <a:t>FileChannel</a:t>
            </a:r>
            <a:r>
              <a:rPr lang="zh-CN" altLang="en-US" sz="1600" dirty="0">
                <a:solidFill>
                  <a:schemeClr val="tx1">
                    <a:lumMod val="65000"/>
                    <a:lumOff val="35000"/>
                  </a:schemeClr>
                </a:solidFill>
                <a:latin typeface="+mn-ea"/>
                <a:cs typeface="+mn-ea"/>
              </a:rPr>
              <a:t>实际上是一个抽象类</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它的具体实现是</a:t>
            </a:r>
            <a:r>
              <a:rPr lang="en-US" altLang="zh-CN" sz="1600" dirty="0" err="1">
                <a:solidFill>
                  <a:schemeClr val="tx1">
                    <a:lumMod val="65000"/>
                    <a:lumOff val="35000"/>
                  </a:schemeClr>
                </a:solidFill>
                <a:latin typeface="+mn-ea"/>
                <a:cs typeface="+mn-ea"/>
              </a:rPr>
              <a:t>FileChannelImpl</a:t>
            </a:r>
            <a:r>
              <a:rPr lang="en-US" altLang="zh-CN" sz="1600" dirty="0">
                <a:solidFill>
                  <a:schemeClr val="tx1">
                    <a:lumMod val="65000"/>
                    <a:lumOff val="35000"/>
                  </a:schemeClr>
                </a:solidFill>
                <a:latin typeface="+mn-ea"/>
                <a:cs typeface="+mn-ea"/>
              </a:rPr>
              <a:t> public </a:t>
            </a:r>
            <a:r>
              <a:rPr lang="en-US" altLang="zh-CN" sz="1600" dirty="0" err="1">
                <a:solidFill>
                  <a:schemeClr val="tx1">
                    <a:lumMod val="65000"/>
                    <a:lumOff val="35000"/>
                  </a:schemeClr>
                </a:solidFill>
                <a:latin typeface="+mn-ea"/>
                <a:cs typeface="+mn-ea"/>
              </a:rPr>
              <a:t>MappedByteBuffer</a:t>
            </a:r>
            <a:r>
              <a:rPr lang="en-US" altLang="zh-CN" sz="1600" dirty="0">
                <a:solidFill>
                  <a:schemeClr val="tx1">
                    <a:lumMod val="65000"/>
                    <a:lumOff val="35000"/>
                  </a:schemeClr>
                </a:solidFill>
                <a:latin typeface="+mn-ea"/>
                <a:cs typeface="+mn-ea"/>
              </a:rPr>
              <a:t> map(</a:t>
            </a:r>
            <a:r>
              <a:rPr lang="en-US" altLang="zh-CN" sz="1600" dirty="0" err="1">
                <a:solidFill>
                  <a:schemeClr val="tx1">
                    <a:lumMod val="65000"/>
                    <a:lumOff val="35000"/>
                  </a:schemeClr>
                </a:solidFill>
                <a:latin typeface="+mn-ea"/>
                <a:cs typeface="+mn-ea"/>
              </a:rPr>
              <a:t>MapMode</a:t>
            </a:r>
            <a:r>
              <a:rPr lang="en-US" altLang="zh-CN" sz="1600" dirty="0">
                <a:solidFill>
                  <a:schemeClr val="tx1">
                    <a:lumMod val="65000"/>
                    <a:lumOff val="35000"/>
                  </a:schemeClr>
                </a:solidFill>
                <a:latin typeface="+mn-ea"/>
                <a:cs typeface="+mn-ea"/>
              </a:rPr>
              <a:t> mode, long position, long size) </a:t>
            </a:r>
          </a:p>
          <a:p>
            <a:pPr marL="285750" indent="-285750">
              <a:lnSpc>
                <a:spcPct val="150000"/>
              </a:lnSpc>
              <a:spcBef>
                <a:spcPts val="800"/>
              </a:spcBef>
              <a:buFont typeface="Wingdings" panose="05000000000000000000" pitchFamily="2" charset="2"/>
              <a:buChar char="p"/>
            </a:pPr>
            <a:r>
              <a:rPr lang="en-US" altLang="zh-CN" b="1" dirty="0" err="1">
                <a:solidFill>
                  <a:schemeClr val="tx1">
                    <a:lumMod val="75000"/>
                    <a:lumOff val="25000"/>
                  </a:schemeClr>
                </a:solidFill>
                <a:latin typeface="+mn-ea"/>
                <a:cs typeface="+mn-ea"/>
              </a:rPr>
              <a:t>sendfile</a:t>
            </a:r>
            <a:r>
              <a:rPr lang="zh-CN" altLang="en-US" b="1" dirty="0">
                <a:solidFill>
                  <a:schemeClr val="tx1">
                    <a:lumMod val="75000"/>
                    <a:lumOff val="25000"/>
                  </a:schemeClr>
                </a:solidFill>
                <a:latin typeface="+mn-ea"/>
                <a:cs typeface="+mn-ea"/>
              </a:rPr>
              <a:t>的</a:t>
            </a:r>
            <a:r>
              <a:rPr lang="en-US" altLang="zh-CN" b="1" dirty="0">
                <a:solidFill>
                  <a:schemeClr val="tx1">
                    <a:lumMod val="75000"/>
                    <a:lumOff val="25000"/>
                  </a:schemeClr>
                </a:solidFill>
                <a:latin typeface="+mn-ea"/>
                <a:cs typeface="+mn-ea"/>
              </a:rPr>
              <a:t>java</a:t>
            </a:r>
            <a:r>
              <a:rPr lang="zh-CN" altLang="en-US" b="1" dirty="0">
                <a:solidFill>
                  <a:schemeClr val="tx1">
                    <a:lumMod val="75000"/>
                    <a:lumOff val="25000"/>
                  </a:schemeClr>
                </a:solidFill>
                <a:latin typeface="+mn-ea"/>
                <a:cs typeface="+mn-ea"/>
              </a:rPr>
              <a:t>实现</a:t>
            </a:r>
            <a:endParaRPr lang="en-US" altLang="zh-CN" b="1" dirty="0">
              <a:solidFill>
                <a:schemeClr val="tx1">
                  <a:lumMod val="75000"/>
                  <a:lumOff val="25000"/>
                </a:schemeClr>
              </a:solidFill>
              <a:latin typeface="+mn-ea"/>
              <a:cs typeface="+mn-ea"/>
            </a:endParaRPr>
          </a:p>
          <a:p>
            <a:pPr>
              <a:lnSpc>
                <a:spcPct val="150000"/>
              </a:lnSpc>
            </a:pPr>
            <a:r>
              <a:rPr lang="zh-CN" altLang="en-US" sz="1600" dirty="0">
                <a:solidFill>
                  <a:schemeClr val="tx1">
                    <a:lumMod val="65000"/>
                    <a:lumOff val="35000"/>
                  </a:schemeClr>
                </a:solidFill>
                <a:latin typeface="+mn-ea"/>
                <a:cs typeface="+mn-ea"/>
              </a:rPr>
              <a:t>底层</a:t>
            </a:r>
            <a:r>
              <a:rPr lang="en-US" altLang="zh-CN" sz="1600" dirty="0" err="1">
                <a:solidFill>
                  <a:schemeClr val="tx1">
                    <a:lumMod val="65000"/>
                    <a:lumOff val="35000"/>
                  </a:schemeClr>
                </a:solidFill>
                <a:latin typeface="+mn-ea"/>
                <a:cs typeface="+mn-ea"/>
              </a:rPr>
              <a:t>sendfile</a:t>
            </a:r>
            <a:r>
              <a:rPr lang="zh-CN" altLang="en-US" sz="1600" dirty="0">
                <a:solidFill>
                  <a:schemeClr val="tx1">
                    <a:lumMod val="65000"/>
                    <a:lumOff val="35000"/>
                  </a:schemeClr>
                </a:solidFill>
                <a:latin typeface="+mn-ea"/>
                <a:cs typeface="+mn-ea"/>
              </a:rPr>
              <a:t>的实现对应到</a:t>
            </a:r>
            <a:r>
              <a:rPr lang="en-US" altLang="zh-CN" sz="1600" dirty="0">
                <a:solidFill>
                  <a:schemeClr val="tx1">
                    <a:lumMod val="65000"/>
                    <a:lumOff val="35000"/>
                  </a:schemeClr>
                </a:solidFill>
                <a:latin typeface="+mn-ea"/>
                <a:cs typeface="+mn-ea"/>
              </a:rPr>
              <a:t>Java</a:t>
            </a:r>
            <a:r>
              <a:rPr lang="zh-CN" altLang="en-US" sz="1600" dirty="0">
                <a:solidFill>
                  <a:schemeClr val="tx1">
                    <a:lumMod val="65000"/>
                    <a:lumOff val="35000"/>
                  </a:schemeClr>
                </a:solidFill>
                <a:latin typeface="+mn-ea"/>
                <a:cs typeface="+mn-ea"/>
              </a:rPr>
              <a:t>层中</a:t>
            </a:r>
            <a:r>
              <a:rPr lang="en-US" altLang="zh-CN" sz="1600" dirty="0" err="1">
                <a:solidFill>
                  <a:schemeClr val="tx1">
                    <a:lumMod val="65000"/>
                    <a:lumOff val="35000"/>
                  </a:schemeClr>
                </a:solidFill>
                <a:latin typeface="+mn-ea"/>
                <a:cs typeface="+mn-ea"/>
              </a:rPr>
              <a:t>FileChannel</a:t>
            </a:r>
            <a:r>
              <a:rPr lang="zh-CN" altLang="en-US" sz="1600" dirty="0">
                <a:solidFill>
                  <a:schemeClr val="tx1">
                    <a:lumMod val="65000"/>
                    <a:lumOff val="35000"/>
                  </a:schemeClr>
                </a:solidFill>
                <a:latin typeface="+mn-ea"/>
                <a:cs typeface="+mn-ea"/>
              </a:rPr>
              <a:t>的</a:t>
            </a:r>
            <a:r>
              <a:rPr lang="en-US" altLang="zh-CN" sz="1600" dirty="0" err="1">
                <a:solidFill>
                  <a:schemeClr val="tx1">
                    <a:lumMod val="65000"/>
                    <a:lumOff val="35000"/>
                  </a:schemeClr>
                </a:solidFill>
                <a:latin typeface="+mn-ea"/>
                <a:cs typeface="+mn-ea"/>
              </a:rPr>
              <a:t>transferTo</a:t>
            </a:r>
            <a:r>
              <a:rPr lang="zh-CN" altLang="en-US" sz="1600" dirty="0">
                <a:solidFill>
                  <a:schemeClr val="tx1">
                    <a:lumMod val="65000"/>
                    <a:lumOff val="35000"/>
                  </a:schemeClr>
                </a:solidFill>
                <a:latin typeface="+mn-ea"/>
                <a:cs typeface="+mn-ea"/>
              </a:rPr>
              <a:t>方法</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但</a:t>
            </a:r>
            <a:r>
              <a:rPr lang="en-US" altLang="zh-CN" sz="1600" dirty="0" err="1">
                <a:solidFill>
                  <a:schemeClr val="tx1">
                    <a:lumMod val="65000"/>
                    <a:lumOff val="35000"/>
                  </a:schemeClr>
                </a:solidFill>
                <a:latin typeface="+mn-ea"/>
                <a:cs typeface="+mn-ea"/>
              </a:rPr>
              <a:t>FileChannel</a:t>
            </a:r>
            <a:r>
              <a:rPr lang="zh-CN" altLang="en-US" sz="1600" dirty="0">
                <a:solidFill>
                  <a:schemeClr val="tx1">
                    <a:lumMod val="65000"/>
                    <a:lumOff val="35000"/>
                  </a:schemeClr>
                </a:solidFill>
                <a:latin typeface="+mn-ea"/>
                <a:cs typeface="+mn-ea"/>
              </a:rPr>
              <a:t>实际上是一个抽象类</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它的具体实现是</a:t>
            </a:r>
            <a:r>
              <a:rPr lang="en-US" altLang="zh-CN" sz="1600" dirty="0" err="1">
                <a:solidFill>
                  <a:schemeClr val="tx1">
                    <a:lumMod val="65000"/>
                    <a:lumOff val="35000"/>
                  </a:schemeClr>
                </a:solidFill>
                <a:latin typeface="+mn-ea"/>
                <a:cs typeface="+mn-ea"/>
              </a:rPr>
              <a:t>FileChannelImpl</a:t>
            </a:r>
            <a:r>
              <a:rPr lang="en-US" altLang="zh-CN" sz="1600" dirty="0">
                <a:solidFill>
                  <a:schemeClr val="tx1">
                    <a:lumMod val="65000"/>
                    <a:lumOff val="35000"/>
                  </a:schemeClr>
                </a:solidFill>
                <a:latin typeface="+mn-ea"/>
                <a:cs typeface="+mn-ea"/>
              </a:rPr>
              <a:t> </a:t>
            </a:r>
            <a:endParaRPr lang="zh-CN" altLang="en-US" sz="160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3188877462"/>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9731" y="2483617"/>
            <a:ext cx="5552540" cy="715645"/>
          </a:xfrm>
          <a:prstGeom prst="rect">
            <a:avLst/>
          </a:prstGeom>
        </p:spPr>
        <p:txBody>
          <a:bodyPr wrap="square">
            <a:spAutoFit/>
          </a:bodyPr>
          <a:lstStyle/>
          <a:p>
            <a:pPr algn="ctr"/>
            <a:r>
              <a:rPr lang="zh-CN" altLang="en-US" sz="4055" dirty="0">
                <a:solidFill>
                  <a:schemeClr val="tx2"/>
                </a:solidFill>
                <a:latin typeface="微软雅黑" panose="020B0503020204020204" charset="-122"/>
                <a:ea typeface="微软雅黑" panose="020B0503020204020204" charset="-122"/>
              </a:rPr>
              <a:t>感谢聆听！</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3872" y="3356767"/>
            <a:ext cx="2010077" cy="6103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066BBC-5622-4903-82EF-FC5613E441CF}"/>
              </a:ext>
            </a:extLst>
          </p:cNvPr>
          <p:cNvSpPr txBox="1"/>
          <p:nvPr/>
        </p:nvSpPr>
        <p:spPr>
          <a:xfrm>
            <a:off x="914788" y="1450916"/>
            <a:ext cx="2647562" cy="400110"/>
          </a:xfrm>
          <a:prstGeom prst="rect">
            <a:avLst/>
          </a:prstGeom>
          <a:noFill/>
        </p:spPr>
        <p:txBody>
          <a:bodyPr wrap="square">
            <a:spAutoFit/>
          </a:bodyPr>
          <a:lstStyle/>
          <a:p>
            <a:pPr>
              <a:spcBef>
                <a:spcPts val="1000"/>
              </a:spcBef>
            </a:pPr>
            <a:r>
              <a:rPr lang="en-US" altLang="zh-CN" sz="2000" dirty="0">
                <a:solidFill>
                  <a:srgbClr val="4F80BD"/>
                </a:solidFill>
                <a:ea typeface="站酷高端黑" panose="02010600030101010101" pitchFamily="2" charset="-122"/>
              </a:rPr>
              <a:t>CPU</a:t>
            </a:r>
            <a:r>
              <a:rPr lang="zh-CN" altLang="zh-CN" sz="2000" dirty="0">
                <a:solidFill>
                  <a:srgbClr val="4F80BD"/>
                </a:solidFill>
                <a:ea typeface="站酷高端黑" panose="02010600030101010101" pitchFamily="2" charset="-122"/>
              </a:rPr>
              <a:t>缓存行</a:t>
            </a:r>
          </a:p>
        </p:txBody>
      </p:sp>
      <p:sp>
        <p:nvSpPr>
          <p:cNvPr id="5" name="文本框 4">
            <a:extLst>
              <a:ext uri="{FF2B5EF4-FFF2-40B4-BE49-F238E27FC236}">
                <a16:creationId xmlns:a16="http://schemas.microsoft.com/office/drawing/2014/main" id="{401EB8DC-1657-41DA-8BC7-30325A28E465}"/>
              </a:ext>
            </a:extLst>
          </p:cNvPr>
          <p:cNvSpPr txBox="1"/>
          <p:nvPr/>
        </p:nvSpPr>
        <p:spPr>
          <a:xfrm>
            <a:off x="914787" y="2141488"/>
            <a:ext cx="9857987" cy="1419941"/>
          </a:xfrm>
          <a:prstGeom prst="rect">
            <a:avLst/>
          </a:prstGeom>
          <a:noFill/>
        </p:spPr>
        <p:txBody>
          <a:bodyPr wrap="square">
            <a:spAutoFit/>
          </a:bodyPr>
          <a:lstStyle/>
          <a:p>
            <a:pPr marL="285750" indent="-285750">
              <a:lnSpc>
                <a:spcPct val="150000"/>
              </a:lnSpc>
              <a:spcBef>
                <a:spcPts val="1000"/>
              </a:spcBef>
              <a:buFont typeface="Wingdings" panose="05000000000000000000" pitchFamily="2" charset="2"/>
              <a:buChar char="n"/>
            </a:pPr>
            <a:r>
              <a:rPr lang="zh-CN" altLang="zh-CN" dirty="0">
                <a:solidFill>
                  <a:schemeClr val="tx1">
                    <a:lumMod val="75000"/>
                    <a:lumOff val="25000"/>
                  </a:schemeClr>
                </a:solidFill>
                <a:latin typeface="+mn-ea"/>
                <a:cs typeface="+mn-ea"/>
              </a:rPr>
              <a:t>当</a:t>
            </a:r>
            <a:r>
              <a:rPr lang="en-US" altLang="zh-CN" dirty="0">
                <a:solidFill>
                  <a:schemeClr val="tx1">
                    <a:lumMod val="75000"/>
                    <a:lumOff val="25000"/>
                  </a:schemeClr>
                </a:solidFill>
                <a:latin typeface="+mn-ea"/>
                <a:cs typeface="+mn-ea"/>
              </a:rPr>
              <a:t>CPU</a:t>
            </a:r>
            <a:r>
              <a:rPr lang="zh-CN" altLang="zh-CN" dirty="0">
                <a:solidFill>
                  <a:schemeClr val="tx1">
                    <a:lumMod val="75000"/>
                    <a:lumOff val="25000"/>
                  </a:schemeClr>
                </a:solidFill>
                <a:latin typeface="+mn-ea"/>
                <a:cs typeface="+mn-ea"/>
              </a:rPr>
              <a:t>访问某一个变量时候</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首先会去看</a:t>
            </a:r>
            <a:r>
              <a:rPr lang="en-US" altLang="zh-CN" dirty="0">
                <a:solidFill>
                  <a:schemeClr val="tx1">
                    <a:lumMod val="75000"/>
                    <a:lumOff val="25000"/>
                  </a:schemeClr>
                </a:solidFill>
                <a:latin typeface="+mn-ea"/>
                <a:cs typeface="+mn-ea"/>
              </a:rPr>
              <a:t>CPU Cache</a:t>
            </a:r>
            <a:r>
              <a:rPr lang="zh-CN" altLang="zh-CN" dirty="0">
                <a:solidFill>
                  <a:schemeClr val="tx1">
                    <a:lumMod val="75000"/>
                    <a:lumOff val="25000"/>
                  </a:schemeClr>
                </a:solidFill>
                <a:latin typeface="+mn-ea"/>
                <a:cs typeface="+mn-ea"/>
              </a:rPr>
              <a:t>内是否有该变量</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如果有则直接获取</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否则就去主内存里面获取该变量</a:t>
            </a:r>
            <a:endParaRPr lang="en-US" altLang="zh-CN" dirty="0">
              <a:solidFill>
                <a:schemeClr val="tx1">
                  <a:lumMod val="75000"/>
                  <a:lumOff val="25000"/>
                </a:schemeClr>
              </a:solidFill>
              <a:latin typeface="+mn-ea"/>
              <a:cs typeface="+mn-ea"/>
            </a:endParaRPr>
          </a:p>
          <a:p>
            <a:pPr marL="285750" indent="-285750">
              <a:lnSpc>
                <a:spcPct val="150000"/>
              </a:lnSpc>
              <a:spcBef>
                <a:spcPts val="1000"/>
              </a:spcBef>
              <a:buFont typeface="Wingdings" panose="05000000000000000000" pitchFamily="2" charset="2"/>
              <a:buChar char="n"/>
            </a:pPr>
            <a:r>
              <a:rPr lang="zh-CN" altLang="zh-CN" dirty="0">
                <a:solidFill>
                  <a:schemeClr val="tx1">
                    <a:lumMod val="75000"/>
                    <a:lumOff val="25000"/>
                  </a:schemeClr>
                </a:solidFill>
                <a:latin typeface="+mn-ea"/>
                <a:cs typeface="+mn-ea"/>
              </a:rPr>
              <a:t>然后把该变量所在内存区域的一个</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行大小的内存拷贝到</a:t>
            </a:r>
            <a:r>
              <a:rPr lang="en-US" altLang="zh-CN" dirty="0">
                <a:solidFill>
                  <a:schemeClr val="tx1">
                    <a:lumMod val="75000"/>
                    <a:lumOff val="25000"/>
                  </a:schemeClr>
                </a:solidFill>
                <a:latin typeface="+mn-ea"/>
                <a:cs typeface="+mn-ea"/>
              </a:rPr>
              <a:t>Cache(</a:t>
            </a:r>
            <a:r>
              <a:rPr lang="zh-CN" altLang="en-US" b="1" dirty="0">
                <a:solidFill>
                  <a:schemeClr val="tx1">
                    <a:lumMod val="75000"/>
                    <a:lumOff val="25000"/>
                  </a:schemeClr>
                </a:solidFill>
                <a:latin typeface="+mn-ea"/>
                <a:cs typeface="+mn-ea"/>
              </a:rPr>
              <a:t>即</a:t>
            </a:r>
            <a:r>
              <a:rPr lang="en-US" altLang="zh-CN" b="1" dirty="0">
                <a:solidFill>
                  <a:schemeClr val="tx1">
                    <a:lumMod val="75000"/>
                    <a:lumOff val="25000"/>
                  </a:schemeClr>
                </a:solidFill>
                <a:latin typeface="+mn-ea"/>
                <a:cs typeface="+mn-ea"/>
              </a:rPr>
              <a:t>CPU</a:t>
            </a:r>
            <a:r>
              <a:rPr lang="zh-CN" altLang="en-US" b="1" dirty="0">
                <a:solidFill>
                  <a:schemeClr val="tx1">
                    <a:lumMod val="75000"/>
                    <a:lumOff val="25000"/>
                  </a:schemeClr>
                </a:solidFill>
                <a:latin typeface="+mn-ea"/>
                <a:cs typeface="+mn-ea"/>
              </a:rPr>
              <a:t>缓存行</a:t>
            </a:r>
            <a:r>
              <a:rPr lang="en-US" altLang="zh-CN" dirty="0">
                <a:solidFill>
                  <a:schemeClr val="tx1">
                    <a:lumMod val="75000"/>
                    <a:lumOff val="25000"/>
                  </a:schemeClr>
                </a:solidFill>
                <a:latin typeface="+mn-ea"/>
                <a:cs typeface="+mn-ea"/>
              </a:rPr>
              <a:t>)</a:t>
            </a:r>
            <a:endParaRPr lang="zh-CN" altLang="zh-CN" dirty="0">
              <a:solidFill>
                <a:schemeClr val="tx1">
                  <a:lumMod val="75000"/>
                  <a:lumOff val="25000"/>
                </a:schemeClr>
              </a:solidFill>
              <a:latin typeface="+mn-ea"/>
              <a:cs typeface="+mn-ea"/>
            </a:endParaRPr>
          </a:p>
        </p:txBody>
      </p:sp>
      <p:sp>
        <p:nvSpPr>
          <p:cNvPr id="7" name="文本框 6">
            <a:extLst>
              <a:ext uri="{FF2B5EF4-FFF2-40B4-BE49-F238E27FC236}">
                <a16:creationId xmlns:a16="http://schemas.microsoft.com/office/drawing/2014/main" id="{3DF6FF1F-97FE-4AF9-B9E0-F7F655A82FD7}"/>
              </a:ext>
            </a:extLst>
          </p:cNvPr>
          <p:cNvSpPr txBox="1"/>
          <p:nvPr/>
        </p:nvSpPr>
        <p:spPr>
          <a:xfrm>
            <a:off x="1362074" y="4475566"/>
            <a:ext cx="8896351" cy="792012"/>
          </a:xfrm>
          <a:prstGeom prst="rect">
            <a:avLst/>
          </a:prstGeom>
          <a:noFill/>
        </p:spPr>
        <p:txBody>
          <a:bodyPr wrap="square">
            <a:spAutoFit/>
          </a:bodyPr>
          <a:lstStyle/>
          <a:p>
            <a:pPr>
              <a:lnSpc>
                <a:spcPct val="150000"/>
              </a:lnSpc>
            </a:pPr>
            <a:r>
              <a:rPr lang="zh-CN" altLang="zh-CN" sz="1600" dirty="0">
                <a:solidFill>
                  <a:schemeClr val="tx1">
                    <a:lumMod val="65000"/>
                    <a:lumOff val="35000"/>
                  </a:schemeClr>
                </a:solidFill>
                <a:latin typeface="+mn-ea"/>
                <a:cs typeface="+mn-ea"/>
              </a:rPr>
              <a:t>由于存放到</a:t>
            </a:r>
            <a:r>
              <a:rPr lang="en-US" altLang="zh-CN" sz="1600" dirty="0">
                <a:solidFill>
                  <a:schemeClr val="tx1">
                    <a:lumMod val="65000"/>
                    <a:lumOff val="35000"/>
                  </a:schemeClr>
                </a:solidFill>
                <a:latin typeface="+mn-ea"/>
                <a:cs typeface="+mn-ea"/>
              </a:rPr>
              <a:t>Cache</a:t>
            </a:r>
            <a:r>
              <a:rPr lang="zh-CN" altLang="zh-CN" sz="1600" dirty="0">
                <a:solidFill>
                  <a:schemeClr val="tx1">
                    <a:lumMod val="65000"/>
                    <a:lumOff val="35000"/>
                  </a:schemeClr>
                </a:solidFill>
                <a:latin typeface="+mn-ea"/>
                <a:cs typeface="+mn-ea"/>
              </a:rPr>
              <a:t>行的是内存块而不是单个变量</a:t>
            </a:r>
            <a:r>
              <a:rPr lang="en-US" altLang="zh-CN" sz="1600" dirty="0">
                <a:solidFill>
                  <a:schemeClr val="tx1">
                    <a:lumMod val="65000"/>
                    <a:lumOff val="35000"/>
                  </a:schemeClr>
                </a:solidFill>
                <a:latin typeface="+mn-ea"/>
                <a:cs typeface="+mn-ea"/>
              </a:rPr>
              <a:t>,</a:t>
            </a:r>
            <a:r>
              <a:rPr lang="zh-CN" altLang="zh-CN" sz="1600" dirty="0">
                <a:solidFill>
                  <a:schemeClr val="tx1">
                    <a:lumMod val="65000"/>
                    <a:lumOff val="35000"/>
                  </a:schemeClr>
                </a:solidFill>
                <a:latin typeface="+mn-ea"/>
                <a:cs typeface="+mn-ea"/>
              </a:rPr>
              <a:t>所以可能会把多个变量存放到了一个</a:t>
            </a:r>
            <a:r>
              <a:rPr lang="en-US" altLang="zh-CN" sz="1600" dirty="0">
                <a:solidFill>
                  <a:schemeClr val="tx1">
                    <a:lumMod val="65000"/>
                    <a:lumOff val="35000"/>
                  </a:schemeClr>
                </a:solidFill>
                <a:latin typeface="+mn-ea"/>
                <a:cs typeface="+mn-ea"/>
              </a:rPr>
              <a:t>Cache</a:t>
            </a:r>
            <a:r>
              <a:rPr lang="zh-CN" altLang="zh-CN" sz="1600" dirty="0">
                <a:solidFill>
                  <a:schemeClr val="tx1">
                    <a:lumMod val="65000"/>
                    <a:lumOff val="35000"/>
                  </a:schemeClr>
                </a:solidFill>
                <a:latin typeface="+mn-ea"/>
                <a:cs typeface="+mn-ea"/>
              </a:rPr>
              <a:t>行</a:t>
            </a:r>
            <a:r>
              <a:rPr lang="en-US" altLang="zh-CN" sz="1600" dirty="0">
                <a:solidFill>
                  <a:schemeClr val="tx1">
                    <a:lumMod val="65000"/>
                    <a:lumOff val="35000"/>
                  </a:schemeClr>
                </a:solidFill>
                <a:latin typeface="+mn-ea"/>
                <a:cs typeface="+mn-ea"/>
              </a:rPr>
              <a:t>,</a:t>
            </a:r>
            <a:r>
              <a:rPr lang="zh-CN" altLang="zh-CN" sz="1600" dirty="0">
                <a:solidFill>
                  <a:schemeClr val="tx1">
                    <a:lumMod val="65000"/>
                    <a:lumOff val="35000"/>
                  </a:schemeClr>
                </a:solidFill>
                <a:latin typeface="+mn-ea"/>
                <a:cs typeface="+mn-ea"/>
              </a:rPr>
              <a:t>因为</a:t>
            </a:r>
            <a:r>
              <a:rPr lang="en-US" altLang="zh-CN" sz="1600" dirty="0">
                <a:solidFill>
                  <a:schemeClr val="tx1">
                    <a:lumMod val="65000"/>
                    <a:lumOff val="35000"/>
                  </a:schemeClr>
                </a:solidFill>
                <a:latin typeface="+mn-ea"/>
                <a:cs typeface="+mn-ea"/>
              </a:rPr>
              <a:t>CPU</a:t>
            </a:r>
            <a:r>
              <a:rPr lang="zh-CN" altLang="zh-CN" sz="1600" dirty="0">
                <a:solidFill>
                  <a:schemeClr val="tx1">
                    <a:lumMod val="65000"/>
                    <a:lumOff val="35000"/>
                  </a:schemeClr>
                </a:solidFill>
                <a:latin typeface="+mn-ea"/>
                <a:cs typeface="+mn-ea"/>
              </a:rPr>
              <a:t>缓存读取速度远高于内存读取</a:t>
            </a:r>
            <a:r>
              <a:rPr lang="en-US" altLang="zh-CN" sz="1600" dirty="0">
                <a:solidFill>
                  <a:schemeClr val="tx1">
                    <a:lumMod val="65000"/>
                    <a:lumOff val="35000"/>
                  </a:schemeClr>
                </a:solidFill>
                <a:latin typeface="+mn-ea"/>
                <a:cs typeface="+mn-ea"/>
              </a:rPr>
              <a:t>,</a:t>
            </a:r>
            <a:r>
              <a:rPr lang="zh-CN" altLang="zh-CN" sz="1600" dirty="0">
                <a:solidFill>
                  <a:schemeClr val="tx1">
                    <a:lumMod val="65000"/>
                    <a:lumOff val="35000"/>
                  </a:schemeClr>
                </a:solidFill>
                <a:latin typeface="+mn-ea"/>
                <a:cs typeface="+mn-ea"/>
              </a:rPr>
              <a:t>因此</a:t>
            </a:r>
            <a:r>
              <a:rPr lang="en-US" altLang="zh-CN" sz="1600" dirty="0">
                <a:solidFill>
                  <a:schemeClr val="tx1">
                    <a:lumMod val="65000"/>
                    <a:lumOff val="35000"/>
                  </a:schemeClr>
                </a:solidFill>
                <a:latin typeface="+mn-ea"/>
                <a:cs typeface="+mn-ea"/>
              </a:rPr>
              <a:t>CPU</a:t>
            </a:r>
            <a:r>
              <a:rPr lang="zh-CN" altLang="zh-CN" sz="1600" dirty="0">
                <a:solidFill>
                  <a:schemeClr val="tx1">
                    <a:lumMod val="65000"/>
                    <a:lumOff val="35000"/>
                  </a:schemeClr>
                </a:solidFill>
                <a:latin typeface="+mn-ea"/>
                <a:cs typeface="+mn-ea"/>
              </a:rPr>
              <a:t>缓存行的存在能够提升</a:t>
            </a:r>
            <a:r>
              <a:rPr lang="en-US" altLang="zh-CN" sz="1600" dirty="0">
                <a:solidFill>
                  <a:schemeClr val="tx1">
                    <a:lumMod val="65000"/>
                    <a:lumOff val="35000"/>
                  </a:schemeClr>
                </a:solidFill>
                <a:latin typeface="+mn-ea"/>
                <a:cs typeface="+mn-ea"/>
              </a:rPr>
              <a:t>CPU</a:t>
            </a:r>
            <a:r>
              <a:rPr lang="zh-CN" altLang="en-US" sz="1600" dirty="0">
                <a:solidFill>
                  <a:schemeClr val="tx1">
                    <a:lumMod val="65000"/>
                    <a:lumOff val="35000"/>
                  </a:schemeClr>
                </a:solidFill>
                <a:latin typeface="+mn-ea"/>
                <a:cs typeface="+mn-ea"/>
              </a:rPr>
              <a:t>的运算</a:t>
            </a:r>
            <a:r>
              <a:rPr lang="zh-CN" altLang="zh-CN" sz="1600" dirty="0">
                <a:solidFill>
                  <a:schemeClr val="tx1">
                    <a:lumMod val="65000"/>
                    <a:lumOff val="35000"/>
                  </a:schemeClr>
                </a:solidFill>
                <a:latin typeface="+mn-ea"/>
                <a:cs typeface="+mn-ea"/>
              </a:rPr>
              <a:t>速度</a:t>
            </a:r>
            <a:endParaRPr lang="zh-CN" altLang="en-US" sz="1600" dirty="0">
              <a:solidFill>
                <a:schemeClr val="tx1">
                  <a:lumMod val="65000"/>
                  <a:lumOff val="35000"/>
                </a:schemeClr>
              </a:solidFill>
              <a:latin typeface="+mn-ea"/>
              <a:cs typeface="+mn-ea"/>
            </a:endParaRPr>
          </a:p>
        </p:txBody>
      </p:sp>
      <p:sp>
        <p:nvSpPr>
          <p:cNvPr id="8" name="矩形 7">
            <a:extLst>
              <a:ext uri="{FF2B5EF4-FFF2-40B4-BE49-F238E27FC236}">
                <a16:creationId xmlns:a16="http://schemas.microsoft.com/office/drawing/2014/main" id="{A7AE683C-2D63-4BA7-A5FB-0276750503D0}"/>
              </a:ext>
            </a:extLst>
          </p:cNvPr>
          <p:cNvSpPr/>
          <p:nvPr/>
        </p:nvSpPr>
        <p:spPr>
          <a:xfrm>
            <a:off x="996950" y="4258232"/>
            <a:ext cx="9591673" cy="128531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04896"/>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7BAFF8-06D4-4187-A8B4-BEA43760A9BB}"/>
              </a:ext>
            </a:extLst>
          </p:cNvPr>
          <p:cNvSpPr txBox="1"/>
          <p:nvPr/>
        </p:nvSpPr>
        <p:spPr>
          <a:xfrm>
            <a:off x="914788" y="1451531"/>
            <a:ext cx="3676262"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使用</a:t>
            </a:r>
            <a:r>
              <a:rPr lang="en-US" altLang="zh-CN" sz="2000" dirty="0">
                <a:solidFill>
                  <a:srgbClr val="4F80BD"/>
                </a:solidFill>
                <a:ea typeface="站酷高端黑" panose="02010600030101010101" pitchFamily="2" charset="-122"/>
              </a:rPr>
              <a:t>CPU</a:t>
            </a:r>
            <a:r>
              <a:rPr lang="zh-CN" altLang="zh-CN" sz="2000" dirty="0">
                <a:solidFill>
                  <a:srgbClr val="4F80BD"/>
                </a:solidFill>
                <a:ea typeface="站酷高端黑" panose="02010600030101010101" pitchFamily="2" charset="-122"/>
              </a:rPr>
              <a:t>缓存行前后性能对比</a:t>
            </a:r>
          </a:p>
        </p:txBody>
      </p:sp>
      <p:sp>
        <p:nvSpPr>
          <p:cNvPr id="5" name="文本框 4">
            <a:extLst>
              <a:ext uri="{FF2B5EF4-FFF2-40B4-BE49-F238E27FC236}">
                <a16:creationId xmlns:a16="http://schemas.microsoft.com/office/drawing/2014/main" id="{ECF3DC15-37C0-47C3-AFD0-87C9BEBC27AC}"/>
              </a:ext>
            </a:extLst>
          </p:cNvPr>
          <p:cNvSpPr txBox="1"/>
          <p:nvPr/>
        </p:nvSpPr>
        <p:spPr>
          <a:xfrm>
            <a:off x="914789" y="1851641"/>
            <a:ext cx="4057262" cy="460704"/>
          </a:xfrm>
          <a:prstGeom prst="rect">
            <a:avLst/>
          </a:prstGeom>
          <a:noFill/>
        </p:spPr>
        <p:txBody>
          <a:bodyPr wrap="square">
            <a:spAutoFit/>
          </a:bodyPr>
          <a:lstStyle/>
          <a:p>
            <a:pPr>
              <a:lnSpc>
                <a:spcPct val="150000"/>
              </a:lnSpc>
              <a:spcBef>
                <a:spcPts val="900"/>
              </a:spcBef>
              <a:spcAft>
                <a:spcPts val="900"/>
              </a:spcAft>
            </a:pPr>
            <a:r>
              <a:rPr lang="zh-CN" altLang="zh-CN" dirty="0">
                <a:solidFill>
                  <a:schemeClr val="tx1">
                    <a:lumMod val="75000"/>
                    <a:lumOff val="25000"/>
                  </a:schemeClr>
                </a:solidFill>
                <a:latin typeface="+mn-ea"/>
                <a:cs typeface="+mn-ea"/>
              </a:rPr>
              <a:t>分别给长度为</a:t>
            </a:r>
            <a:r>
              <a:rPr lang="en-US" altLang="zh-CN" dirty="0">
                <a:solidFill>
                  <a:schemeClr val="tx1">
                    <a:lumMod val="75000"/>
                    <a:lumOff val="25000"/>
                  </a:schemeClr>
                </a:solidFill>
                <a:latin typeface="+mn-ea"/>
                <a:cs typeface="+mn-ea"/>
              </a:rPr>
              <a:t>10000</a:t>
            </a:r>
            <a:r>
              <a:rPr lang="zh-CN" altLang="zh-CN" dirty="0">
                <a:solidFill>
                  <a:schemeClr val="tx1">
                    <a:lumMod val="75000"/>
                    <a:lumOff val="25000"/>
                  </a:schemeClr>
                </a:solidFill>
                <a:latin typeface="+mn-ea"/>
                <a:cs typeface="+mn-ea"/>
              </a:rPr>
              <a:t>的二维数组赋值</a:t>
            </a:r>
          </a:p>
        </p:txBody>
      </p:sp>
      <p:pic>
        <p:nvPicPr>
          <p:cNvPr id="9" name="Picture">
            <a:extLst>
              <a:ext uri="{FF2B5EF4-FFF2-40B4-BE49-F238E27FC236}">
                <a16:creationId xmlns:a16="http://schemas.microsoft.com/office/drawing/2014/main" id="{738512AA-CD9A-427C-8482-89C78DB825E3}"/>
              </a:ext>
            </a:extLst>
          </p:cNvPr>
          <p:cNvPicPr/>
          <p:nvPr/>
        </p:nvPicPr>
        <p:blipFill rotWithShape="1">
          <a:blip r:embed="rId2"/>
          <a:srcRect r="1959"/>
          <a:stretch/>
        </p:blipFill>
        <p:spPr bwMode="auto">
          <a:xfrm>
            <a:off x="4972052" y="866776"/>
            <a:ext cx="6896098" cy="3212928"/>
          </a:xfrm>
          <a:prstGeom prst="rect">
            <a:avLst/>
          </a:prstGeom>
          <a:noFill/>
          <a:ln w="9525">
            <a:noFill/>
            <a:headEnd/>
            <a:tailEnd/>
          </a:ln>
        </p:spPr>
      </p:pic>
      <p:pic>
        <p:nvPicPr>
          <p:cNvPr id="10" name="Picture">
            <a:extLst>
              <a:ext uri="{FF2B5EF4-FFF2-40B4-BE49-F238E27FC236}">
                <a16:creationId xmlns:a16="http://schemas.microsoft.com/office/drawing/2014/main" id="{531EB26C-9A2D-46B2-8395-9212D44E6A70}"/>
              </a:ext>
            </a:extLst>
          </p:cNvPr>
          <p:cNvPicPr/>
          <p:nvPr/>
        </p:nvPicPr>
        <p:blipFill>
          <a:blip r:embed="rId3"/>
          <a:stretch>
            <a:fillRect/>
          </a:stretch>
        </p:blipFill>
        <p:spPr bwMode="auto">
          <a:xfrm>
            <a:off x="4972051" y="3944313"/>
            <a:ext cx="6896099" cy="2751761"/>
          </a:xfrm>
          <a:prstGeom prst="rect">
            <a:avLst/>
          </a:prstGeom>
          <a:noFill/>
          <a:ln w="9525">
            <a:noFill/>
            <a:headEnd/>
            <a:tailEnd/>
          </a:ln>
        </p:spPr>
      </p:pic>
      <p:sp>
        <p:nvSpPr>
          <p:cNvPr id="12" name="文本框 11">
            <a:extLst>
              <a:ext uri="{FF2B5EF4-FFF2-40B4-BE49-F238E27FC236}">
                <a16:creationId xmlns:a16="http://schemas.microsoft.com/office/drawing/2014/main" id="{581CD0D4-1F5B-4647-956C-21316B3C16F3}"/>
              </a:ext>
            </a:extLst>
          </p:cNvPr>
          <p:cNvSpPr txBox="1"/>
          <p:nvPr/>
        </p:nvSpPr>
        <p:spPr>
          <a:xfrm>
            <a:off x="914788" y="5089841"/>
            <a:ext cx="4571612" cy="460704"/>
          </a:xfrm>
          <a:prstGeom prst="rect">
            <a:avLst/>
          </a:prstGeom>
          <a:noFill/>
        </p:spPr>
        <p:txBody>
          <a:bodyPr wrap="square">
            <a:spAutoFit/>
          </a:bodyPr>
          <a:lstStyle/>
          <a:p>
            <a:pPr>
              <a:lnSpc>
                <a:spcPct val="150000"/>
              </a:lnSpc>
              <a:spcBef>
                <a:spcPts val="900"/>
              </a:spcBef>
              <a:spcAft>
                <a:spcPts val="900"/>
              </a:spcAft>
            </a:pPr>
            <a:r>
              <a:rPr lang="en-US" altLang="zh-CN" dirty="0">
                <a:solidFill>
                  <a:schemeClr val="tx1">
                    <a:lumMod val="75000"/>
                    <a:lumOff val="25000"/>
                  </a:schemeClr>
                </a:solidFill>
                <a:latin typeface="+mn-ea"/>
                <a:cs typeface="+mn-ea"/>
              </a:rPr>
              <a:t>Test4CpuCache2</a:t>
            </a:r>
            <a:r>
              <a:rPr lang="zh-CN" altLang="zh-CN" dirty="0">
                <a:solidFill>
                  <a:schemeClr val="tx1">
                    <a:lumMod val="75000"/>
                    <a:lumOff val="25000"/>
                  </a:schemeClr>
                </a:solidFill>
                <a:latin typeface="+mn-ea"/>
                <a:cs typeface="+mn-ea"/>
              </a:rPr>
              <a:t>运行结果</a:t>
            </a:r>
            <a:r>
              <a:rPr lang="en-US" altLang="zh-CN" dirty="0">
                <a:solidFill>
                  <a:schemeClr val="tx1">
                    <a:lumMod val="75000"/>
                    <a:lumOff val="25000"/>
                  </a:schemeClr>
                </a:solidFill>
                <a:latin typeface="+mn-ea"/>
                <a:cs typeface="+mn-ea"/>
              </a:rPr>
              <a:t>:2039,2053,2064</a:t>
            </a:r>
            <a:endParaRPr lang="zh-CN" altLang="zh-CN" dirty="0">
              <a:solidFill>
                <a:schemeClr val="tx1">
                  <a:lumMod val="75000"/>
                  <a:lumOff val="25000"/>
                </a:schemeClr>
              </a:solidFill>
              <a:latin typeface="+mn-ea"/>
              <a:cs typeface="+mn-ea"/>
            </a:endParaRPr>
          </a:p>
        </p:txBody>
      </p:sp>
      <p:sp>
        <p:nvSpPr>
          <p:cNvPr id="14" name="文本框 13">
            <a:extLst>
              <a:ext uri="{FF2B5EF4-FFF2-40B4-BE49-F238E27FC236}">
                <a16:creationId xmlns:a16="http://schemas.microsoft.com/office/drawing/2014/main" id="{09756EB2-F256-43B9-8B32-1C9AD27FDC3B}"/>
              </a:ext>
            </a:extLst>
          </p:cNvPr>
          <p:cNvSpPr txBox="1"/>
          <p:nvPr/>
        </p:nvSpPr>
        <p:spPr>
          <a:xfrm>
            <a:off x="914788" y="2631426"/>
            <a:ext cx="4276725" cy="460704"/>
          </a:xfrm>
          <a:prstGeom prst="rect">
            <a:avLst/>
          </a:prstGeom>
          <a:noFill/>
        </p:spPr>
        <p:txBody>
          <a:bodyPr wrap="square">
            <a:spAutoFit/>
          </a:bodyPr>
          <a:lstStyle/>
          <a:p>
            <a:pPr>
              <a:lnSpc>
                <a:spcPct val="150000"/>
              </a:lnSpc>
              <a:spcBef>
                <a:spcPts val="900"/>
              </a:spcBef>
              <a:spcAft>
                <a:spcPts val="900"/>
              </a:spcAft>
            </a:pPr>
            <a:r>
              <a:rPr lang="en-US" altLang="zh-CN" dirty="0">
                <a:solidFill>
                  <a:schemeClr val="tx1">
                    <a:lumMod val="75000"/>
                    <a:lumOff val="25000"/>
                  </a:schemeClr>
                </a:solidFill>
                <a:latin typeface="+mn-ea"/>
                <a:cs typeface="+mn-ea"/>
              </a:rPr>
              <a:t>Test4CpuCache</a:t>
            </a:r>
            <a:r>
              <a:rPr lang="zh-CN" altLang="zh-CN" dirty="0">
                <a:solidFill>
                  <a:schemeClr val="tx1">
                    <a:lumMod val="75000"/>
                    <a:lumOff val="25000"/>
                  </a:schemeClr>
                </a:solidFill>
                <a:latin typeface="+mn-ea"/>
                <a:cs typeface="+mn-ea"/>
              </a:rPr>
              <a:t>运行结果</a:t>
            </a:r>
            <a:r>
              <a:rPr lang="en-US" altLang="zh-CN" dirty="0">
                <a:solidFill>
                  <a:schemeClr val="tx1">
                    <a:lumMod val="75000"/>
                    <a:lumOff val="25000"/>
                  </a:schemeClr>
                </a:solidFill>
                <a:latin typeface="+mn-ea"/>
                <a:cs typeface="+mn-ea"/>
              </a:rPr>
              <a:t>:97,103,95</a:t>
            </a:r>
          </a:p>
        </p:txBody>
      </p:sp>
    </p:spTree>
    <p:extLst>
      <p:ext uri="{BB962C8B-B14F-4D97-AF65-F5344CB8AC3E}">
        <p14:creationId xmlns:p14="http://schemas.microsoft.com/office/powerpoint/2010/main" val="3627887393"/>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AD6E3B-1135-4B9F-9DA3-1B384D0EB30A}"/>
              </a:ext>
            </a:extLst>
          </p:cNvPr>
          <p:cNvSpPr txBox="1"/>
          <p:nvPr/>
        </p:nvSpPr>
        <p:spPr>
          <a:xfrm>
            <a:off x="914400" y="1192213"/>
            <a:ext cx="10134600" cy="5446684"/>
          </a:xfrm>
          <a:prstGeom prst="rect">
            <a:avLst/>
          </a:prstGeom>
          <a:noFill/>
        </p:spPr>
        <p:txBody>
          <a:bodyPr wrap="square">
            <a:spAutoFit/>
          </a:bodyPr>
          <a:lstStyle/>
          <a:p>
            <a:pPr>
              <a:lnSpc>
                <a:spcPct val="150000"/>
              </a:lnSpc>
            </a:pPr>
            <a:r>
              <a:rPr lang="en-US" altLang="zh-CN" sz="1800" dirty="0">
                <a:solidFill>
                  <a:schemeClr val="tx1">
                    <a:lumMod val="65000"/>
                    <a:lumOff val="35000"/>
                  </a:schemeClr>
                </a:solidFill>
                <a:latin typeface="+mn-ea"/>
                <a:cs typeface="+mn-ea"/>
              </a:rPr>
              <a:t>      Test4CpuCache</a:t>
            </a:r>
            <a:r>
              <a:rPr lang="zh-CN" altLang="zh-CN" sz="1800" dirty="0">
                <a:solidFill>
                  <a:schemeClr val="tx1">
                    <a:lumMod val="65000"/>
                    <a:lumOff val="35000"/>
                  </a:schemeClr>
                </a:solidFill>
                <a:latin typeface="+mn-ea"/>
                <a:cs typeface="+mn-ea"/>
              </a:rPr>
              <a:t>是因为数组内数组元素之间内存地址是连续的</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当访问数组第一个元素时</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会把第一个元素后续若干元素一块放入到</a:t>
            </a:r>
            <a:r>
              <a:rPr lang="en-US" altLang="zh-CN" sz="1800" dirty="0">
                <a:solidFill>
                  <a:schemeClr val="tx1">
                    <a:lumMod val="65000"/>
                    <a:lumOff val="35000"/>
                  </a:schemeClr>
                </a:solidFill>
                <a:latin typeface="+mn-ea"/>
                <a:cs typeface="+mn-ea"/>
              </a:rPr>
              <a:t>cache line, </a:t>
            </a:r>
            <a:r>
              <a:rPr lang="zh-CN" altLang="zh-CN" sz="1800" dirty="0">
                <a:solidFill>
                  <a:schemeClr val="tx1">
                    <a:lumMod val="65000"/>
                    <a:lumOff val="35000"/>
                  </a:schemeClr>
                </a:solidFill>
                <a:latin typeface="+mn-ea"/>
                <a:cs typeface="+mn-ea"/>
              </a:rPr>
              <a:t>这样顺序访问数组元素时候会在</a:t>
            </a:r>
            <a:r>
              <a:rPr lang="en-US" altLang="zh-CN" sz="1800" dirty="0">
                <a:solidFill>
                  <a:schemeClr val="tx1">
                    <a:lumMod val="65000"/>
                    <a:lumOff val="35000"/>
                  </a:schemeClr>
                </a:solidFill>
                <a:latin typeface="+mn-ea"/>
                <a:cs typeface="+mn-ea"/>
              </a:rPr>
              <a:t>cache</a:t>
            </a:r>
            <a:r>
              <a:rPr lang="zh-CN" altLang="zh-CN" sz="1800" dirty="0">
                <a:solidFill>
                  <a:schemeClr val="tx1">
                    <a:lumMod val="65000"/>
                    <a:lumOff val="35000"/>
                  </a:schemeClr>
                </a:solidFill>
                <a:latin typeface="+mn-ea"/>
                <a:cs typeface="+mn-ea"/>
              </a:rPr>
              <a:t>中直接命中</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就不会去主内存读取</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后续访问也是这样</a:t>
            </a:r>
            <a:r>
              <a:rPr lang="en-US" altLang="zh-CN" sz="1800" dirty="0">
                <a:solidFill>
                  <a:schemeClr val="tx1">
                    <a:lumMod val="65000"/>
                    <a:lumOff val="35000"/>
                  </a:schemeClr>
                </a:solidFill>
                <a:latin typeface="+mn-ea"/>
                <a:cs typeface="+mn-ea"/>
              </a:rPr>
              <a:t>.</a:t>
            </a:r>
            <a:endParaRPr lang="en-US" altLang="zh-CN" dirty="0">
              <a:solidFill>
                <a:schemeClr val="tx1">
                  <a:lumMod val="75000"/>
                  <a:lumOff val="25000"/>
                </a:schemeClr>
              </a:solidFill>
              <a:latin typeface="+mn-ea"/>
              <a:cs typeface="+mn-ea"/>
            </a:endParaRPr>
          </a:p>
          <a:p>
            <a:pPr>
              <a:lnSpc>
                <a:spcPct val="150000"/>
              </a:lnSpc>
            </a:pPr>
            <a:r>
              <a:rPr lang="en-US" altLang="zh-CN" dirty="0">
                <a:solidFill>
                  <a:schemeClr val="tx1">
                    <a:lumMod val="75000"/>
                    <a:lumOff val="25000"/>
                  </a:schemeClr>
                </a:solidFill>
                <a:latin typeface="+mn-ea"/>
                <a:cs typeface="+mn-ea"/>
              </a:rPr>
              <a:t>      </a:t>
            </a:r>
            <a:r>
              <a:rPr lang="zh-CN" altLang="zh-CN" dirty="0">
                <a:solidFill>
                  <a:schemeClr val="tx1">
                    <a:lumMod val="75000"/>
                    <a:lumOff val="25000"/>
                  </a:schemeClr>
                </a:solidFill>
                <a:latin typeface="+mn-ea"/>
                <a:cs typeface="+mn-ea"/>
              </a:rPr>
              <a:t>总结下也就是当顺序访问数组里面元素时候</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如果当前元素在</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没有命中</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那么会从主内存一下子读取后续若干个元素到</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也就是一次访问内存可以让后面的数组元素多次直接在</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里命中</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Test4CpuCache2</a:t>
            </a:r>
            <a:r>
              <a:rPr lang="zh-CN" altLang="zh-CN" dirty="0">
                <a:solidFill>
                  <a:schemeClr val="tx1">
                    <a:lumMod val="75000"/>
                    <a:lumOff val="25000"/>
                  </a:schemeClr>
                </a:solidFill>
                <a:latin typeface="+mn-ea"/>
                <a:cs typeface="+mn-ea"/>
              </a:rPr>
              <a:t>是跳跃式访问数组元素的</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而不是顺序的</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这破坏了程序访问的局部性原理</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并且</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是有容量控制的</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cache</a:t>
            </a:r>
            <a:r>
              <a:rPr lang="zh-CN" altLang="zh-CN" dirty="0">
                <a:solidFill>
                  <a:schemeClr val="tx1">
                    <a:lumMod val="75000"/>
                    <a:lumOff val="25000"/>
                  </a:schemeClr>
                </a:solidFill>
                <a:latin typeface="+mn-ea"/>
                <a:cs typeface="+mn-ea"/>
              </a:rPr>
              <a:t>满了会根据一定淘汰算法替换</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会导致从内存置换过来的</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行的元素还没等到读取就被替换掉了</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a:t>
            </a:r>
            <a:r>
              <a:rPr lang="zh-CN" altLang="zh-CN" dirty="0">
                <a:solidFill>
                  <a:schemeClr val="tx1">
                    <a:lumMod val="75000"/>
                    <a:lumOff val="25000"/>
                  </a:schemeClr>
                </a:solidFill>
                <a:latin typeface="+mn-ea"/>
                <a:cs typeface="+mn-ea"/>
              </a:rPr>
              <a:t>所以单个线程下顺序修改一个</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行中的多个变量</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是充分利用了程序运行局部性原理</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会加速程序的运行</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但多线程下并发修改一个</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行中的多个变量而就会进行竞争</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降低程序运行性能</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这种现象就是</a:t>
            </a:r>
            <a:r>
              <a:rPr lang="zh-CN" altLang="en-US" b="1" dirty="0">
                <a:solidFill>
                  <a:schemeClr val="tx1">
                    <a:lumMod val="75000"/>
                    <a:lumOff val="25000"/>
                  </a:schemeClr>
                </a:solidFill>
                <a:latin typeface="+mn-ea"/>
                <a:cs typeface="+mn-ea"/>
              </a:rPr>
              <a:t>伪共享缓存</a:t>
            </a:r>
          </a:p>
        </p:txBody>
      </p:sp>
    </p:spTree>
    <p:extLst>
      <p:ext uri="{BB962C8B-B14F-4D97-AF65-F5344CB8AC3E}">
        <p14:creationId xmlns:p14="http://schemas.microsoft.com/office/powerpoint/2010/main" val="1005158951"/>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1BFDF8-0DA8-44A8-8C63-C9B0EAA9DBB6}"/>
              </a:ext>
            </a:extLst>
          </p:cNvPr>
          <p:cNvSpPr txBox="1"/>
          <p:nvPr/>
        </p:nvSpPr>
        <p:spPr>
          <a:xfrm>
            <a:off x="914594" y="2059796"/>
            <a:ext cx="10477306" cy="876202"/>
          </a:xfrm>
          <a:prstGeom prst="rect">
            <a:avLst/>
          </a:prstGeom>
          <a:noFill/>
        </p:spPr>
        <p:txBody>
          <a:bodyPr wrap="square">
            <a:spAutoFit/>
          </a:bodyPr>
          <a:lstStyle/>
          <a:p>
            <a:pPr>
              <a:lnSpc>
                <a:spcPct val="150000"/>
              </a:lnSpc>
              <a:spcBef>
                <a:spcPts val="900"/>
              </a:spcBef>
              <a:spcAft>
                <a:spcPts val="900"/>
              </a:spcAft>
            </a:pPr>
            <a:r>
              <a:rPr lang="en-US" altLang="zh-CN" dirty="0">
                <a:solidFill>
                  <a:schemeClr val="tx1">
                    <a:lumMod val="75000"/>
                    <a:lumOff val="25000"/>
                  </a:schemeClr>
                </a:solidFill>
                <a:latin typeface="+mn-ea"/>
                <a:cs typeface="+mn-ea"/>
              </a:rPr>
              <a:t>      </a:t>
            </a:r>
            <a:r>
              <a:rPr lang="zh-CN" altLang="zh-CN" dirty="0">
                <a:solidFill>
                  <a:schemeClr val="tx1">
                    <a:lumMod val="75000"/>
                    <a:lumOff val="25000"/>
                  </a:schemeClr>
                </a:solidFill>
                <a:latin typeface="+mn-ea"/>
                <a:cs typeface="+mn-ea"/>
              </a:rPr>
              <a:t>伪共享的产生是因为多个变量被放入了同一个缓存行</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并且多个线程同时去写入缓存行中不同变量</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所以如果</a:t>
            </a:r>
            <a:r>
              <a:rPr lang="zh-CN" altLang="zh-CN" dirty="0">
                <a:solidFill>
                  <a:schemeClr val="tx1">
                    <a:lumMod val="75000"/>
                    <a:lumOff val="25000"/>
                  </a:schemeClr>
                </a:solidFill>
                <a:latin typeface="+mn-ea"/>
                <a:cs typeface="+mn-ea"/>
              </a:rPr>
              <a:t>多线程下并发修改一个</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行中的多个变量</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就会导致互相</a:t>
            </a:r>
            <a:r>
              <a:rPr lang="zh-CN" altLang="zh-CN" dirty="0">
                <a:solidFill>
                  <a:schemeClr val="tx1">
                    <a:lumMod val="75000"/>
                    <a:lumOff val="25000"/>
                  </a:schemeClr>
                </a:solidFill>
                <a:latin typeface="+mn-ea"/>
                <a:cs typeface="+mn-ea"/>
              </a:rPr>
              <a:t>竞争</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降低程序运行性能  </a:t>
            </a:r>
          </a:p>
        </p:txBody>
      </p:sp>
      <p:sp>
        <p:nvSpPr>
          <p:cNvPr id="5" name="文本框 4">
            <a:extLst>
              <a:ext uri="{FF2B5EF4-FFF2-40B4-BE49-F238E27FC236}">
                <a16:creationId xmlns:a16="http://schemas.microsoft.com/office/drawing/2014/main" id="{32ABB0F2-3BD6-4AC2-A378-F3066ED042F6}"/>
              </a:ext>
            </a:extLst>
          </p:cNvPr>
          <p:cNvSpPr txBox="1"/>
          <p:nvPr/>
        </p:nvSpPr>
        <p:spPr>
          <a:xfrm>
            <a:off x="920750" y="1443012"/>
            <a:ext cx="1784350"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伪共享缓存</a:t>
            </a:r>
          </a:p>
        </p:txBody>
      </p:sp>
    </p:spTree>
    <p:extLst>
      <p:ext uri="{BB962C8B-B14F-4D97-AF65-F5344CB8AC3E}">
        <p14:creationId xmlns:p14="http://schemas.microsoft.com/office/powerpoint/2010/main" val="209107226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13421" y="2360295"/>
            <a:ext cx="6965157" cy="741165"/>
          </a:xfrm>
          <a:prstGeom prst="rect">
            <a:avLst/>
          </a:prstGeom>
        </p:spPr>
        <p:txBody>
          <a:bodyPr wrap="square">
            <a:spAutoFit/>
          </a:bodyPr>
          <a:lstStyle/>
          <a:p>
            <a:pPr algn="ctr">
              <a:lnSpc>
                <a:spcPct val="150000"/>
              </a:lnSpc>
            </a:pPr>
            <a:r>
              <a:rPr lang="en-US" altLang="zh-CN" sz="3200" dirty="0">
                <a:latin typeface="宋体" panose="02010600030101010101" pitchFamily="2" charset="-122"/>
              </a:rPr>
              <a:t>1.2 </a:t>
            </a:r>
            <a:r>
              <a:rPr lang="zh-CN" altLang="zh-CN" sz="3200" dirty="0">
                <a:solidFill>
                  <a:schemeClr val="tx1">
                    <a:lumMod val="75000"/>
                    <a:lumOff val="25000"/>
                  </a:schemeClr>
                </a:solidFill>
                <a:latin typeface="+mn-ea"/>
                <a:cs typeface="+mn-ea"/>
              </a:rPr>
              <a:t>如何从代码解决伪共享缓存问题</a:t>
            </a:r>
          </a:p>
        </p:txBody>
      </p:sp>
    </p:spTree>
    <p:extLst>
      <p:ext uri="{BB962C8B-B14F-4D97-AF65-F5344CB8AC3E}">
        <p14:creationId xmlns:p14="http://schemas.microsoft.com/office/powerpoint/2010/main" val="15879314"/>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2387AD-25C2-42DB-9FAE-787E25721EED}"/>
              </a:ext>
            </a:extLst>
          </p:cNvPr>
          <p:cNvSpPr txBox="1"/>
          <p:nvPr/>
        </p:nvSpPr>
        <p:spPr>
          <a:xfrm>
            <a:off x="996950" y="1843704"/>
            <a:ext cx="10461625" cy="4200189"/>
          </a:xfrm>
          <a:prstGeom prst="rect">
            <a:avLst/>
          </a:prstGeom>
          <a:noFill/>
        </p:spPr>
        <p:txBody>
          <a:bodyPr wrap="square">
            <a:spAutoFit/>
          </a:bodyPr>
          <a:lstStyle/>
          <a:p>
            <a:pPr>
              <a:lnSpc>
                <a:spcPct val="150000"/>
              </a:lnSpc>
            </a:pPr>
            <a:r>
              <a:rPr lang="en-US" altLang="zh-CN" dirty="0">
                <a:solidFill>
                  <a:schemeClr val="tx1">
                    <a:lumMod val="75000"/>
                    <a:lumOff val="25000"/>
                  </a:schemeClr>
                </a:solidFill>
                <a:latin typeface="+mn-ea"/>
                <a:cs typeface="+mn-ea"/>
              </a:rPr>
              <a:t>       </a:t>
            </a:r>
            <a:r>
              <a:rPr lang="en-US" altLang="zh-CN" dirty="0" err="1">
                <a:solidFill>
                  <a:schemeClr val="tx1">
                    <a:lumMod val="75000"/>
                    <a:lumOff val="25000"/>
                  </a:schemeClr>
                </a:solidFill>
                <a:latin typeface="+mn-ea"/>
                <a:cs typeface="+mn-ea"/>
              </a:rPr>
              <a:t>利用四个线程给testLongs</a:t>
            </a:r>
            <a:r>
              <a:rPr lang="zh-CN" altLang="en-US" dirty="0">
                <a:solidFill>
                  <a:schemeClr val="tx1">
                    <a:lumMod val="75000"/>
                    <a:lumOff val="25000"/>
                  </a:schemeClr>
                </a:solidFill>
                <a:latin typeface="+mn-ea"/>
                <a:cs typeface="+mn-ea"/>
              </a:rPr>
              <a:t>数组</a:t>
            </a:r>
            <a:r>
              <a:rPr lang="en-US" altLang="zh-CN" dirty="0" err="1">
                <a:solidFill>
                  <a:schemeClr val="tx1">
                    <a:lumMod val="75000"/>
                    <a:lumOff val="25000"/>
                  </a:schemeClr>
                </a:solidFill>
                <a:latin typeface="+mn-ea"/>
                <a:cs typeface="+mn-ea"/>
              </a:rPr>
              <a:t>里的四个元素</a:t>
            </a:r>
            <a:r>
              <a:rPr lang="en-US" altLang="zh-CN" dirty="0">
                <a:solidFill>
                  <a:schemeClr val="tx1">
                    <a:lumMod val="75000"/>
                    <a:lumOff val="25000"/>
                  </a:schemeClr>
                </a:solidFill>
                <a:latin typeface="+mn-ea"/>
                <a:cs typeface="+mn-ea"/>
              </a:rPr>
              <a:t>(</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[0],</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[1],</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[2],</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[3])</a:t>
            </a:r>
            <a:r>
              <a:rPr lang="en-US" altLang="zh-CN" dirty="0" err="1">
                <a:solidFill>
                  <a:schemeClr val="tx1">
                    <a:lumMod val="75000"/>
                    <a:lumOff val="25000"/>
                  </a:schemeClr>
                </a:solidFill>
                <a:latin typeface="+mn-ea"/>
                <a:cs typeface="+mn-ea"/>
              </a:rPr>
              <a:t>分别赋值,会发现不同类型的数组,有明显的性能差距</a:t>
            </a:r>
            <a:endParaRPr lang="zh-CN" altLang="zh-CN" dirty="0">
              <a:solidFill>
                <a:schemeClr val="tx1">
                  <a:lumMod val="75000"/>
                  <a:lumOff val="25000"/>
                </a:schemeClr>
              </a:solidFill>
              <a:latin typeface="+mn-ea"/>
              <a:cs typeface="+mn-ea"/>
            </a:endParaRPr>
          </a:p>
          <a:p>
            <a:pPr>
              <a:lnSpc>
                <a:spcPct val="150000"/>
              </a:lnSpc>
            </a:pPr>
            <a:r>
              <a:rPr lang="en-US" altLang="zh-CN" dirty="0">
                <a:solidFill>
                  <a:schemeClr val="tx1">
                    <a:lumMod val="75000"/>
                    <a:lumOff val="25000"/>
                  </a:schemeClr>
                </a:solidFill>
                <a:latin typeface="+mn-ea"/>
                <a:cs typeface="+mn-ea"/>
              </a:rPr>
              <a:t>       </a:t>
            </a:r>
            <a:r>
              <a:rPr lang="en-US" altLang="zh-CN" b="1" dirty="0" err="1">
                <a:solidFill>
                  <a:schemeClr val="tx1">
                    <a:lumMod val="75000"/>
                    <a:lumOff val="25000"/>
                  </a:schemeClr>
                </a:solidFill>
                <a:latin typeface="+mn-ea"/>
                <a:cs typeface="+mn-ea"/>
              </a:rPr>
              <a:t>正如</a:t>
            </a:r>
            <a:r>
              <a:rPr lang="zh-CN" altLang="en-US" b="1" dirty="0">
                <a:solidFill>
                  <a:schemeClr val="tx1">
                    <a:lumMod val="75000"/>
                    <a:lumOff val="25000"/>
                  </a:schemeClr>
                </a:solidFill>
                <a:latin typeface="+mn-ea"/>
                <a:cs typeface="+mn-ea"/>
              </a:rPr>
              <a:t>第</a:t>
            </a:r>
            <a:r>
              <a:rPr lang="en-US" altLang="zh-CN" b="1" dirty="0">
                <a:solidFill>
                  <a:schemeClr val="tx1">
                    <a:lumMod val="75000"/>
                    <a:lumOff val="25000"/>
                  </a:schemeClr>
                </a:solidFill>
                <a:latin typeface="+mn-ea"/>
                <a:cs typeface="+mn-ea"/>
              </a:rPr>
              <a:t>2.2节所说,数组存在于一个连续空间</a:t>
            </a:r>
            <a:r>
              <a:rPr lang="en-US" altLang="zh-CN" dirty="0">
                <a:solidFill>
                  <a:schemeClr val="tx1">
                    <a:lumMod val="75000"/>
                    <a:lumOff val="25000"/>
                  </a:schemeClr>
                </a:solidFill>
                <a:latin typeface="+mn-ea"/>
                <a:cs typeface="+mn-ea"/>
              </a:rPr>
              <a:t>,所以,testLongs[0],</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[1],</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[2],</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[3]</a:t>
            </a:r>
            <a:r>
              <a:rPr lang="en-US" altLang="zh-CN" dirty="0" err="1">
                <a:solidFill>
                  <a:schemeClr val="tx1">
                    <a:lumMod val="75000"/>
                    <a:lumOff val="25000"/>
                  </a:schemeClr>
                </a:solidFill>
                <a:latin typeface="+mn-ea"/>
                <a:cs typeface="+mn-ea"/>
              </a:rPr>
              <a:t>会加载到同一个CPU</a:t>
            </a:r>
            <a:r>
              <a:rPr lang="en-US" altLang="zh-CN" dirty="0">
                <a:solidFill>
                  <a:schemeClr val="tx1">
                    <a:lumMod val="75000"/>
                    <a:lumOff val="25000"/>
                  </a:schemeClr>
                </a:solidFill>
                <a:latin typeface="+mn-ea"/>
                <a:cs typeface="+mn-ea"/>
              </a:rPr>
              <a:t> Cache Line</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a:t>
            </a:r>
            <a:r>
              <a:rPr lang="en-US" altLang="zh-CN" dirty="0" err="1">
                <a:solidFill>
                  <a:schemeClr val="tx1">
                    <a:lumMod val="75000"/>
                    <a:lumOff val="25000"/>
                  </a:schemeClr>
                </a:solidFill>
                <a:latin typeface="+mn-ea"/>
                <a:cs typeface="+mn-ea"/>
              </a:rPr>
              <a:t>每当线程修改其中一个元素,都会该行CPU</a:t>
            </a:r>
            <a:r>
              <a:rPr lang="en-US" altLang="zh-CN" dirty="0">
                <a:solidFill>
                  <a:schemeClr val="tx1">
                    <a:lumMod val="75000"/>
                    <a:lumOff val="25000"/>
                  </a:schemeClr>
                </a:solidFill>
                <a:latin typeface="+mn-ea"/>
                <a:cs typeface="+mn-ea"/>
              </a:rPr>
              <a:t> Cache </a:t>
            </a:r>
            <a:r>
              <a:rPr lang="en-US" altLang="zh-CN" dirty="0" err="1">
                <a:solidFill>
                  <a:schemeClr val="tx1">
                    <a:lumMod val="75000"/>
                    <a:lumOff val="25000"/>
                  </a:schemeClr>
                </a:solidFill>
                <a:latin typeface="+mn-ea"/>
                <a:cs typeface="+mn-ea"/>
              </a:rPr>
              <a:t>Line失效,从而导致其他线程</a:t>
            </a:r>
            <a:r>
              <a:rPr lang="zh-CN" altLang="en-US" dirty="0">
                <a:solidFill>
                  <a:schemeClr val="tx1">
                    <a:lumMod val="75000"/>
                    <a:lumOff val="25000"/>
                  </a:schemeClr>
                </a:solidFill>
                <a:latin typeface="+mn-ea"/>
                <a:cs typeface="+mn-ea"/>
              </a:rPr>
              <a:t>需要</a:t>
            </a:r>
            <a:r>
              <a:rPr lang="en-US" altLang="zh-CN" dirty="0" err="1">
                <a:solidFill>
                  <a:schemeClr val="tx1">
                    <a:lumMod val="75000"/>
                    <a:lumOff val="25000"/>
                  </a:schemeClr>
                </a:solidFill>
                <a:latin typeface="+mn-ea"/>
                <a:cs typeface="+mn-ea"/>
              </a:rPr>
              <a:t>重新从主存中获取该数组</a:t>
            </a:r>
            <a:r>
              <a:rPr lang="en-US" altLang="zh-CN" dirty="0">
                <a:solidFill>
                  <a:schemeClr val="tx1">
                    <a:lumMod val="75000"/>
                    <a:lumOff val="25000"/>
                  </a:schemeClr>
                </a:solidFill>
                <a:latin typeface="+mn-ea"/>
                <a:cs typeface="+mn-ea"/>
              </a:rPr>
              <a:t>,</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a:t>
            </a:r>
            <a:r>
              <a:rPr lang="en-US" altLang="zh-CN" dirty="0" err="1">
                <a:solidFill>
                  <a:schemeClr val="tx1">
                    <a:lumMod val="75000"/>
                    <a:lumOff val="25000"/>
                  </a:schemeClr>
                </a:solidFill>
                <a:latin typeface="+mn-ea"/>
                <a:cs typeface="+mn-ea"/>
              </a:rPr>
              <a:t>而且多个线程同时操作同一缓存行,会发生资源竞争,从而降低读写效率</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a:t>
            </a:r>
            <a:r>
              <a:rPr lang="en-US" altLang="zh-CN" dirty="0" err="1">
                <a:solidFill>
                  <a:schemeClr val="tx1">
                    <a:lumMod val="75000"/>
                    <a:lumOff val="25000"/>
                  </a:schemeClr>
                </a:solidFill>
                <a:latin typeface="+mn-ea"/>
                <a:cs typeface="+mn-ea"/>
              </a:rPr>
              <a:t>如果testLongs</a:t>
            </a:r>
            <a:r>
              <a:rPr lang="en-US" altLang="zh-CN" dirty="0">
                <a:solidFill>
                  <a:schemeClr val="tx1">
                    <a:lumMod val="75000"/>
                    <a:lumOff val="25000"/>
                  </a:schemeClr>
                </a:solidFill>
                <a:latin typeface="+mn-ea"/>
                <a:cs typeface="+mn-ea"/>
              </a:rPr>
              <a:t>[0],</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[1],</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[2],</a:t>
            </a:r>
            <a:r>
              <a:rPr lang="en-US" altLang="zh-CN" dirty="0" err="1">
                <a:solidFill>
                  <a:schemeClr val="tx1">
                    <a:lumMod val="75000"/>
                    <a:lumOff val="25000"/>
                  </a:schemeClr>
                </a:solidFill>
                <a:latin typeface="+mn-ea"/>
                <a:cs typeface="+mn-ea"/>
              </a:rPr>
              <a:t>testLongs</a:t>
            </a:r>
            <a:r>
              <a:rPr lang="en-US" altLang="zh-CN" dirty="0">
                <a:solidFill>
                  <a:schemeClr val="tx1">
                    <a:lumMod val="75000"/>
                    <a:lumOff val="25000"/>
                  </a:schemeClr>
                </a:solidFill>
                <a:latin typeface="+mn-ea"/>
                <a:cs typeface="+mn-ea"/>
              </a:rPr>
              <a:t>[3]</a:t>
            </a:r>
            <a:r>
              <a:rPr lang="zh-CN" altLang="en-US" dirty="0">
                <a:solidFill>
                  <a:schemeClr val="tx1">
                    <a:lumMod val="75000"/>
                    <a:lumOff val="25000"/>
                  </a:schemeClr>
                </a:solidFill>
                <a:latin typeface="+mn-ea"/>
                <a:cs typeface="+mn-ea"/>
              </a:rPr>
              <a:t>四个元素</a:t>
            </a:r>
            <a:r>
              <a:rPr lang="en-US" altLang="zh-CN" dirty="0" err="1">
                <a:solidFill>
                  <a:schemeClr val="tx1">
                    <a:lumMod val="75000"/>
                    <a:lumOff val="25000"/>
                  </a:schemeClr>
                </a:solidFill>
                <a:latin typeface="+mn-ea"/>
                <a:cs typeface="+mn-ea"/>
              </a:rPr>
              <a:t>分别独占一行CPU</a:t>
            </a:r>
            <a:r>
              <a:rPr lang="en-US" altLang="zh-CN" dirty="0">
                <a:solidFill>
                  <a:schemeClr val="tx1">
                    <a:lumMod val="75000"/>
                    <a:lumOff val="25000"/>
                  </a:schemeClr>
                </a:solidFill>
                <a:latin typeface="+mn-ea"/>
                <a:cs typeface="+mn-ea"/>
              </a:rPr>
              <a:t> Cache Line,</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当线程修改其中一个元素的时候,不会导致其他元素所在的缓存行失效,这样修改数组内任一元素,都不会影响其他数组元素的缓存,使得CPU能</a:t>
            </a:r>
            <a:r>
              <a:rPr lang="zh-CN" altLang="en-US" dirty="0">
                <a:solidFill>
                  <a:schemeClr val="tx1">
                    <a:lumMod val="75000"/>
                    <a:lumOff val="25000"/>
                  </a:schemeClr>
                </a:solidFill>
                <a:latin typeface="+mn-ea"/>
                <a:cs typeface="+mn-ea"/>
              </a:rPr>
              <a:t>够</a:t>
            </a:r>
            <a:r>
              <a:rPr lang="en-US" altLang="zh-CN" dirty="0" err="1">
                <a:solidFill>
                  <a:schemeClr val="tx1">
                    <a:lumMod val="75000"/>
                    <a:lumOff val="25000"/>
                  </a:schemeClr>
                </a:solidFill>
                <a:latin typeface="+mn-ea"/>
                <a:cs typeface="+mn-ea"/>
              </a:rPr>
              <a:t>充分利用缓存进行计算</a:t>
            </a:r>
            <a:endParaRPr lang="zh-CN" altLang="zh-CN" dirty="0">
              <a:solidFill>
                <a:schemeClr val="tx1">
                  <a:lumMod val="75000"/>
                  <a:lumOff val="25000"/>
                </a:schemeClr>
              </a:solidFill>
              <a:latin typeface="+mn-ea"/>
              <a:cs typeface="+mn-ea"/>
            </a:endParaRPr>
          </a:p>
        </p:txBody>
      </p:sp>
      <p:sp>
        <p:nvSpPr>
          <p:cNvPr id="5" name="文本框 4">
            <a:extLst>
              <a:ext uri="{FF2B5EF4-FFF2-40B4-BE49-F238E27FC236}">
                <a16:creationId xmlns:a16="http://schemas.microsoft.com/office/drawing/2014/main" id="{F44ADE16-4E50-4D7D-9764-2991A7AC56E5}"/>
              </a:ext>
            </a:extLst>
          </p:cNvPr>
          <p:cNvSpPr txBox="1"/>
          <p:nvPr/>
        </p:nvSpPr>
        <p:spPr>
          <a:xfrm>
            <a:off x="920750" y="1443594"/>
            <a:ext cx="4117975"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如何从代码解决伪共享缓存问题</a:t>
            </a:r>
          </a:p>
        </p:txBody>
      </p:sp>
    </p:spTree>
    <p:extLst>
      <p:ext uri="{BB962C8B-B14F-4D97-AF65-F5344CB8AC3E}">
        <p14:creationId xmlns:p14="http://schemas.microsoft.com/office/powerpoint/2010/main" val="4015954972"/>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3223</Words>
  <Application>Microsoft Office PowerPoint</Application>
  <PresentationFormat>宽屏</PresentationFormat>
  <Paragraphs>167</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39</vt:i4>
      </vt:variant>
    </vt:vector>
  </HeadingPairs>
  <TitlesOfParts>
    <vt:vector size="51" baseType="lpstr">
      <vt:lpstr>-apple-system</vt:lpstr>
      <vt:lpstr>宋体</vt:lpstr>
      <vt:lpstr>宋体@</vt:lpstr>
      <vt:lpstr>微软雅黑</vt:lpstr>
      <vt:lpstr>微软雅黑 Light</vt:lpstr>
      <vt:lpstr>站酷高端黑</vt:lpstr>
      <vt:lpstr>Arial</vt:lpstr>
      <vt:lpstr>Calibri</vt:lpstr>
      <vt:lpstr>Calibri Light</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xu zhang</cp:lastModifiedBy>
  <cp:revision>89</cp:revision>
  <dcterms:created xsi:type="dcterms:W3CDTF">2021-11-07T02:08:11Z</dcterms:created>
  <dcterms:modified xsi:type="dcterms:W3CDTF">2021-11-09T00:25:16Z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06C0556B3A5D481391660BF23383E120</vt:lpwstr>
  </property>
  <property fmtid="{D5CDD505-2E9C-101B-9397-08002B2CF9AE}" pid="3" name="KSOProductBuildVer">
    <vt:lpwstr>2052-11.1.0.11045</vt:lpwstr>
  </property>
</Properties>
</file>