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60" r:id="rId2"/>
    <p:sldId id="261" r:id="rId3"/>
    <p:sldId id="262" r:id="rId4"/>
    <p:sldId id="278" r:id="rId5"/>
    <p:sldId id="270" r:id="rId6"/>
    <p:sldId id="266" r:id="rId7"/>
    <p:sldId id="268" r:id="rId8"/>
    <p:sldId id="265" r:id="rId9"/>
    <p:sldId id="274" r:id="rId10"/>
    <p:sldId id="264" r:id="rId11"/>
    <p:sldId id="263" r:id="rId12"/>
    <p:sldId id="285" r:id="rId13"/>
    <p:sldId id="284" r:id="rId14"/>
    <p:sldId id="286" r:id="rId15"/>
    <p:sldId id="287" r:id="rId16"/>
    <p:sldId id="288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4BB0A5-F8AC-584A-A026-16211A6AA288}">
          <p14:sldIdLst>
            <p14:sldId id="260"/>
            <p14:sldId id="261"/>
            <p14:sldId id="262"/>
            <p14:sldId id="278"/>
            <p14:sldId id="270"/>
            <p14:sldId id="266"/>
            <p14:sldId id="268"/>
            <p14:sldId id="265"/>
            <p14:sldId id="274"/>
            <p14:sldId id="264"/>
            <p14:sldId id="263"/>
            <p14:sldId id="285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4660"/>
  </p:normalViewPr>
  <p:slideViewPr>
    <p:cSldViewPr snapToGrid="0">
      <p:cViewPr>
        <p:scale>
          <a:sx n="81" d="100"/>
          <a:sy n="81" d="100"/>
        </p:scale>
        <p:origin x="-34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4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06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3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5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7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jp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23490" y="3543300"/>
            <a:ext cx="506032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基于</a:t>
            </a:r>
            <a:r>
              <a:rPr lang="en-US" altLang="zh-CN" sz="3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iOS</a:t>
            </a:r>
            <a:r>
              <a:rPr lang="zh-CN" altLang="en-US" sz="3000" b="1" dirty="0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平台的生鲜电商平台</a:t>
            </a:r>
            <a:endParaRPr lang="zh-CN" altLang="en-US" sz="30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15461" y="3223474"/>
            <a:ext cx="4393603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软件工程专业毕业答辩 </a:t>
            </a:r>
            <a:endParaRPr lang="zh-CN" altLang="en-US" sz="1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答辩人：张力明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5461" y="2781264"/>
            <a:ext cx="291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 月 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0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229932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研究过程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78338582-8f7b-4e32-83e1-e9fc1ce29c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FEC24B1-A6AC-48B2-87CB-BC85BF12E9A3}"/>
              </a:ext>
            </a:extLst>
          </p:cNvPr>
          <p:cNvGrpSpPr>
            <a:grpSpLocks noChangeAspect="1"/>
          </p:cNvGrpSpPr>
          <p:nvPr/>
        </p:nvGrpSpPr>
        <p:grpSpPr>
          <a:xfrm>
            <a:off x="930813" y="3161891"/>
            <a:ext cx="10236200" cy="453027"/>
            <a:chOff x="670718" y="4194668"/>
            <a:chExt cx="10850564" cy="480218"/>
          </a:xfrm>
        </p:grpSpPr>
        <p:sp>
          <p:nvSpPr>
            <p:cNvPr id="165" name="ï$ľïḍè"/>
            <p:cNvSpPr/>
            <p:nvPr/>
          </p:nvSpPr>
          <p:spPr>
            <a:xfrm>
              <a:off x="670718" y="4365104"/>
              <a:ext cx="10850564" cy="1333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66" name="ïş1îďè"/>
            <p:cNvGrpSpPr/>
            <p:nvPr/>
          </p:nvGrpSpPr>
          <p:grpSpPr>
            <a:xfrm>
              <a:off x="2372368" y="4194668"/>
              <a:ext cx="7410996" cy="480218"/>
              <a:chOff x="2610778" y="4194668"/>
              <a:chExt cx="7410996" cy="480218"/>
            </a:xfrm>
          </p:grpSpPr>
          <p:sp>
            <p:nvSpPr>
              <p:cNvPr id="171" name="iSľiḓê"/>
              <p:cNvSpPr/>
              <p:nvPr/>
            </p:nvSpPr>
            <p:spPr>
              <a:xfrm>
                <a:off x="725555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3</a:t>
                </a:r>
              </a:p>
            </p:txBody>
          </p:sp>
          <p:sp>
            <p:nvSpPr>
              <p:cNvPr id="172" name="îṣḻíḋê"/>
              <p:cNvSpPr/>
              <p:nvPr/>
            </p:nvSpPr>
            <p:spPr>
              <a:xfrm>
                <a:off x="493316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2</a:t>
                </a:r>
              </a:p>
            </p:txBody>
          </p:sp>
          <p:sp>
            <p:nvSpPr>
              <p:cNvPr id="173" name="î$ḻîḍé"/>
              <p:cNvSpPr/>
              <p:nvPr/>
            </p:nvSpPr>
            <p:spPr>
              <a:xfrm>
                <a:off x="261077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1</a:t>
                </a:r>
              </a:p>
            </p:txBody>
          </p:sp>
          <p:sp>
            <p:nvSpPr>
              <p:cNvPr id="174" name="iṩlíḍè"/>
              <p:cNvSpPr/>
              <p:nvPr/>
            </p:nvSpPr>
            <p:spPr>
              <a:xfrm>
                <a:off x="9541680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193" name="文本框 192"/>
          <p:cNvSpPr txBox="1"/>
          <p:nvPr/>
        </p:nvSpPr>
        <p:spPr>
          <a:xfrm>
            <a:off x="1903631" y="3770546"/>
            <a:ext cx="1761256" cy="415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技术选型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3664887" y="3770546"/>
            <a:ext cx="2631631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Egg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服务端的编写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296519" y="3770546"/>
            <a:ext cx="1761256" cy="4153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iOS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端编写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8203193" y="3770546"/>
            <a:ext cx="2648607" cy="4431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接口对接，细节调整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903631" y="479719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研究过程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5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229932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研究成果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05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51329a9-628c-411f-ae28-1db188862d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38250" y="1886774"/>
            <a:ext cx="2934549" cy="3805177"/>
            <a:chOff x="4705499" y="1760958"/>
            <a:chExt cx="2934549" cy="3805177"/>
          </a:xfrm>
        </p:grpSpPr>
        <p:grpSp>
          <p:nvGrpSpPr>
            <p:cNvPr id="4" name="išľïďè"/>
            <p:cNvGrpSpPr/>
            <p:nvPr/>
          </p:nvGrpSpPr>
          <p:grpSpPr>
            <a:xfrm rot="20615408">
              <a:off x="4705499" y="1760958"/>
              <a:ext cx="2934549" cy="3805177"/>
              <a:chOff x="4722996" y="2167445"/>
              <a:chExt cx="2934549" cy="3805177"/>
            </a:xfrm>
          </p:grpSpPr>
          <p:sp>
            <p:nvSpPr>
              <p:cNvPr id="24" name="iṩļîdè"/>
              <p:cNvSpPr>
                <a:spLocks/>
              </p:cNvSpPr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ṡlïḍe"/>
              <p:cNvSpPr>
                <a:spLocks/>
              </p:cNvSpPr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ḻïďé"/>
              <p:cNvSpPr>
                <a:spLocks/>
              </p:cNvSpPr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$ļíďè"/>
              <p:cNvSpPr>
                <a:spLocks/>
              </p:cNvSpPr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ṥlíḓé"/>
              <p:cNvSpPr>
                <a:spLocks/>
              </p:cNvSpPr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ḷíďe"/>
              <p:cNvSpPr>
                <a:spLocks/>
              </p:cNvSpPr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ïsļïḓé"/>
            <p:cNvSpPr>
              <a:spLocks/>
            </p:cNvSpPr>
            <p:nvPr/>
          </p:nvSpPr>
          <p:spPr bwMode="gray">
            <a:xfrm flipH="1">
              <a:off x="5317696" y="2826545"/>
              <a:ext cx="1673999" cy="1674001"/>
            </a:xfrm>
            <a:prstGeom prst="ellipse">
              <a:avLst/>
            </a:prstGeom>
            <a:blipFill>
              <a:blip r:embed="rId4"/>
              <a:srcRect/>
              <a:stretch>
                <a:fillRect l="-25190" r="-24810"/>
              </a:stretch>
            </a:blip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81760" y="1928734"/>
            <a:ext cx="2757695" cy="1272912"/>
            <a:chOff x="1541719" y="2349127"/>
            <a:chExt cx="2757695" cy="1272912"/>
          </a:xfrm>
        </p:grpSpPr>
        <p:sp>
          <p:nvSpPr>
            <p:cNvPr id="31" name="文本框 3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iOS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技术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41719" y="2687681"/>
              <a:ext cx="2757695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这次从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0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构建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项目，遇到了很多在平时在公司搬砖时不会遇到的问题，经过注意解决，对于整个项目有了更深的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理解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81760" y="3336502"/>
            <a:ext cx="2757695" cy="851900"/>
            <a:chOff x="1541719" y="2349127"/>
            <a:chExt cx="2757695" cy="851900"/>
          </a:xfrm>
        </p:grpSpPr>
        <p:sp>
          <p:nvSpPr>
            <p:cNvPr id="34" name="文本框 3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Egg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增加了完成后台的信心，学习到了新的技术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81760" y="4744269"/>
            <a:ext cx="2757695" cy="622030"/>
            <a:chOff x="1541719" y="2349127"/>
            <a:chExt cx="2757695" cy="622030"/>
          </a:xfrm>
        </p:grpSpPr>
        <p:sp>
          <p:nvSpPr>
            <p:cNvPr id="37" name="文本框 3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GitHub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41719" y="2687681"/>
              <a:ext cx="2757695" cy="283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profile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中增加了一些绿色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52545" y="1928734"/>
            <a:ext cx="2757695" cy="851900"/>
            <a:chOff x="1541719" y="2349127"/>
            <a:chExt cx="2757695" cy="851900"/>
          </a:xfrm>
        </p:grpSpPr>
        <p:sp>
          <p:nvSpPr>
            <p:cNvPr id="40" name="文本框 39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新零售模式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对电商平台当下的现状有了理解，并了解到了未来电商发展中新零售模式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52545" y="3336502"/>
            <a:ext cx="2757695" cy="851900"/>
            <a:chOff x="1541719" y="2349127"/>
            <a:chExt cx="2757695" cy="851900"/>
          </a:xfrm>
        </p:grpSpPr>
        <p:sp>
          <p:nvSpPr>
            <p:cNvPr id="43" name="文本框 42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界面的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UI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设计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尝试使用了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Sketch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等设计软件，进行界面的设计，掌握了基本的操作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52545" y="4744269"/>
            <a:ext cx="2757695" cy="851900"/>
            <a:chOff x="1541719" y="2349127"/>
            <a:chExt cx="2757695" cy="851900"/>
          </a:xfrm>
        </p:grpSpPr>
        <p:sp>
          <p:nvSpPr>
            <p:cNvPr id="46" name="文本框 45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软件设计的规范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了解到了软件在开发的整个生命周期中所需要的文档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8" name="菱形 5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菱形 5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832390" y="47942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研究成果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0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>
                <a:solidFill>
                  <a:schemeClr val="accent1"/>
                </a:solidFill>
                <a:latin typeface="Agency FB" panose="020B0503020202020204" pitchFamily="34" charset="0"/>
              </a:rPr>
              <a:t>6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168377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 smtClean="0"/>
              <a:t>感受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06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4" name="组合 7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2" name="菱形 8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菱形 8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784189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感受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78" name="菱形 7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菱形 7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261651" y="2144110"/>
            <a:ext cx="10310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zh-CN" altLang="en-US" dirty="0"/>
              <a:t>在这一次前后台独立开发的过程中</a:t>
            </a:r>
            <a:r>
              <a:rPr kumimoji="1" lang="zh-CN" altLang="en-US" dirty="0" smtClean="0"/>
              <a:t>，完完整整</a:t>
            </a:r>
            <a:r>
              <a:rPr kumimoji="1" lang="zh-CN" altLang="en-US" dirty="0"/>
              <a:t>的体验了一些软件开发所有的流程。每一份文档，每一行代码都是通过双手敲出来的，</a:t>
            </a:r>
            <a:r>
              <a:rPr kumimoji="1" lang="zh-CN" altLang="en-US" dirty="0" smtClean="0"/>
              <a:t>这次毕业设计对于</a:t>
            </a:r>
            <a:r>
              <a:rPr kumimoji="1" lang="zh-CN" altLang="en-US" dirty="0"/>
              <a:t>我日后再公司中的工作会产生巨大的帮助，我对项目开发会有一个整体完整的的大局观，而不再是之前狭隘的只关注自己所负责的</a:t>
            </a:r>
            <a:r>
              <a:rPr kumimoji="1" lang="en-US" altLang="zh-CN" dirty="0"/>
              <a:t>iOS</a:t>
            </a:r>
            <a:r>
              <a:rPr kumimoji="1" lang="zh-CN" altLang="en-US" dirty="0"/>
              <a:t>端的功能。同时在技术方面通过这次使用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也为我之后朝大前端方向学习增加了一些信心。</a:t>
            </a:r>
          </a:p>
        </p:txBody>
      </p:sp>
    </p:spTree>
    <p:extLst>
      <p:ext uri="{BB962C8B-B14F-4D97-AF65-F5344CB8AC3E}">
        <p14:creationId xmlns:p14="http://schemas.microsoft.com/office/powerpoint/2010/main" val="10356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35902" y="3081635"/>
            <a:ext cx="301751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smtClean="0">
                <a:solidFill>
                  <a:schemeClr val="accent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谢谢观看</a:t>
            </a:r>
            <a:endParaRPr lang="zh-CN" altLang="en-US" sz="5400" b="1" dirty="0">
              <a:solidFill>
                <a:schemeClr val="accent1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答辩人：张力明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70827" y="2044728"/>
            <a:ext cx="2160000" cy="1080000"/>
            <a:chOff x="1249819" y="2496522"/>
            <a:chExt cx="2954205" cy="1580575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8" cy="15805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60126" y="3982012"/>
            <a:ext cx="2160000" cy="1080000"/>
            <a:chOff x="1249819" y="2496522"/>
            <a:chExt cx="2954205" cy="1580575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5805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41619"/>
              <a:ext cx="2200745" cy="52685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研究内容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48345" y="1909475"/>
            <a:ext cx="2160000" cy="1080000"/>
            <a:chOff x="1249819" y="2496522"/>
            <a:chExt cx="2954205" cy="1474952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2538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96075"/>
              <a:ext cx="2200746" cy="4179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研究技术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960666" y="3762430"/>
            <a:ext cx="2160000" cy="1080000"/>
            <a:chOff x="1249819" y="2496522"/>
            <a:chExt cx="2954205" cy="1474952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0879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09" y="3270250"/>
              <a:ext cx="2200745" cy="469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研究过程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0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目录</a:t>
            </a:r>
            <a:endParaRPr lang="zh-CN" altLang="en-US" sz="60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20" name="组合 8"/>
          <p:cNvGrpSpPr/>
          <p:nvPr/>
        </p:nvGrpSpPr>
        <p:grpSpPr>
          <a:xfrm>
            <a:off x="7725030" y="1962644"/>
            <a:ext cx="2160000" cy="1080000"/>
            <a:chOff x="1249819" y="2496522"/>
            <a:chExt cx="2954205" cy="1474952"/>
          </a:xfrm>
        </p:grpSpPr>
        <p:sp>
          <p:nvSpPr>
            <p:cNvPr id="21" name="文本框 20"/>
            <p:cNvSpPr txBox="1"/>
            <p:nvPr/>
          </p:nvSpPr>
          <p:spPr>
            <a:xfrm>
              <a:off x="1291465" y="2496522"/>
              <a:ext cx="1196719" cy="13588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5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平行四边形 2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研究成果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8"/>
          <p:cNvGrpSpPr/>
          <p:nvPr/>
        </p:nvGrpSpPr>
        <p:grpSpPr>
          <a:xfrm>
            <a:off x="7758914" y="3940538"/>
            <a:ext cx="2160000" cy="1080000"/>
            <a:chOff x="1249819" y="2496522"/>
            <a:chExt cx="2954205" cy="1474952"/>
          </a:xfrm>
        </p:grpSpPr>
        <p:sp>
          <p:nvSpPr>
            <p:cNvPr id="25" name="文本框 24"/>
            <p:cNvSpPr txBox="1"/>
            <p:nvPr/>
          </p:nvSpPr>
          <p:spPr>
            <a:xfrm>
              <a:off x="1291465" y="2496522"/>
              <a:ext cx="1196719" cy="13588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7200" dirty="0">
                  <a:solidFill>
                    <a:schemeClr val="accent1"/>
                  </a:solidFill>
                  <a:latin typeface="Agency FB" panose="020B0503020202020204" pitchFamily="34" charset="0"/>
                </a:rPr>
                <a:t>6</a:t>
              </a:r>
              <a:endParaRPr lang="zh-CN" altLang="en-US" sz="7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感受</a:t>
              </a:r>
              <a:endParaRPr lang="zh-CN" altLang="en-US" sz="20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168377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85852" y="1390521"/>
            <a:ext cx="4797908" cy="1045799"/>
            <a:chOff x="1541719" y="2349127"/>
            <a:chExt cx="4797908" cy="1045799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新零售的提出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4797908" cy="7072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2016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年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月的阿里云栖大会上，阿里巴巴马云在演讲中第一次提出了新零售，“未来的十年、二十年，没有电子商务这一说，只有新零售。”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69406" y="1390521"/>
            <a:ext cx="4797908" cy="1256306"/>
            <a:chOff x="1541719" y="2349127"/>
            <a:chExt cx="4797908" cy="1256306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新零售的概念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4797908" cy="917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</a:rPr>
                <a:t>即企业以互联网为依托，通过运用大数据、人工智能等先进技术手段，对商品的生产、流通与销售过程进行升级改造，进而重塑业态结构与生态圈，并对线上服务、线下体验以及现代物流进行深度融合的零售新模式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863352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2" y="2781673"/>
            <a:ext cx="4137501" cy="27475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07" y="2793303"/>
            <a:ext cx="4653290" cy="2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1" name="组合 3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39" name="菱形 3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菱形 3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7894" y="479719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背景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5" name="菱形 3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623060" y="2197100"/>
            <a:ext cx="8354775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人们生活水平越来越高，对饮食的要求也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逐渐上升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尽管都市中的人们方便快捷的外卖可以选择，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但在面对商家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不可预知</a:t>
            </a:r>
            <a:r>
              <a:rPr kumimoji="1" lang="zh-CN" altLang="en-US" dirty="0" smtClean="0"/>
              <a:t>的食品可靠性，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自己购买生鲜食材，来进行烹饪任是大多数人的选择。</a:t>
            </a:r>
            <a:endParaRPr kumimoji="1" lang="en-US" altLang="zh-CN" dirty="0" smtClean="0"/>
          </a:p>
          <a:p>
            <a:pPr algn="ctr">
              <a:lnSpc>
                <a:spcPct val="150000"/>
              </a:lnSpc>
            </a:pPr>
            <a:r>
              <a:rPr kumimoji="1" lang="zh-CN" altLang="en-US" dirty="0" smtClean="0"/>
              <a:t>所以将这次毕设的课题选择为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生鲜电商平台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7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229932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mtClean="0"/>
              <a:t>研究内容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Sľíḍé"/>
          <p:cNvGrpSpPr/>
          <p:nvPr/>
        </p:nvGrpSpPr>
        <p:grpSpPr>
          <a:xfrm>
            <a:off x="2729661" y="2937202"/>
            <a:ext cx="6743189" cy="1774736"/>
            <a:chOff x="1835153" y="2146300"/>
            <a:chExt cx="8521693" cy="2242820"/>
          </a:xfrm>
        </p:grpSpPr>
        <p:sp>
          <p:nvSpPr>
            <p:cNvPr id="17" name="iş1íḑè"/>
            <p:cNvSpPr/>
            <p:nvPr/>
          </p:nvSpPr>
          <p:spPr>
            <a:xfrm rot="2280706" flipV="1">
              <a:off x="9788808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ḷîḑé"/>
            <p:cNvSpPr/>
            <p:nvPr/>
          </p:nvSpPr>
          <p:spPr>
            <a:xfrm rot="19319294">
              <a:off x="1835153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ḷíḋè"/>
            <p:cNvSpPr/>
            <p:nvPr/>
          </p:nvSpPr>
          <p:spPr>
            <a:xfrm flipV="1">
              <a:off x="3982305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$ḷíde"/>
            <p:cNvSpPr/>
            <p:nvPr/>
          </p:nvSpPr>
          <p:spPr>
            <a:xfrm>
              <a:off x="2229838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ļíḍé"/>
            <p:cNvSpPr/>
            <p:nvPr/>
          </p:nvSpPr>
          <p:spPr>
            <a:xfrm flipV="1">
              <a:off x="7487239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śḻîḋê"/>
            <p:cNvSpPr/>
            <p:nvPr/>
          </p:nvSpPr>
          <p:spPr>
            <a:xfrm>
              <a:off x="5734772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6055" y="4929913"/>
            <a:ext cx="2948544" cy="622030"/>
            <a:chOff x="1242587" y="2349127"/>
            <a:chExt cx="3383264" cy="622030"/>
          </a:xfrm>
        </p:grpSpPr>
        <p:sp>
          <p:nvSpPr>
            <p:cNvPr id="27" name="文本框 26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服务端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2587" y="2687681"/>
              <a:ext cx="3383264" cy="283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利用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Egg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框架来实现服务端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97511" y="4929913"/>
            <a:ext cx="2948544" cy="622030"/>
            <a:chOff x="1242587" y="2349127"/>
            <a:chExt cx="3383264" cy="622030"/>
          </a:xfrm>
        </p:grpSpPr>
        <p:sp>
          <p:nvSpPr>
            <p:cNvPr id="30" name="文本框 29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电商发展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42587" y="2687681"/>
              <a:ext cx="3383264" cy="283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电子商务的历史与发展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30478" y="1785969"/>
            <a:ext cx="2948544" cy="851900"/>
            <a:chOff x="1242587" y="2349127"/>
            <a:chExt cx="3383264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iOS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技术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42587" y="2687681"/>
              <a:ext cx="338326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基于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RxSwift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函数式编程思想在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项目中体现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24751" y="1785969"/>
            <a:ext cx="2948544" cy="622030"/>
            <a:chOff x="1242587" y="2349127"/>
            <a:chExt cx="3383264" cy="622030"/>
          </a:xfrm>
        </p:grpSpPr>
        <p:sp>
          <p:nvSpPr>
            <p:cNvPr id="39" name="文本框 3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电商</a:t>
              </a: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App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42587" y="2687681"/>
              <a:ext cx="3383264" cy="28347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一个完整的电商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App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所需要的元素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3" name="组合 4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826646" y="479719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研究内容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47" name="菱形 4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9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3167389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mtClean="0"/>
              <a:t>研究技术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37173" y="1840289"/>
            <a:ext cx="2909733" cy="4135844"/>
            <a:chOff x="1037173" y="1840289"/>
            <a:chExt cx="2909733" cy="4135844"/>
          </a:xfrm>
        </p:grpSpPr>
        <p:grpSp>
          <p:nvGrpSpPr>
            <p:cNvPr id="4" name="íṥļiḋè"/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19" name="ïṧļîdê"/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1iḍê"/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îḍê"/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1îḓé"/>
              <p:cNvSpPr>
                <a:spLocks/>
              </p:cNvSpPr>
              <p:nvPr/>
            </p:nvSpPr>
            <p:spPr bwMode="auto">
              <a:xfrm>
                <a:off x="929502" y="4905517"/>
                <a:ext cx="2008220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lc="http://schemas.openxmlformats.org/drawingml/2006/lockedCanvas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en-US" altLang="zh-CN" b="1" dirty="0" smtClean="0">
                    <a:solidFill>
                      <a:srgbClr val="FFFFFF"/>
                    </a:solidFill>
                  </a:rPr>
                  <a:t>iOS</a:t>
                </a:r>
                <a:r>
                  <a:rPr lang="zh-CN" altLang="en-US" b="1" dirty="0" smtClean="0">
                    <a:solidFill>
                      <a:srgbClr val="FFFFFF"/>
                    </a:solidFill>
                  </a:rPr>
                  <a:t>客户端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ïSḻiḑé"/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lc="http://schemas.openxmlformats.org/drawingml/2006/lockedCanvas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Swift</a:t>
                </a:r>
                <a:r>
                  <a:rPr lang="zh-CN" alt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+</a:t>
                </a:r>
                <a:r>
                  <a:rPr lang="zh-CN" alt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 </a:t>
                </a: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Rx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83242" y="2940795"/>
              <a:ext cx="2586078" cy="1565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项目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端主要使用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语言进行实现，充分利用了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作为一门新语言的的一些新特性。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同时整个项目中运用到了函数式编程的思想。利用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RxSwift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的框架进行主要逻辑的书写。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43169" y="1840289"/>
            <a:ext cx="2909733" cy="4135844"/>
            <a:chOff x="4643169" y="1840289"/>
            <a:chExt cx="2909733" cy="4135844"/>
          </a:xfrm>
        </p:grpSpPr>
        <p:grpSp>
          <p:nvGrpSpPr>
            <p:cNvPr id="5" name="íṥľîḋé"/>
            <p:cNvGrpSpPr/>
            <p:nvPr/>
          </p:nvGrpSpPr>
          <p:grpSpPr>
            <a:xfrm>
              <a:off x="4643169" y="1840289"/>
              <a:ext cx="2909733" cy="4135844"/>
              <a:chOff x="3511740" y="1976339"/>
              <a:chExt cx="2415941" cy="3433977"/>
            </a:xfrm>
          </p:grpSpPr>
          <p:sp>
            <p:nvSpPr>
              <p:cNvPr id="13" name="íşľiďè"/>
              <p:cNvSpPr>
                <a:spLocks/>
              </p:cNvSpPr>
              <p:nvPr/>
            </p:nvSpPr>
            <p:spPr bwMode="auto">
              <a:xfrm>
                <a:off x="3511740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Sḷiḋé"/>
              <p:cNvSpPr>
                <a:spLocks/>
              </p:cNvSpPr>
              <p:nvPr/>
            </p:nvSpPr>
            <p:spPr bwMode="auto">
              <a:xfrm>
                <a:off x="3518908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sļíḓê"/>
              <p:cNvSpPr>
                <a:spLocks/>
              </p:cNvSpPr>
              <p:nvPr/>
            </p:nvSpPr>
            <p:spPr bwMode="auto">
              <a:xfrm flipH="1">
                <a:off x="3511740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líḋè"/>
              <p:cNvSpPr>
                <a:spLocks/>
              </p:cNvSpPr>
              <p:nvPr/>
            </p:nvSpPr>
            <p:spPr bwMode="auto">
              <a:xfrm>
                <a:off x="3727841" y="4905517"/>
                <a:ext cx="200315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lc="http://schemas.openxmlformats.org/drawingml/2006/lockedCanvas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ïṩļîḋè"/>
              <p:cNvSpPr>
                <a:spLocks/>
              </p:cNvSpPr>
              <p:nvPr/>
            </p:nvSpPr>
            <p:spPr bwMode="auto">
              <a:xfrm>
                <a:off x="3885695" y="2220557"/>
                <a:ext cx="1508148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lc="http://schemas.openxmlformats.org/drawingml/2006/lockedCanvas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altLang="zh-CN" sz="3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FormKit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802961" y="2940795"/>
              <a:ext cx="2586078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在之前的企业实习中，与同事一起研究了在对与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iOS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端中如何实现一个快速高效以及数据驱动的表单的界面，并一起完成了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FormKit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，在本项目中的订单等页面中均有使用。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49162" y="1838256"/>
            <a:ext cx="2909733" cy="4139910"/>
            <a:chOff x="8249162" y="1838256"/>
            <a:chExt cx="2909733" cy="4139910"/>
          </a:xfrm>
        </p:grpSpPr>
        <p:grpSp>
          <p:nvGrpSpPr>
            <p:cNvPr id="6" name="iş1îḑè"/>
            <p:cNvGrpSpPr/>
            <p:nvPr/>
          </p:nvGrpSpPr>
          <p:grpSpPr>
            <a:xfrm>
              <a:off x="8249162" y="1838256"/>
              <a:ext cx="2909733" cy="4139910"/>
              <a:chOff x="6284753" y="1976339"/>
              <a:chExt cx="2415941" cy="3437353"/>
            </a:xfrm>
          </p:grpSpPr>
          <p:sp>
            <p:nvSpPr>
              <p:cNvPr id="7" name="íşļidè"/>
              <p:cNvSpPr>
                <a:spLocks/>
              </p:cNvSpPr>
              <p:nvPr/>
            </p:nvSpPr>
            <p:spPr bwMode="auto">
              <a:xfrm>
                <a:off x="6284753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ṣḷíḓé"/>
              <p:cNvSpPr>
                <a:spLocks/>
              </p:cNvSpPr>
              <p:nvPr/>
            </p:nvSpPr>
            <p:spPr bwMode="auto">
              <a:xfrm>
                <a:off x="6291922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ṩliḍê"/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ḻídê"/>
              <p:cNvSpPr>
                <a:spLocks/>
              </p:cNvSpPr>
              <p:nvPr/>
            </p:nvSpPr>
            <p:spPr bwMode="auto">
              <a:xfrm>
                <a:off x="6461181" y="4905517"/>
                <a:ext cx="2216724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lc="http://schemas.openxmlformats.org/drawingml/2006/lockedCanvas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dirty="0" smtClean="0">
                    <a:solidFill>
                      <a:srgbClr val="FFFFFF"/>
                    </a:solidFill>
                  </a:rPr>
                  <a:t>服务器端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iṡḻiďê"/>
              <p:cNvSpPr>
                <a:spLocks/>
              </p:cNvSpPr>
              <p:nvPr/>
            </p:nvSpPr>
            <p:spPr bwMode="auto">
              <a:xfrm>
                <a:off x="6658709" y="2220557"/>
                <a:ext cx="1550795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="" xmlns:lc="http://schemas.openxmlformats.org/drawingml/2006/lockedCanvas" xmlns:a14="http://schemas.microsoft.com/office/drawing/2010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altLang="zh-CN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Egg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10989" y="2940795"/>
              <a:ext cx="2586078" cy="13553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本次服务端选择阿里的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Egg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来实现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具有以下等特点：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1.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高度可扩展的插件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机制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2.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框架稳定，测试覆盖率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高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3.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提供基于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Egg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定制上层框架的能力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897895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研究技术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3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51329a9-628c-411f-ae28-1db188862d61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560</TotalTime>
  <Words>724</Words>
  <Application>Microsoft Macintosh PowerPoint</Application>
  <PresentationFormat>宽屏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Agency FB</vt:lpstr>
      <vt:lpstr>Century Gothic</vt:lpstr>
      <vt:lpstr>等线</vt:lpstr>
      <vt:lpstr>经典综艺体简</vt:lpstr>
      <vt:lpstr>微软雅黑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Office 用户</cp:lastModifiedBy>
  <cp:revision>93</cp:revision>
  <dcterms:created xsi:type="dcterms:W3CDTF">2017-08-18T03:02:00Z</dcterms:created>
  <dcterms:modified xsi:type="dcterms:W3CDTF">2018-05-19T08:48:58Z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