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76" r:id="rId2"/>
    <p:sldId id="275" r:id="rId3"/>
    <p:sldId id="277" r:id="rId4"/>
    <p:sldId id="278" r:id="rId5"/>
    <p:sldId id="279" r:id="rId6"/>
    <p:sldId id="281" r:id="rId7"/>
    <p:sldId id="280" r:id="rId8"/>
    <p:sldId id="264" r:id="rId9"/>
    <p:sldId id="265" r:id="rId10"/>
    <p:sldId id="266" r:id="rId11"/>
    <p:sldId id="267" r:id="rId12"/>
    <p:sldId id="284" r:id="rId13"/>
    <p:sldId id="28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EB2187F-1707-4B80-82ED-49DF59D05D32}">
          <p14:sldIdLst>
            <p14:sldId id="276"/>
            <p14:sldId id="275"/>
            <p14:sldId id="277"/>
            <p14:sldId id="278"/>
            <p14:sldId id="279"/>
            <p14:sldId id="281"/>
            <p14:sldId id="280"/>
            <p14:sldId id="264"/>
            <p14:sldId id="265"/>
            <p14:sldId id="266"/>
          </p14:sldIdLst>
        </p14:section>
        <p14:section name="Раздел без заголовка" id="{CF67A8D9-AE22-477F-8886-F8BFAF58D9FD}">
          <p14:sldIdLst>
            <p14:sldId id="267"/>
            <p14:sldId id="284"/>
            <p14:sldId id="282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6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5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20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02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04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40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44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9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22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7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13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18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19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0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52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8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21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43250" y="333376"/>
            <a:ext cx="6697166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Уральский Государственный Экономический Университет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430588" y="1209676"/>
            <a:ext cx="590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alt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Кафедра экономики предприятий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643447" y="2420168"/>
            <a:ext cx="88031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Aft>
                <a:spcPct val="0"/>
              </a:spcAft>
              <a:defRPr/>
            </a:pPr>
            <a:r>
              <a:rPr lang="ru-RU" altLang="ru-RU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altLang="ru-R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Экономика </a:t>
            </a:r>
            <a:r>
              <a:rPr lang="ru-RU" altLang="ru-RU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организации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367213" y="4365625"/>
            <a:ext cx="60499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Доцент,  к.с.-</a:t>
            </a:r>
            <a:r>
              <a:rPr lang="ru-RU" altLang="ru-RU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х.н</a:t>
            </a: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. </a:t>
            </a:r>
            <a:r>
              <a:rPr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Кириллова Вера Витальевна</a:t>
            </a:r>
            <a:endParaRPr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9284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881188" y="0"/>
            <a:ext cx="8229600" cy="1143000"/>
          </a:xfrm>
        </p:spPr>
        <p:txBody>
          <a:bodyPr/>
          <a:lstStyle/>
          <a:p>
            <a:pPr algn="ctr" eaLnBrk="1" hangingPunct="1"/>
            <a:r>
              <a:rPr lang="ru-RU" altLang="ru-RU" sz="2800" b="1"/>
              <a:t>СЕКТОРЫ ЭКОНОМИКИ</a:t>
            </a:r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>
          <a:xfrm>
            <a:off x="2024063" y="1357314"/>
            <a:ext cx="8229600" cy="438943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ru-RU" altLang="ru-RU" b="1" i="1">
                <a:solidFill>
                  <a:srgbClr val="002060"/>
                </a:solidFill>
              </a:rPr>
              <a:t>Сектор нефинансовых предприятий</a:t>
            </a:r>
            <a:r>
              <a:rPr lang="ru-RU" altLang="ru-RU" b="1">
                <a:solidFill>
                  <a:srgbClr val="002060"/>
                </a:solidFill>
              </a:rPr>
              <a:t> </a:t>
            </a:r>
            <a:r>
              <a:rPr lang="ru-RU" altLang="ru-RU"/>
              <a:t>- предприятия, занимающиеся производством товаров и услуг с целью получения прибыли, и некоммерческие организации, не преследующие цели извлечения прибыли. </a:t>
            </a:r>
          </a:p>
          <a:p>
            <a:pPr eaLnBrk="1" hangingPunct="1"/>
            <a:endParaRPr lang="ru-RU" altLang="ru-RU" b="1" i="1">
              <a:solidFill>
                <a:srgbClr val="002060"/>
              </a:solidFill>
            </a:endParaRPr>
          </a:p>
          <a:p>
            <a:pPr eaLnBrk="1" hangingPunct="1"/>
            <a:r>
              <a:rPr lang="ru-RU" altLang="ru-RU" b="1" i="1">
                <a:solidFill>
                  <a:srgbClr val="002060"/>
                </a:solidFill>
              </a:rPr>
              <a:t>Сектор финансовых предприятий </a:t>
            </a:r>
            <a:r>
              <a:rPr lang="ru-RU" altLang="ru-RU"/>
              <a:t>- организации, занятые финансовым посредничеством.</a:t>
            </a:r>
          </a:p>
          <a:p>
            <a:pPr eaLnBrk="1" hangingPunct="1"/>
            <a:endParaRPr lang="ru-RU" altLang="ru-RU" b="1" i="1">
              <a:solidFill>
                <a:srgbClr val="002060"/>
              </a:solidFill>
            </a:endParaRPr>
          </a:p>
          <a:p>
            <a:pPr eaLnBrk="1" hangingPunct="1"/>
            <a:r>
              <a:rPr lang="ru-RU" altLang="ru-RU" b="1" i="1">
                <a:solidFill>
                  <a:srgbClr val="002060"/>
                </a:solidFill>
              </a:rPr>
              <a:t>Сектор государственных учреждений </a:t>
            </a:r>
            <a:r>
              <a:rPr lang="ru-RU" altLang="ru-RU"/>
              <a:t>– совокупность органов законодательной, судебной и исполнительной властей, фондов социального обеспечения и контролируемых ими некоммерческих организаций.</a:t>
            </a:r>
          </a:p>
          <a:p>
            <a:pPr eaLnBrk="1" hangingPunct="1"/>
            <a:endParaRPr lang="ru-RU" altLang="ru-RU" b="1" i="1">
              <a:solidFill>
                <a:srgbClr val="002060"/>
              </a:solidFill>
            </a:endParaRPr>
          </a:p>
          <a:p>
            <a:pPr eaLnBrk="1" hangingPunct="1"/>
            <a:r>
              <a:rPr lang="ru-RU" altLang="ru-RU" b="1" i="1">
                <a:solidFill>
                  <a:srgbClr val="002060"/>
                </a:solidFill>
              </a:rPr>
              <a:t>Сектор домашних хозяйств </a:t>
            </a:r>
            <a:r>
              <a:rPr lang="ru-RU" altLang="ru-RU"/>
              <a:t>включает в основном потребляющие единицы, т.е. домашние хозяйства и предприятия, образованные ими.</a:t>
            </a:r>
          </a:p>
          <a:p>
            <a:pPr eaLnBrk="1" hangingPunct="1"/>
            <a:endParaRPr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23229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3120" y="225099"/>
            <a:ext cx="9201987" cy="78905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400" b="1" i="1" dirty="0"/>
              <a:t>Предприятие – основное звено рыночной экономики</a:t>
            </a:r>
            <a:r>
              <a:rPr lang="ru-RU" altLang="ru-RU" sz="2400" dirty="0"/>
              <a:t/>
            </a:r>
            <a:br>
              <a:rPr lang="ru-RU" altLang="ru-RU" sz="2400" dirty="0"/>
            </a:br>
            <a:endParaRPr lang="ru-RU" altLang="ru-RU" sz="24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632566" y="1080654"/>
            <a:ext cx="9559434" cy="5137265"/>
          </a:xfrm>
        </p:spPr>
        <p:txBody>
          <a:bodyPr>
            <a:noAutofit/>
          </a:bodyPr>
          <a:lstStyle/>
          <a:p>
            <a:pPr marL="274320" indent="-274320">
              <a:lnSpc>
                <a:spcPct val="12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b="1" dirty="0"/>
              <a:t>Предприятие -</a:t>
            </a:r>
            <a:r>
              <a:rPr lang="ru-RU" dirty="0"/>
              <a:t> это самостоятельный хозяйствующий субъект с правами юридического лица, производящий продукцию, товары, услуги, выполняющий работы, занимающийся различными видами экономической </a:t>
            </a:r>
            <a:r>
              <a:rPr lang="ru-RU" dirty="0" smtClean="0"/>
              <a:t>деятельности с целью получения прибыли</a:t>
            </a:r>
            <a:endParaRPr lang="ru-RU" dirty="0"/>
          </a:p>
          <a:p>
            <a:pPr marL="274320" indent="-274320" algn="ctr">
              <a:lnSpc>
                <a:spcPct val="120000"/>
              </a:lnSpc>
              <a:buClr>
                <a:schemeClr val="accent3"/>
              </a:buClr>
              <a:buNone/>
              <a:defRPr/>
            </a:pPr>
            <a:r>
              <a:rPr lang="ru-RU" b="1" dirty="0" smtClean="0"/>
              <a:t>Основные признаки предприятия:</a:t>
            </a:r>
          </a:p>
          <a:p>
            <a:pPr algn="just">
              <a:lnSpc>
                <a:spcPct val="120000"/>
              </a:lnSpc>
              <a:buClr>
                <a:schemeClr val="accent3"/>
              </a:buClr>
              <a:buFontTx/>
              <a:buChar char="-"/>
              <a:defRPr/>
            </a:pPr>
            <a:r>
              <a:rPr lang="ru-RU" b="1" i="1" dirty="0" smtClean="0"/>
              <a:t>Название</a:t>
            </a:r>
          </a:p>
          <a:p>
            <a:pPr algn="just">
              <a:lnSpc>
                <a:spcPct val="120000"/>
              </a:lnSpc>
              <a:buClr>
                <a:schemeClr val="accent3"/>
              </a:buClr>
              <a:buFontTx/>
              <a:buChar char="-"/>
              <a:defRPr/>
            </a:pPr>
            <a:r>
              <a:rPr lang="ru-RU" b="1" i="1" dirty="0" smtClean="0"/>
              <a:t>Печать</a:t>
            </a:r>
          </a:p>
          <a:p>
            <a:pPr algn="just">
              <a:lnSpc>
                <a:spcPct val="120000"/>
              </a:lnSpc>
              <a:buClr>
                <a:schemeClr val="accent3"/>
              </a:buClr>
              <a:buFontTx/>
              <a:buChar char="-"/>
              <a:defRPr/>
            </a:pPr>
            <a:r>
              <a:rPr lang="ru-RU" b="1" i="1" dirty="0" smtClean="0"/>
              <a:t>Самостоятельный баланс</a:t>
            </a:r>
          </a:p>
          <a:p>
            <a:pPr algn="just">
              <a:lnSpc>
                <a:spcPct val="120000"/>
              </a:lnSpc>
              <a:buClr>
                <a:schemeClr val="accent3"/>
              </a:buClr>
              <a:buFontTx/>
              <a:buChar char="-"/>
              <a:defRPr/>
            </a:pPr>
            <a:r>
              <a:rPr lang="ru-RU" b="1" i="1" dirty="0" smtClean="0"/>
              <a:t>Расчетный счет</a:t>
            </a:r>
          </a:p>
          <a:p>
            <a:pPr algn="just">
              <a:lnSpc>
                <a:spcPct val="120000"/>
              </a:lnSpc>
              <a:buClr>
                <a:schemeClr val="accent3"/>
              </a:buClr>
              <a:buFontTx/>
              <a:buChar char="-"/>
              <a:defRPr/>
            </a:pPr>
            <a:r>
              <a:rPr lang="ru-RU" b="1" i="1" dirty="0" smtClean="0"/>
              <a:t>Фирменный знак</a:t>
            </a:r>
            <a:endParaRPr lang="ru-RU" b="1" i="1" dirty="0"/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ru-RU" b="1" i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6745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3120" y="225099"/>
            <a:ext cx="9201987" cy="78905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400" b="1" i="1" dirty="0"/>
              <a:t>Предприятие – </a:t>
            </a:r>
            <a:r>
              <a:rPr lang="ru-RU" altLang="ru-RU" sz="2400" b="1" i="1" dirty="0" smtClean="0"/>
              <a:t>это юридическое лицо</a:t>
            </a:r>
            <a:r>
              <a:rPr lang="ru-RU" altLang="ru-RU" sz="2400" dirty="0"/>
              <a:t/>
            </a:r>
            <a:br>
              <a:rPr lang="ru-RU" altLang="ru-RU" sz="2400" dirty="0"/>
            </a:br>
            <a:endParaRPr lang="ru-RU" altLang="ru-RU" sz="24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79419" y="1014153"/>
            <a:ext cx="9401492" cy="5303520"/>
          </a:xfrm>
        </p:spPr>
        <p:txBody>
          <a:bodyPr>
            <a:noAutofit/>
          </a:bodyPr>
          <a:lstStyle/>
          <a:p>
            <a:pPr marL="274320" indent="-274320" algn="ctr">
              <a:lnSpc>
                <a:spcPct val="120000"/>
              </a:lnSpc>
              <a:buClr>
                <a:schemeClr val="accent3"/>
              </a:buClr>
              <a:buNone/>
              <a:defRPr/>
            </a:pPr>
            <a:r>
              <a:rPr lang="ru-RU" sz="2400" b="1" dirty="0" smtClean="0"/>
              <a:t>Оно имеет:</a:t>
            </a:r>
          </a:p>
          <a:p>
            <a:pPr algn="just">
              <a:buClr>
                <a:schemeClr val="accent3"/>
              </a:buClr>
              <a:buFontTx/>
              <a:buChar char="-"/>
              <a:defRPr/>
            </a:pPr>
            <a:r>
              <a:rPr lang="ru-RU" i="1" dirty="0" smtClean="0"/>
              <a:t>Юридический адрес</a:t>
            </a:r>
          </a:p>
          <a:p>
            <a:pPr algn="just">
              <a:buClr>
                <a:schemeClr val="accent3"/>
              </a:buClr>
              <a:buFontTx/>
              <a:buChar char="-"/>
              <a:defRPr/>
            </a:pPr>
            <a:r>
              <a:rPr lang="ru-RU" i="1" dirty="0" smtClean="0"/>
              <a:t>Обособленное имущество</a:t>
            </a:r>
          </a:p>
          <a:p>
            <a:pPr algn="just">
              <a:buClr>
                <a:schemeClr val="accent3"/>
              </a:buClr>
              <a:buFontTx/>
              <a:buChar char="-"/>
              <a:defRPr/>
            </a:pPr>
            <a:r>
              <a:rPr lang="ru-RU" i="1" dirty="0" smtClean="0"/>
              <a:t>Имущественную ответственность</a:t>
            </a:r>
          </a:p>
          <a:p>
            <a:pPr algn="just">
              <a:buClr>
                <a:schemeClr val="accent3"/>
              </a:buClr>
              <a:buFontTx/>
              <a:buChar char="-"/>
              <a:defRPr/>
            </a:pPr>
            <a:r>
              <a:rPr lang="ru-RU" i="1" dirty="0" smtClean="0"/>
              <a:t>Право приобретать, распоряжаться собственностью</a:t>
            </a:r>
          </a:p>
          <a:p>
            <a:pPr algn="just">
              <a:buClr>
                <a:schemeClr val="accent3"/>
              </a:buClr>
              <a:buFontTx/>
              <a:buChar char="-"/>
              <a:defRPr/>
            </a:pPr>
            <a:r>
              <a:rPr lang="ru-RU" i="1" dirty="0" smtClean="0"/>
              <a:t>Право быть истцом и ответчиком в суде</a:t>
            </a:r>
          </a:p>
          <a:p>
            <a:pPr algn="just">
              <a:buClr>
                <a:schemeClr val="accent3"/>
              </a:buClr>
              <a:buFontTx/>
              <a:buChar char="-"/>
              <a:defRPr/>
            </a:pPr>
            <a:endParaRPr lang="ru-RU" b="1" i="1" dirty="0"/>
          </a:p>
          <a:p>
            <a:pPr marL="0" indent="0" algn="ctr">
              <a:buClr>
                <a:schemeClr val="accent3"/>
              </a:buClr>
              <a:buNone/>
              <a:defRPr/>
            </a:pPr>
            <a:r>
              <a:rPr lang="ru-RU" sz="2400" b="1" dirty="0" smtClean="0"/>
              <a:t>Роль предприятий:</a:t>
            </a:r>
          </a:p>
          <a:p>
            <a:pPr algn="just">
              <a:buClr>
                <a:schemeClr val="accent3"/>
              </a:buClr>
              <a:buFontTx/>
              <a:buChar char="-"/>
              <a:defRPr/>
            </a:pPr>
            <a:r>
              <a:rPr lang="ru-RU" i="1" dirty="0" smtClean="0"/>
              <a:t>Предоставляют </a:t>
            </a:r>
            <a:r>
              <a:rPr lang="ru-RU" i="1" dirty="0"/>
              <a:t>рабочие </a:t>
            </a:r>
            <a:r>
              <a:rPr lang="ru-RU" i="1" dirty="0" smtClean="0"/>
              <a:t>места</a:t>
            </a:r>
          </a:p>
          <a:p>
            <a:pPr algn="just">
              <a:buClr>
                <a:schemeClr val="accent3"/>
              </a:buClr>
              <a:buFontTx/>
              <a:buChar char="-"/>
              <a:defRPr/>
            </a:pPr>
            <a:r>
              <a:rPr lang="ru-RU" i="1" dirty="0" smtClean="0"/>
              <a:t>Платят налоги в казну государства</a:t>
            </a:r>
          </a:p>
          <a:p>
            <a:pPr algn="just">
              <a:buClr>
                <a:schemeClr val="accent3"/>
              </a:buClr>
              <a:buFontTx/>
              <a:buChar char="-"/>
              <a:defRPr/>
            </a:pPr>
            <a:r>
              <a:rPr lang="ru-RU" i="1" dirty="0" smtClean="0"/>
              <a:t>Выплачивают заработную плату</a:t>
            </a:r>
            <a:endParaRPr lang="ru-RU" i="1" dirty="0"/>
          </a:p>
          <a:p>
            <a:pPr algn="just">
              <a:buClr>
                <a:schemeClr val="accent3"/>
              </a:buClr>
              <a:buFontTx/>
              <a:buChar char="-"/>
              <a:defRPr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35982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8633" y="624110"/>
            <a:ext cx="8935979" cy="58123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400" dirty="0"/>
              <a:t/>
            </a:r>
            <a:br>
              <a:rPr lang="ru-RU" altLang="ru-RU" sz="2400" dirty="0"/>
            </a:br>
            <a:endParaRPr lang="ru-RU" altLang="ru-RU" sz="24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20241" y="731520"/>
            <a:ext cx="9584372" cy="5503025"/>
          </a:xfrm>
        </p:spPr>
        <p:txBody>
          <a:bodyPr>
            <a:noAutofit/>
          </a:bodyPr>
          <a:lstStyle/>
          <a:p>
            <a:pPr marL="274320" indent="-274320">
              <a:lnSpc>
                <a:spcPct val="120000"/>
              </a:lnSpc>
              <a:buClr>
                <a:schemeClr val="accent3"/>
              </a:buClr>
              <a:buNone/>
              <a:defRPr/>
            </a:pPr>
            <a:endParaRPr lang="ru-RU" dirty="0"/>
          </a:p>
          <a:p>
            <a:pPr marL="274320" indent="-274320">
              <a:lnSpc>
                <a:spcPct val="12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000" b="1" dirty="0"/>
              <a:t>Согласно Гражданскому Кодексу РФ, организации могут выступать в форме</a:t>
            </a:r>
            <a:r>
              <a:rPr lang="ru-RU" sz="2000" b="1" dirty="0" smtClean="0"/>
              <a:t>:</a:t>
            </a:r>
          </a:p>
          <a:p>
            <a:pPr marL="0" indent="0">
              <a:lnSpc>
                <a:spcPct val="120000"/>
              </a:lnSpc>
              <a:buClr>
                <a:schemeClr val="accent3"/>
              </a:buClr>
              <a:buNone/>
              <a:defRPr/>
            </a:pPr>
            <a:endParaRPr lang="ru-RU" sz="2000" b="1" dirty="0"/>
          </a:p>
          <a:p>
            <a:pPr marL="274320" indent="-274320">
              <a:lnSpc>
                <a:spcPct val="120000"/>
              </a:lnSpc>
              <a:buClr>
                <a:schemeClr val="accent3"/>
              </a:buClr>
              <a:buNone/>
              <a:defRPr/>
            </a:pPr>
            <a:r>
              <a:rPr lang="ru-RU" dirty="0"/>
              <a:t>- </a:t>
            </a:r>
            <a:r>
              <a:rPr lang="ru-RU" i="1" dirty="0"/>
              <a:t>некоммерческой </a:t>
            </a:r>
            <a:r>
              <a:rPr lang="ru-RU" i="1" dirty="0" smtClean="0"/>
              <a:t>организации</a:t>
            </a:r>
            <a:endParaRPr lang="ru-RU" i="1" dirty="0"/>
          </a:p>
          <a:p>
            <a:pPr marL="274320" indent="-274320">
              <a:lnSpc>
                <a:spcPct val="120000"/>
              </a:lnSpc>
              <a:buClr>
                <a:schemeClr val="accent3"/>
              </a:buClr>
              <a:buNone/>
              <a:defRPr/>
            </a:pPr>
            <a:r>
              <a:rPr lang="ru-RU" i="1" dirty="0"/>
              <a:t>- хозяйственного товарищества или </a:t>
            </a:r>
            <a:r>
              <a:rPr lang="ru-RU" i="1" dirty="0" smtClean="0"/>
              <a:t>общества</a:t>
            </a:r>
            <a:endParaRPr lang="ru-RU" i="1" dirty="0"/>
          </a:p>
          <a:p>
            <a:pPr marL="274320" indent="-274320">
              <a:lnSpc>
                <a:spcPct val="120000"/>
              </a:lnSpc>
              <a:buClr>
                <a:schemeClr val="accent3"/>
              </a:buClr>
              <a:buNone/>
              <a:defRPr/>
            </a:pPr>
            <a:r>
              <a:rPr lang="ru-RU" i="1" dirty="0"/>
              <a:t>- производственного </a:t>
            </a:r>
            <a:r>
              <a:rPr lang="ru-RU" i="1" dirty="0" smtClean="0"/>
              <a:t>кооператива</a:t>
            </a:r>
            <a:endParaRPr lang="ru-RU" i="1" dirty="0"/>
          </a:p>
          <a:p>
            <a:pPr marL="274320" indent="-274320">
              <a:lnSpc>
                <a:spcPct val="120000"/>
              </a:lnSpc>
              <a:buClr>
                <a:schemeClr val="accent3"/>
              </a:buClr>
              <a:buNone/>
              <a:defRPr/>
            </a:pPr>
            <a:r>
              <a:rPr lang="ru-RU" i="1" dirty="0"/>
              <a:t>- государственного или муниципального унитарного </a:t>
            </a:r>
            <a:r>
              <a:rPr lang="ru-RU" i="1" dirty="0" smtClean="0"/>
              <a:t>предприятия</a:t>
            </a:r>
            <a:endParaRPr lang="ru-RU" i="1" dirty="0"/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64216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1881188" y="-214313"/>
            <a:ext cx="8229600" cy="1143001"/>
          </a:xfrm>
        </p:spPr>
        <p:txBody>
          <a:bodyPr/>
          <a:lstStyle/>
          <a:p>
            <a:pPr eaLnBrk="1" hangingPunct="1"/>
            <a:endParaRPr lang="ru-RU" altLang="ru-RU" sz="1600"/>
          </a:p>
        </p:txBody>
      </p:sp>
      <p:pic>
        <p:nvPicPr>
          <p:cNvPr id="15363" name="Picture 2" descr="C:\Users\Администратор\Desktop\ЗАВКАФ\Презентация Разделение труда\Классификацияa-rf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714376"/>
            <a:ext cx="8928100" cy="5986463"/>
          </a:xfrm>
          <a:noFill/>
        </p:spPr>
      </p:pic>
    </p:spTree>
    <p:extLst>
      <p:ext uri="{BB962C8B-B14F-4D97-AF65-F5344CB8AC3E}">
        <p14:creationId xmlns:p14="http://schemas.microsoft.com/office/powerpoint/2010/main" val="10510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3750" y="0"/>
            <a:ext cx="7918450" cy="2852738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</a:rPr>
              <a:t>К некоммерческим организациям относят: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- </a:t>
            </a:r>
            <a:r>
              <a:rPr lang="ru-RU" sz="2400" dirty="0">
                <a:solidFill>
                  <a:schemeClr val="tx1"/>
                </a:solidFill>
              </a:rPr>
              <a:t>потребительские кооперативы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- общественные организации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- религиозные организации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- фонды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- учреждения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- объединения (ассоциации, союзы).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636838"/>
            <a:ext cx="7129463" cy="3816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2400" b="1" dirty="0"/>
              <a:t>К хозяйственные товариществам и обществам относят: 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- </a:t>
            </a:r>
            <a:r>
              <a:rPr lang="ru-RU" altLang="ru-RU" sz="2400" dirty="0"/>
              <a:t>полное товарищество;</a:t>
            </a:r>
          </a:p>
          <a:p>
            <a:pPr>
              <a:lnSpc>
                <a:spcPct val="90000"/>
              </a:lnSpc>
            </a:pPr>
            <a:r>
              <a:rPr lang="ru-RU" altLang="ru-RU" sz="2400" dirty="0"/>
              <a:t>- товарищество на вере;</a:t>
            </a:r>
          </a:p>
          <a:p>
            <a:pPr>
              <a:lnSpc>
                <a:spcPct val="90000"/>
              </a:lnSpc>
            </a:pPr>
            <a:r>
              <a:rPr lang="ru-RU" altLang="ru-RU" sz="2400" dirty="0"/>
              <a:t>- общество с ограниченной ответственностью;</a:t>
            </a:r>
          </a:p>
          <a:p>
            <a:pPr>
              <a:lnSpc>
                <a:spcPct val="90000"/>
              </a:lnSpc>
            </a:pPr>
            <a:r>
              <a:rPr lang="ru-RU" altLang="ru-RU" sz="2400" dirty="0" smtClean="0"/>
              <a:t>- публичное </a:t>
            </a:r>
            <a:r>
              <a:rPr lang="ru-RU" altLang="ru-RU" sz="2400" dirty="0"/>
              <a:t>акционерное </a:t>
            </a:r>
            <a:r>
              <a:rPr lang="ru-RU" altLang="ru-RU" sz="2400" dirty="0" smtClean="0"/>
              <a:t>общество (ПАО);</a:t>
            </a:r>
            <a:endParaRPr lang="ru-RU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- </a:t>
            </a:r>
            <a:r>
              <a:rPr lang="ru-RU" altLang="ru-RU" sz="2400" dirty="0" smtClean="0"/>
              <a:t>непубличное </a:t>
            </a:r>
            <a:r>
              <a:rPr lang="ru-RU" altLang="ru-RU" sz="2400" dirty="0"/>
              <a:t>акционерное </a:t>
            </a:r>
            <a:r>
              <a:rPr lang="ru-RU" altLang="ru-RU" sz="2400" dirty="0" smtClean="0"/>
              <a:t>общество (НАО) – чаще - АО;</a:t>
            </a:r>
            <a:endParaRPr lang="ru-RU" altLang="ru-RU" sz="2400" dirty="0"/>
          </a:p>
          <a:p>
            <a:pPr>
              <a:lnSpc>
                <a:spcPct val="90000"/>
              </a:lnSpc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734672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11927" y="428605"/>
            <a:ext cx="7955945" cy="2871548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/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/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/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/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b="1" dirty="0" smtClean="0">
                <a:solidFill>
                  <a:schemeClr val="tx1"/>
                </a:solidFill>
              </a:rPr>
              <a:t>Производственным </a:t>
            </a:r>
            <a:r>
              <a:rPr lang="ru-RU" sz="2400" b="1" dirty="0">
                <a:solidFill>
                  <a:schemeClr val="tx1"/>
                </a:solidFill>
              </a:rPr>
              <a:t>кооперативом </a:t>
            </a:r>
            <a:r>
              <a:rPr lang="ru-RU" sz="2400" dirty="0">
                <a:solidFill>
                  <a:schemeClr val="tx1"/>
                </a:solidFill>
              </a:rPr>
              <a:t/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признается добровольное объединение граждан на основе членства для осуществления совместной производственной или иной деятельности, основанной на их личном трудовом и ином участии и объединении его членами имущественных паевых взносов.</a:t>
            </a:r>
            <a:r>
              <a:rPr lang="ru-RU" sz="4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37114" y="3391593"/>
            <a:ext cx="8322888" cy="3084022"/>
          </a:xfrm>
        </p:spPr>
        <p:txBody>
          <a:bodyPr>
            <a:normAutofit/>
          </a:bodyPr>
          <a:lstStyle/>
          <a:p>
            <a:r>
              <a:rPr lang="ru-RU" altLang="ru-RU" sz="2400" b="1" dirty="0"/>
              <a:t>Унитарным предприятием</a:t>
            </a:r>
          </a:p>
          <a:p>
            <a:r>
              <a:rPr lang="ru-RU" altLang="ru-RU" sz="2400" dirty="0"/>
              <a:t> признается коммерческая организация, не наделенная правом собственности на закрепленное за ней собственником имущество.  В форме унитарных выступают только государственные и муниципальные предприятия. </a:t>
            </a:r>
          </a:p>
        </p:txBody>
      </p:sp>
    </p:spTree>
    <p:extLst>
      <p:ext uri="{BB962C8B-B14F-4D97-AF65-F5344CB8AC3E}">
        <p14:creationId xmlns:p14="http://schemas.microsoft.com/office/powerpoint/2010/main" val="3253600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0"/>
            <a:ext cx="7772400" cy="1079500"/>
          </a:xfrm>
        </p:spPr>
        <p:txBody>
          <a:bodyPr/>
          <a:lstStyle/>
          <a:p>
            <a:pPr algn="ctr" eaLnBrk="1" hangingPunct="1"/>
            <a:r>
              <a:rPr lang="ru-RU" altLang="ru-RU" sz="3100"/>
              <a:t>Классификация предприятий</a:t>
            </a:r>
            <a:r>
              <a:rPr lang="ru-RU" altLang="ru-RU" smtClean="0"/>
              <a:t>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08050"/>
            <a:ext cx="7772400" cy="5187950"/>
          </a:xfrm>
        </p:spPr>
        <p:txBody>
          <a:bodyPr>
            <a:normAutofit fontScale="92500" lnSpcReduction="20000"/>
          </a:bodyPr>
          <a:lstStyle/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ru-RU" sz="2400" dirty="0"/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b="1" dirty="0"/>
              <a:t>По отраслевой принадлежности </a:t>
            </a:r>
            <a:r>
              <a:rPr lang="ru-RU" sz="2400" dirty="0"/>
              <a:t>( промышленные, с/</a:t>
            </a:r>
            <a:r>
              <a:rPr lang="ru-RU" sz="2400" dirty="0" err="1"/>
              <a:t>х</a:t>
            </a:r>
            <a:r>
              <a:rPr lang="ru-RU" sz="2400" dirty="0"/>
              <a:t>)</a:t>
            </a:r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b="1" i="1" dirty="0"/>
              <a:t>По размерам </a:t>
            </a:r>
            <a:r>
              <a:rPr lang="ru-RU" sz="2400" dirty="0"/>
              <a:t>(микро, малые, средние, крупные)</a:t>
            </a:r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b="1" i="1" dirty="0"/>
              <a:t>По экономическому назначению </a:t>
            </a:r>
            <a:r>
              <a:rPr lang="ru-RU" sz="2400" dirty="0"/>
              <a:t>(производящие средства производства, производящие предметы потребления)</a:t>
            </a:r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b="1" i="1" dirty="0"/>
              <a:t>По характеру воздействия на предметы труда </a:t>
            </a:r>
            <a:r>
              <a:rPr lang="ru-RU" sz="2400" dirty="0"/>
              <a:t>(добывающие, перерабатывающие)</a:t>
            </a:r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b="1" i="1" dirty="0"/>
              <a:t>По типу производства </a:t>
            </a:r>
            <a:r>
              <a:rPr lang="ru-RU" sz="2400" dirty="0"/>
              <a:t>( единичного, серийного или массового производства)</a:t>
            </a:r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b="1" i="1" dirty="0"/>
              <a:t>По количеству видов выпускаемой продукции </a:t>
            </a:r>
            <a:endParaRPr lang="ru-RU" sz="2400" b="1" i="1" dirty="0" smtClean="0"/>
          </a:p>
          <a:p>
            <a:pPr marL="0" indent="0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ru-RU" sz="2400" dirty="0" smtClean="0"/>
              <a:t>   (специализированные</a:t>
            </a:r>
            <a:r>
              <a:rPr lang="ru-RU" sz="2400" dirty="0"/>
              <a:t>, многопрофильные)</a:t>
            </a:r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b="1" i="1" dirty="0"/>
              <a:t>По степени механизации </a:t>
            </a:r>
            <a:r>
              <a:rPr lang="ru-RU" sz="2400" dirty="0"/>
              <a:t>(автоматизированные, комплексной механизации, частично-механизированные, машинно-ручные и ручные)</a:t>
            </a:r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b="1" i="1" dirty="0"/>
              <a:t>По режиму работы </a:t>
            </a:r>
            <a:r>
              <a:rPr lang="ru-RU" sz="2400" dirty="0"/>
              <a:t>(с непрерывным режимом, с прерывным режимом)</a:t>
            </a:r>
          </a:p>
        </p:txBody>
      </p:sp>
    </p:spTree>
    <p:extLst>
      <p:ext uri="{BB962C8B-B14F-4D97-AF65-F5344CB8AC3E}">
        <p14:creationId xmlns:p14="http://schemas.microsoft.com/office/powerpoint/2010/main" val="553238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DBCE5-B3BC-4709-AD07-0F17059AFD4E}"/>
              </a:ext>
            </a:extLst>
          </p:cNvPr>
          <p:cNvSpPr txBox="1"/>
          <p:nvPr/>
        </p:nvSpPr>
        <p:spPr>
          <a:xfrm>
            <a:off x="2605176" y="1302589"/>
            <a:ext cx="92404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 smtClean="0"/>
          </a:p>
          <a:p>
            <a:endParaRPr lang="ru-RU" sz="4800" dirty="0"/>
          </a:p>
          <a:p>
            <a:r>
              <a:rPr lang="ru-RU" sz="3600" dirty="0" smtClean="0"/>
              <a:t>Тема</a:t>
            </a:r>
            <a:r>
              <a:rPr lang="ru-RU" sz="3600" dirty="0"/>
              <a:t>: </a:t>
            </a:r>
            <a:r>
              <a:rPr lang="ru-RU" sz="3600" b="1" i="1" dirty="0" smtClean="0"/>
              <a:t>Предприятие как субъект рыночной экономики</a:t>
            </a:r>
            <a:endParaRPr lang="ru-RU" sz="3600" b="1" i="1" dirty="0"/>
          </a:p>
        </p:txBody>
      </p:sp>
      <p:pic>
        <p:nvPicPr>
          <p:cNvPr id="3" name="Picture 4" descr="ÐÐ°ÑÑÐ¸Ð½ÐºÐ¸ Ð¿Ð¾ Ð·Ð°Ð¿ÑÐ¾ÑÑ Ð¿ÑÐµÐ´Ð¿ÑÐ¸ÑÑ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068" y="4032761"/>
            <a:ext cx="4693000" cy="225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ÐÐ°ÑÑÐ¸Ð½ÐºÐ¸ Ð¿Ð¾ Ð·Ð°Ð¿ÑÐ¾ÑÑ Ð¿ÑÐµÐ´Ð¿ÑÐ¸ÑÑ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10" y="296749"/>
            <a:ext cx="3809870" cy="216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6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 smtClean="0"/>
              <a:t>Предпринимательство</a:t>
            </a:r>
            <a:r>
              <a:rPr lang="ru-RU" sz="3200" dirty="0" smtClean="0"/>
              <a:t> – самостоятельная инициативная деятельность граждан или их объединений, направленная на получение прибыли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4" y="2552006"/>
            <a:ext cx="8911687" cy="3359215"/>
          </a:xfrm>
        </p:spPr>
        <p:txBody>
          <a:bodyPr/>
          <a:lstStyle/>
          <a:p>
            <a:endParaRPr lang="ru-RU" dirty="0" smtClean="0"/>
          </a:p>
          <a:p>
            <a:r>
              <a:rPr lang="ru-RU" sz="2400" dirty="0" smtClean="0"/>
              <a:t>Предпринимательская деятельность может быть зарегистрирована в двух видах:</a:t>
            </a:r>
          </a:p>
          <a:p>
            <a:pPr>
              <a:buAutoNum type="arabicParenR"/>
            </a:pPr>
            <a:r>
              <a:rPr lang="ru-RU" sz="2400" b="1" i="1" dirty="0" smtClean="0"/>
              <a:t>Индивидуальная трудовая деятельность (ИП)</a:t>
            </a:r>
          </a:p>
          <a:p>
            <a:pPr>
              <a:buAutoNum type="arabicParenR"/>
            </a:pPr>
            <a:r>
              <a:rPr lang="ru-RU" sz="2400" b="1" i="1" dirty="0" smtClean="0"/>
              <a:t>Предприятие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75847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/>
              <a:t>Основные черты предпринимательства: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5629" y="1446415"/>
            <a:ext cx="9068983" cy="4464807"/>
          </a:xfrm>
        </p:spPr>
        <p:txBody>
          <a:bodyPr>
            <a:normAutofit lnSpcReduction="10000"/>
          </a:bodyPr>
          <a:lstStyle/>
          <a:p>
            <a:r>
              <a:rPr lang="ru-RU" sz="2400" i="1" dirty="0" smtClean="0"/>
              <a:t>Самостоятельность и независимость</a:t>
            </a:r>
          </a:p>
          <a:p>
            <a:r>
              <a:rPr lang="ru-RU" sz="2400" i="1" dirty="0" smtClean="0"/>
              <a:t>Экономическая заинтересованность</a:t>
            </a:r>
          </a:p>
          <a:p>
            <a:r>
              <a:rPr lang="ru-RU" sz="2400" i="1" dirty="0" smtClean="0"/>
              <a:t>Хозяйственный риск и ответственность</a:t>
            </a:r>
          </a:p>
          <a:p>
            <a:endParaRPr lang="ru-RU" sz="2400" i="1" dirty="0"/>
          </a:p>
          <a:p>
            <a:pPr marL="0" indent="0" algn="ctr">
              <a:buNone/>
            </a:pPr>
            <a:r>
              <a:rPr lang="ru-RU" sz="2400" b="1" dirty="0" smtClean="0"/>
              <a:t>Черты предпринимателя:</a:t>
            </a:r>
          </a:p>
          <a:p>
            <a:pPr algn="just">
              <a:buFontTx/>
              <a:buChar char="-"/>
            </a:pPr>
            <a:r>
              <a:rPr lang="ru-RU" sz="2400" dirty="0" smtClean="0"/>
              <a:t>предприимчивость</a:t>
            </a:r>
          </a:p>
          <a:p>
            <a:pPr algn="just">
              <a:buFontTx/>
              <a:buChar char="-"/>
            </a:pPr>
            <a:r>
              <a:rPr lang="ru-RU" sz="2400" dirty="0" smtClean="0"/>
              <a:t>склонность к риску</a:t>
            </a:r>
          </a:p>
          <a:p>
            <a:pPr algn="just">
              <a:buFontTx/>
              <a:buChar char="-"/>
            </a:pPr>
            <a:r>
              <a:rPr lang="ru-RU" sz="2400" dirty="0" smtClean="0"/>
              <a:t>напористость, энергичность</a:t>
            </a:r>
          </a:p>
          <a:p>
            <a:pPr algn="just">
              <a:buFontTx/>
              <a:buChar char="-"/>
            </a:pPr>
            <a:r>
              <a:rPr lang="ru-RU" sz="2400" dirty="0" smtClean="0"/>
              <a:t>образование, интеллект, чувство социальной ответственности</a:t>
            </a:r>
          </a:p>
          <a:p>
            <a:pPr algn="just">
              <a:buFontTx/>
              <a:buChar char="-"/>
            </a:pPr>
            <a:endParaRPr lang="ru-RU" sz="2400" dirty="0" smtClean="0"/>
          </a:p>
          <a:p>
            <a:pPr marL="0" indent="0" algn="just">
              <a:buNone/>
            </a:pP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30480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Современный предприниматель всегда служит обществу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 потому, что всегда ставит перед собой общественно-полезные цели. В большинстве случаев его к этому побуждают:</a:t>
            </a:r>
          </a:p>
          <a:p>
            <a:pPr>
              <a:buFontTx/>
              <a:buChar char="-"/>
            </a:pPr>
            <a:r>
              <a:rPr lang="ru-RU" dirty="0" smtClean="0"/>
              <a:t>условия производства</a:t>
            </a:r>
          </a:p>
          <a:p>
            <a:pPr>
              <a:buFontTx/>
              <a:buChar char="-"/>
            </a:pPr>
            <a:r>
              <a:rPr lang="ru-RU" dirty="0"/>
              <a:t>с</a:t>
            </a:r>
            <a:r>
              <a:rPr lang="ru-RU" dirty="0" smtClean="0"/>
              <a:t>оциальная среда</a:t>
            </a:r>
          </a:p>
          <a:p>
            <a:pPr>
              <a:buFontTx/>
              <a:buChar char="-"/>
            </a:pPr>
            <a:r>
              <a:rPr lang="ru-RU" dirty="0" smtClean="0"/>
              <a:t>законодательство</a:t>
            </a:r>
          </a:p>
          <a:p>
            <a:pPr>
              <a:buFontTx/>
              <a:buChar char="-"/>
            </a:pPr>
            <a:r>
              <a:rPr lang="ru-RU" dirty="0" smtClean="0"/>
              <a:t>правила игры на рынке</a:t>
            </a:r>
          </a:p>
          <a:p>
            <a:pPr marL="0" indent="0">
              <a:buNone/>
            </a:pPr>
            <a:r>
              <a:rPr lang="ru-RU" i="1" dirty="0" smtClean="0"/>
              <a:t>(налоги, трудоустройство инвалидов, строительство жилых домов, благоустройство территории и пр.)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4087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4640" y="624110"/>
            <a:ext cx="8669972" cy="739177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Виды предпринимательства:</a:t>
            </a:r>
            <a:br>
              <a:rPr lang="ru-RU" sz="3200" b="1" dirty="0" smtClean="0"/>
            </a:b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2000" b="1" dirty="0" smtClean="0"/>
              <a:t>по виду деятельности: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4066" y="2327564"/>
            <a:ext cx="9110546" cy="3583657"/>
          </a:xfrm>
        </p:spPr>
        <p:txBody>
          <a:bodyPr>
            <a:normAutofit/>
          </a:bodyPr>
          <a:lstStyle/>
          <a:p>
            <a:r>
              <a:rPr lang="ru-RU" sz="2400" b="1" i="1" dirty="0" smtClean="0"/>
              <a:t>Производственное</a:t>
            </a:r>
          </a:p>
          <a:p>
            <a:r>
              <a:rPr lang="ru-RU" sz="2400" b="1" i="1" dirty="0" smtClean="0"/>
              <a:t>Коммерческое</a:t>
            </a:r>
          </a:p>
          <a:p>
            <a:r>
              <a:rPr lang="ru-RU" sz="2400" b="1" i="1" dirty="0" smtClean="0"/>
              <a:t>Финансовое</a:t>
            </a:r>
          </a:p>
          <a:p>
            <a:r>
              <a:rPr lang="ru-RU" sz="2400" b="1" i="1" dirty="0" smtClean="0"/>
              <a:t>Страховое</a:t>
            </a:r>
          </a:p>
          <a:p>
            <a:r>
              <a:rPr lang="ru-RU" sz="2400" b="1" i="1" dirty="0" smtClean="0"/>
              <a:t>Посредническое</a:t>
            </a:r>
          </a:p>
          <a:p>
            <a:r>
              <a:rPr lang="ru-RU" sz="2400" b="1" i="1" dirty="0" smtClean="0"/>
              <a:t>Консалтинговое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283223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2953" y="556952"/>
            <a:ext cx="8902728" cy="483523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Виды предпринимательства: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26822" y="1562793"/>
            <a:ext cx="8877790" cy="4348429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 smtClean="0"/>
              <a:t>По формам собственности:</a:t>
            </a:r>
          </a:p>
          <a:p>
            <a:pPr>
              <a:buFontTx/>
              <a:buChar char="-"/>
            </a:pPr>
            <a:r>
              <a:rPr lang="ru-RU" dirty="0" smtClean="0"/>
              <a:t>Частное</a:t>
            </a:r>
          </a:p>
          <a:p>
            <a:pPr>
              <a:buFontTx/>
              <a:buChar char="-"/>
            </a:pPr>
            <a:r>
              <a:rPr lang="ru-RU" dirty="0" smtClean="0"/>
              <a:t>Государственное</a:t>
            </a:r>
          </a:p>
          <a:p>
            <a:pPr>
              <a:buFontTx/>
              <a:buChar char="-"/>
            </a:pPr>
            <a:r>
              <a:rPr lang="ru-RU" dirty="0" smtClean="0"/>
              <a:t>Муниципальное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b="1" i="1" dirty="0" smtClean="0"/>
              <a:t>По количеству собственников:</a:t>
            </a:r>
          </a:p>
          <a:p>
            <a:pPr>
              <a:buFontTx/>
              <a:buChar char="-"/>
            </a:pPr>
            <a:r>
              <a:rPr lang="ru-RU" dirty="0" smtClean="0"/>
              <a:t>Индивидуальное</a:t>
            </a:r>
          </a:p>
          <a:p>
            <a:pPr>
              <a:buFontTx/>
              <a:buChar char="-"/>
            </a:pPr>
            <a:r>
              <a:rPr lang="ru-RU" dirty="0" smtClean="0"/>
              <a:t>Коллективное (долевая или совместная собственность)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67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 i="1" dirty="0"/>
              <a:t> Состав и структура народнохозяйственного комплекса Российской Федерации</a:t>
            </a:r>
            <a:r>
              <a:rPr lang="ru-RU" sz="2800" dirty="0"/>
              <a:t> 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000" b="1" i="1"/>
              <a:t>ОСНОВНЫЕ ПОНЯТИЯ: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2000" b="1" i="1"/>
          </a:p>
          <a:p>
            <a:pPr eaLnBrk="1" hangingPunct="1">
              <a:lnSpc>
                <a:spcPct val="80000"/>
              </a:lnSpc>
            </a:pPr>
            <a:r>
              <a:rPr lang="ru-RU" altLang="ru-RU" sz="2000" b="1"/>
              <a:t>Сферы </a:t>
            </a:r>
            <a:r>
              <a:rPr lang="ru-RU" altLang="ru-RU" sz="2000"/>
              <a:t>национальной экономики - различаются по их участию в формировании ВВП (сфера материального производства и непроизводственная сфера)</a:t>
            </a:r>
          </a:p>
          <a:p>
            <a:pPr eaLnBrk="1" hangingPunct="1">
              <a:lnSpc>
                <a:spcPct val="80000"/>
              </a:lnSpc>
            </a:pPr>
            <a:endParaRPr lang="ru-RU" altLang="ru-RU" sz="2000" b="1"/>
          </a:p>
          <a:p>
            <a:pPr eaLnBrk="1" hangingPunct="1">
              <a:lnSpc>
                <a:spcPct val="80000"/>
              </a:lnSpc>
            </a:pPr>
            <a:r>
              <a:rPr lang="ru-RU" altLang="ru-RU" sz="2000" b="1"/>
              <a:t>Отрасли</a:t>
            </a:r>
            <a:r>
              <a:rPr lang="ru-RU" altLang="ru-RU" sz="2000"/>
              <a:t> – группа качественно однородных хозяйственных единиц (предприятий, организаций, учреждений), характеризующихся особыми условиями производства в системе общественного разделения труда, однородной продукцией и выполняющих общую (специфическую) функцию в национальном хозяйстве</a:t>
            </a:r>
          </a:p>
          <a:p>
            <a:pPr eaLnBrk="1" hangingPunct="1">
              <a:lnSpc>
                <a:spcPct val="80000"/>
              </a:lnSpc>
            </a:pPr>
            <a:endParaRPr lang="ru-RU" altLang="ru-RU" sz="2000" b="1"/>
          </a:p>
          <a:p>
            <a:pPr eaLnBrk="1" hangingPunct="1">
              <a:lnSpc>
                <a:spcPct val="80000"/>
              </a:lnSpc>
            </a:pPr>
            <a:r>
              <a:rPr lang="ru-RU" altLang="ru-RU" sz="2000" b="1"/>
              <a:t>Сектор</a:t>
            </a:r>
            <a:r>
              <a:rPr lang="ru-RU" altLang="ru-RU" sz="2000"/>
              <a:t> – это  совокупность институциональных единиц, имеющих сходные экономические цели, функции и поведение </a:t>
            </a:r>
          </a:p>
        </p:txBody>
      </p:sp>
    </p:spTree>
    <p:extLst>
      <p:ext uri="{BB962C8B-B14F-4D97-AF65-F5344CB8AC3E}">
        <p14:creationId xmlns:p14="http://schemas.microsoft.com/office/powerpoint/2010/main" val="3972380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2024063" y="357188"/>
            <a:ext cx="8229600" cy="1143000"/>
          </a:xfrm>
        </p:spPr>
        <p:txBody>
          <a:bodyPr/>
          <a:lstStyle/>
          <a:p>
            <a:pPr algn="ctr" eaLnBrk="1" hangingPunct="1"/>
            <a:r>
              <a:rPr lang="ru-RU" altLang="ru-RU" sz="2400" b="1"/>
              <a:t>Сферы экономики включают отрасли:</a:t>
            </a: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2427316" y="1404851"/>
            <a:ext cx="9077296" cy="4506371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2000" b="1" i="1" u="sng" dirty="0"/>
              <a:t>Материальное производство</a:t>
            </a:r>
            <a:r>
              <a:rPr lang="ru-RU" altLang="ru-RU" sz="2000" dirty="0"/>
              <a:t> - промышленность, сельское и лесное хозяйство, грузовой транспорт, связь (обслуживающая материальное производство), строительство, торговля, общественное питание, информационно-вычислительное обслуживание и  прочие.        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ru-RU" altLang="ru-RU" sz="2000" b="1" i="1" u="sng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u-RU" altLang="ru-RU" sz="2000" b="1" i="1" u="sng" dirty="0"/>
              <a:t>Непроизводственная сфера</a:t>
            </a:r>
            <a:r>
              <a:rPr lang="ru-RU" altLang="ru-RU" sz="2000" dirty="0"/>
              <a:t> - жилищно-коммунальное хозяйство, пассажирский транспорт, связь (обслуживающая организации непроизводственной сферы и население), здравоохранение, физическая культура и социальное обеспечение, народное образование, культура и искусство, наука, кредитование и страхование.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6657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404</TotalTime>
  <Words>658</Words>
  <Application>Microsoft Office PowerPoint</Application>
  <PresentationFormat>Широкоэкранный</PresentationFormat>
  <Paragraphs>116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Tahoma</vt:lpstr>
      <vt:lpstr>Wingdings</vt:lpstr>
      <vt:lpstr>Wingdings 2</vt:lpstr>
      <vt:lpstr>Wingdings 3</vt:lpstr>
      <vt:lpstr>Легкий дым</vt:lpstr>
      <vt:lpstr>Презентация PowerPoint</vt:lpstr>
      <vt:lpstr>Презентация PowerPoint</vt:lpstr>
      <vt:lpstr>Предпринимательство – самостоятельная инициативная деятельность граждан или их объединений, направленная на получение прибыли</vt:lpstr>
      <vt:lpstr>Основные черты предпринимательства:</vt:lpstr>
      <vt:lpstr>Современный предприниматель всегда служит обществу</vt:lpstr>
      <vt:lpstr>Виды предпринимательства:  по виду деятельности:</vt:lpstr>
      <vt:lpstr>Виды предпринимательства:</vt:lpstr>
      <vt:lpstr> Состав и структура народнохозяйственного комплекса Российской Федерации  </vt:lpstr>
      <vt:lpstr>Сферы экономики включают отрасли:</vt:lpstr>
      <vt:lpstr>СЕКТОРЫ ЭКОНОМИКИ</vt:lpstr>
      <vt:lpstr>Предприятие – основное звено рыночной экономики </vt:lpstr>
      <vt:lpstr>Предприятие – это юридическое лицо </vt:lpstr>
      <vt:lpstr> </vt:lpstr>
      <vt:lpstr>Презентация PowerPoint</vt:lpstr>
      <vt:lpstr>К некоммерческим организациям относят: - потребительские кооперативы - общественные организации - религиозные организации - фонды - учреждения - объединения (ассоциации, союзы). </vt:lpstr>
      <vt:lpstr>          Производственным кооперативом  признается добровольное объединение граждан на основе членства для осуществления совместной производственной или иной деятельности, основанной на их личном трудовом и ином участии и объединении его членами имущественных паевых взносов. </vt:lpstr>
      <vt:lpstr>Классификация предприятий: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ВВК</cp:lastModifiedBy>
  <cp:revision>5</cp:revision>
  <dcterms:created xsi:type="dcterms:W3CDTF">2022-01-27T18:19:58Z</dcterms:created>
  <dcterms:modified xsi:type="dcterms:W3CDTF">2023-09-13T14:05:52Z</dcterms:modified>
</cp:coreProperties>
</file>