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75" r:id="rId2"/>
    <p:sldId id="300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304" r:id="rId11"/>
    <p:sldId id="295" r:id="rId12"/>
    <p:sldId id="297" r:id="rId13"/>
    <p:sldId id="298" r:id="rId14"/>
    <p:sldId id="272" r:id="rId15"/>
    <p:sldId id="274" r:id="rId16"/>
    <p:sldId id="305" r:id="rId17"/>
    <p:sldId id="306" r:id="rId18"/>
    <p:sldId id="307" r:id="rId19"/>
    <p:sldId id="308" r:id="rId20"/>
    <p:sldId id="309" r:id="rId21"/>
    <p:sldId id="311" r:id="rId22"/>
    <p:sldId id="310" r:id="rId23"/>
    <p:sldId id="31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EB2187F-1707-4B80-82ED-49DF59D05D32}">
          <p14:sldIdLst>
            <p14:sldId id="275"/>
          </p14:sldIdLst>
        </p14:section>
        <p14:section name="Раздел без заголовка" id="{CF67A8D9-AE22-477F-8886-F8BFAF58D9FD}">
          <p14:sldIdLst>
            <p14:sldId id="300"/>
            <p14:sldId id="286"/>
            <p14:sldId id="287"/>
            <p14:sldId id="288"/>
            <p14:sldId id="289"/>
            <p14:sldId id="290"/>
            <p14:sldId id="291"/>
            <p14:sldId id="292"/>
            <p14:sldId id="304"/>
            <p14:sldId id="295"/>
            <p14:sldId id="297"/>
            <p14:sldId id="298"/>
            <p14:sldId id="272"/>
            <p14:sldId id="274"/>
            <p14:sldId id="305"/>
            <p14:sldId id="306"/>
            <p14:sldId id="307"/>
            <p14:sldId id="308"/>
            <p14:sldId id="309"/>
            <p14:sldId id="311"/>
            <p14:sldId id="310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6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5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20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02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204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408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444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9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22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78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13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18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19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0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52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28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9E383-C60C-4F6D-BAD6-B40974EBA0DE}" type="datetimeFigureOut">
              <a:rPr lang="ru-RU" smtClean="0"/>
              <a:t>13.09.2023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7AB5C9-A3D6-4F8B-B2D4-C5C48F28C2B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21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DBCE5-B3BC-4709-AD07-0F17059AFD4E}"/>
              </a:ext>
            </a:extLst>
          </p:cNvPr>
          <p:cNvSpPr txBox="1"/>
          <p:nvPr/>
        </p:nvSpPr>
        <p:spPr>
          <a:xfrm>
            <a:off x="2605176" y="1302589"/>
            <a:ext cx="9240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4800" dirty="0" smtClean="0"/>
          </a:p>
          <a:p>
            <a:endParaRPr lang="ru-RU" sz="4800" dirty="0"/>
          </a:p>
          <a:p>
            <a:r>
              <a:rPr lang="ru-RU" sz="3600" dirty="0" smtClean="0"/>
              <a:t>Тема</a:t>
            </a:r>
            <a:r>
              <a:rPr lang="ru-RU" sz="3600" dirty="0"/>
              <a:t>: </a:t>
            </a:r>
            <a:r>
              <a:rPr lang="ru-RU" sz="3600" b="1" i="1" dirty="0" smtClean="0"/>
              <a:t>Предприятие как субъект рыночной </a:t>
            </a:r>
            <a:r>
              <a:rPr lang="ru-RU" sz="3600" b="1" i="1" dirty="0" smtClean="0"/>
              <a:t>экономики (продолжение)</a:t>
            </a:r>
            <a:endParaRPr lang="ru-RU" sz="3600" b="1" i="1" dirty="0"/>
          </a:p>
        </p:txBody>
      </p:sp>
      <p:pic>
        <p:nvPicPr>
          <p:cNvPr id="3" name="Picture 4" descr="ÐÐ°ÑÑÐ¸Ð½ÐºÐ¸ Ð¿Ð¾ Ð·Ð°Ð¿ÑÐ¾ÑÑ Ð¿ÑÐµÐ´Ð¿ÑÐ¸ÑÑ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068" y="4032761"/>
            <a:ext cx="4693000" cy="2251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ÐÐ°ÑÑÐ¸Ð½ÐºÐ¸ Ð¿Ð¾ Ð·Ð°Ð¿ÑÐ¾ÑÑ Ð¿ÑÐµÐ´Ð¿ÑÐ¸ÑÑ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10" y="296749"/>
            <a:ext cx="3809870" cy="216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6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64898" y="474453"/>
            <a:ext cx="9100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b="1" dirty="0" smtClean="0"/>
              <a:t>Организационная структура предприятия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056309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3632" y="332657"/>
            <a:ext cx="7560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Продукция (работы, услуги)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это то, что производит предприятие как для сторонних заказчиков, так и для собственных нужд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83632" y="1556792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Номенклатура продукции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перечень групп, подгрупп и позиций продукции в натуральном выражении.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83632" y="2601778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Ассортимент продукции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состав продукции по видам, типам, сортам, размерам, маркам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81019" y="3645024"/>
            <a:ext cx="75313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Товарная продукция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это продукция, предназначенная для реализации на сторону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51543" y="4708723"/>
            <a:ext cx="75608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Внутрипроизводственный оборот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это продукция, которая предназначена для собственных нужд </a:t>
            </a:r>
          </a:p>
        </p:txBody>
      </p:sp>
    </p:spTree>
    <p:extLst>
      <p:ext uri="{BB962C8B-B14F-4D97-AF65-F5344CB8AC3E}">
        <p14:creationId xmlns:p14="http://schemas.microsoft.com/office/powerpoint/2010/main" val="42396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3632" y="185551"/>
            <a:ext cx="76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точки зрения готовности выпускаемая предприятием продукция может быть определена: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85366" y="913787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незавершенное производство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продукция, не прошедшая всех стадий (фаз, переделов) обработки, предусмотренных технологическим процессом, а также изделия неукомплектованные, не прошедшие испытания и технической приемки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746301" y="2157076"/>
            <a:ext cx="7622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готовая продукция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продукция, которая закончена изготовлением и соответствует требованиям качества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46302" y="2924945"/>
            <a:ext cx="7653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валовая продукция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общий объем производства вне зависимости от степени готовности продукции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46281" y="3571275"/>
            <a:ext cx="761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целей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отражения в бухгалтерском учете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готовая товарная продукция считается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реализованной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момента возникновения у приобретателя права собственности на эту продукции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46281" y="4653136"/>
            <a:ext cx="761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целей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налогообложения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готовая товарная продукция считается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реализованной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либо «по оплате», либо «по отгрузке», в зависимости от принятой на предприятии учетной политики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768884" y="5733257"/>
            <a:ext cx="761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Нереализованная готовая товарная продукция – это </a:t>
            </a:r>
            <a:r>
              <a:rPr lang="ru-RU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остатки готовой продукции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31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14397" y="116632"/>
            <a:ext cx="74633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7947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176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2405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463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035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607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179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7513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ru-RU" altLang="ru-RU" i="1" u="sng" dirty="0">
                <a:latin typeface="Tahoma" panose="020B0604030504040204" pitchFamily="34" charset="0"/>
              </a:rPr>
              <a:t>Товарная стратегия</a:t>
            </a:r>
            <a:r>
              <a:rPr lang="ru-RU" altLang="ru-RU" dirty="0">
                <a:latin typeface="Tahoma" panose="020B0604030504040204" pitchFamily="34" charset="0"/>
              </a:rPr>
              <a:t>  предполагает определенный курс действий товаропроизводителя или наличие у него заранее обдуманных принципов поведения на рынке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7648" y="1251180"/>
            <a:ext cx="5597228" cy="199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0850" indent="-450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23825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60538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8282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805113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2623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7195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1767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633913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ru-RU" altLang="ru-RU" u="sng" dirty="0">
                <a:latin typeface="Tahoma" panose="020B0604030504040204" pitchFamily="34" charset="0"/>
              </a:rPr>
              <a:t>Задачи:</a:t>
            </a:r>
          </a:p>
          <a:p>
            <a:pPr marL="354013" indent="-354013" algn="just">
              <a:spcAft>
                <a:spcPct val="30000"/>
              </a:spcAft>
              <a:buFontTx/>
              <a:buAutoNum type="arabicPeriod"/>
              <a:defRPr/>
            </a:pPr>
            <a:r>
              <a:rPr lang="ru-RU" altLang="ru-RU" dirty="0">
                <a:latin typeface="Tahoma" panose="020B0604030504040204" pitchFamily="34" charset="0"/>
              </a:rPr>
              <a:t>Обеспечение преемственности решений и мер по формированию   ассортимента</a:t>
            </a:r>
            <a:r>
              <a:rPr lang="ru-RU" altLang="ru-RU" b="1" dirty="0">
                <a:latin typeface="Tahoma" panose="020B0604030504040204" pitchFamily="34" charset="0"/>
              </a:rPr>
              <a:t> </a:t>
            </a:r>
          </a:p>
          <a:p>
            <a:pPr marL="354013" indent="-354013">
              <a:spcAft>
                <a:spcPts val="1200"/>
              </a:spcAft>
              <a:buFontTx/>
              <a:buAutoNum type="arabicPeriod"/>
              <a:defRPr/>
            </a:pPr>
            <a:r>
              <a:rPr lang="ru-RU" altLang="ru-RU" dirty="0">
                <a:latin typeface="Tahoma" panose="020B0604030504040204" pitchFamily="34" charset="0"/>
              </a:rPr>
              <a:t>Поддержание конкурентоспособности товаров</a:t>
            </a:r>
          </a:p>
          <a:p>
            <a:pPr marL="354013" indent="-354013" algn="just">
              <a:spcAft>
                <a:spcPct val="30000"/>
              </a:spcAft>
              <a:buFontTx/>
              <a:buAutoNum type="arabicPeriod"/>
              <a:defRPr/>
            </a:pPr>
            <a:r>
              <a:rPr lang="ru-RU" altLang="ru-RU" dirty="0">
                <a:latin typeface="Tahoma" panose="020B0604030504040204" pitchFamily="34" charset="0"/>
              </a:rPr>
              <a:t>Нахождение оптимальных товарных сегментов рынка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08251" y="3410575"/>
            <a:ext cx="736954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Условия формирования товарной стратегии: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иметь четкое представление о целях производства, сбыта и экспорта на перспективу;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хорошо знать рынок и характер его требований;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осознавать возможности и ресурсы в настоящее время и на перспективу;</a:t>
            </a: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видеть темпы обновления продукции в целом и по отдельным ее видам с учетом жизненного цикла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6" y="112101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1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428625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ru-RU" sz="4000" b="1" i="1" dirty="0"/>
              <a:t> </a:t>
            </a:r>
            <a:r>
              <a:rPr lang="ru-RU" sz="2800" b="1" dirty="0"/>
              <a:t>Производственная и организационная структура предприятия</a:t>
            </a:r>
            <a:br>
              <a:rPr lang="ru-RU" sz="2800" b="1" dirty="0"/>
            </a:br>
            <a:endParaRPr lang="ru-RU" sz="2800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 b="1" dirty="0"/>
              <a:t>Производство </a:t>
            </a:r>
            <a:r>
              <a:rPr lang="ru-RU" altLang="ru-RU" sz="2800" dirty="0"/>
              <a:t>– это процесс создания материальных благ, необходимых для существования и развития общества.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800" b="1" dirty="0"/>
              <a:t>Производственная структура предприятия</a:t>
            </a:r>
            <a:r>
              <a:rPr lang="ru-RU" altLang="ru-RU" sz="2800" dirty="0"/>
              <a:t> – это производственные подразделения (цехи, участки, службы, обслуживающие хозяйства) прямо или косвенно участвующие в производственном  процессе, взаимосвязи между ними, принятые в совокупности.</a:t>
            </a:r>
          </a:p>
        </p:txBody>
      </p:sp>
    </p:spTree>
    <p:extLst>
      <p:ext uri="{BB962C8B-B14F-4D97-AF65-F5344CB8AC3E}">
        <p14:creationId xmlns:p14="http://schemas.microsoft.com/office/powerpoint/2010/main" val="1609180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1785668" y="260350"/>
            <a:ext cx="9195757" cy="6347484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dirty="0"/>
              <a:t>Производственная структура включает в себя: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   </a:t>
            </a:r>
            <a:r>
              <a:rPr lang="ru-RU" sz="2400" dirty="0"/>
              <a:t>1. </a:t>
            </a:r>
            <a:r>
              <a:rPr lang="ru-RU" sz="2400" b="1" dirty="0"/>
              <a:t>Рабочее место</a:t>
            </a:r>
            <a:r>
              <a:rPr lang="ru-RU" sz="2400" dirty="0"/>
              <a:t> - </a:t>
            </a:r>
            <a:r>
              <a:rPr lang="ru-RU" sz="2200" dirty="0"/>
              <a:t>первичное звено пространственной организации </a:t>
            </a:r>
            <a:r>
              <a:rPr lang="ru-RU" sz="2200" dirty="0" smtClean="0"/>
              <a:t>производства (за ним закреплены 1 или несколько рабочих, определенная операция, оборудование).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2. </a:t>
            </a:r>
            <a:r>
              <a:rPr lang="ru-RU" sz="2400" b="1" dirty="0"/>
              <a:t>Производственные участки</a:t>
            </a:r>
            <a:r>
              <a:rPr lang="ru-RU" sz="2400" dirty="0"/>
              <a:t> - </a:t>
            </a:r>
            <a:r>
              <a:rPr lang="ru-RU" sz="2200" dirty="0"/>
              <a:t>производственное подразделение, объединяющее ряд рабочих мест, сгруппированных по определенным признакам, осуществляющее часть общего производственного процесса по изготовлению продукции или обслуживанию процесса производства.</a:t>
            </a:r>
            <a:br>
              <a:rPr lang="ru-RU" sz="2200" dirty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3.   </a:t>
            </a:r>
            <a:r>
              <a:rPr lang="ru-RU" sz="2400" b="1" dirty="0"/>
              <a:t>Цех </a:t>
            </a:r>
            <a:r>
              <a:rPr lang="ru-RU" sz="2400" dirty="0"/>
              <a:t>– </a:t>
            </a:r>
            <a:r>
              <a:rPr lang="ru-RU" sz="2200" dirty="0" smtClean="0"/>
              <a:t>основная структурная единица предприятия, наделенная производственной самостоятельностью, обособленная структурная единица, выполняющая закрепленные за ней производственные функции (фабрика: прядильный, ткацкий. Завод: штамповочный, литейный, сборочный, термический)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41655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>
            <a:extLst>
              <a:ext uri="{FF2B5EF4-FFF2-40B4-BE49-F238E27FC236}">
                <a16:creationId xmlns:a16="http://schemas.microsoft.com/office/drawing/2014/main" id="{9D715901-AE1E-4704-9071-0BED810B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188914"/>
            <a:ext cx="77057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Производственная структура предприятия (фирмы, организации)</a:t>
            </a:r>
            <a:r>
              <a:rPr lang="ru-RU" altLang="ru-RU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A11BD954-A70A-450C-9DD7-9BA92BA0E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908050"/>
            <a:ext cx="4000500" cy="431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Предприятие, организация, фирма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0CCABA3C-331A-4688-85FB-B5D395043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773238"/>
            <a:ext cx="2087563" cy="6477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Основное производство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2C94F4EC-4E2B-4289-9BD5-38AD4EFA4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636838"/>
            <a:ext cx="2087562" cy="360362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Цех</a:t>
            </a:r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D7D00395-F563-464C-B9FD-3AAFDCB72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3213101"/>
            <a:ext cx="2087562" cy="3603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Участок</a:t>
            </a:r>
          </a:p>
        </p:txBody>
      </p:sp>
      <p:sp>
        <p:nvSpPr>
          <p:cNvPr id="8199" name="Line 8">
            <a:extLst>
              <a:ext uri="{FF2B5EF4-FFF2-40B4-BE49-F238E27FC236}">
                <a16:creationId xmlns:a16="http://schemas.microsoft.com/office/drawing/2014/main" id="{609D8441-B1E0-4400-BB6F-B1CEACA18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2420939"/>
            <a:ext cx="0" cy="2174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0" name="Line 9">
            <a:extLst>
              <a:ext uri="{FF2B5EF4-FFF2-40B4-BE49-F238E27FC236}">
                <a16:creationId xmlns:a16="http://schemas.microsoft.com/office/drawing/2014/main" id="{FAF12F55-04FD-409F-909E-64A6DDDE5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2997200"/>
            <a:ext cx="0" cy="2174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8314" name="Rectangle 10">
            <a:extLst>
              <a:ext uri="{FF2B5EF4-FFF2-40B4-BE49-F238E27FC236}">
                <a16:creationId xmlns:a16="http://schemas.microsoft.com/office/drawing/2014/main" id="{4BB407AD-CA69-4792-B870-5FC180D33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1773239"/>
            <a:ext cx="2089150" cy="9366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Вспомогательно-обслуживающее производство</a:t>
            </a:r>
          </a:p>
        </p:txBody>
      </p:sp>
      <p:sp>
        <p:nvSpPr>
          <p:cNvPr id="98315" name="Rectangle 11">
            <a:extLst>
              <a:ext uri="{FF2B5EF4-FFF2-40B4-BE49-F238E27FC236}">
                <a16:creationId xmlns:a16="http://schemas.microsoft.com/office/drawing/2014/main" id="{E088554A-F548-4098-9764-DA4205B3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2852739"/>
            <a:ext cx="1944687" cy="865187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Ремонтно-механический цех</a:t>
            </a:r>
          </a:p>
        </p:txBody>
      </p:sp>
      <p:sp>
        <p:nvSpPr>
          <p:cNvPr id="98316" name="Rectangle 12">
            <a:extLst>
              <a:ext uri="{FF2B5EF4-FFF2-40B4-BE49-F238E27FC236}">
                <a16:creationId xmlns:a16="http://schemas.microsoft.com/office/drawing/2014/main" id="{BF115E84-4039-406E-B1F4-072086343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3860801"/>
            <a:ext cx="1944687" cy="5762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Складское хозяйство</a:t>
            </a:r>
          </a:p>
        </p:txBody>
      </p:sp>
      <p:sp>
        <p:nvSpPr>
          <p:cNvPr id="98317" name="Rectangle 13">
            <a:extLst>
              <a:ext uri="{FF2B5EF4-FFF2-40B4-BE49-F238E27FC236}">
                <a16:creationId xmlns:a16="http://schemas.microsoft.com/office/drawing/2014/main" id="{151EF177-569C-4669-95E8-68B92ABAF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9" y="4581526"/>
            <a:ext cx="1944687" cy="5762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Транспортный цех</a:t>
            </a:r>
          </a:p>
        </p:txBody>
      </p:sp>
      <p:sp>
        <p:nvSpPr>
          <p:cNvPr id="8205" name="Line 14">
            <a:extLst>
              <a:ext uri="{FF2B5EF4-FFF2-40B4-BE49-F238E27FC236}">
                <a16:creationId xmlns:a16="http://schemas.microsoft.com/office/drawing/2014/main" id="{5D77F507-468A-4448-B3A2-13B4D8FA2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2708275"/>
            <a:ext cx="0" cy="2159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6" name="Line 15">
            <a:extLst>
              <a:ext uri="{FF2B5EF4-FFF2-40B4-BE49-F238E27FC236}">
                <a16:creationId xmlns:a16="http://schemas.microsoft.com/office/drawing/2014/main" id="{E8233611-9780-4A9E-AA00-29A30B867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3213100"/>
            <a:ext cx="2159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7" name="Line 16">
            <a:extLst>
              <a:ext uri="{FF2B5EF4-FFF2-40B4-BE49-F238E27FC236}">
                <a16:creationId xmlns:a16="http://schemas.microsoft.com/office/drawing/2014/main" id="{CDBFCCAD-2312-4F72-8A1F-A2E7B1DC8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149725"/>
            <a:ext cx="2159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08" name="Line 17">
            <a:extLst>
              <a:ext uri="{FF2B5EF4-FFF2-40B4-BE49-F238E27FC236}">
                <a16:creationId xmlns:a16="http://schemas.microsoft.com/office/drawing/2014/main" id="{F051A8DE-02A1-4C60-B768-59DB42BD9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868863"/>
            <a:ext cx="2159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8322" name="Rectangle 18">
            <a:extLst>
              <a:ext uri="{FF2B5EF4-FFF2-40B4-BE49-F238E27FC236}">
                <a16:creationId xmlns:a16="http://schemas.microsoft.com/office/drawing/2014/main" id="{BA1D505B-83BE-4265-BF00-003FD018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4" y="1773239"/>
            <a:ext cx="1800225" cy="7207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Побочное производство</a:t>
            </a:r>
          </a:p>
        </p:txBody>
      </p:sp>
      <p:sp>
        <p:nvSpPr>
          <p:cNvPr id="98323" name="Rectangle 19">
            <a:extLst>
              <a:ext uri="{FF2B5EF4-FFF2-40B4-BE49-F238E27FC236}">
                <a16:creationId xmlns:a16="http://schemas.microsoft.com/office/drawing/2014/main" id="{8E662CAE-A9F3-4408-A574-53226A74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1" y="1773239"/>
            <a:ext cx="1800225" cy="7207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defRPr/>
            </a:pPr>
            <a:r>
              <a:rPr lang="ru-RU" altLang="ru-RU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Подсобное производство</a:t>
            </a:r>
          </a:p>
        </p:txBody>
      </p:sp>
      <p:sp>
        <p:nvSpPr>
          <p:cNvPr id="8211" name="Line 20">
            <a:extLst>
              <a:ext uri="{FF2B5EF4-FFF2-40B4-BE49-F238E27FC236}">
                <a16:creationId xmlns:a16="http://schemas.microsoft.com/office/drawing/2014/main" id="{7A7E04B8-DAF5-4F1D-AB6E-954BF0E497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4" y="1557338"/>
            <a:ext cx="662463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2" name="AutoShape 21">
            <a:extLst>
              <a:ext uri="{FF2B5EF4-FFF2-40B4-BE49-F238E27FC236}">
                <a16:creationId xmlns:a16="http://schemas.microsoft.com/office/drawing/2014/main" id="{30DA1DB3-8FBA-477B-B5E0-72BF9DBD9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9" y="1341438"/>
            <a:ext cx="865187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ru-RU" altLang="ru-RU" sz="1800" b="0">
              <a:latin typeface="Times New Roman" panose="02020603050405020304" pitchFamily="18" charset="0"/>
            </a:endParaRPr>
          </a:p>
        </p:txBody>
      </p:sp>
      <p:sp>
        <p:nvSpPr>
          <p:cNvPr id="8213" name="Line 22">
            <a:extLst>
              <a:ext uri="{FF2B5EF4-FFF2-40B4-BE49-F238E27FC236}">
                <a16:creationId xmlns:a16="http://schemas.microsoft.com/office/drawing/2014/main" id="{AB3BF050-1817-4C73-B60F-7A8D52623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1557338"/>
            <a:ext cx="0" cy="2159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4" name="Line 23">
            <a:extLst>
              <a:ext uri="{FF2B5EF4-FFF2-40B4-BE49-F238E27FC236}">
                <a16:creationId xmlns:a16="http://schemas.microsoft.com/office/drawing/2014/main" id="{1D557788-2018-4576-BF1F-3C9E2C5E9B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1557338"/>
            <a:ext cx="0" cy="2159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5" name="Line 24">
            <a:extLst>
              <a:ext uri="{FF2B5EF4-FFF2-40B4-BE49-F238E27FC236}">
                <a16:creationId xmlns:a16="http://schemas.microsoft.com/office/drawing/2014/main" id="{C473C46E-EDCB-4219-BA89-55F80F370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1557338"/>
            <a:ext cx="0" cy="2159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216" name="Line 25">
            <a:extLst>
              <a:ext uri="{FF2B5EF4-FFF2-40B4-BE49-F238E27FC236}">
                <a16:creationId xmlns:a16="http://schemas.microsoft.com/office/drawing/2014/main" id="{EBED60F2-8E0E-4F14-AAB5-B1682388B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0" y="1557338"/>
            <a:ext cx="0" cy="2159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8330" name="Text Box 26">
            <a:extLst>
              <a:ext uri="{FF2B5EF4-FFF2-40B4-BE49-F238E27FC236}">
                <a16:creationId xmlns:a16="http://schemas.microsoft.com/office/drawing/2014/main" id="{D3725B73-CF6E-43EE-842A-4AEC9CDB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2924176"/>
            <a:ext cx="3527425" cy="27035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185738" indent="-1857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altLang="ru-RU" b="1" i="1" u="sng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Факторы, определяющие структуру: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ru-RU" altLang="ru-RU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размер предприятия (фирмы, организации)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ru-RU" altLang="ru-RU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отрасль производства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ru-RU" altLang="ru-RU" b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уровень технологии и специализации производства</a:t>
            </a:r>
          </a:p>
        </p:txBody>
      </p:sp>
    </p:spTree>
    <p:extLst>
      <p:ext uri="{BB962C8B-B14F-4D97-AF65-F5344CB8AC3E}">
        <p14:creationId xmlns:p14="http://schemas.microsoft.com/office/powerpoint/2010/main" val="3026233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3307" y="388190"/>
            <a:ext cx="98254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Организационная структура </a:t>
            </a:r>
            <a:r>
              <a:rPr lang="ru-RU" b="1" dirty="0" smtClean="0"/>
              <a:t>предприятия </a:t>
            </a:r>
            <a:r>
              <a:rPr lang="ru-RU" dirty="0" smtClean="0"/>
              <a:t>— </a:t>
            </a:r>
            <a:r>
              <a:rPr lang="ru-RU" dirty="0"/>
              <a:t>это система взаимосвязей и взаимоотношений между уровнями управления на предприятии. </a:t>
            </a:r>
            <a:endParaRPr lang="ru-RU" dirty="0" smtClean="0"/>
          </a:p>
          <a:p>
            <a:r>
              <a:rPr lang="ru-RU" dirty="0" smtClean="0"/>
              <a:t>Ее </a:t>
            </a:r>
            <a:r>
              <a:rPr lang="ru-RU" dirty="0"/>
              <a:t>формируют в зависимости от целей бизнеса и от того, какие подразделения требуются для выполнения </a:t>
            </a:r>
            <a:r>
              <a:rPr lang="ru-RU" dirty="0" smtClean="0"/>
              <a:t>задач.</a:t>
            </a:r>
          </a:p>
          <a:p>
            <a:endParaRPr lang="ru-RU" dirty="0"/>
          </a:p>
          <a:p>
            <a:pPr algn="ctr"/>
            <a:r>
              <a:rPr lang="ru-RU" b="1" dirty="0" smtClean="0"/>
              <a:t>ПРИМЕРЫ: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99" y="2518913"/>
            <a:ext cx="6303875" cy="41406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2" y="2142516"/>
            <a:ext cx="5428187" cy="422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57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3307" y="388190"/>
            <a:ext cx="8824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algn="ctr"/>
            <a:r>
              <a:rPr lang="ru-RU" b="1" dirty="0" smtClean="0"/>
              <a:t>ПРИМЕРЫ: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44" y="1034521"/>
            <a:ext cx="9678838" cy="57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25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3307" y="388190"/>
            <a:ext cx="882482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algn="ctr"/>
            <a:r>
              <a:rPr lang="ru-RU" alt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Типы организационных структур:</a:t>
            </a:r>
            <a:endParaRPr lang="ru-RU" sz="2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58" y="2122097"/>
            <a:ext cx="4986067" cy="37408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10" y="2122097"/>
            <a:ext cx="5469147" cy="37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41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0"/>
            <a:ext cx="7772400" cy="1079500"/>
          </a:xfrm>
        </p:spPr>
        <p:txBody>
          <a:bodyPr/>
          <a:lstStyle/>
          <a:p>
            <a:pPr algn="ctr" eaLnBrk="1" hangingPunct="1"/>
            <a:r>
              <a:rPr lang="ru-RU" altLang="ru-RU" sz="3100" b="1" dirty="0" smtClean="0"/>
              <a:t>Миссия предприятия</a:t>
            </a:r>
            <a:r>
              <a:rPr lang="ru-RU" altLang="ru-RU" b="1" dirty="0" smtClean="0"/>
              <a:t>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329131" y="1199072"/>
            <a:ext cx="8755811" cy="48969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chemeClr val="accent3"/>
              </a:buClr>
              <a:buFontTx/>
              <a:buChar char="-"/>
              <a:defRPr/>
            </a:pPr>
            <a:r>
              <a:rPr lang="ru-RU" sz="2400" i="1" dirty="0" smtClean="0"/>
              <a:t>Основная общая цель предприятия</a:t>
            </a:r>
          </a:p>
          <a:p>
            <a:pPr>
              <a:lnSpc>
                <a:spcPct val="80000"/>
              </a:lnSpc>
              <a:buClr>
                <a:schemeClr val="accent3"/>
              </a:buClr>
              <a:buFontTx/>
              <a:buChar char="-"/>
              <a:defRPr/>
            </a:pPr>
            <a:r>
              <a:rPr lang="ru-RU" sz="2400" i="1" dirty="0" smtClean="0"/>
              <a:t>Назначение и причина существования предприятия</a:t>
            </a:r>
          </a:p>
          <a:p>
            <a:pPr>
              <a:lnSpc>
                <a:spcPct val="80000"/>
              </a:lnSpc>
              <a:buClr>
                <a:schemeClr val="accent3"/>
              </a:buClr>
              <a:buFontTx/>
              <a:buChar char="-"/>
              <a:defRPr/>
            </a:pPr>
            <a:r>
              <a:rPr lang="ru-RU" sz="2400" i="1" dirty="0" smtClean="0"/>
              <a:t>То, что предприятие хочет представлять собой в будущем</a:t>
            </a:r>
          </a:p>
          <a:p>
            <a:pPr>
              <a:lnSpc>
                <a:spcPct val="80000"/>
              </a:lnSpc>
              <a:buClr>
                <a:schemeClr val="accent3"/>
              </a:buClr>
              <a:buFontTx/>
              <a:buChar char="-"/>
              <a:defRPr/>
            </a:pPr>
            <a:r>
              <a:rPr lang="ru-RU" sz="2400" i="1" dirty="0" smtClean="0"/>
              <a:t>Смысл существования предприятия</a:t>
            </a:r>
          </a:p>
          <a:p>
            <a:pPr>
              <a:lnSpc>
                <a:spcPct val="80000"/>
              </a:lnSpc>
              <a:buClr>
                <a:schemeClr val="accent3"/>
              </a:buClr>
              <a:buFontTx/>
              <a:buChar char="-"/>
              <a:defRPr/>
            </a:pPr>
            <a:r>
              <a:rPr lang="ru-RU" sz="2400" i="1" dirty="0" smtClean="0"/>
              <a:t>Элемент, объединяющий все направления производственно-хозяйственной деятельности</a:t>
            </a:r>
          </a:p>
          <a:p>
            <a:pPr marL="0" indent="0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ru-RU" sz="2400" i="1" dirty="0" smtClean="0"/>
          </a:p>
          <a:p>
            <a:pPr marL="0" indent="0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ru-RU" sz="2400" b="1" i="1" dirty="0" smtClean="0"/>
              <a:t>Миссия</a:t>
            </a:r>
            <a:r>
              <a:rPr lang="ru-RU" sz="2400" i="1" dirty="0" smtClean="0"/>
              <a:t>  направлена на внешнюю среду, а </a:t>
            </a:r>
            <a:r>
              <a:rPr lang="ru-RU" sz="2400" b="1" i="1" dirty="0" smtClean="0"/>
              <a:t>цель</a:t>
            </a:r>
            <a:r>
              <a:rPr lang="ru-RU" sz="2400" i="1" dirty="0" smtClean="0"/>
              <a:t> – на внутреннюю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805401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3307" y="388190"/>
            <a:ext cx="8824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algn="ctr"/>
            <a:r>
              <a:rPr lang="ru-RU" alt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Типы организационных структур: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80" y="1690777"/>
            <a:ext cx="5236234" cy="38435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27" y="1690777"/>
            <a:ext cx="5210355" cy="40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14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3307" y="388190"/>
            <a:ext cx="8824821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algn="ctr"/>
            <a:r>
              <a:rPr lang="ru-RU" alt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Типы производства</a:t>
            </a:r>
          </a:p>
          <a:p>
            <a:pPr algn="just"/>
            <a:r>
              <a:rPr lang="ru-RU" sz="2000" b="1" dirty="0" smtClean="0"/>
              <a:t>Тип </a:t>
            </a:r>
            <a:r>
              <a:rPr lang="ru-RU" sz="2000" b="1" dirty="0"/>
              <a:t>производства </a:t>
            </a:r>
            <a:r>
              <a:rPr lang="ru-RU" sz="2000" dirty="0" smtClean="0"/>
              <a:t>- комплексную </a:t>
            </a:r>
            <a:r>
              <a:rPr lang="ru-RU" sz="2000" dirty="0"/>
              <a:t>характеристику технических, организационных и экономических особенностей производства, обусловленных широтой номенклатуры, регулярностью, стабильностью и объемом выпуска продукции. Различают три типа производства</a:t>
            </a:r>
            <a:r>
              <a:rPr lang="ru-RU" sz="2000" dirty="0" smtClean="0"/>
              <a:t>:</a:t>
            </a:r>
          </a:p>
          <a:p>
            <a:pPr algn="just"/>
            <a:endParaRPr lang="ru-RU" sz="2000" b="1" dirty="0" smtClean="0"/>
          </a:p>
          <a:p>
            <a:r>
              <a:rPr lang="ru-RU" sz="2000" b="1" dirty="0" smtClean="0"/>
              <a:t>1) Единичное производство - </a:t>
            </a:r>
            <a:r>
              <a:rPr lang="ru-RU" sz="2000" dirty="0"/>
              <a:t>характеризуется широким ассортиментом продукции и малым объемом выпуска одинаковых изделий, зачастую не повторяющихся. </a:t>
            </a:r>
          </a:p>
          <a:p>
            <a:r>
              <a:rPr lang="ru-RU" sz="2000" i="1" dirty="0" smtClean="0"/>
              <a:t>Характерно </a:t>
            </a:r>
            <a:r>
              <a:rPr lang="ru-RU" sz="2000" i="1" dirty="0"/>
              <a:t>для станкостроения, судостроения, производства крупных гидротурбин, прокатных станов и другого уникального оборудования.</a:t>
            </a:r>
          </a:p>
          <a:p>
            <a:r>
              <a:rPr lang="ru-RU" sz="2000" dirty="0" smtClean="0"/>
              <a:t>Характеризуется резко </a:t>
            </a:r>
            <a:r>
              <a:rPr lang="ru-RU" sz="2000" dirty="0"/>
              <a:t>выраженным непостоянством структуры рабочего процесса, так как </a:t>
            </a:r>
            <a:r>
              <a:rPr lang="ru-RU" sz="2000" dirty="0" smtClean="0"/>
              <a:t>каждое </a:t>
            </a:r>
            <a:r>
              <a:rPr lang="ru-RU" sz="2000" dirty="0"/>
              <a:t>последующее изделие создает новый технологический процесс, отличающийся от прежнего по составу операций, по их продолжительности и </a:t>
            </a:r>
            <a:r>
              <a:rPr lang="ru-RU" sz="2000" dirty="0" smtClean="0"/>
              <a:t>последовательности. </a:t>
            </a:r>
            <a:endParaRPr lang="ru-RU" sz="2000" dirty="0"/>
          </a:p>
          <a:p>
            <a:pPr algn="just"/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542611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3307" y="388190"/>
            <a:ext cx="8824821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algn="ctr"/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Типы </a:t>
            </a:r>
            <a:r>
              <a:rPr lang="ru-RU" alt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производства</a:t>
            </a:r>
          </a:p>
          <a:p>
            <a:pPr algn="ctr"/>
            <a:endParaRPr lang="ru-RU" altLang="ru-RU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r>
              <a:rPr lang="ru-RU" alt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2) </a:t>
            </a:r>
            <a:r>
              <a:rPr lang="ru-RU" sz="2000" b="1" i="1" dirty="0"/>
              <a:t>Серийное производство</a:t>
            </a:r>
            <a:r>
              <a:rPr lang="ru-RU" sz="2000" dirty="0"/>
              <a:t> </a:t>
            </a:r>
            <a:r>
              <a:rPr lang="ru-RU" sz="2000" dirty="0" smtClean="0"/>
              <a:t>- характеризуется </a:t>
            </a:r>
            <a:r>
              <a:rPr lang="ru-RU" sz="2000" dirty="0"/>
              <a:t>изготовлением ограниченной номенклатуры продукции партиями (сериями), повторяющимися через определенные промежутки времени. </a:t>
            </a:r>
          </a:p>
          <a:p>
            <a:endParaRPr lang="ru-RU" sz="2000" dirty="0" smtClean="0"/>
          </a:p>
          <a:p>
            <a:r>
              <a:rPr lang="ru-RU" sz="2000" dirty="0" smtClean="0"/>
              <a:t>Характеризуется </a:t>
            </a:r>
            <a:r>
              <a:rPr lang="ru-RU" sz="2000" dirty="0"/>
              <a:t>постоянством структуры рабочего процесса в период выпуска одной партии (серии) одинаковых изделий. Структура процесса изменяется по составу операций, их продолжительности и </a:t>
            </a:r>
            <a:r>
              <a:rPr lang="ru-RU" sz="2000" dirty="0" smtClean="0"/>
              <a:t>пр. в </a:t>
            </a:r>
            <a:r>
              <a:rPr lang="ru-RU" sz="2000" dirty="0"/>
              <a:t>связи с переходом на изготовление серии нового вида продукции. </a:t>
            </a:r>
          </a:p>
          <a:p>
            <a:r>
              <a:rPr lang="ru-RU" sz="2000" i="1" dirty="0"/>
              <a:t>Серийное производство характерно для выпуска продукции установившегося типа, например, металлорежущих станков, насосов, компрессоров и другого широко применяемого оборудования.</a:t>
            </a:r>
          </a:p>
          <a:p>
            <a:r>
              <a:rPr lang="ru-RU" sz="2000" dirty="0"/>
              <a:t>В зависимости от продолжительности периода выпуска одной серии и размера партии различают </a:t>
            </a:r>
            <a:r>
              <a:rPr lang="ru-RU" sz="2000" b="1" i="1" dirty="0"/>
              <a:t>мелкосерийное, среднесерийное и крупносерийное производства</a:t>
            </a:r>
            <a:r>
              <a:rPr lang="ru-RU" sz="2000" dirty="0"/>
              <a:t>.</a:t>
            </a:r>
          </a:p>
          <a:p>
            <a:endParaRPr lang="ru-RU" altLang="ru-RU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00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63307" y="388190"/>
            <a:ext cx="8824821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algn="ctr"/>
            <a:r>
              <a:rPr lang="ru-RU" alt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Типы </a:t>
            </a:r>
            <a:r>
              <a:rPr lang="ru-RU" alt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производства</a:t>
            </a:r>
          </a:p>
          <a:p>
            <a:pPr algn="ctr"/>
            <a:endParaRPr lang="ru-RU" altLang="ru-RU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r>
              <a:rPr lang="ru-RU" alt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3) </a:t>
            </a:r>
            <a:r>
              <a:rPr lang="ru-RU" sz="2000" b="1" i="1" dirty="0"/>
              <a:t>Массовое производство </a:t>
            </a:r>
            <a:r>
              <a:rPr lang="ru-RU" sz="2000" b="1" i="1" dirty="0" smtClean="0"/>
              <a:t>- </a:t>
            </a:r>
            <a:r>
              <a:rPr lang="ru-RU" sz="2000" dirty="0" smtClean="0"/>
              <a:t>изготовление </a:t>
            </a:r>
            <a:r>
              <a:rPr lang="ru-RU" sz="2000" dirty="0"/>
              <a:t>ограниченной номенклатуры однородной продукции в больших количествах в течение </a:t>
            </a:r>
            <a:r>
              <a:rPr lang="ru-RU" sz="2000" dirty="0" smtClean="0"/>
              <a:t>продолжительного времени</a:t>
            </a:r>
            <a:r>
              <a:rPr lang="ru-RU" sz="2000" dirty="0"/>
              <a:t>. </a:t>
            </a:r>
            <a:endParaRPr lang="ru-RU" sz="2000" dirty="0" smtClean="0"/>
          </a:p>
          <a:p>
            <a:endParaRPr lang="ru-RU" sz="2000" dirty="0"/>
          </a:p>
          <a:p>
            <a:pPr algn="just"/>
            <a:r>
              <a:rPr lang="ru-RU" sz="2000" dirty="0" smtClean="0"/>
              <a:t>Оно обеспечивает </a:t>
            </a:r>
            <a:r>
              <a:rPr lang="ru-RU" sz="2000" dirty="0"/>
              <a:t>наиболее полное использование оборудования, высокий уровень производительности труда, самую низкую себестоимость изготовления продукции. Необходимым условием массового производства является наличие устойчивого </a:t>
            </a:r>
            <a:r>
              <a:rPr lang="ru-RU" sz="2000" dirty="0" smtClean="0"/>
              <a:t>спроса </a:t>
            </a:r>
            <a:r>
              <a:rPr lang="ru-RU" sz="2000" dirty="0"/>
              <a:t>на продукцию.</a:t>
            </a:r>
          </a:p>
          <a:p>
            <a:pPr algn="just"/>
            <a:r>
              <a:rPr lang="ru-RU" sz="2000" i="1" dirty="0"/>
              <a:t>Массовое производство характерно для выпуска автомобилей, тракторов, продукции пищевой, текстильной и химической промышленности.</a:t>
            </a:r>
          </a:p>
          <a:p>
            <a:r>
              <a:rPr lang="ru-RU" sz="2000" b="1" i="1" dirty="0"/>
              <a:t>Массовое производство </a:t>
            </a:r>
            <a:r>
              <a:rPr lang="ru-RU" sz="2000" dirty="0"/>
              <a:t>характеризуется </a:t>
            </a:r>
            <a:r>
              <a:rPr lang="ru-RU" sz="2000" dirty="0" smtClean="0"/>
              <a:t>выраженным </a:t>
            </a:r>
            <a:r>
              <a:rPr lang="ru-RU" sz="2000" dirty="0"/>
              <a:t>постоянством структуры рабочего процесса, повторением одних и тех же операций </a:t>
            </a:r>
            <a:r>
              <a:rPr lang="ru-RU" sz="2000" dirty="0" smtClean="0"/>
              <a:t>в </a:t>
            </a:r>
            <a:r>
              <a:rPr lang="ru-RU" sz="2000" dirty="0"/>
              <a:t>связи с изготовлением одного и того же вида изделия. </a:t>
            </a:r>
          </a:p>
          <a:p>
            <a:endParaRPr lang="ru-RU" altLang="ru-RU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31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2783632" y="188640"/>
          <a:ext cx="7704856" cy="27736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Компания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Миссия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Samsung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внести свою лепту в совершенствование мировых технологий путём изготовления высококачественной продукции за счёт привлечения наиболее квалифицированного персонала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IKEA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улучшение повседневной жизни каждого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Facebook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предоставить людям возможность поделиться своей жизнью с другими и сделать мир более открытым и объединенным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Google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удобно организовать всю информацию в мире и сделать ее доступной и полезной каждому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Microsoft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предоставить каждому возможность полностью реализовать свой потенциал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Intel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создавать и улучшать компьютерные технологии для соединения и улучшения жизни каждого человека на земле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2783632" y="2996952"/>
          <a:ext cx="7704856" cy="362712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0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Apple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обеспечить студентов, педагогов, творческих профессионалов по всему миру лучшими персональными компьютерами благодаря использованию инновационных решений</a:t>
                      </a: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Coca-cola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освежать мир, тело, разум и дух; пробуждать оптимизм с помощью наших напитков и наших дел; привносить смысл во все, что мы делаем</a:t>
                      </a: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0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«Российские железные дороги» РЖД</a:t>
                      </a: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заключается в эффективном развитии конкурентоспособного на российском и мировом рынках транспортного бизнеса, ядром которого является эффективное выполнение задач национального железнодорожного перевозчика грузов и пассажиров и владельца железнодорожной инфраструктуры общего пользования</a:t>
                      </a: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Газпром</a:t>
                      </a: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видит свою миссию в надежном, эффективном и сбалансированном обеспечении потребителей природным газом, другими видами энергоресурсов и продуктами их переработки</a:t>
                      </a: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Сбербанк</a:t>
                      </a: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мы даем людям уверенность и надежность, мы делаем их жизнь лучше, помогая реализовывать устремления и мечты</a:t>
                      </a: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 err="1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Ростех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повышение качества жизни людей через создание высокотехнологичных «умных» продуктов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4573" marR="4457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17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2A248B-9376-4D30-BD53-D0AA3C447DEB}"/>
              </a:ext>
            </a:extLst>
          </p:cNvPr>
          <p:cNvSpPr txBox="1"/>
          <p:nvPr/>
        </p:nvSpPr>
        <p:spPr>
          <a:xfrm>
            <a:off x="2320506" y="1219552"/>
            <a:ext cx="5643255" cy="1744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Лидерство в транспортном машиностроении на основе непрерывных инноваций с целью интеграции в мировую экономику, роста удовлетворенности потребителей, качества жизни сотрудников и стоимости бизнеса группы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компаний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92286-D150-48E3-96A1-0D67C7A40901}"/>
              </a:ext>
            </a:extLst>
          </p:cNvPr>
          <p:cNvSpPr txBox="1"/>
          <p:nvPr/>
        </p:nvSpPr>
        <p:spPr>
          <a:xfrm>
            <a:off x="2380891" y="3326406"/>
            <a:ext cx="8035589" cy="268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Согласно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миссии,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корпорация ставит перед собой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задачи:</a:t>
            </a:r>
          </a:p>
          <a:p>
            <a:pPr marL="285750" indent="-285750" algn="just">
              <a:buFontTx/>
              <a:buChar char="-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обеспечения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полной удовлетворенности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потребителей</a:t>
            </a:r>
          </a:p>
          <a:p>
            <a:pPr marL="285750" indent="-285750" algn="just">
              <a:buFontTx/>
              <a:buChar char="-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улучшения качества жизни каждого члена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коллектива</a:t>
            </a:r>
          </a:p>
          <a:p>
            <a:pPr marL="285750" indent="-285750" algn="just">
              <a:buFontTx/>
              <a:buChar char="-"/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повышения качества выпускаемой продукции.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достижения этих целей корпорация будет использовать все имеющиеся возможности, продолжая прилагать все усилия по сокращению затрат, повышению эффективности менеджмента и применению инновационных технологических решений.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F9CC4-E503-45F4-B17C-C0E429CFB0B4}"/>
              </a:ext>
            </a:extLst>
          </p:cNvPr>
          <p:cNvSpPr txBox="1"/>
          <p:nvPr/>
        </p:nvSpPr>
        <p:spPr>
          <a:xfrm>
            <a:off x="2824768" y="265446"/>
            <a:ext cx="5123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</a:t>
            </a:r>
          </a:p>
          <a:p>
            <a:pPr algn="ct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АО «НПК «Уралвагонзавод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»: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AB0A8D-7968-4A3B-B4BA-5C1131AE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324" y="719976"/>
            <a:ext cx="2714326" cy="211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394DB8-23A8-4C60-91E2-71BF3BC3CF95}"/>
              </a:ext>
            </a:extLst>
          </p:cNvPr>
          <p:cNvSpPr txBox="1"/>
          <p:nvPr/>
        </p:nvSpPr>
        <p:spPr>
          <a:xfrm>
            <a:off x="3359696" y="190574"/>
            <a:ext cx="3847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</a:t>
            </a:r>
          </a:p>
          <a:p>
            <a:pPr algn="ct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ПАО </a:t>
            </a:r>
            <a:r>
              <a:rPr lang="ru-RU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МЗиК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4EFC-AF6B-4E16-9E6D-2DD101376053}"/>
              </a:ext>
            </a:extLst>
          </p:cNvPr>
          <p:cNvSpPr txBox="1"/>
          <p:nvPr/>
        </p:nvSpPr>
        <p:spPr>
          <a:xfrm>
            <a:off x="2811072" y="1144680"/>
            <a:ext cx="5429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и продвижение на рынке продукции гражданского назначения; выстраивание долговременных отношений с потребителями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DA94B5-C306-41B3-A0E8-7F5E9956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073" y="265446"/>
            <a:ext cx="1857375" cy="185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D12F84-0045-4452-846A-DC40B8F0336C}"/>
              </a:ext>
            </a:extLst>
          </p:cNvPr>
          <p:cNvSpPr txBox="1"/>
          <p:nvPr/>
        </p:nvSpPr>
        <p:spPr>
          <a:xfrm>
            <a:off x="3215680" y="3206831"/>
            <a:ext cx="3847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</a:t>
            </a:r>
          </a:p>
          <a:p>
            <a:pPr algn="ct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ПАО «Уралмашзавод»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A3B8F6-E640-47A6-8F3D-2189445C7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766" y="2963327"/>
            <a:ext cx="2445987" cy="14701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AF1F99-E17A-43BB-B716-01F652A94F89}"/>
              </a:ext>
            </a:extLst>
          </p:cNvPr>
          <p:cNvSpPr txBox="1"/>
          <p:nvPr/>
        </p:nvSpPr>
        <p:spPr>
          <a:xfrm>
            <a:off x="2647048" y="4433454"/>
            <a:ext cx="7775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Предлагать заказчикам решения, способствующие выполнению их производственных задач, и мы движемся в этом направлении, изготавливая технику с учетом индивидуальных особенностей работы и потребностей каждой компании  </a:t>
            </a:r>
          </a:p>
        </p:txBody>
      </p:sp>
    </p:spTree>
    <p:extLst>
      <p:ext uri="{BB962C8B-B14F-4D97-AF65-F5344CB8AC3E}">
        <p14:creationId xmlns:p14="http://schemas.microsoft.com/office/powerpoint/2010/main" val="183064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66822" y="548679"/>
            <a:ext cx="9005977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Сравнение понятий «цель» и «миссия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предприятия:</a:t>
            </a:r>
          </a:p>
          <a:p>
            <a:pPr algn="ctr"/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1800"/>
              </a:spcAft>
            </a:pPr>
            <a:r>
              <a:rPr lang="ru-RU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Количество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Целей у организации может быть множество, в то время как миссия – только одна</a:t>
            </a:r>
          </a:p>
          <a:p>
            <a:pPr algn="just">
              <a:spcAft>
                <a:spcPts val="18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Практическая ориентированность: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Миссия – глобальна, а цель – локальна</a:t>
            </a:r>
          </a:p>
          <a:p>
            <a:pPr algn="just">
              <a:spcAft>
                <a:spcPts val="18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Ограниченность во времени: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постановке целей учитывается временной фактор, при выборе миссии – нет</a:t>
            </a:r>
          </a:p>
          <a:p>
            <a:pPr algn="just">
              <a:spcAft>
                <a:spcPts val="18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Изменение: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 мере достижения одних целей, перед организацией ставятся другие; изменение миссии невозможно без полного переосмысления существования компании и её идеологии</a:t>
            </a:r>
          </a:p>
        </p:txBody>
      </p:sp>
    </p:spTree>
    <p:extLst>
      <p:ext uri="{BB962C8B-B14F-4D97-AF65-F5344CB8AC3E}">
        <p14:creationId xmlns:p14="http://schemas.microsoft.com/office/powerpoint/2010/main" val="105262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18581" y="388188"/>
            <a:ext cx="8253883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Предприятие включает следующие сферы деятельности: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Материальная сфера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охватывает весь процесс производства продукции 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Социальная сфера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процесс оплаты труда работников предприятия, а также вся гамма отношений (административно-формальных и неформальных) между различными категориями работающих 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Политическая сфера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представляет собой совокупность форм и методов управления предприятием, включая систему властных и выборных структур, с известным регламентом их функционирования</a:t>
            </a:r>
          </a:p>
          <a:p>
            <a:pPr algn="just">
              <a:spcAft>
                <a:spcPts val="12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Духовная сфера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это система получения и распространения эстетических и профессиональных знаний, навыков и представлений, а также идей и духовно-культурных ценностей </a:t>
            </a:r>
          </a:p>
        </p:txBody>
      </p:sp>
      <p:pic>
        <p:nvPicPr>
          <p:cNvPr id="1026" name="Picture 2" descr="ÐÐ°ÑÑÐ¸Ð½ÐºÐ¸ Ð¿Ð¾ Ð·Ð°Ð¿ÑÐ¾ÑÑ Ð¿ÑÐ¾Ð¸Ð·Ð²Ð¾Ð´ÑÑÐ²ÐµÐ½Ð½Ð°Ñ ÑÑÐµÑÐ° Ð¿ÑÐµÐ´Ð¿ÑÐ¸ÑÑÐ¸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92" y="5128607"/>
            <a:ext cx="2337759" cy="171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1"/>
          <a:stretch/>
        </p:blipFill>
        <p:spPr bwMode="auto">
          <a:xfrm>
            <a:off x="4485736" y="5128608"/>
            <a:ext cx="1826289" cy="170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5" y="5279366"/>
            <a:ext cx="2108997" cy="155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022" y="5279365"/>
            <a:ext cx="2246979" cy="157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5640" y="260648"/>
            <a:ext cx="74888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Успешное предприятие:</a:t>
            </a:r>
          </a:p>
          <a:p>
            <a:pPr algn="ctr"/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своевременно и достойно оплачивает труд своих работников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выполняет свои обязательства перед партнерами и бюджетом</a:t>
            </a:r>
          </a:p>
          <a:p>
            <a:pPr marL="457200" indent="-457200" algn="just">
              <a:spcAft>
                <a:spcPts val="1800"/>
              </a:spcAft>
              <a:buFont typeface="Wingdings" panose="05000000000000000000" pitchFamily="2" charset="2"/>
              <a:buChar char="ü"/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видит перспективы своего развития и с оптимизмом смотрит в будущее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3" y="4869218"/>
            <a:ext cx="2483768" cy="198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 descr="ÐÐ°ÑÑÐ¸Ð½ÐºÐ¸ Ð¿Ð¾ Ð·Ð°Ð¿ÑÐ¾ÑÑ ÑÑÐ¿ÐµÑÐ½Ð¾Ðµ Ð¿ÑÐµÐ´Ð¿ÑÐ¸ÑÑÐ¸Ðµ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12" y="4938811"/>
            <a:ext cx="5141188" cy="19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42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64898" y="474453"/>
            <a:ext cx="910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b="1" dirty="0" smtClean="0"/>
              <a:t>Стратегия</a:t>
            </a:r>
            <a:r>
              <a:rPr lang="ru-RU" b="1" dirty="0"/>
              <a:t> </a:t>
            </a:r>
            <a:r>
              <a:rPr lang="ru-RU" b="1" dirty="0" smtClean="0"/>
              <a:t> - это план ключевых действий, которые позволят привести предприятие к достижению успеха в долгосрочной перспективе</a:t>
            </a:r>
            <a:endParaRPr lang="ru-RU" b="1" i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25" y="1242204"/>
            <a:ext cx="8885624" cy="561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6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544</TotalTime>
  <Words>1301</Words>
  <Application>Microsoft Office PowerPoint</Application>
  <PresentationFormat>Широкоэкранный</PresentationFormat>
  <Paragraphs>145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Tahoma</vt:lpstr>
      <vt:lpstr>Times New Roman</vt:lpstr>
      <vt:lpstr>Wingdings</vt:lpstr>
      <vt:lpstr>Wingdings 3</vt:lpstr>
      <vt:lpstr>Легкий дым</vt:lpstr>
      <vt:lpstr>Презентация PowerPoint</vt:lpstr>
      <vt:lpstr>Миссия предприятия: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Производственная и организационная структура предприятия </vt:lpstr>
      <vt:lpstr>Производственная структура включает в себя:    1. Рабочее место - первичное звено пространственной организации производства (за ним закреплены 1 или несколько рабочих, определенная операция, оборудование).  2. Производственные участки - производственное подразделение, объединяющее ряд рабочих мест, сгруппированных по определенным признакам, осуществляющее часть общего производственного процесса по изготовлению продукции или обслуживанию процесса производства.  3.   Цех – основная структурная единица предприятия, наделенная производственной самостоятельностью, обособленная структурная единица, выполняющая закрепленные за ней производственные функции (фабрика: прядильный, ткацкий. Завод: штамповочный, литейный, сборочный, термический)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ВВК</cp:lastModifiedBy>
  <cp:revision>27</cp:revision>
  <dcterms:created xsi:type="dcterms:W3CDTF">2022-01-27T18:19:58Z</dcterms:created>
  <dcterms:modified xsi:type="dcterms:W3CDTF">2023-09-13T16:27:24Z</dcterms:modified>
</cp:coreProperties>
</file>