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8"/>
  </p:notesMasterIdLst>
  <p:sldIdLst>
    <p:sldId id="275" r:id="rId2"/>
    <p:sldId id="300" r:id="rId3"/>
    <p:sldId id="301" r:id="rId4"/>
    <p:sldId id="305" r:id="rId5"/>
    <p:sldId id="315" r:id="rId6"/>
    <p:sldId id="317" r:id="rId7"/>
    <p:sldId id="307" r:id="rId8"/>
    <p:sldId id="316" r:id="rId9"/>
    <p:sldId id="308" r:id="rId10"/>
    <p:sldId id="309" r:id="rId11"/>
    <p:sldId id="310" r:id="rId12"/>
    <p:sldId id="311" r:id="rId13"/>
    <p:sldId id="312" r:id="rId14"/>
    <p:sldId id="318" r:id="rId15"/>
    <p:sldId id="314" r:id="rId16"/>
    <p:sldId id="31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EB2187F-1707-4B80-82ED-49DF59D05D32}">
          <p14:sldIdLst>
            <p14:sldId id="275"/>
          </p14:sldIdLst>
        </p14:section>
        <p14:section name="Раздел без заголовка" id="{CF67A8D9-AE22-477F-8886-F8BFAF58D9FD}">
          <p14:sldIdLst>
            <p14:sldId id="300"/>
            <p14:sldId id="301"/>
            <p14:sldId id="305"/>
            <p14:sldId id="315"/>
            <p14:sldId id="317"/>
            <p14:sldId id="307"/>
            <p14:sldId id="316"/>
            <p14:sldId id="308"/>
            <p14:sldId id="309"/>
            <p14:sldId id="310"/>
            <p14:sldId id="311"/>
            <p14:sldId id="312"/>
            <p14:sldId id="318"/>
            <p14:sldId id="314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82AB9-6D1F-4410-9E33-B972F22748DA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75AFF-F2BF-411C-9948-29D9541BD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7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5AFF-F2BF-411C-9948-29D9541BDEA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8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>
            <a:extLst>
              <a:ext uri="{FF2B5EF4-FFF2-40B4-BE49-F238E27FC236}">
                <a16:creationId xmlns:a16="http://schemas.microsoft.com/office/drawing/2014/main" id="{45815564-C7DA-44F6-B06E-45D4372B91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>
            <a:extLst>
              <a:ext uri="{FF2B5EF4-FFF2-40B4-BE49-F238E27FC236}">
                <a16:creationId xmlns:a16="http://schemas.microsoft.com/office/drawing/2014/main" id="{BAF05F10-48A7-4CA1-9C1E-DBC4A441C0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9460" name="Номер слайда 3">
            <a:extLst>
              <a:ext uri="{FF2B5EF4-FFF2-40B4-BE49-F238E27FC236}">
                <a16:creationId xmlns:a16="http://schemas.microsoft.com/office/drawing/2014/main" id="{BF4FD00F-455C-48E8-A202-46E539050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0F9A13-D588-4312-B2C6-E0576195F376}" type="slidenum">
              <a:rPr lang="ru-RU" altLang="ru-RU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331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6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5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20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02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04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40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44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9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22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7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13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18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19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0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52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8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9E383-C60C-4F6D-BAD6-B40974EBA0DE}" type="datetimeFigureOut">
              <a:rPr lang="ru-RU" smtClean="0"/>
              <a:t>20.09.2023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21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DBCE5-B3BC-4709-AD07-0F17059AFD4E}"/>
              </a:ext>
            </a:extLst>
          </p:cNvPr>
          <p:cNvSpPr txBox="1"/>
          <p:nvPr/>
        </p:nvSpPr>
        <p:spPr>
          <a:xfrm>
            <a:off x="1699404" y="1302589"/>
            <a:ext cx="101462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 smtClean="0"/>
          </a:p>
          <a:p>
            <a:endParaRPr lang="ru-RU" sz="4800" dirty="0"/>
          </a:p>
          <a:p>
            <a:r>
              <a:rPr lang="ru-RU" sz="3600" b="1" dirty="0" smtClean="0"/>
              <a:t>Тема</a:t>
            </a:r>
            <a:r>
              <a:rPr lang="ru-RU" sz="3600" b="1" dirty="0"/>
              <a:t>: Ресурсный потенциал предприятия:</a:t>
            </a:r>
            <a:br>
              <a:rPr lang="ru-RU" sz="3600" b="1" dirty="0"/>
            </a:br>
            <a:r>
              <a:rPr lang="ru-RU" sz="3600" b="1" dirty="0"/>
              <a:t>основной капитал, оборотный капитал,</a:t>
            </a:r>
            <a:br>
              <a:rPr lang="ru-RU" sz="3600" b="1" dirty="0"/>
            </a:br>
            <a:r>
              <a:rPr lang="ru-RU" sz="3600" b="1" dirty="0"/>
              <a:t>трудовые </a:t>
            </a:r>
            <a:r>
              <a:rPr lang="ru-RU" sz="3600" b="1" dirty="0" smtClean="0"/>
              <a:t>ресурсы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2786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>
            <a:extLst>
              <a:ext uri="{FF2B5EF4-FFF2-40B4-BE49-F238E27FC236}">
                <a16:creationId xmlns:a16="http://schemas.microsoft.com/office/drawing/2014/main" id="{8D71B15B-1A02-446E-85F3-23632296F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757" y="492265"/>
            <a:ext cx="76327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altLang="ru-RU" sz="20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Амортизация</a:t>
            </a:r>
            <a:r>
              <a:rPr lang="ru-RU" altLang="ru-RU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</a:t>
            </a: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экономический процесс</a:t>
            </a:r>
            <a:r>
              <a:rPr lang="ru-RU" altLang="ru-RU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переноса</a:t>
            </a:r>
            <a:r>
              <a:rPr lang="ru-RU" altLang="ru-RU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стоимости основных фондов на стоимость готовой продукции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5CF0382E-C9D7-4925-BFCF-7D56AE026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1606551"/>
            <a:ext cx="7705725" cy="2378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ru-RU" altLang="ru-RU" sz="20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Амортизационный отчисления</a:t>
            </a: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оценка объема изношенного капитала в процессе производства продукции, работ, услуг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altLang="ru-RU" sz="20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Норма амортизации</a:t>
            </a: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годовой процент отчислений на полное восстановление (реновацию) от первоначальной стоимости основных фондов в зависимости от способа начисления амортизации</a:t>
            </a:r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95702EF7-53BA-4BD3-AA9E-19CC1D7C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9" y="4724400"/>
            <a:ext cx="518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3" name="AutoShape 6">
            <a:extLst>
              <a:ext uri="{FF2B5EF4-FFF2-40B4-BE49-F238E27FC236}">
                <a16:creationId xmlns:a16="http://schemas.microsoft.com/office/drawing/2014/main" id="{6D1AF9E5-8FB7-44FF-BE55-99C89D0DA983}"/>
              </a:ext>
            </a:extLst>
          </p:cNvPr>
          <p:cNvSpPr>
            <a:spLocks/>
          </p:cNvSpPr>
          <p:nvPr/>
        </p:nvSpPr>
        <p:spPr bwMode="auto">
          <a:xfrm rot="16200000">
            <a:off x="7463632" y="1916907"/>
            <a:ext cx="360363" cy="5111750"/>
          </a:xfrm>
          <a:prstGeom prst="rightBrace">
            <a:avLst>
              <a:gd name="adj1" fmla="val 11820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E836D94A-F824-4EE0-A5B9-79DE418E4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3933826"/>
            <a:ext cx="4392612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Первоначальная стоимость ОФ</a:t>
            </a:r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A83E0D84-C4EC-4807-8BA8-80A8E9CC8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4652964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9881" name="AutoShape 9">
            <a:extLst>
              <a:ext uri="{FF2B5EF4-FFF2-40B4-BE49-F238E27FC236}">
                <a16:creationId xmlns:a16="http://schemas.microsoft.com/office/drawing/2014/main" id="{7CDA1899-FEE3-46B0-9A2C-F8A4D320CFAE}"/>
              </a:ext>
            </a:extLst>
          </p:cNvPr>
          <p:cNvSpPr>
            <a:spLocks/>
          </p:cNvSpPr>
          <p:nvPr/>
        </p:nvSpPr>
        <p:spPr bwMode="auto">
          <a:xfrm rot="5400000">
            <a:off x="5484813" y="4329113"/>
            <a:ext cx="287338" cy="1223963"/>
          </a:xfrm>
          <a:prstGeom prst="rightBrace">
            <a:avLst>
              <a:gd name="adj1" fmla="val 3549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1" hangingPunct="1">
              <a:defRPr/>
            </a:pPr>
            <a:endParaRPr lang="ru-RU" altLang="ru-RU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9882" name="Rectangle 10">
            <a:extLst>
              <a:ext uri="{FF2B5EF4-FFF2-40B4-BE49-F238E27FC236}">
                <a16:creationId xmlns:a16="http://schemas.microsoft.com/office/drawing/2014/main" id="{1FC8344F-5C86-4B4A-992F-7ABFFD94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6" y="5084764"/>
            <a:ext cx="2447925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Амортизационные отчисления годовые</a:t>
            </a: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(износ)</a:t>
            </a:r>
          </a:p>
        </p:txBody>
      </p:sp>
      <p:sp>
        <p:nvSpPr>
          <p:cNvPr id="79883" name="AutoShape 11">
            <a:extLst>
              <a:ext uri="{FF2B5EF4-FFF2-40B4-BE49-F238E27FC236}">
                <a16:creationId xmlns:a16="http://schemas.microsoft.com/office/drawing/2014/main" id="{E62F67C2-F1AC-4AB5-8B3C-B1F1A8876770}"/>
              </a:ext>
            </a:extLst>
          </p:cNvPr>
          <p:cNvSpPr>
            <a:spLocks/>
          </p:cNvSpPr>
          <p:nvPr/>
        </p:nvSpPr>
        <p:spPr bwMode="auto">
          <a:xfrm rot="5400000">
            <a:off x="8112126" y="2925763"/>
            <a:ext cx="215900" cy="3959225"/>
          </a:xfrm>
          <a:prstGeom prst="rightBrace">
            <a:avLst>
              <a:gd name="adj1" fmla="val 152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1" hangingPunct="1">
              <a:defRPr/>
            </a:pPr>
            <a:endParaRPr lang="ru-RU" altLang="ru-RU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9884" name="Text Box 12">
            <a:extLst>
              <a:ext uri="{FF2B5EF4-FFF2-40B4-BE49-F238E27FC236}">
                <a16:creationId xmlns:a16="http://schemas.microsoft.com/office/drawing/2014/main" id="{F199A399-2F77-4D6C-90D0-752C3303E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084763"/>
            <a:ext cx="29527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Остаточная стоимость</a:t>
            </a:r>
          </a:p>
        </p:txBody>
      </p:sp>
      <p:sp>
        <p:nvSpPr>
          <p:cNvPr id="17420" name="Rectangle 13">
            <a:extLst>
              <a:ext uri="{FF2B5EF4-FFF2-40B4-BE49-F238E27FC236}">
                <a16:creationId xmlns:a16="http://schemas.microsoft.com/office/drawing/2014/main" id="{774BD114-FF84-489C-AF42-82A9AAE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77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17421" name="Object 14">
            <a:extLst>
              <a:ext uri="{FF2B5EF4-FFF2-40B4-BE49-F238E27FC236}">
                <a16:creationId xmlns:a16="http://schemas.microsoft.com/office/drawing/2014/main" id="{199FB829-92F3-4083-A4C0-7D53A7B08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9538" y="4162426"/>
          <a:ext cx="21717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Microsoft Equation 3.0" r:id="rId3" imgW="1155700" imgH="393700" progId="Equation.3">
                  <p:embed/>
                </p:oleObj>
              </mc:Choice>
              <mc:Fallback>
                <p:oleObj name="Microsoft Equation 3.0" r:id="rId3" imgW="1155700" imgH="393700" progId="Equation.3">
                  <p:embed/>
                  <p:pic>
                    <p:nvPicPr>
                      <p:cNvPr id="17421" name="Object 14">
                        <a:extLst>
                          <a:ext uri="{FF2B5EF4-FFF2-40B4-BE49-F238E27FC236}">
                            <a16:creationId xmlns:a16="http://schemas.microsoft.com/office/drawing/2014/main" id="{199FB829-92F3-4083-A4C0-7D53A7B08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4162426"/>
                        <a:ext cx="21717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5">
            <a:extLst>
              <a:ext uri="{FF2B5EF4-FFF2-40B4-BE49-F238E27FC236}">
                <a16:creationId xmlns:a16="http://schemas.microsoft.com/office/drawing/2014/main" id="{CE3B1CEA-3B36-49AF-B446-56E533B1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966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17423" name="Object 16">
            <a:extLst>
              <a:ext uri="{FF2B5EF4-FFF2-40B4-BE49-F238E27FC236}">
                <a16:creationId xmlns:a16="http://schemas.microsoft.com/office/drawing/2014/main" id="{8D87D364-8BC9-4E5F-A41E-EA16993F8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3" y="5227639"/>
          <a:ext cx="14097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Формула" r:id="rId5" imgW="774364" imgH="431613" progId="Equation.3">
                  <p:embed/>
                </p:oleObj>
              </mc:Choice>
              <mc:Fallback>
                <p:oleObj name="Формула" r:id="rId5" imgW="774364" imgH="431613" progId="Equation.3">
                  <p:embed/>
                  <p:pic>
                    <p:nvPicPr>
                      <p:cNvPr id="17423" name="Object 16">
                        <a:extLst>
                          <a:ext uri="{FF2B5EF4-FFF2-40B4-BE49-F238E27FC236}">
                            <a16:creationId xmlns:a16="http://schemas.microsoft.com/office/drawing/2014/main" id="{8D87D364-8BC9-4E5F-A41E-EA16993F8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5227639"/>
                        <a:ext cx="14097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421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Text Box 5">
            <a:extLst>
              <a:ext uri="{FF2B5EF4-FFF2-40B4-BE49-F238E27FC236}">
                <a16:creationId xmlns:a16="http://schemas.microsoft.com/office/drawing/2014/main" id="{84FFD69F-0DAC-483B-83ED-9233EB35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201613"/>
            <a:ext cx="7566025" cy="7794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Способы начисления амортизации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1. Линейный способ начисления амортизации</a:t>
            </a:r>
          </a:p>
        </p:txBody>
      </p:sp>
      <p:graphicFrame>
        <p:nvGraphicFramePr>
          <p:cNvPr id="69288" name="Group 680">
            <a:extLst>
              <a:ext uri="{FF2B5EF4-FFF2-40B4-BE49-F238E27FC236}">
                <a16:creationId xmlns:a16="http://schemas.microsoft.com/office/drawing/2014/main" id="{E96120FE-CC9E-4627-BF4B-0C9FC9AB484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82888" y="981075"/>
          <a:ext cx="7607300" cy="2498844"/>
        </p:xfrm>
        <a:graphic>
          <a:graphicData uri="http://schemas.openxmlformats.org/drawingml/2006/table">
            <a:tbl>
              <a:tblPr/>
              <a:tblGrid>
                <a:gridCol w="140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82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Год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эксплуата-ции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Первоначальная стоимость,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тыс. руб.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Норма амортизации, %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Годовая сумма амортизации, тыс. руб.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7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200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7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200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7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200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7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200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79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Итого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200</a:t>
                      </a:r>
                    </a:p>
                  </a:txBody>
                  <a:tcPr marL="91449" marR="91449" marT="45677" marB="4567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770" name="Text Box 162">
            <a:extLst>
              <a:ext uri="{FF2B5EF4-FFF2-40B4-BE49-F238E27FC236}">
                <a16:creationId xmlns:a16="http://schemas.microsoft.com/office/drawing/2014/main" id="{8874586E-8498-4549-9F68-C1BCD718C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3487738"/>
            <a:ext cx="62642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2. Способ уменьшаемого остатка</a:t>
            </a:r>
          </a:p>
        </p:txBody>
      </p:sp>
      <p:graphicFrame>
        <p:nvGraphicFramePr>
          <p:cNvPr id="69289" name="Group 681">
            <a:extLst>
              <a:ext uri="{FF2B5EF4-FFF2-40B4-BE49-F238E27FC236}">
                <a16:creationId xmlns:a16="http://schemas.microsoft.com/office/drawing/2014/main" id="{D64710B5-6159-4EFE-9B1A-A5E80EB16B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782889" y="4005263"/>
          <a:ext cx="7566025" cy="249888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Год эксплуата-ции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Первоначальная стоимость,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тыс. руб.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Норма амортизации, %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Годовая сумма амортизации, тыс. руб.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0"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Итого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109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>
            <a:extLst>
              <a:ext uri="{FF2B5EF4-FFF2-40B4-BE49-F238E27FC236}">
                <a16:creationId xmlns:a16="http://schemas.microsoft.com/office/drawing/2014/main" id="{95130F50-D901-4E21-82C0-0ACF40D42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50800"/>
            <a:ext cx="77057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3. Способ списания стоимости по сумме чисел лет (сроку полезного использования)</a:t>
            </a:r>
          </a:p>
        </p:txBody>
      </p:sp>
      <p:graphicFrame>
        <p:nvGraphicFramePr>
          <p:cNvPr id="74967" name="Group 215">
            <a:extLst>
              <a:ext uri="{FF2B5EF4-FFF2-40B4-BE49-F238E27FC236}">
                <a16:creationId xmlns:a16="http://schemas.microsoft.com/office/drawing/2014/main" id="{8359E832-24EE-4DAB-B885-21DC8F11B65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82889" y="692150"/>
          <a:ext cx="7705725" cy="249888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8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Год 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Первоначальная стоимость,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тыс. руб.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Норма амортизации, %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Годовая сумма амортизации,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тыс. руб.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4/10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3/10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2/10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1/10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0"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Итого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T="45680" marB="4568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801" name="Text Box 49">
            <a:extLst>
              <a:ext uri="{FF2B5EF4-FFF2-40B4-BE49-F238E27FC236}">
                <a16:creationId xmlns:a16="http://schemas.microsoft.com/office/drawing/2014/main" id="{8705C68D-1D7B-46A3-B24A-BAFBD7DF6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9" y="3357563"/>
            <a:ext cx="77184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4. Способ списания стоимости пропорционально объему производства продукции</a:t>
            </a:r>
          </a:p>
        </p:txBody>
      </p:sp>
      <p:graphicFrame>
        <p:nvGraphicFramePr>
          <p:cNvPr id="74966" name="Group 214">
            <a:extLst>
              <a:ext uri="{FF2B5EF4-FFF2-40B4-BE49-F238E27FC236}">
                <a16:creationId xmlns:a16="http://schemas.microsoft.com/office/drawing/2014/main" id="{A9C91441-344B-40E5-8F16-B3455CEBE19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782889" y="4149725"/>
          <a:ext cx="7705725" cy="2498916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8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Год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Сумма амортизации на ед. продукции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Годовой выпуск продукции, шт.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Годовая сумма амортизации,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тыс. руб.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200000 / 50000 =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руб.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15000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60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12000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48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11000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44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12000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48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2"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Итого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50000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13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4">
            <a:extLst>
              <a:ext uri="{FF2B5EF4-FFF2-40B4-BE49-F238E27FC236}">
                <a16:creationId xmlns:a16="http://schemas.microsoft.com/office/drawing/2014/main" id="{6B98E245-98C5-42B7-80DF-61E110971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115888"/>
            <a:ext cx="7740650" cy="272382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Показатели эффективности использования основных фондов </a:t>
            </a:r>
            <a:r>
              <a:rPr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предприятия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ru-RU" altLang="ru-RU" dirty="0" smtClean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ru-RU" altLang="ru-RU" dirty="0" smtClean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AEFB4BDF-7D17-4FB9-9B5E-80CAB1CEF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763588"/>
            <a:ext cx="7740650" cy="13382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Показатели качественного состояния основных фондов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1.1. Коэффициент износа                         1.2. Коэффициент годности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</a:t>
            </a:r>
            <a:r>
              <a:rPr lang="ru-RU" altLang="ru-RU" sz="2400" i="1" baseline="-1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ИЗН</a:t>
            </a:r>
            <a:r>
              <a:rPr lang="ru-RU" altLang="ru-RU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+ К</a:t>
            </a:r>
            <a:r>
              <a:rPr lang="ru-RU" altLang="ru-RU" sz="2400" i="1" baseline="-1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ГОД</a:t>
            </a:r>
            <a:r>
              <a:rPr lang="ru-RU" altLang="ru-RU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= 1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6D9E1419-15B9-4867-8E29-8C5D2DA72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276475"/>
            <a:ext cx="7848600" cy="1511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ru-RU" alt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1.3</a:t>
            </a:r>
            <a:r>
              <a:rPr kumimoji="0" lang="ru-RU" altLang="ru-RU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. Коэффициент обновления основных фондов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ru-RU" altLang="ru-RU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                                   ОФ</a:t>
            </a:r>
            <a:r>
              <a:rPr kumimoji="0" lang="ru-RU" altLang="ru-RU" sz="2400" i="1" baseline="-1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КГ</a:t>
            </a:r>
            <a:r>
              <a:rPr kumimoji="0" lang="ru-RU" altLang="ru-RU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= ОФ</a:t>
            </a:r>
            <a:r>
              <a:rPr kumimoji="0" lang="ru-RU" altLang="ru-RU" sz="2400" i="1" baseline="-1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НГ</a:t>
            </a:r>
            <a:r>
              <a:rPr kumimoji="0" lang="ru-RU" altLang="ru-RU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+ ОФ</a:t>
            </a:r>
            <a:r>
              <a:rPr kumimoji="0" lang="ru-RU" altLang="ru-RU" sz="2400" i="1" baseline="-1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ВВ</a:t>
            </a:r>
            <a:r>
              <a:rPr kumimoji="0" lang="ru-RU" altLang="ru-RU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– ОФ</a:t>
            </a:r>
            <a:r>
              <a:rPr kumimoji="0" lang="ru-RU" altLang="ru-RU" sz="2400" i="1" baseline="-1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ВЫБ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0" lang="ru-RU" altLang="ru-RU" sz="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ru-RU" alt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1.4</a:t>
            </a:r>
            <a:r>
              <a:rPr kumimoji="0" lang="ru-RU" altLang="ru-RU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. Коэффициент выбытия основных фондов</a:t>
            </a:r>
          </a:p>
        </p:txBody>
      </p:sp>
      <p:sp>
        <p:nvSpPr>
          <p:cNvPr id="21511" name="Rectangle 12">
            <a:extLst>
              <a:ext uri="{FF2B5EF4-FFF2-40B4-BE49-F238E27FC236}">
                <a16:creationId xmlns:a16="http://schemas.microsoft.com/office/drawing/2014/main" id="{94CA42D1-2FBA-45ED-9723-EF3D82379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21512" name="Rectangle 14">
            <a:extLst>
              <a:ext uri="{FF2B5EF4-FFF2-40B4-BE49-F238E27FC236}">
                <a16:creationId xmlns:a16="http://schemas.microsoft.com/office/drawing/2014/main" id="{14AEA062-87B6-4312-874F-C8494DA2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21513" name="Object 13">
            <a:extLst>
              <a:ext uri="{FF2B5EF4-FFF2-40B4-BE49-F238E27FC236}">
                <a16:creationId xmlns:a16="http://schemas.microsoft.com/office/drawing/2014/main" id="{51D13C0D-974F-4595-9DFE-6D67F7118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1" y="1436689"/>
          <a:ext cx="16557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" name="Формула" r:id="rId3" imgW="1066800" imgH="558800" progId="Equation.3">
                  <p:embed/>
                </p:oleObj>
              </mc:Choice>
              <mc:Fallback>
                <p:oleObj name="Формула" r:id="rId3" imgW="1066800" imgH="558800" progId="Equation.3">
                  <p:embed/>
                  <p:pic>
                    <p:nvPicPr>
                      <p:cNvPr id="21513" name="Object 13">
                        <a:extLst>
                          <a:ext uri="{FF2B5EF4-FFF2-40B4-BE49-F238E27FC236}">
                            <a16:creationId xmlns:a16="http://schemas.microsoft.com/office/drawing/2014/main" id="{51D13C0D-974F-4595-9DFE-6D67F7118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436689"/>
                        <a:ext cx="16557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6">
            <a:extLst>
              <a:ext uri="{FF2B5EF4-FFF2-40B4-BE49-F238E27FC236}">
                <a16:creationId xmlns:a16="http://schemas.microsoft.com/office/drawing/2014/main" id="{A35858FB-6893-47B7-80A3-CE5CB3A54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21515" name="Rectangle 18">
            <a:extLst>
              <a:ext uri="{FF2B5EF4-FFF2-40B4-BE49-F238E27FC236}">
                <a16:creationId xmlns:a16="http://schemas.microsoft.com/office/drawing/2014/main" id="{002A2D11-C995-4295-85FB-FEC02772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21516" name="Object 17">
            <a:extLst>
              <a:ext uri="{FF2B5EF4-FFF2-40B4-BE49-F238E27FC236}">
                <a16:creationId xmlns:a16="http://schemas.microsoft.com/office/drawing/2014/main" id="{0B33A254-0939-4F95-952E-FD173EF6A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263859"/>
              </p:ext>
            </p:extLst>
          </p:nvPr>
        </p:nvGraphicFramePr>
        <p:xfrm>
          <a:off x="8483600" y="1470025"/>
          <a:ext cx="14001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Уравнение" r:id="rId5" imgW="1104840" imgH="558720" progId="Equation.3">
                  <p:embed/>
                </p:oleObj>
              </mc:Choice>
              <mc:Fallback>
                <p:oleObj name="Уравнение" r:id="rId5" imgW="1104840" imgH="558720" progId="Equation.3">
                  <p:embed/>
                  <p:pic>
                    <p:nvPicPr>
                      <p:cNvPr id="21516" name="Object 17">
                        <a:extLst>
                          <a:ext uri="{FF2B5EF4-FFF2-40B4-BE49-F238E27FC236}">
                            <a16:creationId xmlns:a16="http://schemas.microsoft.com/office/drawing/2014/main" id="{0B33A254-0939-4F95-952E-FD173EF6A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3600" y="1470025"/>
                        <a:ext cx="14001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Rectangle 20">
            <a:extLst>
              <a:ext uri="{FF2B5EF4-FFF2-40B4-BE49-F238E27FC236}">
                <a16:creationId xmlns:a16="http://schemas.microsoft.com/office/drawing/2014/main" id="{5122BD19-AAB6-44C5-A107-30BCBAE5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69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21518" name="Object 19">
            <a:extLst>
              <a:ext uri="{FF2B5EF4-FFF2-40B4-BE49-F238E27FC236}">
                <a16:creationId xmlns:a16="http://schemas.microsoft.com/office/drawing/2014/main" id="{B6DC5E94-68F7-476F-BA65-6BF97A223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0" y="2662239"/>
          <a:ext cx="15128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Формула" r:id="rId7" imgW="1244600" imgH="609600" progId="Equation.3">
                  <p:embed/>
                </p:oleObj>
              </mc:Choice>
              <mc:Fallback>
                <p:oleObj name="Формула" r:id="rId7" imgW="1244600" imgH="609600" progId="Equation.3">
                  <p:embed/>
                  <p:pic>
                    <p:nvPicPr>
                      <p:cNvPr id="21518" name="Object 19">
                        <a:extLst>
                          <a:ext uri="{FF2B5EF4-FFF2-40B4-BE49-F238E27FC236}">
                            <a16:creationId xmlns:a16="http://schemas.microsoft.com/office/drawing/2014/main" id="{B6DC5E94-68F7-476F-BA65-6BF97A223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662239"/>
                        <a:ext cx="15128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22">
            <a:extLst>
              <a:ext uri="{FF2B5EF4-FFF2-40B4-BE49-F238E27FC236}">
                <a16:creationId xmlns:a16="http://schemas.microsoft.com/office/drawing/2014/main" id="{CB4BCAAF-714E-4C67-B5C4-E0C781DB4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34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21520" name="Object 21">
            <a:extLst>
              <a:ext uri="{FF2B5EF4-FFF2-40B4-BE49-F238E27FC236}">
                <a16:creationId xmlns:a16="http://schemas.microsoft.com/office/drawing/2014/main" id="{88001433-1877-403A-AA8D-A81883084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1138" y="3240088"/>
          <a:ext cx="1727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Формула" r:id="rId9" imgW="1435100" imgH="622300" progId="Equation.3">
                  <p:embed/>
                </p:oleObj>
              </mc:Choice>
              <mc:Fallback>
                <p:oleObj name="Формула" r:id="rId9" imgW="1435100" imgH="622300" progId="Equation.3">
                  <p:embed/>
                  <p:pic>
                    <p:nvPicPr>
                      <p:cNvPr id="21520" name="Object 21">
                        <a:extLst>
                          <a:ext uri="{FF2B5EF4-FFF2-40B4-BE49-F238E27FC236}">
                            <a16:creationId xmlns:a16="http://schemas.microsoft.com/office/drawing/2014/main" id="{88001433-1877-403A-AA8D-A81883084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3240088"/>
                        <a:ext cx="1727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Rectangle 24">
            <a:extLst>
              <a:ext uri="{FF2B5EF4-FFF2-40B4-BE49-F238E27FC236}">
                <a16:creationId xmlns:a16="http://schemas.microsoft.com/office/drawing/2014/main" id="{955018FB-095C-4169-B8E5-3F8426DB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34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21523" name="Rectangle 26">
            <a:extLst>
              <a:ext uri="{FF2B5EF4-FFF2-40B4-BE49-F238E27FC236}">
                <a16:creationId xmlns:a16="http://schemas.microsoft.com/office/drawing/2014/main" id="{72415F82-C6C3-4727-976A-297EDFAD7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21525" name="Rectangle 28">
            <a:extLst>
              <a:ext uri="{FF2B5EF4-FFF2-40B4-BE49-F238E27FC236}">
                <a16:creationId xmlns:a16="http://schemas.microsoft.com/office/drawing/2014/main" id="{8D5123C0-8C2D-41EB-BF89-06B244C3C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34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21527" name="Rectangle 30">
            <a:extLst>
              <a:ext uri="{FF2B5EF4-FFF2-40B4-BE49-F238E27FC236}">
                <a16:creationId xmlns:a16="http://schemas.microsoft.com/office/drawing/2014/main" id="{299760D6-604B-45A4-BC8C-21C8B4AEE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78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5815C55-A9D0-4EA2-869A-D20597DA56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79576" y="1268760"/>
          <a:ext cx="8064900" cy="478060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447332">
                  <a:extLst>
                    <a:ext uri="{9D8B030D-6E8A-4147-A177-3AD203B41FA5}">
                      <a16:colId xmlns:a16="http://schemas.microsoft.com/office/drawing/2014/main" val="1038794678"/>
                    </a:ext>
                  </a:extLst>
                </a:gridCol>
                <a:gridCol w="1156192">
                  <a:extLst>
                    <a:ext uri="{9D8B030D-6E8A-4147-A177-3AD203B41FA5}">
                      <a16:colId xmlns:a16="http://schemas.microsoft.com/office/drawing/2014/main" val="3244108983"/>
                    </a:ext>
                  </a:extLst>
                </a:gridCol>
                <a:gridCol w="1156192">
                  <a:extLst>
                    <a:ext uri="{9D8B030D-6E8A-4147-A177-3AD203B41FA5}">
                      <a16:colId xmlns:a16="http://schemas.microsoft.com/office/drawing/2014/main" val="731062510"/>
                    </a:ext>
                  </a:extLst>
                </a:gridCol>
                <a:gridCol w="1156192">
                  <a:extLst>
                    <a:ext uri="{9D8B030D-6E8A-4147-A177-3AD203B41FA5}">
                      <a16:colId xmlns:a16="http://schemas.microsoft.com/office/drawing/2014/main" val="318305330"/>
                    </a:ext>
                  </a:extLst>
                </a:gridCol>
                <a:gridCol w="1156192">
                  <a:extLst>
                    <a:ext uri="{9D8B030D-6E8A-4147-A177-3AD203B41FA5}">
                      <a16:colId xmlns:a16="http://schemas.microsoft.com/office/drawing/2014/main" val="2851925005"/>
                    </a:ext>
                  </a:extLst>
                </a:gridCol>
                <a:gridCol w="996400">
                  <a:extLst>
                    <a:ext uri="{9D8B030D-6E8A-4147-A177-3AD203B41FA5}">
                      <a16:colId xmlns:a16="http://schemas.microsoft.com/office/drawing/2014/main" val="3856900550"/>
                    </a:ext>
                  </a:extLst>
                </a:gridCol>
                <a:gridCol w="996400">
                  <a:extLst>
                    <a:ext uri="{9D8B030D-6E8A-4147-A177-3AD203B41FA5}">
                      <a16:colId xmlns:a16="http://schemas.microsoft.com/office/drawing/2014/main" val="1683101154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Группы основных средств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 начало года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 конец года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Коэффициенты износа /годности</a:t>
                      </a:r>
                    </a:p>
                  </a:txBody>
                  <a:tcPr marL="50043" marR="500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57260"/>
                  </a:ext>
                </a:extLst>
              </a:tr>
              <a:tr h="4280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тыс. руб.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износ, тыс. руб.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тыс. руб.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износ, тыс. руб.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 начало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 конец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022352"/>
                  </a:ext>
                </a:extLst>
              </a:tr>
              <a:tr h="420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Земельные участки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8673758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8673758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308553"/>
                  </a:ext>
                </a:extLst>
              </a:tr>
              <a:tr h="420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Здания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7424439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1917267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7724026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2076984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0,26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0,74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0,27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0,73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638986"/>
                  </a:ext>
                </a:extLst>
              </a:tr>
              <a:tr h="420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Сооружения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2152424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1248008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2645531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1358330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0,58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0,42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0,51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0,49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63360"/>
                  </a:ext>
                </a:extLst>
              </a:tr>
              <a:tr h="6374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Машины и оборудование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31640378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21369831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34458137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23262796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0,68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0,32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0,68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0,32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084426"/>
                  </a:ext>
                </a:extLst>
              </a:tr>
              <a:tr h="420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Транспорт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1474545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932178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1522242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990577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0,63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0,37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0,65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0,35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981845"/>
                  </a:ext>
                </a:extLst>
              </a:tr>
              <a:tr h="4906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b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Производствен-ный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инвентарь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534765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295694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573551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321460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0,55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0,45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0,56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0,44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84558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Многолетние насаждения 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5651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1446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5651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1636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0,26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0,74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0,29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0,71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598992"/>
                  </a:ext>
                </a:extLst>
              </a:tr>
              <a:tr h="420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Итого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51905960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25764424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55602896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28011783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0,50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0,50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0,50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0,50</a:t>
                      </a:r>
                    </a:p>
                  </a:txBody>
                  <a:tcPr marL="50043" marR="500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041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04D3652-3A98-4252-8196-888845E62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176006"/>
            <a:ext cx="66247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ko-KR" sz="20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Оценка износа и годности основных средств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ko-KR" sz="20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АО «НПК Уралвагонзавод» за 2019 год</a:t>
            </a:r>
            <a:endParaRPr lang="ru-RU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9">
            <a:extLst>
              <a:ext uri="{FF2B5EF4-FFF2-40B4-BE49-F238E27FC236}">
                <a16:creationId xmlns:a16="http://schemas.microsoft.com/office/drawing/2014/main" id="{A3DBC08B-047B-4439-8006-AFF39D704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22535" name="Rectangle 11">
            <a:extLst>
              <a:ext uri="{FF2B5EF4-FFF2-40B4-BE49-F238E27FC236}">
                <a16:creationId xmlns:a16="http://schemas.microsoft.com/office/drawing/2014/main" id="{CACB3000-1DAF-4D37-BB6E-4E8E47AC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204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86332" y="707367"/>
            <a:ext cx="7979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2. Показатели эффективности использования основных фондов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6943" y="1362974"/>
            <a:ext cx="3010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2.1. 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Фондоотдача: </a:t>
            </a:r>
            <a:endParaRPr lang="ru-RU" b="1" dirty="0"/>
          </a:p>
        </p:txBody>
      </p:sp>
      <p:graphicFrame>
        <p:nvGraphicFramePr>
          <p:cNvPr id="13" name="Object 23">
            <a:extLst>
              <a:ext uri="{FF2B5EF4-FFF2-40B4-BE49-F238E27FC236}">
                <a16:creationId xmlns:a16="http://schemas.microsoft.com/office/drawing/2014/main" id="{8528285E-9CA9-4828-955A-51E6114FA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62810"/>
              </p:ext>
            </p:extLst>
          </p:nvPr>
        </p:nvGraphicFramePr>
        <p:xfrm>
          <a:off x="4075114" y="2027238"/>
          <a:ext cx="28691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Уравнение" r:id="rId3" imgW="2336760" imgH="609480" progId="Equation.3">
                  <p:embed/>
                </p:oleObj>
              </mc:Choice>
              <mc:Fallback>
                <p:oleObj name="Уравнение" r:id="rId3" imgW="2336760" imgH="609480" progId="Equation.3">
                  <p:embed/>
                  <p:pic>
                    <p:nvPicPr>
                      <p:cNvPr id="21522" name="Object 23">
                        <a:extLst>
                          <a:ext uri="{FF2B5EF4-FFF2-40B4-BE49-F238E27FC236}">
                            <a16:creationId xmlns:a16="http://schemas.microsoft.com/office/drawing/2014/main" id="{8528285E-9CA9-4828-955A-51E6114FA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4" y="2027238"/>
                        <a:ext cx="28691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321834" y="3017568"/>
            <a:ext cx="3377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2.2. </a:t>
            </a:r>
            <a:r>
              <a:rPr lang="ru-RU" altLang="ru-RU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Фондоемкость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: </a:t>
            </a:r>
            <a:endParaRPr lang="ru-RU" b="1" dirty="0"/>
          </a:p>
        </p:txBody>
      </p:sp>
      <p:graphicFrame>
        <p:nvGraphicFramePr>
          <p:cNvPr id="15" name="Object 25">
            <a:extLst>
              <a:ext uri="{FF2B5EF4-FFF2-40B4-BE49-F238E27FC236}">
                <a16:creationId xmlns:a16="http://schemas.microsoft.com/office/drawing/2014/main" id="{34BE6B2E-707C-49D8-9849-8B608AEDB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507900"/>
              </p:ext>
            </p:extLst>
          </p:nvPr>
        </p:nvGraphicFramePr>
        <p:xfrm>
          <a:off x="4166558" y="3613150"/>
          <a:ext cx="2855344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Уравнение" r:id="rId5" imgW="2323800" imgH="558720" progId="Equation.3">
                  <p:embed/>
                </p:oleObj>
              </mc:Choice>
              <mc:Fallback>
                <p:oleObj name="Уравнение" r:id="rId5" imgW="2323800" imgH="558720" progId="Equation.3">
                  <p:embed/>
                  <p:pic>
                    <p:nvPicPr>
                      <p:cNvPr id="21524" name="Object 25">
                        <a:extLst>
                          <a:ext uri="{FF2B5EF4-FFF2-40B4-BE49-F238E27FC236}">
                            <a16:creationId xmlns:a16="http://schemas.microsoft.com/office/drawing/2014/main" id="{34BE6B2E-707C-49D8-9849-8B608AEDB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558" y="3613150"/>
                        <a:ext cx="2855344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226943" y="4528868"/>
            <a:ext cx="347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2.3 </a:t>
            </a:r>
            <a:r>
              <a:rPr lang="ru-RU" altLang="ru-R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Фондовооруженность</a:t>
            </a: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C66A93D4-E83C-4F78-83D8-ABDFC2A3E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303485"/>
              </p:ext>
            </p:extLst>
          </p:nvPr>
        </p:nvGraphicFramePr>
        <p:xfrm>
          <a:off x="4075113" y="4976813"/>
          <a:ext cx="3162449" cy="80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Уравнение" r:id="rId7" imgW="2247840" imgH="609480" progId="Equation.3">
                  <p:embed/>
                </p:oleObj>
              </mc:Choice>
              <mc:Fallback>
                <p:oleObj name="Уравнение" r:id="rId7" imgW="2247840" imgH="609480" progId="Equation.3">
                  <p:embed/>
                  <p:pic>
                    <p:nvPicPr>
                      <p:cNvPr id="22534" name="Object 8">
                        <a:extLst>
                          <a:ext uri="{FF2B5EF4-FFF2-40B4-BE49-F238E27FC236}">
                            <a16:creationId xmlns:a16="http://schemas.microsoft.com/office/drawing/2014/main" id="{C66A93D4-E83C-4F78-83D8-ABDFC2A3E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4976813"/>
                        <a:ext cx="3162449" cy="802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497019" y="1362974"/>
            <a:ext cx="3209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2.4 </a:t>
            </a: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Техническая 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вооруженность: </a:t>
            </a:r>
            <a:endParaRPr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232BB816-EFB7-4170-A9AA-E50985905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215994"/>
              </p:ext>
            </p:extLst>
          </p:nvPr>
        </p:nvGraphicFramePr>
        <p:xfrm>
          <a:off x="8126082" y="2200276"/>
          <a:ext cx="2915729" cy="73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Уравнение" r:id="rId9" imgW="2501640" imgH="647640" progId="Equation.3">
                  <p:embed/>
                </p:oleObj>
              </mc:Choice>
              <mc:Fallback>
                <p:oleObj name="Уравнение" r:id="rId9" imgW="2501640" imgH="647640" progId="Equation.3">
                  <p:embed/>
                  <p:pic>
                    <p:nvPicPr>
                      <p:cNvPr id="22536" name="Object 10">
                        <a:extLst>
                          <a:ext uri="{FF2B5EF4-FFF2-40B4-BE49-F238E27FC236}">
                            <a16:creationId xmlns:a16="http://schemas.microsoft.com/office/drawing/2014/main" id="{232BB816-EFB7-4170-A9AA-E50985905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082" y="2200276"/>
                        <a:ext cx="2915729" cy="737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910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9">
            <a:extLst>
              <a:ext uri="{FF2B5EF4-FFF2-40B4-BE49-F238E27FC236}">
                <a16:creationId xmlns:a16="http://schemas.microsoft.com/office/drawing/2014/main" id="{A3DBC08B-047B-4439-8006-AFF39D704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22535" name="Rectangle 11">
            <a:extLst>
              <a:ext uri="{FF2B5EF4-FFF2-40B4-BE49-F238E27FC236}">
                <a16:creationId xmlns:a16="http://schemas.microsoft.com/office/drawing/2014/main" id="{CACB3000-1DAF-4D37-BB6E-4E8E47AC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204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4001" y="491707"/>
            <a:ext cx="10138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направления улучшения использования 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основных фондов: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24001" y="1475117"/>
            <a:ext cx="96989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А) Экстенсивные факторы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увеличение времени работы оборудования и рост 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удельноговеса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действующего оборудования в общем составе оборудования: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снижение внутрисменных простоев за счет роста обслуживания, обеспечения рабочей силой, сырьем, топливом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сокращение целодневных простоев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уменьшение излишнего оборудования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Интенсивные факторы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повышение степени загрузки оборудования в единицу времени: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модернизация оборудования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установление оптимального режима работы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совершенствование технологии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совершенствование организации труда, производства, управления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повышение квалификации рабочих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05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0"/>
            <a:ext cx="7772400" cy="1079500"/>
          </a:xfrm>
        </p:spPr>
        <p:txBody>
          <a:bodyPr/>
          <a:lstStyle/>
          <a:p>
            <a:pPr algn="ctr" eaLnBrk="1" hangingPunct="1"/>
            <a:endParaRPr lang="ru-RU" altLang="ru-RU" b="1" dirty="0" smtClean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1443" y="105414"/>
            <a:ext cx="8819552" cy="6759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33" y="105415"/>
            <a:ext cx="2548610" cy="15323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28" y="1655972"/>
            <a:ext cx="2518915" cy="154412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27" y="3218353"/>
            <a:ext cx="2518915" cy="17777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34" y="4996119"/>
            <a:ext cx="2548610" cy="1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01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0"/>
            <a:ext cx="8661070" cy="10795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b="1" i="1" dirty="0" smtClean="0"/>
              <a:t>Вопрос 1.</a:t>
            </a:r>
            <a:r>
              <a:rPr lang="ru-RU" altLang="ru-RU" b="1" dirty="0" smtClean="0"/>
              <a:t> Имущество предприятия. Основные фонды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82151" y="1199071"/>
            <a:ext cx="9402791" cy="530524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ru-RU" sz="2400" i="1" dirty="0" smtClean="0"/>
          </a:p>
          <a:p>
            <a:pPr marL="0" indent="0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ru-RU" sz="2400" i="1" dirty="0" smtClean="0"/>
              <a:t>Основной признак предприятия – это наличие в его собственности, хозяйственном ведении или оперативном управлении обособленного </a:t>
            </a:r>
            <a:r>
              <a:rPr lang="ru-RU" sz="2400" b="1" i="1" dirty="0" smtClean="0"/>
              <a:t>имущества.</a:t>
            </a:r>
            <a:endParaRPr lang="ru-RU" sz="2400" i="1" dirty="0"/>
          </a:p>
          <a:p>
            <a:pPr marL="0" indent="0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ru-RU" sz="2400" i="1" dirty="0" smtClean="0"/>
              <a:t>Именно оно обеспечивает материально-техническую возможность функционирования предприятия, его экономическую самостоятельность.</a:t>
            </a:r>
          </a:p>
          <a:p>
            <a:pPr marL="0" indent="0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62" y="3485073"/>
            <a:ext cx="6326038" cy="33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02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6">
            <a:extLst>
              <a:ext uri="{FF2B5EF4-FFF2-40B4-BE49-F238E27FC236}">
                <a16:creationId xmlns:a16="http://schemas.microsoft.com/office/drawing/2014/main" id="{DC140D1F-EB23-40A9-B71D-B2673924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119" y="503049"/>
            <a:ext cx="734536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altLang="ru-RU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 имущества предприятия:</a:t>
            </a:r>
            <a:endParaRPr lang="ru-RU" alt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FC624FE2-915E-416F-8B0A-F937028A4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1916113"/>
            <a:ext cx="2808288" cy="6477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Имущество  предприятия (фирмы)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8A1A2868-F9D3-4C5D-A62F-6A396729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492375"/>
            <a:ext cx="2087562" cy="6477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Основные фонды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1D5B0265-A599-47EC-9C1A-E0C3DA4D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2924175"/>
            <a:ext cx="2087563" cy="6477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Оборотные средства</a:t>
            </a: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C4621153-887C-4CE9-A014-6A6146EEA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2492375"/>
            <a:ext cx="2087563" cy="6477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Нематериальные активы</a:t>
            </a: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20140477-F560-471C-ADB4-798DC438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429000"/>
            <a:ext cx="1512888" cy="86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Производ-ственного назначения </a:t>
            </a:r>
          </a:p>
        </p:txBody>
      </p:sp>
      <p:sp>
        <p:nvSpPr>
          <p:cNvPr id="63501" name="Rectangle 13">
            <a:extLst>
              <a:ext uri="{FF2B5EF4-FFF2-40B4-BE49-F238E27FC236}">
                <a16:creationId xmlns:a16="http://schemas.microsoft.com/office/drawing/2014/main" id="{379E61CF-8AE9-4016-A02B-76F56BCD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3429000"/>
            <a:ext cx="1584325" cy="86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Непроизвод-ственного назначения </a:t>
            </a:r>
          </a:p>
        </p:txBody>
      </p:sp>
      <p:sp>
        <p:nvSpPr>
          <p:cNvPr id="63502" name="Rectangle 14">
            <a:extLst>
              <a:ext uri="{FF2B5EF4-FFF2-40B4-BE49-F238E27FC236}">
                <a16:creationId xmlns:a16="http://schemas.microsoft.com/office/drawing/2014/main" id="{6F93A48D-BC2D-4000-865A-B0F4C545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4581525"/>
            <a:ext cx="1366837" cy="6492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Промыш-ленные  </a:t>
            </a:r>
          </a:p>
        </p:txBody>
      </p:sp>
      <p:sp>
        <p:nvSpPr>
          <p:cNvPr id="63503" name="Rectangle 15">
            <a:extLst>
              <a:ext uri="{FF2B5EF4-FFF2-40B4-BE49-F238E27FC236}">
                <a16:creationId xmlns:a16="http://schemas.microsoft.com/office/drawing/2014/main" id="{D9C16768-36E2-46FC-BD19-C698A7CED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4581525"/>
            <a:ext cx="1512887" cy="6492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Непромыш-ленные  </a:t>
            </a:r>
          </a:p>
        </p:txBody>
      </p:sp>
      <p:sp>
        <p:nvSpPr>
          <p:cNvPr id="14347" name="Line 16">
            <a:extLst>
              <a:ext uri="{FF2B5EF4-FFF2-40B4-BE49-F238E27FC236}">
                <a16:creationId xmlns:a16="http://schemas.microsoft.com/office/drawing/2014/main" id="{8B529DC3-CF90-4E85-8849-91A8C9BA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2205039"/>
            <a:ext cx="0" cy="2873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48" name="Line 18">
            <a:extLst>
              <a:ext uri="{FF2B5EF4-FFF2-40B4-BE49-F238E27FC236}">
                <a16:creationId xmlns:a16="http://schemas.microsoft.com/office/drawing/2014/main" id="{8CD0B930-A11C-493F-8848-6ABD1302E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6" y="2205038"/>
            <a:ext cx="15843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49" name="Line 24">
            <a:extLst>
              <a:ext uri="{FF2B5EF4-FFF2-40B4-BE49-F238E27FC236}">
                <a16:creationId xmlns:a16="http://schemas.microsoft.com/office/drawing/2014/main" id="{07A89136-AAF9-44F5-94BD-4FB7EA183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775" y="4292601"/>
            <a:ext cx="0" cy="2889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50" name="Line 26">
            <a:extLst>
              <a:ext uri="{FF2B5EF4-FFF2-40B4-BE49-F238E27FC236}">
                <a16:creationId xmlns:a16="http://schemas.microsoft.com/office/drawing/2014/main" id="{D76EA8FC-3A4B-48A5-8900-3BDFA5226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013" y="4435475"/>
            <a:ext cx="1655762" cy="15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51" name="Line 27">
            <a:extLst>
              <a:ext uri="{FF2B5EF4-FFF2-40B4-BE49-F238E27FC236}">
                <a16:creationId xmlns:a16="http://schemas.microsoft.com/office/drawing/2014/main" id="{F235377D-DEC0-4CD4-9004-AFE381AC9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4437063"/>
            <a:ext cx="0" cy="1444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52" name="Line 28">
            <a:extLst>
              <a:ext uri="{FF2B5EF4-FFF2-40B4-BE49-F238E27FC236}">
                <a16:creationId xmlns:a16="http://schemas.microsoft.com/office/drawing/2014/main" id="{FFE4E226-5FBC-445F-99C9-CE8E7B2A8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3141664"/>
            <a:ext cx="0" cy="142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53" name="Line 29">
            <a:extLst>
              <a:ext uri="{FF2B5EF4-FFF2-40B4-BE49-F238E27FC236}">
                <a16:creationId xmlns:a16="http://schemas.microsoft.com/office/drawing/2014/main" id="{1A5332CD-C49D-4C45-8415-B1140A3EF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9" y="3282950"/>
            <a:ext cx="1684337" cy="15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54" name="Line 30">
            <a:extLst>
              <a:ext uri="{FF2B5EF4-FFF2-40B4-BE49-F238E27FC236}">
                <a16:creationId xmlns:a16="http://schemas.microsoft.com/office/drawing/2014/main" id="{8D38A3C4-E6BA-40DE-8E8D-60E2E9216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3284538"/>
            <a:ext cx="0" cy="1444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55" name="Line 31">
            <a:extLst>
              <a:ext uri="{FF2B5EF4-FFF2-40B4-BE49-F238E27FC236}">
                <a16:creationId xmlns:a16="http://schemas.microsoft.com/office/drawing/2014/main" id="{CD1C3498-7755-438E-A855-538F65637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2565401"/>
            <a:ext cx="0" cy="3587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521" name="Rectangle 33">
            <a:extLst>
              <a:ext uri="{FF2B5EF4-FFF2-40B4-BE49-F238E27FC236}">
                <a16:creationId xmlns:a16="http://schemas.microsoft.com/office/drawing/2014/main" id="{4BB3E612-1E14-4082-9459-0B592EE7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076700"/>
            <a:ext cx="1296988" cy="6477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Средства в обороте</a:t>
            </a:r>
          </a:p>
        </p:txBody>
      </p:sp>
      <p:sp>
        <p:nvSpPr>
          <p:cNvPr id="63522" name="Rectangle 34">
            <a:extLst>
              <a:ext uri="{FF2B5EF4-FFF2-40B4-BE49-F238E27FC236}">
                <a16:creationId xmlns:a16="http://schemas.microsoft.com/office/drawing/2014/main" id="{F8DD57EB-4D66-474A-9E2C-794221DD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4076700"/>
            <a:ext cx="1439863" cy="6477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Средства в обращении</a:t>
            </a:r>
          </a:p>
        </p:txBody>
      </p:sp>
      <p:sp>
        <p:nvSpPr>
          <p:cNvPr id="14358" name="Line 35">
            <a:extLst>
              <a:ext uri="{FF2B5EF4-FFF2-40B4-BE49-F238E27FC236}">
                <a16:creationId xmlns:a16="http://schemas.microsoft.com/office/drawing/2014/main" id="{C5A03F9C-A3CE-43F1-A5D6-9E759C820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3860800"/>
            <a:ext cx="143986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59" name="Line 36">
            <a:extLst>
              <a:ext uri="{FF2B5EF4-FFF2-40B4-BE49-F238E27FC236}">
                <a16:creationId xmlns:a16="http://schemas.microsoft.com/office/drawing/2014/main" id="{59AFF571-D9DA-4F58-B537-E78240AFA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573464"/>
            <a:ext cx="0" cy="2873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60" name="Line 37">
            <a:extLst>
              <a:ext uri="{FF2B5EF4-FFF2-40B4-BE49-F238E27FC236}">
                <a16:creationId xmlns:a16="http://schemas.microsoft.com/office/drawing/2014/main" id="{AF350F1F-DD47-4285-B969-07B393B75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3860800"/>
            <a:ext cx="0" cy="2159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61" name="Line 38">
            <a:extLst>
              <a:ext uri="{FF2B5EF4-FFF2-40B4-BE49-F238E27FC236}">
                <a16:creationId xmlns:a16="http://schemas.microsoft.com/office/drawing/2014/main" id="{CDD70840-F0B5-4FC0-85B0-A1B117256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3860800"/>
            <a:ext cx="0" cy="2159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62" name="Line 39">
            <a:extLst>
              <a:ext uri="{FF2B5EF4-FFF2-40B4-BE49-F238E27FC236}">
                <a16:creationId xmlns:a16="http://schemas.microsoft.com/office/drawing/2014/main" id="{420E2A26-2EE7-4E1E-9378-2ED1BF11C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4788" y="2205038"/>
            <a:ext cx="14398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63" name="Line 40">
            <a:extLst>
              <a:ext uri="{FF2B5EF4-FFF2-40B4-BE49-F238E27FC236}">
                <a16:creationId xmlns:a16="http://schemas.microsoft.com/office/drawing/2014/main" id="{4958A79A-6F5E-460E-ADF2-9868E9427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4650" y="2205039"/>
            <a:ext cx="0" cy="2873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529" name="Rectangle 41">
            <a:extLst>
              <a:ext uri="{FF2B5EF4-FFF2-40B4-BE49-F238E27FC236}">
                <a16:creationId xmlns:a16="http://schemas.microsoft.com/office/drawing/2014/main" id="{EFDD7FA2-8635-4B94-8B6D-2979CC2E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3357563"/>
            <a:ext cx="1800225" cy="86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Интеллекту-альная собственность</a:t>
            </a:r>
          </a:p>
        </p:txBody>
      </p:sp>
      <p:sp>
        <p:nvSpPr>
          <p:cNvPr id="63530" name="Rectangle 42">
            <a:extLst>
              <a:ext uri="{FF2B5EF4-FFF2-40B4-BE49-F238E27FC236}">
                <a16:creationId xmlns:a16="http://schemas.microsoft.com/office/drawing/2014/main" id="{92FBD22F-33F7-4349-B5A2-2987F643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4365625"/>
            <a:ext cx="1800225" cy="6477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Имуществен-ные права</a:t>
            </a:r>
          </a:p>
        </p:txBody>
      </p:sp>
      <p:sp>
        <p:nvSpPr>
          <p:cNvPr id="14366" name="Line 43">
            <a:extLst>
              <a:ext uri="{FF2B5EF4-FFF2-40B4-BE49-F238E27FC236}">
                <a16:creationId xmlns:a16="http://schemas.microsoft.com/office/drawing/2014/main" id="{38E491E8-DDC0-44B7-9BCF-16D68C3CB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3141664"/>
            <a:ext cx="0" cy="15827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67" name="Line 44">
            <a:extLst>
              <a:ext uri="{FF2B5EF4-FFF2-40B4-BE49-F238E27FC236}">
                <a16:creationId xmlns:a16="http://schemas.microsoft.com/office/drawing/2014/main" id="{C951F481-3B7C-462D-A46C-87AD9D108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4724400"/>
            <a:ext cx="2159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68" name="Line 45">
            <a:extLst>
              <a:ext uri="{FF2B5EF4-FFF2-40B4-BE49-F238E27FC236}">
                <a16:creationId xmlns:a16="http://schemas.microsoft.com/office/drawing/2014/main" id="{644047A6-54B5-4965-A179-F8A499DB5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3789363"/>
            <a:ext cx="2159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69" name="Line 30">
            <a:extLst>
              <a:ext uri="{FF2B5EF4-FFF2-40B4-BE49-F238E27FC236}">
                <a16:creationId xmlns:a16="http://schemas.microsoft.com/office/drawing/2014/main" id="{602D1063-1CE8-4D37-B50E-3E74AABB4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3286126"/>
            <a:ext cx="0" cy="1444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2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6">
            <a:extLst>
              <a:ext uri="{FF2B5EF4-FFF2-40B4-BE49-F238E27FC236}">
                <a16:creationId xmlns:a16="http://schemas.microsoft.com/office/drawing/2014/main" id="{DC140D1F-EB23-40A9-B71D-B2673924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690" y="261509"/>
            <a:ext cx="9929004" cy="218521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ru-RU" altLang="ru-RU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фонды предприятия:</a:t>
            </a:r>
          </a:p>
          <a:p>
            <a:pPr algn="ctr" eaLnBrk="1" hangingPunct="1">
              <a:defRPr/>
            </a:pPr>
            <a:endParaRPr lang="ru-RU" altLang="ru-RU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defRPr/>
            </a:pPr>
            <a:r>
              <a:rPr lang="ru-RU" altLang="ru-RU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Материально-вещественные ценности, действующие в неизменной натуральной форме в течение длительного периода и утрачивающие свою стоимость постепенно и частями.</a:t>
            </a:r>
          </a:p>
          <a:p>
            <a:pPr algn="just" eaLnBrk="1" hangingPunct="1">
              <a:defRPr/>
            </a:pPr>
            <a:endParaRPr lang="ru-RU" altLang="ru-RU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94626" y="2182484"/>
            <a:ext cx="9187132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80000"/>
              </a:lnSpc>
              <a:defRPr/>
            </a:pPr>
            <a:r>
              <a:rPr lang="ru-RU" b="1" dirty="0"/>
              <a:t>Классификация </a:t>
            </a:r>
            <a:r>
              <a:rPr lang="ru-RU" b="1" dirty="0" smtClean="0"/>
              <a:t>основных фондов:</a:t>
            </a:r>
          </a:p>
          <a:p>
            <a:pPr marL="609600" indent="-609600">
              <a:lnSpc>
                <a:spcPct val="80000"/>
              </a:lnSpc>
              <a:defRPr/>
            </a:pPr>
            <a:endParaRPr lang="ru-RU" b="1" dirty="0"/>
          </a:p>
          <a:p>
            <a:pPr marL="609600" indent="-609600">
              <a:buFontTx/>
              <a:buAutoNum type="arabicPeriod"/>
              <a:defRPr/>
            </a:pPr>
            <a:r>
              <a:rPr lang="ru-RU" b="1" dirty="0"/>
              <a:t>По роли в процессе производства</a:t>
            </a:r>
            <a:r>
              <a:rPr lang="ru-RU" dirty="0"/>
              <a:t> </a:t>
            </a:r>
            <a:r>
              <a:rPr lang="ru-RU" i="1" dirty="0"/>
              <a:t>(производственные и непроизводственные)</a:t>
            </a:r>
          </a:p>
          <a:p>
            <a:pPr marL="609600" indent="-609600">
              <a:buFontTx/>
              <a:buAutoNum type="arabicPeriod"/>
              <a:defRPr/>
            </a:pPr>
            <a:r>
              <a:rPr lang="ru-RU" b="1" dirty="0"/>
              <a:t>По  функциям в производственном процессе</a:t>
            </a:r>
            <a:r>
              <a:rPr lang="ru-RU" dirty="0"/>
              <a:t> </a:t>
            </a:r>
            <a:r>
              <a:rPr lang="ru-RU" i="1" dirty="0"/>
              <a:t>(активные и пассивные)</a:t>
            </a:r>
          </a:p>
          <a:p>
            <a:pPr marL="609600" indent="-609600">
              <a:buFontTx/>
              <a:buAutoNum type="arabicPeriod"/>
              <a:defRPr/>
            </a:pPr>
            <a:r>
              <a:rPr lang="ru-RU" b="1" dirty="0"/>
              <a:t>По принадлежности</a:t>
            </a:r>
            <a:r>
              <a:rPr lang="ru-RU" dirty="0"/>
              <a:t> </a:t>
            </a:r>
            <a:r>
              <a:rPr lang="ru-RU" i="1" dirty="0"/>
              <a:t>(собственные и арендованные) </a:t>
            </a:r>
          </a:p>
          <a:p>
            <a:pPr marL="609600" indent="-609600">
              <a:defRPr/>
            </a:pPr>
            <a:r>
              <a:rPr lang="ru-RU" b="1" dirty="0"/>
              <a:t>4.</a:t>
            </a:r>
            <a:r>
              <a:rPr lang="ru-RU" dirty="0"/>
              <a:t>       </a:t>
            </a:r>
            <a:r>
              <a:rPr lang="ru-RU" b="1" dirty="0"/>
              <a:t>По вещественно-натуральному </a:t>
            </a:r>
            <a:r>
              <a:rPr lang="ru-RU" b="1" i="1" dirty="0"/>
              <a:t>составу</a:t>
            </a:r>
            <a:r>
              <a:rPr lang="ru-RU" i="1" dirty="0"/>
              <a:t>(здания,  сооружения, рабочие и силовые машины и оборудование, измерительные и регулирующие приборы и устройства, вычислительная техника,  транспортные средства, инструмент, производственный и хозяйственный инвентарь, рабочий, продуктивный и племенной скот, многолетние насаждения, земельные участки, объекты природопользования).</a:t>
            </a:r>
          </a:p>
        </p:txBody>
      </p:sp>
    </p:spTree>
    <p:extLst>
      <p:ext uri="{BB962C8B-B14F-4D97-AF65-F5344CB8AC3E}">
        <p14:creationId xmlns:p14="http://schemas.microsoft.com/office/powerpoint/2010/main" val="2105032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6">
            <a:extLst>
              <a:ext uri="{FF2B5EF4-FFF2-40B4-BE49-F238E27FC236}">
                <a16:creationId xmlns:a16="http://schemas.microsoft.com/office/drawing/2014/main" id="{DC140D1F-EB23-40A9-B71D-B2673924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690" y="261509"/>
            <a:ext cx="992900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 основных фондов (ОФ) – это соотношение различных групп ОПФ в их общей среднегодовой стоимости (ОФ </a:t>
            </a:r>
            <a:r>
              <a:rPr lang="ru-RU" altLang="ru-RU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ср. год</a:t>
            </a:r>
            <a:r>
              <a:rPr lang="ru-RU" alt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altLang="ru-RU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defRPr/>
            </a:pPr>
            <a:endParaRPr lang="ru-RU" altLang="ru-RU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380891" y="1552755"/>
            <a:ext cx="9191444" cy="4196242"/>
          </a:xfrm>
        </p:spPr>
        <p:txBody>
          <a:bodyPr>
            <a:normAutofit/>
          </a:bodyPr>
          <a:lstStyle/>
          <a:p>
            <a:pPr marL="0" indent="0">
              <a:buFont typeface="Wingdings 2" panose="05020102010507070707" pitchFamily="18" charset="2"/>
              <a:buNone/>
            </a:pPr>
            <a:endParaRPr lang="en-US" altLang="ru-RU" b="1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ru-RU" sz="2400" b="1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ru-RU" altLang="ru-RU" sz="2400" b="1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ru-RU" altLang="ru-RU" sz="2400" b="1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ru-RU" altLang="ru-RU" sz="2400" b="1" dirty="0" smtClean="0"/>
              <a:t>ОФ </a:t>
            </a:r>
            <a:r>
              <a:rPr lang="ru-RU" altLang="ru-RU" sz="2400" b="1" baseline="-25000" dirty="0" smtClean="0"/>
              <a:t>нач. г.</a:t>
            </a:r>
            <a:r>
              <a:rPr lang="ru-RU" altLang="ru-RU" sz="2400" b="1" dirty="0" smtClean="0"/>
              <a:t> – </a:t>
            </a:r>
            <a:r>
              <a:rPr lang="ru-RU" altLang="ru-RU" sz="2000" b="1" dirty="0" smtClean="0"/>
              <a:t>стоимость ОФ на начало года, руб.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ru-RU" altLang="ru-RU" sz="2400" b="1" dirty="0" smtClean="0"/>
              <a:t>ОФ </a:t>
            </a:r>
            <a:r>
              <a:rPr lang="ru-RU" altLang="ru-RU" sz="2400" b="1" baseline="-25000" dirty="0" err="1" smtClean="0"/>
              <a:t>вв</a:t>
            </a:r>
            <a:r>
              <a:rPr lang="ru-RU" altLang="ru-RU" sz="2400" b="1" baseline="-25000" dirty="0" smtClean="0"/>
              <a:t> </a:t>
            </a:r>
            <a:r>
              <a:rPr lang="ru-RU" altLang="ru-RU" sz="2400" b="1" dirty="0" smtClean="0"/>
              <a:t>– </a:t>
            </a:r>
            <a:r>
              <a:rPr lang="ru-RU" altLang="ru-RU" sz="2000" b="1" dirty="0" smtClean="0"/>
              <a:t>стоимость ОФ, введенных в течение года, руб.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ru-RU" altLang="ru-RU" sz="2400" b="1" dirty="0" smtClean="0"/>
              <a:t>ОФ </a:t>
            </a:r>
            <a:r>
              <a:rPr lang="ru-RU" altLang="ru-RU" sz="2400" b="1" baseline="-25000" dirty="0" err="1" smtClean="0"/>
              <a:t>выб</a:t>
            </a:r>
            <a:r>
              <a:rPr lang="ru-RU" altLang="ru-RU" sz="2400" b="1" dirty="0" smtClean="0"/>
              <a:t> – </a:t>
            </a:r>
            <a:r>
              <a:rPr lang="ru-RU" altLang="ru-RU" sz="2000" b="1" dirty="0" smtClean="0"/>
              <a:t>стоимость ОФ, выбывших в течение года, руб.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ru-RU" sz="2000" b="1" dirty="0" smtClean="0"/>
              <a:t>n1</a:t>
            </a:r>
            <a:r>
              <a:rPr lang="ru-RU" altLang="ru-RU" sz="2000" b="1" dirty="0" smtClean="0"/>
              <a:t> – количество полных месяцев с момента ввода ОФ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ru-RU" sz="2000" b="1" dirty="0" smtClean="0"/>
              <a:t>n2</a:t>
            </a:r>
            <a:r>
              <a:rPr lang="ru-RU" altLang="ru-RU" sz="2000" b="1" dirty="0" smtClean="0"/>
              <a:t> – количество полных месяцев с момента выбытия ОФ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32" y="1831169"/>
            <a:ext cx="8121930" cy="13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6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61ACB99-6FAE-4C68-B3E5-8A65EEA2FC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5600" y="855580"/>
          <a:ext cx="7992887" cy="372528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09042">
                  <a:extLst>
                    <a:ext uri="{9D8B030D-6E8A-4147-A177-3AD203B41FA5}">
                      <a16:colId xmlns:a16="http://schemas.microsoft.com/office/drawing/2014/main" val="4150917645"/>
                    </a:ext>
                  </a:extLst>
                </a:gridCol>
                <a:gridCol w="1133922">
                  <a:extLst>
                    <a:ext uri="{9D8B030D-6E8A-4147-A177-3AD203B41FA5}">
                      <a16:colId xmlns:a16="http://schemas.microsoft.com/office/drawing/2014/main" val="14555004"/>
                    </a:ext>
                  </a:extLst>
                </a:gridCol>
                <a:gridCol w="1106210">
                  <a:extLst>
                    <a:ext uri="{9D8B030D-6E8A-4147-A177-3AD203B41FA5}">
                      <a16:colId xmlns:a16="http://schemas.microsoft.com/office/drawing/2014/main" val="3039181727"/>
                    </a:ext>
                  </a:extLst>
                </a:gridCol>
                <a:gridCol w="1106210">
                  <a:extLst>
                    <a:ext uri="{9D8B030D-6E8A-4147-A177-3AD203B41FA5}">
                      <a16:colId xmlns:a16="http://schemas.microsoft.com/office/drawing/2014/main" val="16055691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3483111036"/>
                    </a:ext>
                  </a:extLst>
                </a:gridCol>
                <a:gridCol w="1145864">
                  <a:extLst>
                    <a:ext uri="{9D8B030D-6E8A-4147-A177-3AD203B41FA5}">
                      <a16:colId xmlns:a16="http://schemas.microsoft.com/office/drawing/2014/main" val="3792164286"/>
                    </a:ext>
                  </a:extLst>
                </a:gridCol>
                <a:gridCol w="654335">
                  <a:extLst>
                    <a:ext uri="{9D8B030D-6E8A-4147-A177-3AD203B41FA5}">
                      <a16:colId xmlns:a16="http://schemas.microsoft.com/office/drawing/2014/main" val="565480718"/>
                    </a:ext>
                  </a:extLst>
                </a:gridCol>
              </a:tblGrid>
              <a:tr h="26919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Группы основных средств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2018 год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2019 год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Отклонение: +; -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81076"/>
                  </a:ext>
                </a:extLst>
              </a:tr>
              <a:tr h="6757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тыс. руб.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уд. вес, %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тыс. руб.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уд. вес, %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абсолютное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 уд. вес.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455562"/>
                  </a:ext>
                </a:extLst>
              </a:tr>
              <a:tr h="445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Земельные участки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8673758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16,7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8673758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15,6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-1,1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644599"/>
                  </a:ext>
                </a:extLst>
              </a:tr>
              <a:tr h="2250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Здания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7424439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14,1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7724026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13,9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+299587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-0,2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97945"/>
                  </a:ext>
                </a:extLst>
              </a:tr>
              <a:tr h="2691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Сооружения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2152424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4,3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2645531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4,8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+493107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+0,5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946392"/>
                  </a:ext>
                </a:extLst>
              </a:tr>
              <a:tr h="407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Машины и оборудование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31640378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61,0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34458137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62,0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+2817759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+1,0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980029"/>
                  </a:ext>
                </a:extLst>
              </a:tr>
              <a:tr h="2146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Транспорт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1474545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2,9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1522242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2,7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47697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-0,2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65308"/>
                  </a:ext>
                </a:extLst>
              </a:tr>
              <a:tr h="454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Производствен-ный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инвентарь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534765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573551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38786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209528"/>
                  </a:ext>
                </a:extLst>
              </a:tr>
              <a:tr h="4450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Многолетние насаждения 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5651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5651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587951"/>
                  </a:ext>
                </a:extLst>
              </a:tr>
              <a:tr h="194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Итого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51905960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100,0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55602896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100,0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+3696936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х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2126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B156D7-7688-48F4-B99D-22A82C619A6A}"/>
              </a:ext>
            </a:extLst>
          </p:cNvPr>
          <p:cNvSpPr txBox="1"/>
          <p:nvPr/>
        </p:nvSpPr>
        <p:spPr>
          <a:xfrm>
            <a:off x="1775520" y="188641"/>
            <a:ext cx="871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 основных средств АО «НПК «Уралвагонзавод»</a:t>
            </a:r>
          </a:p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2018 – 2019 гг.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B7626A-58B8-4376-A195-305D1E8992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4657498"/>
            <a:ext cx="3816424" cy="20838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27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>
            <a:extLst>
              <a:ext uri="{FF2B5EF4-FFF2-40B4-BE49-F238E27FC236}">
                <a16:creationId xmlns:a16="http://schemas.microsoft.com/office/drawing/2014/main" id="{E7161F6A-3B56-45BD-B1F9-755673D98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587666"/>
            <a:ext cx="7561262" cy="3540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altLang="ru-RU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!</a:t>
            </a:r>
            <a:r>
              <a:rPr lang="ru-RU" altLang="ru-RU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altLang="ru-RU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Характерные черты основных фондов:</a:t>
            </a:r>
          </a:p>
          <a:p>
            <a:pPr eaLnBrk="1" hangingPunct="1">
              <a:defRPr/>
            </a:pPr>
            <a:endParaRPr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Участвуют в процессе производства продукции, работ и услуг длительное время.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 процессе производства постепенно изнашиваются.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Не меняют в течение эксплуатации своей материально-вещественной формы.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Переносят свою стоимость на готовую продукцию по частям в виде амортизационных отчислений.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1788E6FF-0412-4CF3-A147-B7BF16F5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444" y="4714459"/>
            <a:ext cx="75628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Учет в натуральных показателях – </a:t>
            </a:r>
            <a:r>
              <a:rPr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инвентаризация </a:t>
            </a:r>
          </a:p>
        </p:txBody>
      </p:sp>
      <p:sp>
        <p:nvSpPr>
          <p:cNvPr id="64522" name="Text Box 10">
            <a:extLst>
              <a:ext uri="{FF2B5EF4-FFF2-40B4-BE49-F238E27FC236}">
                <a16:creationId xmlns:a16="http://schemas.microsoft.com/office/drawing/2014/main" id="{E32FEDA8-7535-4560-ACC8-781D4C2F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601" y="5445224"/>
            <a:ext cx="76342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Учет в стоимостных показателях – </a:t>
            </a:r>
            <a:r>
              <a:rPr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определение общей величины основных фондов</a:t>
            </a:r>
          </a:p>
        </p:txBody>
      </p:sp>
    </p:spTree>
    <p:extLst>
      <p:ext uri="{BB962C8B-B14F-4D97-AF65-F5344CB8AC3E}">
        <p14:creationId xmlns:p14="http://schemas.microsoft.com/office/powerpoint/2010/main" val="1741080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>
            <a:extLst>
              <a:ext uri="{FF2B5EF4-FFF2-40B4-BE49-F238E27FC236}">
                <a16:creationId xmlns:a16="http://schemas.microsoft.com/office/drawing/2014/main" id="{6CB804BC-478C-4D9F-AF2C-48478C0C7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8" y="161926"/>
            <a:ext cx="68389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Виды стоимостной оценки основных фондов: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7BCF38F0-026F-4CF4-9EC8-6CA22936F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6" y="733426"/>
            <a:ext cx="700246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 первоначальной стоимости (ПС): </a:t>
            </a:r>
            <a:r>
              <a:rPr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ПС = Ц + ТР + М</a:t>
            </a: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0075C645-FFE6-4AA7-9212-D3432AA03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6" y="1190626"/>
            <a:ext cx="734536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2. По остаточной стоимости (ОС): </a:t>
            </a:r>
            <a:r>
              <a:rPr kumimoji="0" lang="ru-RU" altLang="ru-RU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ОС = ПС - И</a:t>
            </a:r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76C571C0-1D36-4295-8A65-995658D4B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6" y="1597026"/>
            <a:ext cx="734536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3. По восстановительной стоимости (ВС): </a:t>
            </a:r>
            <a:r>
              <a:rPr kumimoji="0"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ВС = ПС х К</a:t>
            </a:r>
            <a:r>
              <a:rPr kumimoji="0" lang="ru-RU" altLang="ru-RU" b="1" i="1" baseline="-1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ПЕРЕОЦ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65DF2A3B-5D58-4E0E-95B1-8B264D7C7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8" y="2051051"/>
            <a:ext cx="7848600" cy="7794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4. По восстановительной стоимости с учетом износа: 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  ВС</a:t>
            </a:r>
            <a:r>
              <a:rPr kumimoji="0" lang="ru-RU" altLang="ru-RU" b="1" i="1" baseline="-1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ИЗН</a:t>
            </a:r>
            <a:r>
              <a:rPr kumimoji="0"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= ВС – И</a:t>
            </a:r>
            <a:endParaRPr kumimoji="0" lang="ru-RU" altLang="ru-RU" b="1" i="1" baseline="-100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71" name="Rectangle 11">
            <a:extLst>
              <a:ext uri="{FF2B5EF4-FFF2-40B4-BE49-F238E27FC236}">
                <a16:creationId xmlns:a16="http://schemas.microsoft.com/office/drawing/2014/main" id="{15A3B25E-CBBF-44F5-933E-ED6B9149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3284538"/>
            <a:ext cx="3671887" cy="3603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Износ основных фондов</a:t>
            </a:r>
          </a:p>
        </p:txBody>
      </p:sp>
      <p:sp>
        <p:nvSpPr>
          <p:cNvPr id="66572" name="Rectangle 12">
            <a:extLst>
              <a:ext uri="{FF2B5EF4-FFF2-40B4-BE49-F238E27FC236}">
                <a16:creationId xmlns:a16="http://schemas.microsoft.com/office/drawing/2014/main" id="{66DF710B-F2EB-4C73-A88D-87A17E29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3933826"/>
            <a:ext cx="2232025" cy="3603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Моральный</a:t>
            </a:r>
          </a:p>
        </p:txBody>
      </p:sp>
      <p:sp>
        <p:nvSpPr>
          <p:cNvPr id="66573" name="Rectangle 13">
            <a:extLst>
              <a:ext uri="{FF2B5EF4-FFF2-40B4-BE49-F238E27FC236}">
                <a16:creationId xmlns:a16="http://schemas.microsoft.com/office/drawing/2014/main" id="{9D6E48C4-B7D9-4D75-8161-BBFD42E0C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3933826"/>
            <a:ext cx="2232025" cy="3603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Физический</a:t>
            </a:r>
          </a:p>
        </p:txBody>
      </p:sp>
      <p:sp>
        <p:nvSpPr>
          <p:cNvPr id="66574" name="Rectangle 14">
            <a:extLst>
              <a:ext uri="{FF2B5EF4-FFF2-40B4-BE49-F238E27FC236}">
                <a16:creationId xmlns:a16="http://schemas.microsoft.com/office/drawing/2014/main" id="{4D2DC26F-40D0-4F03-84B5-40B97F43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9" y="4581526"/>
            <a:ext cx="1296987" cy="5762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Первая форма </a:t>
            </a:r>
          </a:p>
        </p:txBody>
      </p:sp>
      <p:sp>
        <p:nvSpPr>
          <p:cNvPr id="66575" name="Rectangle 15">
            <a:extLst>
              <a:ext uri="{FF2B5EF4-FFF2-40B4-BE49-F238E27FC236}">
                <a16:creationId xmlns:a16="http://schemas.microsoft.com/office/drawing/2014/main" id="{0BE640D9-74C0-4509-8156-D204C19B7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4581526"/>
            <a:ext cx="1295400" cy="5762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Вторая форма </a:t>
            </a:r>
          </a:p>
        </p:txBody>
      </p:sp>
      <p:sp>
        <p:nvSpPr>
          <p:cNvPr id="16397" name="Line 16">
            <a:extLst>
              <a:ext uri="{FF2B5EF4-FFF2-40B4-BE49-F238E27FC236}">
                <a16:creationId xmlns:a16="http://schemas.microsoft.com/office/drawing/2014/main" id="{08F74FFE-3F9A-4726-959E-6F4AA1CFD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9" y="3789363"/>
            <a:ext cx="2808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98" name="Line 17">
            <a:extLst>
              <a:ext uri="{FF2B5EF4-FFF2-40B4-BE49-F238E27FC236}">
                <a16:creationId xmlns:a16="http://schemas.microsoft.com/office/drawing/2014/main" id="{5D27D28E-9F35-44F1-BEAA-D64983D25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3789363"/>
            <a:ext cx="0" cy="1444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99" name="Line 18">
            <a:extLst>
              <a:ext uri="{FF2B5EF4-FFF2-40B4-BE49-F238E27FC236}">
                <a16:creationId xmlns:a16="http://schemas.microsoft.com/office/drawing/2014/main" id="{AF5275AB-DBAD-4CD7-AE5C-3A4107E13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5" y="3789363"/>
            <a:ext cx="0" cy="1444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00" name="Line 19">
            <a:extLst>
              <a:ext uri="{FF2B5EF4-FFF2-40B4-BE49-F238E27FC236}">
                <a16:creationId xmlns:a16="http://schemas.microsoft.com/office/drawing/2014/main" id="{9A58E9CF-9A01-47FF-85E1-5BC3605D4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3644901"/>
            <a:ext cx="0" cy="1444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01" name="Line 20">
            <a:extLst>
              <a:ext uri="{FF2B5EF4-FFF2-40B4-BE49-F238E27FC236}">
                <a16:creationId xmlns:a16="http://schemas.microsoft.com/office/drawing/2014/main" id="{61F3EFB7-A246-4862-9153-9194200AD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4437063"/>
            <a:ext cx="13684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02" name="Line 21">
            <a:extLst>
              <a:ext uri="{FF2B5EF4-FFF2-40B4-BE49-F238E27FC236}">
                <a16:creationId xmlns:a16="http://schemas.microsoft.com/office/drawing/2014/main" id="{293E266A-6C36-406A-86FB-92D4385F1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4437063"/>
            <a:ext cx="0" cy="1444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03" name="Line 23">
            <a:extLst>
              <a:ext uri="{FF2B5EF4-FFF2-40B4-BE49-F238E27FC236}">
                <a16:creationId xmlns:a16="http://schemas.microsoft.com/office/drawing/2014/main" id="{1F38EFCC-692E-4039-A7C9-39B79E52E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4437063"/>
            <a:ext cx="0" cy="1444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04" name="Line 24">
            <a:extLst>
              <a:ext uri="{FF2B5EF4-FFF2-40B4-BE49-F238E27FC236}">
                <a16:creationId xmlns:a16="http://schemas.microsoft.com/office/drawing/2014/main" id="{563619CA-72AB-4CE7-9439-A533DCD0D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4292601"/>
            <a:ext cx="0" cy="142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6585" name="Rectangle 25">
            <a:extLst>
              <a:ext uri="{FF2B5EF4-FFF2-40B4-BE49-F238E27FC236}">
                <a16:creationId xmlns:a16="http://schemas.microsoft.com/office/drawing/2014/main" id="{FEB51D8E-C166-44BB-AF29-F611D201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4652963"/>
            <a:ext cx="1728788" cy="5762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При эксплуатации </a:t>
            </a:r>
          </a:p>
        </p:txBody>
      </p:sp>
      <p:sp>
        <p:nvSpPr>
          <p:cNvPr id="66586" name="Rectangle 26">
            <a:extLst>
              <a:ext uri="{FF2B5EF4-FFF2-40B4-BE49-F238E27FC236}">
                <a16:creationId xmlns:a16="http://schemas.microsoft.com/office/drawing/2014/main" id="{1CFAC8CA-AD7B-478F-A10E-22137A2C0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5516563"/>
            <a:ext cx="1366837" cy="3603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Полный</a:t>
            </a:r>
          </a:p>
        </p:txBody>
      </p:sp>
      <p:sp>
        <p:nvSpPr>
          <p:cNvPr id="66587" name="Rectangle 27">
            <a:extLst>
              <a:ext uri="{FF2B5EF4-FFF2-40B4-BE49-F238E27FC236}">
                <a16:creationId xmlns:a16="http://schemas.microsoft.com/office/drawing/2014/main" id="{CD3B8E7C-D333-41AA-8DA9-AAF2FE1B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6" y="5516563"/>
            <a:ext cx="1439863" cy="3603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Частичный</a:t>
            </a:r>
          </a:p>
        </p:txBody>
      </p:sp>
      <p:sp>
        <p:nvSpPr>
          <p:cNvPr id="66588" name="Rectangle 28">
            <a:extLst>
              <a:ext uri="{FF2B5EF4-FFF2-40B4-BE49-F238E27FC236}">
                <a16:creationId xmlns:a16="http://schemas.microsoft.com/office/drawing/2014/main" id="{F18470A8-A180-4FC8-9EAB-C59CE9E25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4652963"/>
            <a:ext cx="1979613" cy="5762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Под влиянием внешней среды </a:t>
            </a:r>
          </a:p>
        </p:txBody>
      </p:sp>
      <p:sp>
        <p:nvSpPr>
          <p:cNvPr id="16409" name="Line 29">
            <a:extLst>
              <a:ext uri="{FF2B5EF4-FFF2-40B4-BE49-F238E27FC236}">
                <a16:creationId xmlns:a16="http://schemas.microsoft.com/office/drawing/2014/main" id="{7E82ED18-9EA9-42DB-8A1D-5EFACC743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292601"/>
            <a:ext cx="0" cy="3603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0" name="Line 30">
            <a:extLst>
              <a:ext uri="{FF2B5EF4-FFF2-40B4-BE49-F238E27FC236}">
                <a16:creationId xmlns:a16="http://schemas.microsoft.com/office/drawing/2014/main" id="{6E67EDF7-A050-435B-A6F2-8C7C1B815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508500"/>
            <a:ext cx="18716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1" name="Line 31">
            <a:extLst>
              <a:ext uri="{FF2B5EF4-FFF2-40B4-BE49-F238E27FC236}">
                <a16:creationId xmlns:a16="http://schemas.microsoft.com/office/drawing/2014/main" id="{896C8F7C-1D61-4034-B4BD-E62373E54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550" y="4508501"/>
            <a:ext cx="0" cy="1444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2" name="Line 32">
            <a:extLst>
              <a:ext uri="{FF2B5EF4-FFF2-40B4-BE49-F238E27FC236}">
                <a16:creationId xmlns:a16="http://schemas.microsoft.com/office/drawing/2014/main" id="{0301AEA1-B4CC-4D04-BDF1-47DA81A5B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1" y="5373688"/>
            <a:ext cx="13684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3" name="Line 33">
            <a:extLst>
              <a:ext uri="{FF2B5EF4-FFF2-40B4-BE49-F238E27FC236}">
                <a16:creationId xmlns:a16="http://schemas.microsoft.com/office/drawing/2014/main" id="{5EEDCBA1-57BB-4E20-B415-5E8872736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5373688"/>
            <a:ext cx="0" cy="1444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4" name="Line 34">
            <a:extLst>
              <a:ext uri="{FF2B5EF4-FFF2-40B4-BE49-F238E27FC236}">
                <a16:creationId xmlns:a16="http://schemas.microsoft.com/office/drawing/2014/main" id="{6BC9CDA5-3FE8-4A5C-A308-9BB3BB02F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025" y="5373688"/>
            <a:ext cx="0" cy="1444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5" name="Line 35">
            <a:extLst>
              <a:ext uri="{FF2B5EF4-FFF2-40B4-BE49-F238E27FC236}">
                <a16:creationId xmlns:a16="http://schemas.microsoft.com/office/drawing/2014/main" id="{F8042B28-FB76-439A-B70D-5EC50CD35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5229226"/>
            <a:ext cx="0" cy="142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78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789</TotalTime>
  <Words>980</Words>
  <Application>Microsoft Office PowerPoint</Application>
  <PresentationFormat>Широкоэкранный</PresentationFormat>
  <Paragraphs>346</Paragraphs>
  <Slides>16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Calibri</vt:lpstr>
      <vt:lpstr>Century Gothic</vt:lpstr>
      <vt:lpstr>Tahoma</vt:lpstr>
      <vt:lpstr>Times New Roman</vt:lpstr>
      <vt:lpstr>Wingdings</vt:lpstr>
      <vt:lpstr>Wingdings 2</vt:lpstr>
      <vt:lpstr>Wingdings 3</vt:lpstr>
      <vt:lpstr>Легкий дым</vt:lpstr>
      <vt:lpstr>Microsoft Equation 3.0</vt:lpstr>
      <vt:lpstr>Формула</vt:lpstr>
      <vt:lpstr>Уравнение</vt:lpstr>
      <vt:lpstr>Презентация PowerPoint</vt:lpstr>
      <vt:lpstr>Презентация PowerPoint</vt:lpstr>
      <vt:lpstr>Вопрос 1. Имущество предприятия. Основные фонды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ВВК</dc:creator>
  <cp:lastModifiedBy>ВВК</cp:lastModifiedBy>
  <cp:revision>68</cp:revision>
  <dcterms:created xsi:type="dcterms:W3CDTF">2022-01-27T18:19:58Z</dcterms:created>
  <dcterms:modified xsi:type="dcterms:W3CDTF">2023-09-20T14:36:06Z</dcterms:modified>
</cp:coreProperties>
</file>