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3" r:id="rId1"/>
  </p:sldMasterIdLst>
  <p:notesMasterIdLst>
    <p:notesMasterId r:id="rId24"/>
  </p:notesMasterIdLst>
  <p:sldIdLst>
    <p:sldId id="314" r:id="rId2"/>
    <p:sldId id="315" r:id="rId3"/>
    <p:sldId id="318" r:id="rId4"/>
    <p:sldId id="331" r:id="rId5"/>
    <p:sldId id="337" r:id="rId6"/>
    <p:sldId id="332" r:id="rId7"/>
    <p:sldId id="319" r:id="rId8"/>
    <p:sldId id="320" r:id="rId9"/>
    <p:sldId id="333" r:id="rId10"/>
    <p:sldId id="336" r:id="rId11"/>
    <p:sldId id="321" r:id="rId12"/>
    <p:sldId id="322" r:id="rId13"/>
    <p:sldId id="334" r:id="rId14"/>
    <p:sldId id="335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7D395AB-7F10-4969-93F3-C1E5AFE69323}">
          <p14:sldIdLst>
            <p14:sldId id="314"/>
            <p14:sldId id="315"/>
            <p14:sldId id="318"/>
            <p14:sldId id="331"/>
            <p14:sldId id="337"/>
            <p14:sldId id="332"/>
            <p14:sldId id="319"/>
            <p14:sldId id="320"/>
            <p14:sldId id="333"/>
            <p14:sldId id="336"/>
            <p14:sldId id="321"/>
            <p14:sldId id="322"/>
            <p14:sldId id="334"/>
            <p14:sldId id="335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52" autoAdjust="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ED784-9C75-4558-AD79-7B265892B943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F2677-A977-4EAD-9DB7-C23880651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237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F2677-A977-4EAD-9DB7-C238806511F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91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33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333300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A1E3F9B-5BD1-41C3-9AFC-E90182605EF8}" type="slidenum">
              <a:rPr lang="ru-RU" altLang="ru-RU" smtClean="0">
                <a:solidFill>
                  <a:srgbClr val="333300"/>
                </a:solidFill>
              </a:rPr>
              <a:pPr/>
              <a:t>‹#›</a:t>
            </a:fld>
            <a:endParaRPr lang="ru-RU" altLang="ru-RU">
              <a:solidFill>
                <a:srgbClr val="33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01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>
              <a:solidFill>
                <a:srgbClr val="333300"/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>
              <a:solidFill>
                <a:srgbClr val="333300"/>
              </a:solidFill>
              <a:latin typeface="Times New Roman" pitchFamily="18" charset="0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8B2BAA-B77C-4062-8162-D57AC74E7120}" type="slidenum">
              <a:rPr lang="ru-RU" altLang="ru-RU" smtClean="0">
                <a:solidFill>
                  <a:srgbClr val="3333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>
              <a:solidFill>
                <a:srgbClr val="3333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96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>
              <a:solidFill>
                <a:srgbClr val="333300"/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>
              <a:solidFill>
                <a:srgbClr val="333300"/>
              </a:solidFill>
              <a:latin typeface="Times New Roman" pitchFamily="18" charset="0"/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8B2BAA-B77C-4062-8162-D57AC74E7120}" type="slidenum">
              <a:rPr lang="ru-RU" altLang="ru-RU" smtClean="0">
                <a:solidFill>
                  <a:srgbClr val="3333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>
              <a:solidFill>
                <a:srgbClr val="333300"/>
              </a:solidFill>
              <a:latin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1807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>
              <a:solidFill>
                <a:srgbClr val="333300"/>
              </a:solidFill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>
              <a:solidFill>
                <a:srgbClr val="333300"/>
              </a:solidFill>
              <a:latin typeface="Times New Roman" pitchFamily="18" charset="0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8B2BAA-B77C-4062-8162-D57AC74E7120}" type="slidenum">
              <a:rPr lang="ru-RU" altLang="ru-RU" smtClean="0">
                <a:solidFill>
                  <a:srgbClr val="3333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>
              <a:solidFill>
                <a:srgbClr val="3333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467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>
              <a:solidFill>
                <a:srgbClr val="333300"/>
              </a:solidFill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>
              <a:solidFill>
                <a:srgbClr val="333300"/>
              </a:solidFill>
              <a:latin typeface="Times New Roman" pitchFamily="18" charset="0"/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8B2BAA-B77C-4062-8162-D57AC74E7120}" type="slidenum">
              <a:rPr lang="ru-RU" altLang="ru-RU" smtClean="0">
                <a:solidFill>
                  <a:srgbClr val="3333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>
              <a:solidFill>
                <a:srgbClr val="333300"/>
              </a:solidFill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600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>
              <a:solidFill>
                <a:srgbClr val="333300"/>
              </a:solidFill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>
              <a:solidFill>
                <a:srgbClr val="333300"/>
              </a:solidFill>
              <a:latin typeface="Times New Roman" pitchFamily="18" charset="0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8B2BAA-B77C-4062-8162-D57AC74E7120}" type="slidenum">
              <a:rPr lang="ru-RU" altLang="ru-RU" smtClean="0">
                <a:solidFill>
                  <a:srgbClr val="3333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>
              <a:solidFill>
                <a:srgbClr val="3333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965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33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3333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4CF4-98DC-4377-BB56-9E97AE2554E7}" type="slidenum">
              <a:rPr lang="ru-RU" altLang="ru-RU" smtClean="0">
                <a:solidFill>
                  <a:srgbClr val="333300"/>
                </a:solidFill>
              </a:rPr>
              <a:pPr/>
              <a:t>‹#›</a:t>
            </a:fld>
            <a:endParaRPr lang="ru-RU" altLang="ru-RU">
              <a:solidFill>
                <a:srgbClr val="33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74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33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3333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F4E6-D844-4977-A33B-64C6C0C33A57}" type="slidenum">
              <a:rPr lang="ru-RU" altLang="ru-RU" smtClean="0">
                <a:solidFill>
                  <a:srgbClr val="333300"/>
                </a:solidFill>
              </a:rPr>
              <a:pPr/>
              <a:t>‹#›</a:t>
            </a:fld>
            <a:endParaRPr lang="ru-RU" altLang="ru-RU">
              <a:solidFill>
                <a:srgbClr val="33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93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1500188" y="228600"/>
            <a:ext cx="7491412" cy="60102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6232E913-5004-4F24-A5EE-B87048ACB0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35">
            <a:extLst>
              <a:ext uri="{FF2B5EF4-FFF2-40B4-BE49-F238E27FC236}">
                <a16:creationId xmlns:a16="http://schemas.microsoft.com/office/drawing/2014/main" id="{B166D288-E930-403D-89F3-A2CB520A71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36">
            <a:extLst>
              <a:ext uri="{FF2B5EF4-FFF2-40B4-BE49-F238E27FC236}">
                <a16:creationId xmlns:a16="http://schemas.microsoft.com/office/drawing/2014/main" id="{06192376-7C7F-4EA0-88BB-4980FD0853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82DB4-C5C3-46B3-B765-0F62A9DE50C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8590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33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3333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0B0D6-4CBA-4EAC-BC37-87B6076A526D}" type="slidenum">
              <a:rPr lang="ru-RU" altLang="ru-RU" smtClean="0">
                <a:solidFill>
                  <a:srgbClr val="333300"/>
                </a:solidFill>
              </a:rPr>
              <a:pPr/>
              <a:t>‹#›</a:t>
            </a:fld>
            <a:endParaRPr lang="ru-RU" altLang="ru-RU">
              <a:solidFill>
                <a:srgbClr val="33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86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33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3333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2E10C54-6A20-4364-8766-042C7D4D13E1}" type="slidenum">
              <a:rPr lang="ru-RU" altLang="ru-RU" smtClean="0">
                <a:solidFill>
                  <a:srgbClr val="333300"/>
                </a:solidFill>
              </a:rPr>
              <a:pPr/>
              <a:t>‹#›</a:t>
            </a:fld>
            <a:endParaRPr lang="ru-RU" altLang="ru-RU">
              <a:solidFill>
                <a:srgbClr val="33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82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3333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3333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0322036-CCA7-43D1-8989-C6135FED3301}" type="slidenum">
              <a:rPr lang="ru-RU" altLang="ru-RU" smtClean="0">
                <a:solidFill>
                  <a:srgbClr val="333300"/>
                </a:solidFill>
              </a:rPr>
              <a:pPr/>
              <a:t>‹#›</a:t>
            </a:fld>
            <a:endParaRPr lang="ru-RU" altLang="ru-RU">
              <a:solidFill>
                <a:srgbClr val="33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4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3333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3333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4155DBD-7C4D-48C5-93D8-F27A7E1C30D7}" type="slidenum">
              <a:rPr lang="ru-RU" altLang="ru-RU" smtClean="0">
                <a:solidFill>
                  <a:srgbClr val="333300"/>
                </a:solidFill>
              </a:rPr>
              <a:pPr/>
              <a:t>‹#›</a:t>
            </a:fld>
            <a:endParaRPr lang="ru-RU" altLang="ru-RU">
              <a:solidFill>
                <a:srgbClr val="33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90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3333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3333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3801-F5DA-4F3E-B212-E5D6CD4C89CE}" type="slidenum">
              <a:rPr lang="ru-RU" altLang="ru-RU" smtClean="0">
                <a:solidFill>
                  <a:srgbClr val="333300"/>
                </a:solidFill>
              </a:rPr>
              <a:pPr/>
              <a:t>‹#›</a:t>
            </a:fld>
            <a:endParaRPr lang="ru-RU" altLang="ru-RU">
              <a:solidFill>
                <a:srgbClr val="33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78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3333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3333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0CCB-3C4A-4EB2-BEEE-B4BB043A4530}" type="slidenum">
              <a:rPr lang="ru-RU" altLang="ru-RU" smtClean="0">
                <a:solidFill>
                  <a:srgbClr val="333300"/>
                </a:solidFill>
              </a:rPr>
              <a:pPr/>
              <a:t>‹#›</a:t>
            </a:fld>
            <a:endParaRPr lang="ru-RU" altLang="ru-RU">
              <a:solidFill>
                <a:srgbClr val="33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40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3333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3333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6BBF-F6BE-4489-B1EE-1575F6B9B799}" type="slidenum">
              <a:rPr lang="ru-RU" altLang="ru-RU" smtClean="0">
                <a:solidFill>
                  <a:srgbClr val="333300"/>
                </a:solidFill>
              </a:rPr>
              <a:pPr/>
              <a:t>‹#›</a:t>
            </a:fld>
            <a:endParaRPr lang="ru-RU" altLang="ru-RU">
              <a:solidFill>
                <a:srgbClr val="33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63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3333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3333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68C582-44D3-4739-A49A-0C361B18258E}" type="slidenum">
              <a:rPr lang="ru-RU" altLang="ru-RU" smtClean="0">
                <a:solidFill>
                  <a:srgbClr val="333300"/>
                </a:solidFill>
              </a:rPr>
              <a:pPr/>
              <a:t>‹#›</a:t>
            </a:fld>
            <a:endParaRPr lang="ru-RU" altLang="ru-RU">
              <a:solidFill>
                <a:srgbClr val="33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98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>
              <a:solidFill>
                <a:srgbClr val="333300"/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>
              <a:solidFill>
                <a:srgbClr val="333300"/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58B2BAA-B77C-4062-8162-D57AC74E7120}" type="slidenum">
              <a:rPr lang="ru-RU" altLang="ru-RU" smtClean="0">
                <a:solidFill>
                  <a:srgbClr val="3333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>
              <a:solidFill>
                <a:srgbClr val="3333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68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9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9DBCE5-B3BC-4709-AD07-0F17059AFD4E}"/>
              </a:ext>
            </a:extLst>
          </p:cNvPr>
          <p:cNvSpPr txBox="1"/>
          <p:nvPr/>
        </p:nvSpPr>
        <p:spPr>
          <a:xfrm>
            <a:off x="1274554" y="1834192"/>
            <a:ext cx="76096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3600" dirty="0"/>
          </a:p>
          <a:p>
            <a:endParaRPr lang="ru-RU" sz="3600" dirty="0"/>
          </a:p>
          <a:p>
            <a:r>
              <a:rPr lang="ru-RU" sz="2700" b="1" dirty="0"/>
              <a:t>Тема: Ресурсный потенциал предприятия:</a:t>
            </a:r>
            <a:br>
              <a:rPr lang="ru-RU" sz="2700" b="1" dirty="0"/>
            </a:br>
            <a:r>
              <a:rPr lang="ru-RU" sz="2700" b="1" dirty="0"/>
              <a:t>основной капитал, оборотный капитал,</a:t>
            </a:r>
            <a:br>
              <a:rPr lang="ru-RU" sz="2700" b="1" dirty="0"/>
            </a:br>
            <a:r>
              <a:rPr lang="ru-RU" sz="2700" b="1" dirty="0"/>
              <a:t>трудовые ресурсы</a:t>
            </a:r>
          </a:p>
        </p:txBody>
      </p:sp>
    </p:spTree>
    <p:extLst>
      <p:ext uri="{BB962C8B-B14F-4D97-AF65-F5344CB8AC3E}">
        <p14:creationId xmlns:p14="http://schemas.microsoft.com/office/powerpoint/2010/main" val="41823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algn="just"/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15616" y="228600"/>
            <a:ext cx="79928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400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Производительность </a:t>
            </a:r>
            <a:r>
              <a:rPr lang="ru-RU" altLang="ru-RU" sz="2400" b="1" i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труда </a:t>
            </a:r>
            <a:r>
              <a:rPr lang="ru-RU" altLang="ru-RU" b="1" i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– </a:t>
            </a:r>
            <a:r>
              <a:rPr lang="ru-RU" altLang="ru-RU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это показатель эффективности использования трудовых ресурсов предприятия</a:t>
            </a:r>
          </a:p>
          <a:p>
            <a:pPr algn="just"/>
            <a:endParaRPr lang="ru-RU" altLang="ru-RU" sz="2400" i="1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algn="just"/>
            <a:r>
              <a:rPr lang="ru-RU" altLang="ru-RU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Это - способность за единицу рабочего времени создавать определенные потребительные стоимости .</a:t>
            </a:r>
          </a:p>
          <a:p>
            <a:pPr algn="just"/>
            <a:endParaRPr lang="ru-RU" altLang="ru-RU" sz="2400" i="1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algn="just"/>
            <a:r>
              <a:rPr lang="ru-RU" altLang="ru-RU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Уровень производительности труда измеряется двумя показателями: </a:t>
            </a:r>
          </a:p>
          <a:p>
            <a:pPr marL="457200" indent="-457200" algn="just">
              <a:buAutoNum type="arabicPeriod"/>
            </a:pPr>
            <a:r>
              <a:rPr lang="ru-RU" altLang="ru-RU" sz="24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Выработка (В), (ПТ)</a:t>
            </a:r>
          </a:p>
          <a:p>
            <a:pPr marL="457200" indent="-457200" algn="just">
              <a:buAutoNum type="arabicPeriod"/>
            </a:pPr>
            <a:r>
              <a:rPr lang="ru-RU" altLang="ru-RU" sz="24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Трудоемкость (ТЕ), </a:t>
            </a:r>
            <a:r>
              <a:rPr lang="en-US" altLang="ru-RU" sz="24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(t)</a:t>
            </a:r>
            <a:r>
              <a:rPr lang="ru-RU" altLang="ru-RU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endParaRPr lang="ru-RU" sz="24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661" y="3933056"/>
            <a:ext cx="3863876" cy="289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1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8" name="Text Box 6">
            <a:extLst>
              <a:ext uri="{FF2B5EF4-FFF2-40B4-BE49-F238E27FC236}">
                <a16:creationId xmlns:a16="http://schemas.microsoft.com/office/drawing/2014/main" id="{F002F050-6027-436A-A00D-24FD62F8E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765175"/>
            <a:ext cx="7632700" cy="313932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kumimoji="0" lang="ru-RU" altLang="ru-RU" b="1" i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Выработка</a:t>
            </a:r>
            <a:r>
              <a:rPr kumimoji="0" lang="en-US" altLang="ru-RU" b="1" i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kumimoji="0" lang="ru-RU" altLang="ru-RU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– 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это объем выпущенной продукции, выполненных работ или оказанных услуг в единицу рабочего </a:t>
            </a:r>
            <a:r>
              <a:rPr kumimoji="0" lang="ru-RU" altLang="ru-RU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времени</a:t>
            </a:r>
            <a:r>
              <a:rPr kumimoji="0" lang="en-US" altLang="ru-RU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kumimoji="0" lang="ru-RU" altLang="ru-RU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или в расчете на одного работника.</a:t>
            </a:r>
            <a:endParaRPr kumimoji="0" lang="ru-RU" altLang="ru-RU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Показатели производительности труда: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1. </a:t>
            </a:r>
            <a:r>
              <a:rPr kumimoji="0" lang="ru-RU" altLang="ru-RU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Натуральные показатели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– определяются делением объема продукции (работ), выраженного в физических единицах (</a:t>
            </a:r>
            <a:r>
              <a:rPr kumimoji="0" lang="en-US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Q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), на число работников (Ч</a:t>
            </a:r>
            <a:r>
              <a:rPr kumimoji="0" lang="ru-RU" altLang="ru-RU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Р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) или на количество затраченного времени (ТЗ).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                             ,  ед./чел.                                    , ед./чел-</a:t>
            </a:r>
            <a:r>
              <a:rPr kumimoji="0" lang="ru-RU" altLang="ru-RU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дн</a:t>
            </a:r>
            <a:endParaRPr kumimoji="0" lang="ru-RU" altLang="ru-RU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kumimoji="0" lang="ru-RU" altLang="ru-RU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34820" name="Rectangle 8">
            <a:extLst>
              <a:ext uri="{FF2B5EF4-FFF2-40B4-BE49-F238E27FC236}">
                <a16:creationId xmlns:a16="http://schemas.microsoft.com/office/drawing/2014/main" id="{6D3BF245-5ED9-4720-A4B2-E5554FF7D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graphicFrame>
        <p:nvGraphicFramePr>
          <p:cNvPr id="34821" name="Object 7">
            <a:extLst>
              <a:ext uri="{FF2B5EF4-FFF2-40B4-BE49-F238E27FC236}">
                <a16:creationId xmlns:a16="http://schemas.microsoft.com/office/drawing/2014/main" id="{34635C5A-77EE-4C6A-95FC-CE3FFB6C2E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3059113"/>
          <a:ext cx="115252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" name="Microsoft Equation 3.0" r:id="rId3" imgW="876300" imgH="609600" progId="Equation.3">
                  <p:embed/>
                </p:oleObj>
              </mc:Choice>
              <mc:Fallback>
                <p:oleObj name="Microsoft Equation 3.0" r:id="rId3" imgW="876300" imgH="609600" progId="Equation.3">
                  <p:embed/>
                  <p:pic>
                    <p:nvPicPr>
                      <p:cNvPr id="34821" name="Object 7">
                        <a:extLst>
                          <a:ext uri="{FF2B5EF4-FFF2-40B4-BE49-F238E27FC236}">
                            <a16:creationId xmlns:a16="http://schemas.microsoft.com/office/drawing/2014/main" id="{34635C5A-77EE-4C6A-95FC-CE3FFB6C2E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059113"/>
                        <a:ext cx="1152525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Rectangle 10">
            <a:extLst>
              <a:ext uri="{FF2B5EF4-FFF2-40B4-BE49-F238E27FC236}">
                <a16:creationId xmlns:a16="http://schemas.microsoft.com/office/drawing/2014/main" id="{95066FDA-0722-4EB4-B7AA-81A7D0918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graphicFrame>
        <p:nvGraphicFramePr>
          <p:cNvPr id="34823" name="Object 9">
            <a:extLst>
              <a:ext uri="{FF2B5EF4-FFF2-40B4-BE49-F238E27FC236}">
                <a16:creationId xmlns:a16="http://schemas.microsoft.com/office/drawing/2014/main" id="{D07B2276-C0F3-4165-8608-D3116034AB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8500" y="2997200"/>
          <a:ext cx="1079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" name="Формула" r:id="rId5" imgW="838200" imgH="558800" progId="Equation.3">
                  <p:embed/>
                </p:oleObj>
              </mc:Choice>
              <mc:Fallback>
                <p:oleObj name="Формула" r:id="rId5" imgW="838200" imgH="558800" progId="Equation.3">
                  <p:embed/>
                  <p:pic>
                    <p:nvPicPr>
                      <p:cNvPr id="34823" name="Object 9">
                        <a:extLst>
                          <a:ext uri="{FF2B5EF4-FFF2-40B4-BE49-F238E27FC236}">
                            <a16:creationId xmlns:a16="http://schemas.microsoft.com/office/drawing/2014/main" id="{D07B2276-C0F3-4165-8608-D3116034AB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2997200"/>
                        <a:ext cx="1079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3" name="Rectangle 11">
            <a:extLst>
              <a:ext uri="{FF2B5EF4-FFF2-40B4-BE49-F238E27FC236}">
                <a16:creationId xmlns:a16="http://schemas.microsoft.com/office/drawing/2014/main" id="{3A505DC7-8DED-4FF0-BC03-8B3D2F0C8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860800"/>
            <a:ext cx="431800" cy="11890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0" lang="ru-RU" altLang="ru-RU" sz="72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!</a:t>
            </a:r>
          </a:p>
        </p:txBody>
      </p:sp>
      <p:sp>
        <p:nvSpPr>
          <p:cNvPr id="110604" name="Rectangle 12">
            <a:extLst>
              <a:ext uri="{FF2B5EF4-FFF2-40B4-BE49-F238E27FC236}">
                <a16:creationId xmlns:a16="http://schemas.microsoft.com/office/drawing/2014/main" id="{12FA28C8-3BF7-4A59-A738-F1229D0F6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3905250"/>
            <a:ext cx="7058025" cy="22891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kumimoji="0" lang="ru-RU" altLang="ru-RU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Преимущества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: </a:t>
            </a:r>
          </a:p>
          <a:p>
            <a:pPr algn="just" eaLnBrk="1" hangingPunct="1">
              <a:buFont typeface="Wingdings" panose="05000000000000000000" pitchFamily="2" charset="2"/>
              <a:buChar char="ü"/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дают наглядное представление о выполненной работе;</a:t>
            </a:r>
          </a:p>
          <a:p>
            <a:pPr algn="just" eaLnBrk="1" hangingPunct="1">
              <a:buFont typeface="Wingdings" panose="05000000000000000000" pitchFamily="2" charset="2"/>
              <a:buChar char="ü"/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просты в расчетах.</a:t>
            </a:r>
          </a:p>
          <a:p>
            <a:pPr algn="just" eaLnBrk="1" hangingPunct="1">
              <a:defRPr/>
            </a:pPr>
            <a:r>
              <a:rPr kumimoji="0" lang="ru-RU" altLang="ru-RU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Недостатки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: </a:t>
            </a:r>
          </a:p>
          <a:p>
            <a:pPr algn="just" eaLnBrk="1" hangingPunct="1">
              <a:buFont typeface="Wingdings" panose="05000000000000000000" pitchFamily="2" charset="2"/>
              <a:buChar char="ü"/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не отражают качество выпущенной продукции (работ);</a:t>
            </a:r>
          </a:p>
          <a:p>
            <a:pPr algn="just" eaLnBrk="1" hangingPunct="1">
              <a:buFont typeface="Wingdings" panose="05000000000000000000" pitchFamily="2" charset="2"/>
              <a:buChar char="ü"/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не применимы во многономенклатурном производстве.</a:t>
            </a:r>
            <a:endParaRPr kumimoji="0" lang="en-US" altLang="ru-RU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algn="just" eaLnBrk="1" hangingPunct="1"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1.1. </a:t>
            </a:r>
            <a:r>
              <a:rPr kumimoji="0" lang="ru-RU" altLang="ru-RU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Условно-натуральные показатели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(при выпуске нескольких видов однородной продукции)</a:t>
            </a:r>
          </a:p>
        </p:txBody>
      </p:sp>
    </p:spTree>
    <p:extLst>
      <p:ext uri="{BB962C8B-B14F-4D97-AF65-F5344CB8AC3E}">
        <p14:creationId xmlns:p14="http://schemas.microsoft.com/office/powerpoint/2010/main" val="308233409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1" name="Text Box 5">
            <a:extLst>
              <a:ext uri="{FF2B5EF4-FFF2-40B4-BE49-F238E27FC236}">
                <a16:creationId xmlns:a16="http://schemas.microsoft.com/office/drawing/2014/main" id="{3FA2CA3E-5B28-4732-9387-AA9FEE5DE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1900" y="168275"/>
            <a:ext cx="7786688" cy="3527119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2. </a:t>
            </a:r>
            <a:r>
              <a:rPr kumimoji="0" lang="ru-RU" altLang="ru-RU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Стоимостные показатели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– определяются делением объема продукции, выраженного в денежном измерении (ТП), на численность работающих (Ч).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                                     руб./чел.,                                        </a:t>
            </a:r>
          </a:p>
          <a:p>
            <a:pPr eaLnBrk="1" hangingPunct="1">
              <a:spcBef>
                <a:spcPct val="50000"/>
              </a:spcBef>
              <a:defRPr/>
            </a:pPr>
            <a:endParaRPr kumimoji="0" lang="ru-RU" altLang="ru-RU" sz="1200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eaLnBrk="1" hangingPunct="1">
              <a:spcBef>
                <a:spcPct val="15000"/>
              </a:spcBef>
              <a:defRPr/>
            </a:pPr>
            <a:r>
              <a:rPr kumimoji="0" lang="ru-RU" altLang="ru-RU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Преимущества: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</a:p>
          <a:p>
            <a:pPr eaLnBrk="1" hangingPunct="1">
              <a:spcBef>
                <a:spcPct val="15000"/>
              </a:spcBef>
              <a:defRPr/>
            </a:pPr>
            <a:r>
              <a:rPr kumimoji="0" lang="ru-RU" altLang="ru-RU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можно 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измерить объем при многономенклатурном производстве;</a:t>
            </a:r>
          </a:p>
          <a:p>
            <a:pPr eaLnBrk="1" hangingPunct="1">
              <a:spcBef>
                <a:spcPct val="15000"/>
              </a:spcBef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можно сравнивать с показателями </a:t>
            </a:r>
            <a:r>
              <a:rPr kumimoji="0" lang="ru-RU" altLang="ru-RU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других предприятий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.</a:t>
            </a:r>
          </a:p>
          <a:p>
            <a:pPr eaLnBrk="1" hangingPunct="1">
              <a:spcBef>
                <a:spcPct val="15000"/>
              </a:spcBef>
              <a:defRPr/>
            </a:pPr>
            <a:r>
              <a:rPr kumimoji="0" lang="ru-RU" altLang="ru-RU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Недостатки: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 зависимость от внешних факторов;</a:t>
            </a:r>
          </a:p>
          <a:p>
            <a:pPr eaLnBrk="1" hangingPunct="1">
              <a:spcBef>
                <a:spcPct val="15000"/>
              </a:spcBef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                  не дают наглядное представление о выполненной работе;</a:t>
            </a:r>
          </a:p>
          <a:p>
            <a:pPr eaLnBrk="1" hangingPunct="1">
              <a:spcBef>
                <a:spcPct val="15000"/>
              </a:spcBef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                  </a:t>
            </a:r>
          </a:p>
        </p:txBody>
      </p:sp>
      <p:sp>
        <p:nvSpPr>
          <p:cNvPr id="111623" name="Text Box 7">
            <a:extLst>
              <a:ext uri="{FF2B5EF4-FFF2-40B4-BE49-F238E27FC236}">
                <a16:creationId xmlns:a16="http://schemas.microsoft.com/office/drawing/2014/main" id="{3A4C3DE6-4C9A-4610-AF78-47145EB5B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1" y="4921250"/>
            <a:ext cx="4896544" cy="19208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Виды трудоемкости:</a:t>
            </a:r>
          </a:p>
          <a:p>
            <a:pPr eaLnBrk="1" hangingPunct="1"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1. Технологическая (ТЕ</a:t>
            </a:r>
            <a:r>
              <a:rPr kumimoji="0" lang="ru-RU" altLang="ru-RU" baseline="-25000" dirty="0">
                <a:latin typeface="Tahoma" panose="020B0604030504040204" pitchFamily="34" charset="0"/>
              </a:rPr>
              <a:t>ТЕХНОЛ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)        </a:t>
            </a:r>
          </a:p>
          <a:p>
            <a:pPr eaLnBrk="1" hangingPunct="1">
              <a:spcBef>
                <a:spcPct val="15000"/>
              </a:spcBef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2. Обслуживания (ТЕ</a:t>
            </a:r>
            <a:r>
              <a:rPr kumimoji="0" lang="ru-RU" altLang="ru-RU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ОБС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)</a:t>
            </a:r>
          </a:p>
          <a:p>
            <a:pPr eaLnBrk="1" hangingPunct="1">
              <a:spcBef>
                <a:spcPct val="15000"/>
              </a:spcBef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3. Производственная ТЕ</a:t>
            </a:r>
            <a:r>
              <a:rPr kumimoji="0" lang="ru-RU" altLang="ru-RU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ПР 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=</a:t>
            </a:r>
            <a:r>
              <a:rPr kumimoji="0" lang="ru-RU" altLang="ru-RU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ТЕ</a:t>
            </a:r>
            <a:r>
              <a:rPr kumimoji="0" lang="ru-RU" altLang="ru-RU" baseline="-25000" dirty="0">
                <a:latin typeface="Tahoma" panose="020B0604030504040204" pitchFamily="34" charset="0"/>
              </a:rPr>
              <a:t>ТЕХНОЛ </a:t>
            </a:r>
            <a:r>
              <a:rPr kumimoji="0" lang="ru-RU" altLang="ru-RU" dirty="0">
                <a:latin typeface="Tahoma" panose="020B0604030504040204" pitchFamily="34" charset="0"/>
              </a:rPr>
              <a:t>+ 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ТЕ</a:t>
            </a:r>
            <a:r>
              <a:rPr kumimoji="0" lang="ru-RU" altLang="ru-RU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ОБС</a:t>
            </a:r>
          </a:p>
          <a:p>
            <a:pPr eaLnBrk="1" hangingPunct="1">
              <a:spcBef>
                <a:spcPct val="15000"/>
              </a:spcBef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4. Управления (ТЕ</a:t>
            </a:r>
            <a:r>
              <a:rPr kumimoji="0" lang="ru-RU" altLang="ru-RU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УПР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)</a:t>
            </a:r>
          </a:p>
          <a:p>
            <a:pPr eaLnBrk="1" hangingPunct="1">
              <a:spcBef>
                <a:spcPct val="15000"/>
              </a:spcBef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5. Полная ТЕ = ТЕ</a:t>
            </a:r>
            <a:r>
              <a:rPr kumimoji="0" lang="ru-RU" altLang="ru-RU" baseline="-25000" dirty="0">
                <a:latin typeface="Tahoma" panose="020B0604030504040204" pitchFamily="34" charset="0"/>
              </a:rPr>
              <a:t>ТЕХНОЛ</a:t>
            </a:r>
            <a:r>
              <a:rPr kumimoji="0" lang="ru-RU" altLang="ru-RU" dirty="0">
                <a:latin typeface="Tahoma" panose="020B0604030504040204" pitchFamily="34" charset="0"/>
              </a:rPr>
              <a:t> + 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ТЕ</a:t>
            </a:r>
            <a:r>
              <a:rPr kumimoji="0" lang="ru-RU" altLang="ru-RU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ОБС 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+ ТЕ</a:t>
            </a:r>
            <a:r>
              <a:rPr kumimoji="0" lang="ru-RU" altLang="ru-RU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УПР</a:t>
            </a:r>
            <a:endParaRPr kumimoji="0" lang="ru-RU" altLang="ru-RU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35844" name="Rectangle 9">
            <a:extLst>
              <a:ext uri="{FF2B5EF4-FFF2-40B4-BE49-F238E27FC236}">
                <a16:creationId xmlns:a16="http://schemas.microsoft.com/office/drawing/2014/main" id="{458E089E-EDDA-4AD9-B3EC-953977177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sp>
        <p:nvSpPr>
          <p:cNvPr id="35845" name="Rectangle 11">
            <a:extLst>
              <a:ext uri="{FF2B5EF4-FFF2-40B4-BE49-F238E27FC236}">
                <a16:creationId xmlns:a16="http://schemas.microsoft.com/office/drawing/2014/main" id="{AFBB417D-655F-455A-9038-474FDD4DA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sp>
        <p:nvSpPr>
          <p:cNvPr id="35846" name="Rectangle 13">
            <a:extLst>
              <a:ext uri="{FF2B5EF4-FFF2-40B4-BE49-F238E27FC236}">
                <a16:creationId xmlns:a16="http://schemas.microsoft.com/office/drawing/2014/main" id="{42D3305A-CE8C-4951-BFEB-15319F4EA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sp>
        <p:nvSpPr>
          <p:cNvPr id="35848" name="Rectangle 15">
            <a:extLst>
              <a:ext uri="{FF2B5EF4-FFF2-40B4-BE49-F238E27FC236}">
                <a16:creationId xmlns:a16="http://schemas.microsoft.com/office/drawing/2014/main" id="{BE656400-BE94-44AA-8BB4-A6431F57F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graphicFrame>
        <p:nvGraphicFramePr>
          <p:cNvPr id="35849" name="Object 14">
            <a:extLst>
              <a:ext uri="{FF2B5EF4-FFF2-40B4-BE49-F238E27FC236}">
                <a16:creationId xmlns:a16="http://schemas.microsoft.com/office/drawing/2014/main" id="{1C2B6DFA-3852-4F55-B569-1918FA4E08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1900" y="1196975"/>
          <a:ext cx="274002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" name="Формула" r:id="rId3" imgW="2527300" imgH="609600" progId="Equation.3">
                  <p:embed/>
                </p:oleObj>
              </mc:Choice>
              <mc:Fallback>
                <p:oleObj name="Формула" r:id="rId3" imgW="2527300" imgH="609600" progId="Equation.3">
                  <p:embed/>
                  <p:pic>
                    <p:nvPicPr>
                      <p:cNvPr id="35849" name="Object 14">
                        <a:extLst>
                          <a:ext uri="{FF2B5EF4-FFF2-40B4-BE49-F238E27FC236}">
                            <a16:creationId xmlns:a16="http://schemas.microsoft.com/office/drawing/2014/main" id="{1C2B6DFA-3852-4F55-B569-1918FA4E08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1196975"/>
                        <a:ext cx="2740025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32" name="Text Box 16">
            <a:extLst>
              <a:ext uri="{FF2B5EF4-FFF2-40B4-BE49-F238E27FC236}">
                <a16:creationId xmlns:a16="http://schemas.microsoft.com/office/drawing/2014/main" id="{0E9EECE1-C1F8-4185-A959-2EED6A470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644900"/>
            <a:ext cx="6551612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kumimoji="0" lang="ru-RU" altLang="ru-RU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1633" name="Rectangle 17">
            <a:extLst>
              <a:ext uri="{FF2B5EF4-FFF2-40B4-BE49-F238E27FC236}">
                <a16:creationId xmlns:a16="http://schemas.microsoft.com/office/drawing/2014/main" id="{76E67184-869F-4A23-BA2B-F3160AE0B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900" y="4005263"/>
            <a:ext cx="7758113" cy="9159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kumimoji="0" lang="ru-RU" altLang="ru-RU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3. </a:t>
            </a:r>
            <a:r>
              <a:rPr kumimoji="0" lang="ru-RU" altLang="ru-RU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Трудовые показатели</a:t>
            </a:r>
            <a:r>
              <a:rPr kumimoji="0" lang="ru-RU" altLang="ru-RU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- </a:t>
            </a:r>
            <a:r>
              <a:rPr kumimoji="0" lang="ru-RU" altLang="ru-RU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трудоемкость производства продукции </a:t>
            </a:r>
            <a:r>
              <a:rPr kumimoji="0" lang="ru-RU" altLang="ru-RU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-</a:t>
            </a:r>
            <a:r>
              <a:rPr kumimoji="0" lang="ru-RU" altLang="ru-RU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 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количество отработанного времени, приходящееся на единицу произведенной продукции, работ и услуг.</a:t>
            </a:r>
          </a:p>
        </p:txBody>
      </p:sp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D07B2276-C0F3-4165-8608-D3116034AB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94005"/>
              </p:ext>
            </p:extLst>
          </p:nvPr>
        </p:nvGraphicFramePr>
        <p:xfrm>
          <a:off x="6423025" y="5222875"/>
          <a:ext cx="241935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" name="Уравнение" r:id="rId5" imgW="1879560" imgH="609480" progId="Equation.3">
                  <p:embed/>
                </p:oleObj>
              </mc:Choice>
              <mc:Fallback>
                <p:oleObj name="Уравнение" r:id="rId5" imgW="1879560" imgH="609480" progId="Equation.3">
                  <p:embed/>
                  <p:pic>
                    <p:nvPicPr>
                      <p:cNvPr id="34823" name="Object 9">
                        <a:extLst>
                          <a:ext uri="{FF2B5EF4-FFF2-40B4-BE49-F238E27FC236}">
                            <a16:creationId xmlns:a16="http://schemas.microsoft.com/office/drawing/2014/main" id="{D07B2276-C0F3-4165-8608-D3116034AB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3025" y="5222875"/>
                        <a:ext cx="241935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651283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b="1" dirty="0"/>
              <a:t>Факторы, </a:t>
            </a:r>
            <a:r>
              <a:rPr lang="ru-RU" sz="4000" b="1" dirty="0" smtClean="0"/>
              <a:t>влияющие </a:t>
            </a:r>
            <a:r>
              <a:rPr lang="ru-RU" sz="4000" b="1" dirty="0"/>
              <a:t>на производительность труда:</a:t>
            </a:r>
          </a:p>
        </p:txBody>
      </p:sp>
      <p:sp>
        <p:nvSpPr>
          <p:cNvPr id="46083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457200" y="1981200"/>
            <a:ext cx="4032250" cy="4114800"/>
          </a:xfrm>
        </p:spPr>
        <p:txBody>
          <a:bodyPr>
            <a:normAutofit lnSpcReduction="10000"/>
          </a:bodyPr>
          <a:lstStyle/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1800" b="1" smtClean="0"/>
              <a:t>Внешние факторы:</a:t>
            </a:r>
            <a:endParaRPr lang="ru-RU" altLang="ru-RU" sz="1800" smtClean="0"/>
          </a:p>
          <a:p>
            <a:pPr marL="533400" indent="-533400" eaLnBrk="1" hangingPunct="1">
              <a:lnSpc>
                <a:spcPct val="80000"/>
              </a:lnSpc>
            </a:pPr>
            <a:r>
              <a:rPr lang="ru-RU" altLang="ru-RU" sz="1800" smtClean="0"/>
              <a:t>Природные -  в сложных природных условиях производительность снижается (туман, жара, холод, влажность)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ru-RU" altLang="ru-RU" sz="1800" smtClean="0"/>
              <a:t>Политические – по воле государства происходит накопление капитала в руках рабочих, что приводит к массовому охлаждению к труду.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ru-RU" altLang="ru-RU" sz="1800" smtClean="0"/>
              <a:t>Общеэкономические – кредитная, налоговая политика, система разрешений (лицензий) и квот, свобода предпринимательства.</a:t>
            </a:r>
          </a:p>
        </p:txBody>
      </p:sp>
      <p:sp>
        <p:nvSpPr>
          <p:cNvPr id="46084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4654550" y="1981200"/>
            <a:ext cx="4032250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1800" b="1" smtClean="0"/>
              <a:t>Внутренние факторы:</a:t>
            </a:r>
            <a:endParaRPr lang="ru-RU" altLang="ru-RU" sz="1800" smtClean="0"/>
          </a:p>
          <a:p>
            <a:pPr marL="762000" lvl="1" indent="-304800" eaLnBrk="1" hangingPunct="1">
              <a:lnSpc>
                <a:spcPct val="80000"/>
              </a:lnSpc>
            </a:pPr>
            <a:r>
              <a:rPr lang="ru-RU" altLang="ru-RU" sz="1600" smtClean="0"/>
              <a:t>Изменение объема и структуры производства продукции, работ, услуг</a:t>
            </a:r>
          </a:p>
          <a:p>
            <a:pPr marL="762000" lvl="1" indent="-304800" eaLnBrk="1" hangingPunct="1">
              <a:lnSpc>
                <a:spcPct val="80000"/>
              </a:lnSpc>
            </a:pPr>
            <a:r>
              <a:rPr lang="ru-RU" altLang="ru-RU" sz="1600" smtClean="0"/>
              <a:t>Применение достижений науки и техники в производстве</a:t>
            </a:r>
          </a:p>
          <a:p>
            <a:pPr marL="762000" lvl="1" indent="-304800" eaLnBrk="1" hangingPunct="1">
              <a:lnSpc>
                <a:spcPct val="80000"/>
              </a:lnSpc>
            </a:pPr>
            <a:r>
              <a:rPr lang="ru-RU" altLang="ru-RU" sz="1600" smtClean="0"/>
              <a:t>Совершенствование организации производства и управления</a:t>
            </a:r>
          </a:p>
          <a:p>
            <a:pPr marL="762000" lvl="1" indent="-304800" eaLnBrk="1" hangingPunct="1">
              <a:lnSpc>
                <a:spcPct val="80000"/>
              </a:lnSpc>
            </a:pPr>
            <a:r>
              <a:rPr lang="ru-RU" altLang="ru-RU" sz="1600" smtClean="0"/>
              <a:t>Совершенствование системы стимулирования и социального обслуживания работников.</a:t>
            </a:r>
          </a:p>
        </p:txBody>
      </p:sp>
    </p:spTree>
    <p:extLst>
      <p:ext uri="{BB962C8B-B14F-4D97-AF65-F5344CB8AC3E}">
        <p14:creationId xmlns:p14="http://schemas.microsoft.com/office/powerpoint/2010/main" val="3021630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2800" b="1" dirty="0" smtClean="0"/>
              <a:t>Резервы повышения производительности труда:</a:t>
            </a:r>
            <a:endParaRPr lang="ru-RU" sz="28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7560840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04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Text Box 4">
            <a:extLst>
              <a:ext uri="{FF2B5EF4-FFF2-40B4-BE49-F238E27FC236}">
                <a16:creationId xmlns:a16="http://schemas.microsoft.com/office/drawing/2014/main" id="{FCA43FC6-8ACA-4766-8E45-0991F2CE7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82563"/>
            <a:ext cx="7634287" cy="503984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kumimoji="0" lang="ru-RU" altLang="ru-RU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Оплата труда работников предприятия (фирмы, организации)</a:t>
            </a:r>
          </a:p>
          <a:p>
            <a:pPr eaLnBrk="1" hangingPunct="1">
              <a:defRPr/>
            </a:pPr>
            <a:endParaRPr lang="ru-RU" altLang="ru-RU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eaLnBrk="1" hangingPunct="1"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Понятие заработной платы.</a:t>
            </a:r>
          </a:p>
          <a:p>
            <a:pPr eaLnBrk="1" hangingPunct="1">
              <a:spcBef>
                <a:spcPct val="15000"/>
              </a:spcBef>
              <a:defRPr/>
            </a:pPr>
            <a:r>
              <a:rPr kumimoji="0" lang="ru-RU" altLang="ru-RU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Заработная плата:</a:t>
            </a:r>
          </a:p>
          <a:p>
            <a:pPr algn="just" eaLnBrk="1" hangingPunct="1">
              <a:spcBef>
                <a:spcPct val="15000"/>
              </a:spcBef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а) вознаграждение за труд работника в зависимости от квалификации, сложности, качества, количества и условий выполняемой работы, а также доплаты и надбавки компенсационного и стимулирующего характера; </a:t>
            </a:r>
          </a:p>
          <a:p>
            <a:pPr algn="just" eaLnBrk="1" hangingPunct="1">
              <a:spcBef>
                <a:spcPct val="15000"/>
              </a:spcBef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б) это выраженная в денежной форме часть национального дохода, распределяемая по затратам труда каждого работника и поступающая в его личное распоряжение.</a:t>
            </a:r>
          </a:p>
          <a:p>
            <a:pPr algn="just" eaLnBrk="1" hangingPunct="1">
              <a:spcBef>
                <a:spcPct val="15000"/>
              </a:spcBef>
              <a:defRPr/>
            </a:pPr>
            <a:r>
              <a:rPr kumimoji="0" lang="ru-RU" altLang="ru-RU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Номинальная заработная плата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– начисленная и полученная работником абсолютная сумма денежных средств за выполненную работу в течение определенного периода.</a:t>
            </a:r>
            <a:endParaRPr kumimoji="0" lang="ru-RU" altLang="ru-RU" i="1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algn="just" eaLnBrk="1" hangingPunct="1">
              <a:spcBef>
                <a:spcPct val="15000"/>
              </a:spcBef>
              <a:defRPr/>
            </a:pPr>
            <a:r>
              <a:rPr kumimoji="0" lang="ru-RU" altLang="ru-RU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Реальная заработная плата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– это количество материальных благ и услуг, которые можно приобрести на номинальную заработную плату.</a:t>
            </a:r>
            <a:r>
              <a:rPr kumimoji="0" lang="ru-RU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12646" name="Text Box 6">
            <a:extLst>
              <a:ext uri="{FF2B5EF4-FFF2-40B4-BE49-F238E27FC236}">
                <a16:creationId xmlns:a16="http://schemas.microsoft.com/office/drawing/2014/main" id="{451ABFFE-7D69-454D-88D8-03DCEA553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248275"/>
            <a:ext cx="4700588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kumimoji="0" lang="ru-RU" altLang="ru-RU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2647" name="Text Box 7">
            <a:extLst>
              <a:ext uri="{FF2B5EF4-FFF2-40B4-BE49-F238E27FC236}">
                <a16:creationId xmlns:a16="http://schemas.microsoft.com/office/drawing/2014/main" id="{7F6464F2-6757-4016-A337-004005495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173663"/>
            <a:ext cx="7632700" cy="14652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0" lang="ru-RU" altLang="ru-RU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Функции заработной платы</a:t>
            </a:r>
          </a:p>
          <a:p>
            <a:pPr eaLnBrk="1" hangingPunct="1">
              <a:defRPr/>
            </a:pPr>
            <a:endParaRPr kumimoji="0" lang="ru-RU" altLang="ru-RU" b="1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eaLnBrk="1" hangingPunct="1">
              <a:defRPr/>
            </a:pPr>
            <a:endParaRPr kumimoji="0" lang="ru-RU" altLang="ru-RU" b="1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eaLnBrk="1" hangingPunct="1">
              <a:defRPr/>
            </a:pPr>
            <a:r>
              <a:rPr kumimoji="0" lang="ru-RU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Воспроизводственная      Измерительная        Стимулирующая</a:t>
            </a:r>
          </a:p>
          <a:p>
            <a:pPr eaLnBrk="1" hangingPunct="1">
              <a:defRPr/>
            </a:pPr>
            <a:r>
              <a:rPr kumimoji="0" lang="ru-RU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                     Регулирующая              Социальная</a:t>
            </a:r>
          </a:p>
        </p:txBody>
      </p:sp>
      <p:sp>
        <p:nvSpPr>
          <p:cNvPr id="36869" name="Line 8">
            <a:extLst>
              <a:ext uri="{FF2B5EF4-FFF2-40B4-BE49-F238E27FC236}">
                <a16:creationId xmlns:a16="http://schemas.microsoft.com/office/drawing/2014/main" id="{588AC2F2-7FF0-4569-9A70-5070B24E8E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6238" y="5726113"/>
            <a:ext cx="0" cy="3603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6870" name="Line 9">
            <a:extLst>
              <a:ext uri="{FF2B5EF4-FFF2-40B4-BE49-F238E27FC236}">
                <a16:creationId xmlns:a16="http://schemas.microsoft.com/office/drawing/2014/main" id="{8B3F8254-58D8-4CB8-91A6-83AAAEF850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4663" y="5726113"/>
            <a:ext cx="0" cy="5762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6871" name="Line 10">
            <a:extLst>
              <a:ext uri="{FF2B5EF4-FFF2-40B4-BE49-F238E27FC236}">
                <a16:creationId xmlns:a16="http://schemas.microsoft.com/office/drawing/2014/main" id="{DA49857E-929A-45DE-9D4F-95599C14FB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5726113"/>
            <a:ext cx="0" cy="3603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6872" name="Line 11">
            <a:extLst>
              <a:ext uri="{FF2B5EF4-FFF2-40B4-BE49-F238E27FC236}">
                <a16:creationId xmlns:a16="http://schemas.microsoft.com/office/drawing/2014/main" id="{2ECC5B9A-9574-49C3-A306-AD5B444945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2413" y="5722938"/>
            <a:ext cx="1587" cy="5762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6873" name="Line 12">
            <a:extLst>
              <a:ext uri="{FF2B5EF4-FFF2-40B4-BE49-F238E27FC236}">
                <a16:creationId xmlns:a16="http://schemas.microsoft.com/office/drawing/2014/main" id="{C5966735-4B5F-4327-BBC8-A10E95F59E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3488" y="5697538"/>
            <a:ext cx="0" cy="35877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6874" name="Line 14">
            <a:extLst>
              <a:ext uri="{FF2B5EF4-FFF2-40B4-BE49-F238E27FC236}">
                <a16:creationId xmlns:a16="http://schemas.microsoft.com/office/drawing/2014/main" id="{32CB8EFF-111B-42C4-8C38-FF4A171F46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3538" y="5726113"/>
            <a:ext cx="467995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6875" name="Line 15">
            <a:extLst>
              <a:ext uri="{FF2B5EF4-FFF2-40B4-BE49-F238E27FC236}">
                <a16:creationId xmlns:a16="http://schemas.microsoft.com/office/drawing/2014/main" id="{0481BCA3-BB21-441B-B933-D5F0CE9608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0913" y="5480050"/>
            <a:ext cx="33147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46052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9" name="Text Box 5">
            <a:extLst>
              <a:ext uri="{FF2B5EF4-FFF2-40B4-BE49-F238E27FC236}">
                <a16:creationId xmlns:a16="http://schemas.microsoft.com/office/drawing/2014/main" id="{BB93EB86-4A49-4433-AF6C-FE9DD15C0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133350"/>
            <a:ext cx="7632700" cy="3943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15000"/>
              </a:spcBef>
              <a:defRPr/>
            </a:pPr>
            <a:r>
              <a:rPr kumimoji="0" lang="ru-RU" altLang="ru-RU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Принципы организации оплаты труда</a:t>
            </a:r>
          </a:p>
          <a:p>
            <a:pPr marL="530225" indent="-530225" algn="just" eaLnBrk="1" hangingPunct="1">
              <a:spcBef>
                <a:spcPct val="15000"/>
              </a:spcBef>
              <a:buFont typeface="Wingdings" panose="05000000000000000000" pitchFamily="2" charset="2"/>
              <a:buChar char="ü"/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равная оплата за равный труд;</a:t>
            </a:r>
          </a:p>
          <a:p>
            <a:pPr marL="530225" indent="-530225" algn="just" eaLnBrk="1" hangingPunct="1">
              <a:spcBef>
                <a:spcPct val="15000"/>
              </a:spcBef>
              <a:buFont typeface="Wingdings" panose="05000000000000000000" pitchFamily="2" charset="2"/>
              <a:buChar char="ü"/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дифференциация заработной платы в зависимости от квалификации работника, условий труда, отраслевой и региональной принадлежности предприятия;</a:t>
            </a:r>
          </a:p>
          <a:p>
            <a:pPr marL="530225" indent="-530225" algn="just" eaLnBrk="1" hangingPunct="1">
              <a:spcBef>
                <a:spcPct val="15000"/>
              </a:spcBef>
              <a:buFont typeface="Wingdings" panose="05000000000000000000" pitchFamily="2" charset="2"/>
              <a:buChar char="ü"/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стимулирование за добросовестное отношение к труду и за качество труда;</a:t>
            </a:r>
          </a:p>
          <a:p>
            <a:pPr marL="530225" indent="-530225" algn="just" eaLnBrk="1" hangingPunct="1">
              <a:spcBef>
                <a:spcPct val="15000"/>
              </a:spcBef>
              <a:buFont typeface="Wingdings" panose="05000000000000000000" pitchFamily="2" charset="2"/>
              <a:buChar char="ü"/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индексация заработной платы в соответствии с уровнем инфляции;</a:t>
            </a:r>
          </a:p>
          <a:p>
            <a:pPr marL="530225" indent="-530225" algn="just" eaLnBrk="1" hangingPunct="1">
              <a:spcBef>
                <a:spcPct val="15000"/>
              </a:spcBef>
              <a:buFont typeface="Wingdings" panose="05000000000000000000" pitchFamily="2" charset="2"/>
              <a:buChar char="ü"/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материальное наказание за допущенный брак и безответственное отношение к своим обязанностям;</a:t>
            </a:r>
          </a:p>
          <a:p>
            <a:pPr marL="530225" indent="-530225" algn="just" eaLnBrk="1" hangingPunct="1">
              <a:spcBef>
                <a:spcPct val="15000"/>
              </a:spcBef>
              <a:buFont typeface="Wingdings" panose="05000000000000000000" pitchFamily="2" charset="2"/>
              <a:buChar char="ü"/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превышение темпов роста производительности труда над темпами роста средней заработной платы и другие.</a:t>
            </a:r>
          </a:p>
        </p:txBody>
      </p:sp>
      <p:sp>
        <p:nvSpPr>
          <p:cNvPr id="113670" name="Text Box 6">
            <a:extLst>
              <a:ext uri="{FF2B5EF4-FFF2-40B4-BE49-F238E27FC236}">
                <a16:creationId xmlns:a16="http://schemas.microsoft.com/office/drawing/2014/main" id="{DA73A9B5-E54B-4FEB-9197-93704F1FD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221163"/>
            <a:ext cx="7632700" cy="19621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25000"/>
              </a:spcBef>
              <a:defRPr/>
            </a:pPr>
            <a:r>
              <a:rPr kumimoji="0" lang="ru-RU" altLang="ru-RU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Составные части организации оплаты труда</a:t>
            </a:r>
          </a:p>
          <a:p>
            <a:pPr marL="342900" indent="-342900" algn="just" eaLnBrk="1" hangingPunct="1">
              <a:spcBef>
                <a:spcPct val="25000"/>
              </a:spcBef>
              <a:buFont typeface="+mj-lt"/>
              <a:buAutoNum type="arabicPeriod"/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Нормирование труда (норма выработки, норма времени, норма обслуживания, норма численности)</a:t>
            </a:r>
          </a:p>
          <a:p>
            <a:pPr marL="342900" indent="-342900" algn="just" eaLnBrk="1" hangingPunct="1">
              <a:spcBef>
                <a:spcPct val="25000"/>
              </a:spcBef>
              <a:buFont typeface="+mj-lt"/>
              <a:buAutoNum type="arabicPeriod"/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Применение форм и систем заработной платы в соответствии со специфичными условиями деятельности предприятия</a:t>
            </a:r>
            <a:endParaRPr kumimoji="0" lang="ru-RU" altLang="ru-RU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marL="342900" indent="-342900" eaLnBrk="1" hangingPunct="1">
              <a:spcBef>
                <a:spcPct val="25000"/>
              </a:spcBef>
              <a:buFont typeface="+mj-lt"/>
              <a:buAutoNum type="arabicPeriod"/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Тарифная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310293824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3" name="Rectangle 5">
            <a:extLst>
              <a:ext uri="{FF2B5EF4-FFF2-40B4-BE49-F238E27FC236}">
                <a16:creationId xmlns:a16="http://schemas.microsoft.com/office/drawing/2014/main" id="{AA0B32B0-AFA1-4F58-8607-907B6F162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700" y="158750"/>
            <a:ext cx="763270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Тарифная система</a:t>
            </a:r>
          </a:p>
        </p:txBody>
      </p:sp>
      <p:sp>
        <p:nvSpPr>
          <p:cNvPr id="114694" name="Text Box 6">
            <a:extLst>
              <a:ext uri="{FF2B5EF4-FFF2-40B4-BE49-F238E27FC236}">
                <a16:creationId xmlns:a16="http://schemas.microsoft.com/office/drawing/2014/main" id="{86BCB9D4-40CA-4A08-9633-EEBADD7D6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700" y="554038"/>
            <a:ext cx="7610475" cy="45799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"/>
              </a:spcBef>
              <a:defRPr/>
            </a:pPr>
            <a:r>
              <a:rPr kumimoji="0" lang="ru-RU" altLang="ru-RU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Тарифная система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 –  совокупность централизованных (государственных) норм и нормативов, обеспечивающих дифференциацию заработной платы в зависимости от количества, качества и условий труда.</a:t>
            </a:r>
          </a:p>
          <a:p>
            <a:pPr algn="just" eaLnBrk="1" hangingPunct="1">
              <a:spcBef>
                <a:spcPct val="5000"/>
              </a:spcBef>
              <a:defRPr/>
            </a:pPr>
            <a:r>
              <a:rPr kumimoji="0" lang="ru-RU" altLang="ru-RU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Элементы тарифной системы</a:t>
            </a:r>
          </a:p>
          <a:p>
            <a:pPr algn="just" eaLnBrk="1" hangingPunct="1">
              <a:spcBef>
                <a:spcPct val="5000"/>
              </a:spcBef>
              <a:defRPr/>
            </a:pPr>
            <a:r>
              <a:rPr kumimoji="0" lang="ru-RU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1.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kumimoji="0" lang="ru-RU" altLang="ru-RU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Тарифно-квалификационный справочник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– нормативный документ для установления разряда работ и рабочего для выполнения данной производственной операции.</a:t>
            </a:r>
            <a:endParaRPr kumimoji="0" lang="ru-RU" altLang="ru-RU" b="1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algn="just" eaLnBrk="1" hangingPunct="1">
              <a:spcBef>
                <a:spcPct val="5000"/>
              </a:spcBef>
              <a:defRPr/>
            </a:pPr>
            <a:r>
              <a:rPr kumimoji="0" lang="ru-RU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2. </a:t>
            </a:r>
            <a:r>
              <a:rPr kumimoji="0" lang="ru-RU" altLang="ru-RU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Тарифная сетка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– совокупность тарифных разрядов работ, определенных в зависимости от уровня сложности выполняемых работ и требования к квалификации; определяет соотношение в оплате труда в зависимости от его квалификации. С 2011 года - новая система оплаты труда (оклад, компенсационные и стимулирующие выплаты).</a:t>
            </a:r>
          </a:p>
          <a:p>
            <a:pPr algn="just" eaLnBrk="1" hangingPunct="1">
              <a:spcBef>
                <a:spcPct val="5000"/>
              </a:spcBef>
              <a:defRPr/>
            </a:pPr>
            <a:r>
              <a:rPr kumimoji="0" lang="ru-RU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3.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kumimoji="0" lang="ru-RU" altLang="ru-RU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Тарифная ставка (ТС)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– фиксированный размер оплаты труда различных групп и категорий работающих за единицу времени.</a:t>
            </a:r>
            <a:endParaRPr kumimoji="0" lang="ru-RU" altLang="ru-RU" b="1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38916" name="Rectangle 8">
            <a:extLst>
              <a:ext uri="{FF2B5EF4-FFF2-40B4-BE49-F238E27FC236}">
                <a16:creationId xmlns:a16="http://schemas.microsoft.com/office/drawing/2014/main" id="{9F90AC11-4988-4E61-BD16-9BD153F3C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graphicFrame>
        <p:nvGraphicFramePr>
          <p:cNvPr id="38917" name="Object 7">
            <a:extLst>
              <a:ext uri="{FF2B5EF4-FFF2-40B4-BE49-F238E27FC236}">
                <a16:creationId xmlns:a16="http://schemas.microsoft.com/office/drawing/2014/main" id="{B121B978-1AAD-4E62-9A68-96098B1406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5114925"/>
          <a:ext cx="16525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Формула" r:id="rId3" imgW="1002865" imgH="228501" progId="Equation.3">
                  <p:embed/>
                </p:oleObj>
              </mc:Choice>
              <mc:Fallback>
                <p:oleObj name="Формула" r:id="rId3" imgW="1002865" imgH="228501" progId="Equation.3">
                  <p:embed/>
                  <p:pic>
                    <p:nvPicPr>
                      <p:cNvPr id="38917" name="Object 7">
                        <a:extLst>
                          <a:ext uri="{FF2B5EF4-FFF2-40B4-BE49-F238E27FC236}">
                            <a16:creationId xmlns:a16="http://schemas.microsoft.com/office/drawing/2014/main" id="{B121B978-1AAD-4E62-9A68-96098B1406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114925"/>
                        <a:ext cx="16525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8" name="Rectangle 10">
            <a:extLst>
              <a:ext uri="{FF2B5EF4-FFF2-40B4-BE49-F238E27FC236}">
                <a16:creationId xmlns:a16="http://schemas.microsoft.com/office/drawing/2014/main" id="{D1CE3899-D0E1-4C33-B179-C6C5E58B9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700" y="5516563"/>
            <a:ext cx="7643813" cy="12049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"/>
              </a:spcBef>
              <a:defRPr/>
            </a:pPr>
            <a:r>
              <a:rPr kumimoji="0" lang="ru-RU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4. </a:t>
            </a:r>
            <a:r>
              <a:rPr kumimoji="0" lang="ru-RU" altLang="ru-RU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Система районных коэффициентов к заработной плате</a:t>
            </a:r>
            <a:r>
              <a:rPr kumimoji="0" lang="ru-RU" altLang="ru-RU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. </a:t>
            </a:r>
          </a:p>
          <a:p>
            <a:pPr algn="just" eaLnBrk="1" hangingPunct="1">
              <a:spcBef>
                <a:spcPct val="5000"/>
              </a:spcBef>
              <a:defRPr/>
            </a:pPr>
            <a:r>
              <a:rPr kumimoji="0" lang="ru-RU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5. </a:t>
            </a:r>
            <a:r>
              <a:rPr kumimoji="0" lang="ru-RU" altLang="ru-RU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Выплата за выслугу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kumimoji="0" lang="ru-RU" altLang="ru-RU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лет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является одной из форм материального стимулирования работников предприятия, имеющая целью закрепление их в организации.</a:t>
            </a:r>
            <a:r>
              <a:rPr kumimoji="0" lang="ru-RU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667081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4">
            <a:extLst>
              <a:ext uri="{FF2B5EF4-FFF2-40B4-BE49-F238E27FC236}">
                <a16:creationId xmlns:a16="http://schemas.microsoft.com/office/drawing/2014/main" id="{9D149416-0F01-482B-860C-C665E50F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184150"/>
            <a:ext cx="413299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Формы и системы заработной платы</a:t>
            </a:r>
          </a:p>
        </p:txBody>
      </p:sp>
      <p:sp>
        <p:nvSpPr>
          <p:cNvPr id="115717" name="Text Box 5">
            <a:extLst>
              <a:ext uri="{FF2B5EF4-FFF2-40B4-BE49-F238E27FC236}">
                <a16:creationId xmlns:a16="http://schemas.microsoft.com/office/drawing/2014/main" id="{0789B102-3F76-4C32-A1D4-AD9E92349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765175"/>
            <a:ext cx="7705725" cy="54562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kumimoji="0" lang="ru-RU" altLang="ru-RU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Сдельная форма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 предполагает оплату труда работников за количество произведенной продукции или объем выполненных работ.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kumimoji="0" lang="ru-RU" altLang="ru-RU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Системы оплаты труда (в рамках сдельной формы)</a:t>
            </a:r>
          </a:p>
          <a:p>
            <a:pPr algn="just" eaLnBrk="1" hangingPunct="1">
              <a:spcBef>
                <a:spcPct val="35000"/>
              </a:spcBef>
              <a:defRPr/>
            </a:pPr>
            <a:r>
              <a:rPr kumimoji="0" lang="ru-RU" altLang="ru-RU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1.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Прямая (простая) сдельная</a:t>
            </a:r>
            <a:r>
              <a:rPr kumimoji="0" lang="ru-RU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 </a:t>
            </a:r>
          </a:p>
          <a:p>
            <a:pPr algn="just" eaLnBrk="1" hangingPunct="1">
              <a:spcBef>
                <a:spcPct val="35000"/>
              </a:spcBef>
              <a:defRPr/>
            </a:pPr>
            <a:r>
              <a:rPr kumimoji="0" lang="ru-RU" altLang="ru-RU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Виды расценок: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kumimoji="0" lang="ru-RU" altLang="ru-RU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операционная расценка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– оплата за одну производственную операцию.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                                      , руб./ед.                                 , руб./ед. </a:t>
            </a:r>
          </a:p>
          <a:p>
            <a:pPr algn="just" eaLnBrk="1" hangingPunct="1">
              <a:spcBef>
                <a:spcPct val="50000"/>
              </a:spcBef>
              <a:defRPr/>
            </a:pPr>
            <a:endParaRPr kumimoji="0" lang="ru-RU" altLang="ru-RU" sz="800" i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kumimoji="0" lang="ru-RU" altLang="ru-RU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комплексная сдельная расценка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– сумма операционных сдельных расценок по операциям, входящим в комплекс работ.</a:t>
            </a:r>
            <a:r>
              <a:rPr kumimoji="0" lang="ru-RU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endParaRPr kumimoji="0" lang="ru-RU" altLang="ru-RU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kumimoji="0" lang="ru-RU" altLang="ru-RU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косвенно-сдельная расценка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– для </a:t>
            </a:r>
            <a:r>
              <a:rPr kumimoji="0" lang="ru-RU" altLang="ru-RU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вспомогательно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-обслуживающих рабочих, величина заработной платы которых зависит от результатов работы бригады или подразделения, обслуживаемых данным работником.</a:t>
            </a:r>
            <a:r>
              <a:rPr kumimoji="0" lang="ru-RU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kumimoji="0" lang="ru-RU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                                                                       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, руб./ед.</a:t>
            </a:r>
          </a:p>
        </p:txBody>
      </p:sp>
      <p:sp>
        <p:nvSpPr>
          <p:cNvPr id="39940" name="Rectangle 7">
            <a:extLst>
              <a:ext uri="{FF2B5EF4-FFF2-40B4-BE49-F238E27FC236}">
                <a16:creationId xmlns:a16="http://schemas.microsoft.com/office/drawing/2014/main" id="{4165FB30-9211-4CC5-A561-4D1ACDE51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graphicFrame>
        <p:nvGraphicFramePr>
          <p:cNvPr id="39941" name="Object 6">
            <a:extLst>
              <a:ext uri="{FF2B5EF4-FFF2-40B4-BE49-F238E27FC236}">
                <a16:creationId xmlns:a16="http://schemas.microsoft.com/office/drawing/2014/main" id="{CAC8E805-3739-4E36-868E-63EC1324AF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1844675"/>
          <a:ext cx="2808287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9" name="Формула" r:id="rId3" imgW="1574800" imgH="241300" progId="Equation.3">
                  <p:embed/>
                </p:oleObj>
              </mc:Choice>
              <mc:Fallback>
                <p:oleObj name="Формула" r:id="rId3" imgW="1574800" imgH="241300" progId="Equation.3">
                  <p:embed/>
                  <p:pic>
                    <p:nvPicPr>
                      <p:cNvPr id="39941" name="Object 6">
                        <a:extLst>
                          <a:ext uri="{FF2B5EF4-FFF2-40B4-BE49-F238E27FC236}">
                            <a16:creationId xmlns:a16="http://schemas.microsoft.com/office/drawing/2014/main" id="{CAC8E805-3739-4E36-868E-63EC1324AF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844675"/>
                        <a:ext cx="2808287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Rectangle 9">
            <a:extLst>
              <a:ext uri="{FF2B5EF4-FFF2-40B4-BE49-F238E27FC236}">
                <a16:creationId xmlns:a16="http://schemas.microsoft.com/office/drawing/2014/main" id="{DA71B0D2-D4D6-4B4D-A64A-03EF2376B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graphicFrame>
        <p:nvGraphicFramePr>
          <p:cNvPr id="39943" name="Object 8">
            <a:extLst>
              <a:ext uri="{FF2B5EF4-FFF2-40B4-BE49-F238E27FC236}">
                <a16:creationId xmlns:a16="http://schemas.microsoft.com/office/drawing/2014/main" id="{C988276C-D079-4988-A1B2-A26413682D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9513" y="3119438"/>
          <a:ext cx="1439862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0" name="Формула" r:id="rId5" imgW="952087" imgH="444307" progId="Equation.3">
                  <p:embed/>
                </p:oleObj>
              </mc:Choice>
              <mc:Fallback>
                <p:oleObj name="Формула" r:id="rId5" imgW="952087" imgH="444307" progId="Equation.3">
                  <p:embed/>
                  <p:pic>
                    <p:nvPicPr>
                      <p:cNvPr id="39943" name="Object 8">
                        <a:extLst>
                          <a:ext uri="{FF2B5EF4-FFF2-40B4-BE49-F238E27FC236}">
                            <a16:creationId xmlns:a16="http://schemas.microsoft.com/office/drawing/2014/main" id="{C988276C-D079-4988-A1B2-A26413682D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3" y="3119438"/>
                        <a:ext cx="1439862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Rectangle 11">
            <a:extLst>
              <a:ext uri="{FF2B5EF4-FFF2-40B4-BE49-F238E27FC236}">
                <a16:creationId xmlns:a16="http://schemas.microsoft.com/office/drawing/2014/main" id="{08F4F955-6ACC-496E-B5ED-7CDF67B9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graphicFrame>
        <p:nvGraphicFramePr>
          <p:cNvPr id="39945" name="Object 10">
            <a:extLst>
              <a:ext uri="{FF2B5EF4-FFF2-40B4-BE49-F238E27FC236}">
                <a16:creationId xmlns:a16="http://schemas.microsoft.com/office/drawing/2014/main" id="{2FDD712A-1765-4185-97CB-D5582358F1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3289300"/>
          <a:ext cx="21209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1" name="Формула" r:id="rId7" imgW="1320227" imgH="266584" progId="Equation.3">
                  <p:embed/>
                </p:oleObj>
              </mc:Choice>
              <mc:Fallback>
                <p:oleObj name="Формула" r:id="rId7" imgW="1320227" imgH="266584" progId="Equation.3">
                  <p:embed/>
                  <p:pic>
                    <p:nvPicPr>
                      <p:cNvPr id="39945" name="Object 10">
                        <a:extLst>
                          <a:ext uri="{FF2B5EF4-FFF2-40B4-BE49-F238E27FC236}">
                            <a16:creationId xmlns:a16="http://schemas.microsoft.com/office/drawing/2014/main" id="{2FDD712A-1765-4185-97CB-D5582358F1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289300"/>
                        <a:ext cx="21209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Object 13">
            <a:extLst>
              <a:ext uri="{FF2B5EF4-FFF2-40B4-BE49-F238E27FC236}">
                <a16:creationId xmlns:a16="http://schemas.microsoft.com/office/drawing/2014/main" id="{A61D46A2-B4E9-4D1C-BDE1-679DD5C2C1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057525"/>
          <a:ext cx="1143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2" name="Формула" r:id="rId9" imgW="114151" imgH="215619" progId="Equation.3">
                  <p:embed/>
                </p:oleObj>
              </mc:Choice>
              <mc:Fallback>
                <p:oleObj name="Формула" r:id="rId9" imgW="114151" imgH="215619" progId="Equation.3">
                  <p:embed/>
                  <p:pic>
                    <p:nvPicPr>
                      <p:cNvPr id="39946" name="Object 13">
                        <a:extLst>
                          <a:ext uri="{FF2B5EF4-FFF2-40B4-BE49-F238E27FC236}">
                            <a16:creationId xmlns:a16="http://schemas.microsoft.com/office/drawing/2014/main" id="{A61D46A2-B4E9-4D1C-BDE1-679DD5C2C1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57525"/>
                        <a:ext cx="114300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Object 12">
            <a:extLst>
              <a:ext uri="{FF2B5EF4-FFF2-40B4-BE49-F238E27FC236}">
                <a16:creationId xmlns:a16="http://schemas.microsoft.com/office/drawing/2014/main" id="{804E8E54-4E26-4C35-A950-906952DFDD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5661025"/>
          <a:ext cx="17287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3" name="Формула" r:id="rId11" imgW="1104900" imgH="457200" progId="Equation.3">
                  <p:embed/>
                </p:oleObj>
              </mc:Choice>
              <mc:Fallback>
                <p:oleObj name="Формула" r:id="rId11" imgW="1104900" imgH="457200" progId="Equation.3">
                  <p:embed/>
                  <p:pic>
                    <p:nvPicPr>
                      <p:cNvPr id="39947" name="Object 12">
                        <a:extLst>
                          <a:ext uri="{FF2B5EF4-FFF2-40B4-BE49-F238E27FC236}">
                            <a16:creationId xmlns:a16="http://schemas.microsoft.com/office/drawing/2014/main" id="{804E8E54-4E26-4C35-A950-906952DFDD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661025"/>
                        <a:ext cx="172878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8" name="Rectangle 14">
            <a:extLst>
              <a:ext uri="{FF2B5EF4-FFF2-40B4-BE49-F238E27FC236}">
                <a16:creationId xmlns:a16="http://schemas.microsoft.com/office/drawing/2014/main" id="{47792EB6-F498-4684-8973-59363B672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57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sp>
        <p:nvSpPr>
          <p:cNvPr id="39949" name="Rectangle 15">
            <a:extLst>
              <a:ext uri="{FF2B5EF4-FFF2-40B4-BE49-F238E27FC236}">
                <a16:creationId xmlns:a16="http://schemas.microsoft.com/office/drawing/2014/main" id="{0448C5C9-AFD4-4AB7-9282-4ECC095F0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55190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1" name="Text Box 5">
            <a:extLst>
              <a:ext uri="{FF2B5EF4-FFF2-40B4-BE49-F238E27FC236}">
                <a16:creationId xmlns:a16="http://schemas.microsoft.com/office/drawing/2014/main" id="{1E9E8660-8F07-474B-A3F0-B068139CC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04813"/>
            <a:ext cx="7561262" cy="56324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kumimoji="0" lang="ru-RU" altLang="ru-RU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2.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Сдельно-премиальная – при данной системе оплаты труда работники в сумме со сдельной заработной платой получают премиальные выплаты.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kumimoji="0" lang="ru-RU" altLang="ru-RU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3.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Сдельно-прогрессивная – при применении такой системы оплаты труда заработная плата рабочего за производство продукции в пределах планового объема производства (нормы выработки) оплачивается по установленным на предприятии сдельным </a:t>
            </a:r>
            <a:r>
              <a:rPr kumimoji="0" lang="ru-RU" altLang="ru-RU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расценкам, а сверх плана – по повышенным расценкам.</a:t>
            </a:r>
            <a:r>
              <a:rPr kumimoji="0" lang="ru-RU" altLang="ru-RU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endParaRPr kumimoji="0" lang="ru-RU" altLang="ru-RU" b="1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algn="just" eaLnBrk="1" hangingPunct="1">
              <a:spcBef>
                <a:spcPct val="50000"/>
              </a:spcBef>
              <a:defRPr/>
            </a:pPr>
            <a:endParaRPr kumimoji="0" lang="ru-RU" altLang="ru-RU" b="1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kumimoji="0" lang="ru-RU" altLang="ru-RU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4.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Косвенно-сдельная – применяется для оплаты труда </a:t>
            </a:r>
            <a:r>
              <a:rPr kumimoji="0" lang="ru-RU" altLang="ru-RU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вспомогательно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-обслуживающих рабочих, непосредственно занятых обслуживанием основного производственного процесса.</a:t>
            </a:r>
          </a:p>
          <a:p>
            <a:pPr algn="just" eaLnBrk="1" hangingPunct="1">
              <a:spcBef>
                <a:spcPct val="50000"/>
              </a:spcBef>
              <a:defRPr/>
            </a:pPr>
            <a:endParaRPr kumimoji="0" lang="ru-RU" altLang="ru-RU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kumimoji="0" lang="ru-RU" altLang="ru-RU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5.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Аккордная – такая система оплаты труда предусматривает установление определенного объема работ и величины фонда заработной платы за его выполнение в установленные сроки.</a:t>
            </a:r>
            <a:r>
              <a:rPr kumimoji="0" lang="ru-RU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40963" name="Rectangle 7">
            <a:extLst>
              <a:ext uri="{FF2B5EF4-FFF2-40B4-BE49-F238E27FC236}">
                <a16:creationId xmlns:a16="http://schemas.microsoft.com/office/drawing/2014/main" id="{581CB559-F5B4-427C-8134-1A198F9B2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graphicFrame>
        <p:nvGraphicFramePr>
          <p:cNvPr id="40964" name="Object 6">
            <a:extLst>
              <a:ext uri="{FF2B5EF4-FFF2-40B4-BE49-F238E27FC236}">
                <a16:creationId xmlns:a16="http://schemas.microsoft.com/office/drawing/2014/main" id="{60380E1D-C2A2-4F76-A8EA-9C32207ACD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341438"/>
          <a:ext cx="31686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9" name="Формула" r:id="rId3" imgW="1765300" imgH="241300" progId="Equation.3">
                  <p:embed/>
                </p:oleObj>
              </mc:Choice>
              <mc:Fallback>
                <p:oleObj name="Формула" r:id="rId3" imgW="1765300" imgH="241300" progId="Equation.3">
                  <p:embed/>
                  <p:pic>
                    <p:nvPicPr>
                      <p:cNvPr id="40964" name="Object 6">
                        <a:extLst>
                          <a:ext uri="{FF2B5EF4-FFF2-40B4-BE49-F238E27FC236}">
                            <a16:creationId xmlns:a16="http://schemas.microsoft.com/office/drawing/2014/main" id="{60380E1D-C2A2-4F76-A8EA-9C32207ACD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341438"/>
                        <a:ext cx="316865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9">
            <a:extLst>
              <a:ext uri="{FF2B5EF4-FFF2-40B4-BE49-F238E27FC236}">
                <a16:creationId xmlns:a16="http://schemas.microsoft.com/office/drawing/2014/main" id="{5B608D22-8ECD-4732-83F4-60F3D4D86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graphicFrame>
        <p:nvGraphicFramePr>
          <p:cNvPr id="40966" name="Object 8">
            <a:extLst>
              <a:ext uri="{FF2B5EF4-FFF2-40B4-BE49-F238E27FC236}">
                <a16:creationId xmlns:a16="http://schemas.microsoft.com/office/drawing/2014/main" id="{CE337535-7E4B-4065-8B1C-29174155D7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3221038"/>
          <a:ext cx="48244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0" name="Формула" r:id="rId5" imgW="2679700" imgH="266700" progId="Equation.3">
                  <p:embed/>
                </p:oleObj>
              </mc:Choice>
              <mc:Fallback>
                <p:oleObj name="Формула" r:id="rId5" imgW="2679700" imgH="266700" progId="Equation.3">
                  <p:embed/>
                  <p:pic>
                    <p:nvPicPr>
                      <p:cNvPr id="40966" name="Object 8">
                        <a:extLst>
                          <a:ext uri="{FF2B5EF4-FFF2-40B4-BE49-F238E27FC236}">
                            <a16:creationId xmlns:a16="http://schemas.microsoft.com/office/drawing/2014/main" id="{CE337535-7E4B-4065-8B1C-29174155D7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221038"/>
                        <a:ext cx="482441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Rectangle 11">
            <a:extLst>
              <a:ext uri="{FF2B5EF4-FFF2-40B4-BE49-F238E27FC236}">
                <a16:creationId xmlns:a16="http://schemas.microsoft.com/office/drawing/2014/main" id="{E8C77334-5FC0-4281-9A37-5D69B8791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graphicFrame>
        <p:nvGraphicFramePr>
          <p:cNvPr id="40968" name="Object 10">
            <a:extLst>
              <a:ext uri="{FF2B5EF4-FFF2-40B4-BE49-F238E27FC236}">
                <a16:creationId xmlns:a16="http://schemas.microsoft.com/office/drawing/2014/main" id="{04C9809D-34FF-4C09-BBD8-A163DE2D1B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8975" y="4581525"/>
          <a:ext cx="37671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1" name="Формула" r:id="rId7" imgW="2032000" imgH="241300" progId="Equation.3">
                  <p:embed/>
                </p:oleObj>
              </mc:Choice>
              <mc:Fallback>
                <p:oleObj name="Формула" r:id="rId7" imgW="2032000" imgH="241300" progId="Equation.3">
                  <p:embed/>
                  <p:pic>
                    <p:nvPicPr>
                      <p:cNvPr id="40968" name="Object 10">
                        <a:extLst>
                          <a:ext uri="{FF2B5EF4-FFF2-40B4-BE49-F238E27FC236}">
                            <a16:creationId xmlns:a16="http://schemas.microsoft.com/office/drawing/2014/main" id="{04C9809D-34FF-4C09-BBD8-A163DE2D1B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4581525"/>
                        <a:ext cx="376713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739559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332656"/>
            <a:ext cx="7776864" cy="1334219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b="1" i="1" dirty="0" smtClean="0"/>
              <a:t>Вопрос </a:t>
            </a:r>
            <a:r>
              <a:rPr lang="ru-RU" altLang="ru-RU" b="1" i="1" dirty="0" smtClean="0"/>
              <a:t>3.</a:t>
            </a:r>
            <a:r>
              <a:rPr lang="ru-RU" altLang="ru-RU" b="1" dirty="0" smtClean="0"/>
              <a:t> Трудовые ресурсы предприятия. Производительность труда.</a:t>
            </a:r>
            <a:endParaRPr lang="ru-RU" altLang="ru-RU" b="1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331640" y="1844824"/>
            <a:ext cx="7052093" cy="3978934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Clr>
                <a:schemeClr val="accent3"/>
              </a:buClr>
              <a:buNone/>
              <a:defRPr/>
            </a:pPr>
            <a:endParaRPr lang="ru-RU" i="1" dirty="0"/>
          </a:p>
          <a:p>
            <a:pPr marL="0" indent="0">
              <a:lnSpc>
                <a:spcPct val="80000"/>
              </a:lnSpc>
              <a:buClr>
                <a:schemeClr val="accent3"/>
              </a:buClr>
              <a:buNone/>
              <a:defRPr/>
            </a:pPr>
            <a:endParaRPr lang="ru-RU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656" y="1892650"/>
            <a:ext cx="3096344" cy="222984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200" y="3847693"/>
            <a:ext cx="4169727" cy="305826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064" y="1484784"/>
            <a:ext cx="3816424" cy="281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03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Text Box 5">
            <a:extLst>
              <a:ext uri="{FF2B5EF4-FFF2-40B4-BE49-F238E27FC236}">
                <a16:creationId xmlns:a16="http://schemas.microsoft.com/office/drawing/2014/main" id="{29BD3538-7B74-401F-866B-0A21D3D15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825" y="260350"/>
            <a:ext cx="7632700" cy="32083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25000"/>
              </a:spcBef>
              <a:defRPr/>
            </a:pPr>
            <a:r>
              <a:rPr kumimoji="0" lang="ru-RU" altLang="ru-RU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Условия применения сдельной формы оплаты труда:</a:t>
            </a:r>
          </a:p>
          <a:p>
            <a:pPr marL="354013" indent="-354013" algn="just" eaLnBrk="1" hangingPunct="1">
              <a:spcBef>
                <a:spcPct val="25000"/>
              </a:spcBef>
              <a:buFont typeface="Wingdings" panose="05000000000000000000" pitchFamily="2" charset="2"/>
              <a:buChar char="ü"/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на предприятии ведется строгий учет объемов производимой продукции и выполняемых работ;</a:t>
            </a:r>
          </a:p>
          <a:p>
            <a:pPr marL="354013" indent="-354013" algn="just" eaLnBrk="1" hangingPunct="1">
              <a:spcBef>
                <a:spcPct val="25000"/>
              </a:spcBef>
              <a:buFont typeface="Wingdings" panose="05000000000000000000" pitchFamily="2" charset="2"/>
              <a:buChar char="ü"/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установлен контроль за качеством производимой продукции и выполняемых работ;</a:t>
            </a:r>
          </a:p>
          <a:p>
            <a:pPr marL="354013" indent="-354013" algn="just" eaLnBrk="1" hangingPunct="1">
              <a:spcBef>
                <a:spcPct val="25000"/>
              </a:spcBef>
              <a:buFont typeface="Wingdings" panose="05000000000000000000" pitchFamily="2" charset="2"/>
              <a:buChar char="ü"/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созданы условия для нормального течения производственного процесса на предприятии;</a:t>
            </a:r>
          </a:p>
          <a:p>
            <a:pPr marL="354013" indent="-354013" algn="just" eaLnBrk="1" hangingPunct="1">
              <a:spcBef>
                <a:spcPct val="25000"/>
              </a:spcBef>
              <a:buFont typeface="Wingdings" panose="05000000000000000000" pitchFamily="2" charset="2"/>
              <a:buChar char="ü"/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систематически ведется работа по нормированию труда рабочих;</a:t>
            </a:r>
          </a:p>
          <a:p>
            <a:pPr marL="354013" indent="-354013" algn="just" eaLnBrk="1" hangingPunct="1">
              <a:spcBef>
                <a:spcPct val="25000"/>
              </a:spcBef>
              <a:buFont typeface="Wingdings" panose="05000000000000000000" pitchFamily="2" charset="2"/>
              <a:buChar char="ü"/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есть возможность и необходимость увеличить выработку отдельно взятого работника или объем выполняемой им работы.</a:t>
            </a:r>
          </a:p>
        </p:txBody>
      </p:sp>
      <p:sp>
        <p:nvSpPr>
          <p:cNvPr id="117767" name="Text Box 7">
            <a:extLst>
              <a:ext uri="{FF2B5EF4-FFF2-40B4-BE49-F238E27FC236}">
                <a16:creationId xmlns:a16="http://schemas.microsoft.com/office/drawing/2014/main" id="{3E63E36C-4E4C-42F8-98AC-0638CD27B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825" y="3789363"/>
            <a:ext cx="7626350" cy="9159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kumimoji="0" lang="ru-RU" altLang="ru-RU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Повременная форма</a:t>
            </a:r>
            <a:r>
              <a:rPr kumimoji="0" lang="ru-RU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 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оплаты труда предполагает начисление заработной платы работникам по установленной тарифной ставке или окладу за фактически отработанное на производстве время. </a:t>
            </a:r>
          </a:p>
        </p:txBody>
      </p:sp>
      <p:sp>
        <p:nvSpPr>
          <p:cNvPr id="41988" name="Rectangle 9">
            <a:extLst>
              <a:ext uri="{FF2B5EF4-FFF2-40B4-BE49-F238E27FC236}">
                <a16:creationId xmlns:a16="http://schemas.microsoft.com/office/drawing/2014/main" id="{07100CC3-9E19-4EDA-AC0C-4B0F3B4D3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graphicFrame>
        <p:nvGraphicFramePr>
          <p:cNvPr id="41989" name="Object 8">
            <a:extLst>
              <a:ext uri="{FF2B5EF4-FFF2-40B4-BE49-F238E27FC236}">
                <a16:creationId xmlns:a16="http://schemas.microsoft.com/office/drawing/2014/main" id="{24B6C057-4E72-4F21-AA75-AB7A93F02F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5345113"/>
          <a:ext cx="29511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6" name="Формула" r:id="rId3" imgW="1548728" imgH="241195" progId="Equation.3">
                  <p:embed/>
                </p:oleObj>
              </mc:Choice>
              <mc:Fallback>
                <p:oleObj name="Формула" r:id="rId3" imgW="1548728" imgH="241195" progId="Equation.3">
                  <p:embed/>
                  <p:pic>
                    <p:nvPicPr>
                      <p:cNvPr id="41989" name="Object 8">
                        <a:extLst>
                          <a:ext uri="{FF2B5EF4-FFF2-40B4-BE49-F238E27FC236}">
                            <a16:creationId xmlns:a16="http://schemas.microsoft.com/office/drawing/2014/main" id="{24B6C057-4E72-4F21-AA75-AB7A93F02F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345113"/>
                        <a:ext cx="295116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1" name="Rectangle 11">
            <a:extLst>
              <a:ext uri="{FF2B5EF4-FFF2-40B4-BE49-F238E27FC236}">
                <a16:creationId xmlns:a16="http://schemas.microsoft.com/office/drawing/2014/main" id="{666289F8-CFA5-431D-A52B-9A551D7E0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763" y="5013325"/>
            <a:ext cx="7618412" cy="11096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35000"/>
              </a:spcBef>
              <a:defRPr/>
            </a:pPr>
            <a:r>
              <a:rPr kumimoji="0" lang="ru-RU" altLang="ru-RU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Системы оплаты труда</a:t>
            </a:r>
            <a:r>
              <a:rPr kumimoji="0" lang="ru-RU" altLang="ru-RU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(</a:t>
            </a:r>
            <a:r>
              <a:rPr kumimoji="0" lang="ru-RU" altLang="ru-RU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в рамках повременной формы)</a:t>
            </a:r>
          </a:p>
          <a:p>
            <a:pPr eaLnBrk="1" hangingPunct="1">
              <a:spcBef>
                <a:spcPct val="35000"/>
              </a:spcBef>
              <a:defRPr/>
            </a:pPr>
            <a:r>
              <a:rPr kumimoji="0" lang="ru-RU" altLang="ru-RU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1.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Простая повременная</a:t>
            </a:r>
            <a:r>
              <a:rPr kumimoji="0" lang="ru-RU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35000"/>
              </a:spcBef>
              <a:defRPr/>
            </a:pPr>
            <a:r>
              <a:rPr kumimoji="0" lang="ru-RU" altLang="ru-RU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2.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Повременно-премиальная </a:t>
            </a:r>
          </a:p>
        </p:txBody>
      </p:sp>
      <p:sp>
        <p:nvSpPr>
          <p:cNvPr id="41991" name="Rectangle 13">
            <a:extLst>
              <a:ext uri="{FF2B5EF4-FFF2-40B4-BE49-F238E27FC236}">
                <a16:creationId xmlns:a16="http://schemas.microsoft.com/office/drawing/2014/main" id="{612B06FE-6DB9-429F-AD33-95AD5459D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graphicFrame>
        <p:nvGraphicFramePr>
          <p:cNvPr id="41992" name="Object 12">
            <a:extLst>
              <a:ext uri="{FF2B5EF4-FFF2-40B4-BE49-F238E27FC236}">
                <a16:creationId xmlns:a16="http://schemas.microsoft.com/office/drawing/2014/main" id="{542ABC53-1452-4B80-B50E-03E571AE84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0275" y="5818188"/>
          <a:ext cx="352901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7" name="Формула" r:id="rId5" imgW="2057400" imgH="241300" progId="Equation.3">
                  <p:embed/>
                </p:oleObj>
              </mc:Choice>
              <mc:Fallback>
                <p:oleObj name="Формула" r:id="rId5" imgW="2057400" imgH="241300" progId="Equation.3">
                  <p:embed/>
                  <p:pic>
                    <p:nvPicPr>
                      <p:cNvPr id="41992" name="Object 12">
                        <a:extLst>
                          <a:ext uri="{FF2B5EF4-FFF2-40B4-BE49-F238E27FC236}">
                            <a16:creationId xmlns:a16="http://schemas.microsoft.com/office/drawing/2014/main" id="{542ABC53-1452-4B80-B50E-03E571AE84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275" y="5818188"/>
                        <a:ext cx="352901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881941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9" name="Rectangle 5">
            <a:extLst>
              <a:ext uri="{FF2B5EF4-FFF2-40B4-BE49-F238E27FC236}">
                <a16:creationId xmlns:a16="http://schemas.microsoft.com/office/drawing/2014/main" id="{3D8880C1-AC64-4348-A4BF-533FC95F0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115888"/>
            <a:ext cx="7416800" cy="23558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  <a:defRPr/>
            </a:pPr>
            <a:r>
              <a:rPr kumimoji="0" lang="ru-RU" altLang="ru-RU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Условия применения повременной формы оплаты труда:</a:t>
            </a:r>
          </a:p>
          <a:p>
            <a:pPr marL="442913" indent="-442913" algn="just" eaLnBrk="1" hangingPunct="1">
              <a:spcBef>
                <a:spcPct val="25000"/>
              </a:spcBef>
              <a:buFont typeface="Wingdings" panose="05000000000000000000" pitchFamily="2" charset="2"/>
              <a:buChar char="ü"/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строгий учет отработанного времени;</a:t>
            </a:r>
          </a:p>
          <a:p>
            <a:pPr marL="442913" indent="-442913" algn="just" eaLnBrk="1" hangingPunct="1">
              <a:spcBef>
                <a:spcPct val="25000"/>
              </a:spcBef>
              <a:buFont typeface="Wingdings" panose="05000000000000000000" pitchFamily="2" charset="2"/>
              <a:buChar char="ü"/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количественный результат трудового процесса не может быть измерен и не является определяющим;</a:t>
            </a:r>
          </a:p>
          <a:p>
            <a:pPr marL="442913" indent="-442913" algn="just" eaLnBrk="1" hangingPunct="1">
              <a:spcBef>
                <a:spcPct val="25000"/>
              </a:spcBef>
              <a:buFont typeface="Wingdings" panose="05000000000000000000" pitchFamily="2" charset="2"/>
              <a:buChar char="ü"/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нет однородного характера работы и регулярной нагрузки;</a:t>
            </a:r>
          </a:p>
          <a:p>
            <a:pPr marL="442913" indent="-442913" algn="just" eaLnBrk="1" hangingPunct="1">
              <a:spcBef>
                <a:spcPct val="25000"/>
              </a:spcBef>
              <a:buFont typeface="Wingdings" panose="05000000000000000000" pitchFamily="2" charset="2"/>
              <a:buChar char="ü"/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выполнена правильная тарификация выполняемых работ;</a:t>
            </a:r>
          </a:p>
          <a:p>
            <a:pPr marL="442913" indent="-442913" algn="just" eaLnBrk="1" hangingPunct="1">
              <a:spcBef>
                <a:spcPct val="25000"/>
              </a:spcBef>
              <a:buFont typeface="Wingdings" panose="05000000000000000000" pitchFamily="2" charset="2"/>
              <a:buChar char="ü"/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оптимально организован трудовой процесс на предприятии.</a:t>
            </a:r>
          </a:p>
        </p:txBody>
      </p:sp>
      <p:sp>
        <p:nvSpPr>
          <p:cNvPr id="118790" name="Rectangle 6">
            <a:extLst>
              <a:ext uri="{FF2B5EF4-FFF2-40B4-BE49-F238E27FC236}">
                <a16:creationId xmlns:a16="http://schemas.microsoft.com/office/drawing/2014/main" id="{F8D230F1-C352-4C9A-ADD4-B91B9A94D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2670175"/>
            <a:ext cx="3174267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Состав фонда оплаты труда</a:t>
            </a:r>
          </a:p>
        </p:txBody>
      </p:sp>
      <p:sp>
        <p:nvSpPr>
          <p:cNvPr id="118791" name="Rectangle 7">
            <a:extLst>
              <a:ext uri="{FF2B5EF4-FFF2-40B4-BE49-F238E27FC236}">
                <a16:creationId xmlns:a16="http://schemas.microsoft.com/office/drawing/2014/main" id="{2A35BE58-6A78-4107-8559-646D24650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3284538"/>
            <a:ext cx="3671888" cy="360362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kumimoji="0" lang="ru-RU" altLang="ru-RU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Фонд заработной платы</a:t>
            </a:r>
          </a:p>
        </p:txBody>
      </p:sp>
      <p:sp>
        <p:nvSpPr>
          <p:cNvPr id="118792" name="Rectangle 8">
            <a:extLst>
              <a:ext uri="{FF2B5EF4-FFF2-40B4-BE49-F238E27FC236}">
                <a16:creationId xmlns:a16="http://schemas.microsoft.com/office/drawing/2014/main" id="{05FA1F08-AFE9-45AA-A459-B5EB3C9C4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3933825"/>
            <a:ext cx="2665413" cy="6477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kumimoji="0" lang="ru-RU" altLang="ru-RU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Фонд основной заработной платы</a:t>
            </a:r>
          </a:p>
        </p:txBody>
      </p:sp>
      <p:sp>
        <p:nvSpPr>
          <p:cNvPr id="118793" name="Rectangle 9">
            <a:extLst>
              <a:ext uri="{FF2B5EF4-FFF2-40B4-BE49-F238E27FC236}">
                <a16:creationId xmlns:a16="http://schemas.microsoft.com/office/drawing/2014/main" id="{7FD708F8-86EB-4AA3-9FD6-9099095B5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3933825"/>
            <a:ext cx="3024188" cy="649288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kumimoji="0" lang="ru-RU" altLang="ru-RU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Фонд дополнительной заработной платы</a:t>
            </a:r>
          </a:p>
        </p:txBody>
      </p:sp>
      <p:sp>
        <p:nvSpPr>
          <p:cNvPr id="118794" name="Rectangle 10">
            <a:extLst>
              <a:ext uri="{FF2B5EF4-FFF2-40B4-BE49-F238E27FC236}">
                <a16:creationId xmlns:a16="http://schemas.microsoft.com/office/drawing/2014/main" id="{FFD4C33B-CCFE-4368-9127-EA0A79D55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941888"/>
            <a:ext cx="1584325" cy="1152525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kumimoji="0" lang="ru-RU" altLang="ru-RU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Тарифный фонд заработной платы</a:t>
            </a:r>
          </a:p>
        </p:txBody>
      </p:sp>
      <p:sp>
        <p:nvSpPr>
          <p:cNvPr id="118795" name="Rectangle 11">
            <a:extLst>
              <a:ext uri="{FF2B5EF4-FFF2-40B4-BE49-F238E27FC236}">
                <a16:creationId xmlns:a16="http://schemas.microsoft.com/office/drawing/2014/main" id="{04608AAD-42FC-43B6-B4B8-99BCE4D98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4941888"/>
            <a:ext cx="1584325" cy="6477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kumimoji="0" lang="ru-RU" altLang="ru-RU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Доплаты и надбавки</a:t>
            </a:r>
          </a:p>
        </p:txBody>
      </p:sp>
      <p:sp>
        <p:nvSpPr>
          <p:cNvPr id="43017" name="AutoShape 12">
            <a:extLst>
              <a:ext uri="{FF2B5EF4-FFF2-40B4-BE49-F238E27FC236}">
                <a16:creationId xmlns:a16="http://schemas.microsoft.com/office/drawing/2014/main" id="{96BD5DFF-E66E-47A0-AB4B-B22722856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3644900"/>
            <a:ext cx="215900" cy="288925"/>
          </a:xfrm>
          <a:prstGeom prst="downArrow">
            <a:avLst>
              <a:gd name="adj1" fmla="val 50000"/>
              <a:gd name="adj2" fmla="val 33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sp>
        <p:nvSpPr>
          <p:cNvPr id="43018" name="AutoShape 13">
            <a:extLst>
              <a:ext uri="{FF2B5EF4-FFF2-40B4-BE49-F238E27FC236}">
                <a16:creationId xmlns:a16="http://schemas.microsoft.com/office/drawing/2014/main" id="{565829A1-FFCD-4B12-AC46-2915E6817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3644900"/>
            <a:ext cx="215900" cy="288925"/>
          </a:xfrm>
          <a:prstGeom prst="downArrow">
            <a:avLst>
              <a:gd name="adj1" fmla="val 50000"/>
              <a:gd name="adj2" fmla="val 33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sp>
        <p:nvSpPr>
          <p:cNvPr id="43019" name="AutoShape 14">
            <a:extLst>
              <a:ext uri="{FF2B5EF4-FFF2-40B4-BE49-F238E27FC236}">
                <a16:creationId xmlns:a16="http://schemas.microsoft.com/office/drawing/2014/main" id="{BE3611E0-5490-409B-B320-E090A90DD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4581525"/>
            <a:ext cx="215900" cy="360363"/>
          </a:xfrm>
          <a:prstGeom prst="downArrow">
            <a:avLst>
              <a:gd name="adj1" fmla="val 50000"/>
              <a:gd name="adj2" fmla="val 41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sp>
        <p:nvSpPr>
          <p:cNvPr id="43020" name="AutoShape 15">
            <a:extLst>
              <a:ext uri="{FF2B5EF4-FFF2-40B4-BE49-F238E27FC236}">
                <a16:creationId xmlns:a16="http://schemas.microsoft.com/office/drawing/2014/main" id="{E0C8A4B0-7DB8-4C76-AAB7-4BCAE0C1B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4581525"/>
            <a:ext cx="215900" cy="360363"/>
          </a:xfrm>
          <a:prstGeom prst="downArrow">
            <a:avLst>
              <a:gd name="adj1" fmla="val 50000"/>
              <a:gd name="adj2" fmla="val 41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78338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Rectangle 5">
            <a:extLst>
              <a:ext uri="{FF2B5EF4-FFF2-40B4-BE49-F238E27FC236}">
                <a16:creationId xmlns:a16="http://schemas.microsoft.com/office/drawing/2014/main" id="{8D80D55B-0177-42A9-955E-B04399FF3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04813"/>
            <a:ext cx="7488237" cy="438626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spcBef>
                <a:spcPct val="25000"/>
              </a:spcBef>
              <a:defRPr/>
            </a:pPr>
            <a:r>
              <a:rPr kumimoji="0" lang="ru-RU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В </a:t>
            </a:r>
            <a:r>
              <a:rPr kumimoji="0" lang="ru-RU" altLang="ru-RU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тарифную заработную плату</a:t>
            </a:r>
            <a:r>
              <a:rPr kumimoji="0" lang="ru-RU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  включается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:</a:t>
            </a:r>
          </a:p>
          <a:p>
            <a:pPr marL="354013" indent="-354013" algn="just" eaLnBrk="1" hangingPunct="1">
              <a:spcBef>
                <a:spcPct val="25000"/>
              </a:spcBef>
              <a:buFont typeface="Wingdings" panose="05000000000000000000" pitchFamily="2" charset="2"/>
              <a:buChar char="ü"/>
              <a:tabLst>
                <a:tab pos="354013" algn="l"/>
              </a:tabLst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оплата труда, начисленная работникам по тарифным ставкам и окладам за отработанное время; </a:t>
            </a:r>
          </a:p>
          <a:p>
            <a:pPr marL="354013" indent="-354013" algn="just" eaLnBrk="1" hangingPunct="1">
              <a:spcBef>
                <a:spcPct val="25000"/>
              </a:spcBef>
              <a:buFont typeface="Wingdings" panose="05000000000000000000" pitchFamily="2" charset="2"/>
              <a:buChar char="ü"/>
              <a:tabLst>
                <a:tab pos="354013" algn="l"/>
              </a:tabLst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зарплата, начисленная за выполненную работу работникам по сдельным расценкам и в процентах от выручки от реализации продукции (выполнения работ и оказания услуг) а также стоимость продукции, выданной в порядке натуральной оплаты.</a:t>
            </a:r>
            <a:endParaRPr kumimoji="0" lang="ru-RU" altLang="ru-RU" i="1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algn="just" eaLnBrk="1" hangingPunct="1">
              <a:spcBef>
                <a:spcPct val="25000"/>
              </a:spcBef>
              <a:defRPr/>
            </a:pPr>
            <a:endParaRPr kumimoji="0" lang="ru-RU" altLang="ru-RU" b="1" i="1" u="sng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algn="just" eaLnBrk="1" hangingPunct="1">
              <a:spcBef>
                <a:spcPct val="25000"/>
              </a:spcBef>
              <a:defRPr/>
            </a:pPr>
            <a:r>
              <a:rPr kumimoji="0" lang="ru-RU" altLang="ru-RU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Доплаты</a:t>
            </a:r>
            <a:r>
              <a:rPr kumimoji="0" lang="ru-RU" altLang="ru-RU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  </a:t>
            </a:r>
            <a:r>
              <a:rPr kumimoji="0" lang="ru-RU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к фонду заработной платы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– это компенсации за что-либо. </a:t>
            </a:r>
            <a:r>
              <a:rPr kumimoji="0" lang="ru-RU" altLang="ru-RU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Надбавки</a:t>
            </a:r>
            <a:r>
              <a:rPr kumimoji="0" lang="ru-RU" altLang="ru-RU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  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носят стимулирующий характер.</a:t>
            </a:r>
            <a:endParaRPr kumimoji="0" lang="ru-RU" altLang="ru-RU" b="1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algn="just" eaLnBrk="1" hangingPunct="1">
              <a:spcBef>
                <a:spcPct val="25000"/>
              </a:spcBef>
              <a:defRPr/>
            </a:pPr>
            <a:endParaRPr kumimoji="0" lang="ru-RU" altLang="ru-RU" b="1" i="1" u="sng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algn="just" eaLnBrk="1" hangingPunct="1">
              <a:spcBef>
                <a:spcPct val="25000"/>
              </a:spcBef>
              <a:defRPr/>
            </a:pPr>
            <a:r>
              <a:rPr kumimoji="0" lang="ru-RU" altLang="ru-RU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Дополнительная заработная плата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– оплата за не отработанное время (оплата  ежегодных и дополнительных отпусков).</a:t>
            </a:r>
          </a:p>
        </p:txBody>
      </p:sp>
    </p:spTree>
    <p:extLst>
      <p:ext uri="{BB962C8B-B14F-4D97-AF65-F5344CB8AC3E}">
        <p14:creationId xmlns:p14="http://schemas.microsoft.com/office/powerpoint/2010/main" val="233690651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1" name="Text Box 5">
            <a:extLst>
              <a:ext uri="{FF2B5EF4-FFF2-40B4-BE49-F238E27FC236}">
                <a16:creationId xmlns:a16="http://schemas.microsoft.com/office/drawing/2014/main" id="{0D637ED6-E09A-42BD-A36C-84BDD6827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188913"/>
            <a:ext cx="7129462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0" lang="ru-RU" altLang="ru-RU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Кадры и производительность труда</a:t>
            </a:r>
          </a:p>
          <a:p>
            <a:pPr eaLnBrk="1" hangingPunct="1">
              <a:defRPr/>
            </a:pPr>
            <a:endParaRPr kumimoji="0" lang="ru-RU" altLang="ru-RU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eaLnBrk="1" hangingPunct="1"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Состав и классификация кадров </a:t>
            </a:r>
          </a:p>
        </p:txBody>
      </p:sp>
      <p:sp>
        <p:nvSpPr>
          <p:cNvPr id="106502" name="Text Box 6">
            <a:extLst>
              <a:ext uri="{FF2B5EF4-FFF2-40B4-BE49-F238E27FC236}">
                <a16:creationId xmlns:a16="http://schemas.microsoft.com/office/drawing/2014/main" id="{99D8AE2D-41D0-4090-B50B-DA445BDCB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1341438"/>
            <a:ext cx="7488237" cy="5078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kumimoji="0" lang="ru-RU" altLang="ru-RU" b="1" i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Трудовые ресурсы -</a:t>
            </a:r>
            <a:r>
              <a:rPr lang="ru-RU" dirty="0" smtClean="0"/>
              <a:t> </a:t>
            </a:r>
            <a:r>
              <a:rPr 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это производительная сила предприятия</a:t>
            </a:r>
            <a:r>
              <a:rPr 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, </a:t>
            </a:r>
            <a:r>
              <a:rPr 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которая имеет физический и интеллектуальный потенциал для производства товаров и </a:t>
            </a:r>
            <a:r>
              <a:rPr lang="ru-RU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услуг </a:t>
            </a:r>
            <a:endParaRPr lang="ru-RU" altLang="ru-RU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algn="just" eaLnBrk="1" hangingPunct="1">
              <a:defRPr/>
            </a:pPr>
            <a:endParaRPr lang="ru-RU" altLang="ru-RU" b="1" i="1" u="sng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algn="just" eaLnBrk="1" hangingPunct="1">
              <a:defRPr/>
            </a:pPr>
            <a:r>
              <a:rPr kumimoji="0" lang="ru-RU" altLang="ru-RU" b="1" i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Кадры</a:t>
            </a:r>
            <a:r>
              <a:rPr kumimoji="0" lang="ru-RU" altLang="ru-RU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 </a:t>
            </a:r>
            <a:r>
              <a:rPr kumimoji="0" lang="ru-RU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– 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совокупность работников различных профессионально-квалификационных групп, имеющих определенную специальную подготовку, квалификацию и опыт </a:t>
            </a:r>
            <a:r>
              <a:rPr kumimoji="0" lang="ru-RU" altLang="ru-RU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работы</a:t>
            </a:r>
            <a:endParaRPr kumimoji="0" lang="ru-RU" altLang="ru-RU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algn="just" eaLnBrk="1" hangingPunct="1">
              <a:defRPr/>
            </a:pPr>
            <a:endParaRPr kumimoji="0" lang="ru-RU" altLang="ru-RU" i="1" u="sng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algn="just" eaLnBrk="1" hangingPunct="1">
              <a:defRPr/>
            </a:pPr>
            <a:r>
              <a:rPr kumimoji="0" lang="ru-RU" altLang="ru-RU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Персонал</a:t>
            </a:r>
            <a:r>
              <a:rPr kumimoji="0" lang="ru-RU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 –  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весь личный состав работающих по найму постоянных и временных, квалифицированных и неквалифицированных работников, состоящих с предприятием как с юридическим лицом в отношениях, регулируемых договором найма.</a:t>
            </a:r>
          </a:p>
          <a:p>
            <a:pPr algn="just" eaLnBrk="1" hangingPunct="1">
              <a:defRPr/>
            </a:pPr>
            <a:endParaRPr kumimoji="0" lang="ru-RU" altLang="ru-RU" i="1" u="sng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algn="just" eaLnBrk="1" hangingPunct="1">
              <a:defRPr/>
            </a:pPr>
            <a:r>
              <a:rPr kumimoji="0" lang="ru-RU" altLang="ru-RU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Штатное расписание</a:t>
            </a:r>
            <a:r>
              <a:rPr kumimoji="0" lang="ru-RU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 –  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документ, ежегодно утверждающийся  руководителем предприятия и отражает профессионально-квалификационную структуру работников с указанием разряда работ и должностного </a:t>
            </a:r>
            <a:r>
              <a:rPr kumimoji="0" lang="ru-RU" altLang="ru-RU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оклада</a:t>
            </a:r>
            <a:endParaRPr kumimoji="0" lang="ru-RU" altLang="ru-RU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080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268413"/>
          </a:xfrm>
        </p:spPr>
        <p:txBody>
          <a:bodyPr/>
          <a:lstStyle/>
          <a:p>
            <a:pPr algn="ctr" eaLnBrk="1" hangingPunct="1"/>
            <a:r>
              <a:rPr lang="ru-RU" altLang="ru-RU" sz="3600" b="1" i="1" smtClean="0"/>
              <a:t>Персонал предприятия</a:t>
            </a:r>
            <a:br>
              <a:rPr lang="ru-RU" altLang="ru-RU" sz="3600" b="1" i="1" smtClean="0"/>
            </a:br>
            <a:endParaRPr lang="ru-RU" altLang="ru-RU" sz="3600" b="1" i="1" smtClean="0"/>
          </a:p>
        </p:txBody>
      </p:sp>
      <p:sp>
        <p:nvSpPr>
          <p:cNvPr id="39939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685800" y="1196975"/>
            <a:ext cx="3810000" cy="56610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1800" b="1" dirty="0" smtClean="0"/>
              <a:t>Промышленно-производственный персонал (ППП)-</a:t>
            </a:r>
            <a:r>
              <a:rPr lang="ru-RU" altLang="ru-RU" sz="1800" dirty="0" smtClean="0"/>
              <a:t>это работники организации, занятые непосредственно в производстве продукции, работ, услуг, а также управлением производства, техническим, транспортным, материальным обеспечением производства и сбытом готовой продукции. </a:t>
            </a:r>
          </a:p>
        </p:txBody>
      </p:sp>
      <p:sp>
        <p:nvSpPr>
          <p:cNvPr id="39940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648200" y="1125538"/>
            <a:ext cx="3810000" cy="49704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000" b="1" smtClean="0"/>
              <a:t>Непромышленный персонал-</a:t>
            </a:r>
            <a:r>
              <a:rPr lang="ru-RU" altLang="ru-RU" sz="1800" smtClean="0"/>
              <a:t>– это персонал организации, занятый социальным, культурным, бытовым обслуживанием работников организации.</a:t>
            </a:r>
          </a:p>
          <a:p>
            <a:pPr eaLnBrk="1" hangingPunct="1">
              <a:lnSpc>
                <a:spcPct val="80000"/>
              </a:lnSpc>
            </a:pPr>
            <a:endParaRPr lang="ru-RU" altLang="ru-RU" sz="180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4495802"/>
            <a:ext cx="2103264" cy="23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35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624110"/>
            <a:ext cx="7130752" cy="81972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b="1" i="1" dirty="0" smtClean="0"/>
              <a:t>Категории промышленно-производственного персонала (ППП)</a:t>
            </a:r>
            <a:endParaRPr lang="ru-RU" sz="2400" b="1" i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7398" y="1355063"/>
            <a:ext cx="8263074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0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51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2400" b="1" smtClean="0"/>
              <a:t>Персонал характеризуется количественно и качественно.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685800" y="1125538"/>
            <a:ext cx="3810000" cy="497046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000" b="1" dirty="0" smtClean="0"/>
              <a:t>К количественным характеристикам относят: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ru-RU" altLang="ru-RU" sz="20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000" dirty="0" smtClean="0"/>
              <a:t>а. Среднесписочную численность работников предприятия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000" dirty="0" smtClean="0"/>
              <a:t>б.  Явочная численность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000" dirty="0" smtClean="0"/>
              <a:t>в. Списочная численность </a:t>
            </a:r>
          </a:p>
        </p:txBody>
      </p:sp>
      <p:sp>
        <p:nvSpPr>
          <p:cNvPr id="41988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4648200" y="908050"/>
            <a:ext cx="3810000" cy="51879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000" b="1" dirty="0" smtClean="0"/>
              <a:t>Качественная характеристика заключается в профессиональном и квалифицированном выполнении работ.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000" dirty="0" smtClean="0"/>
              <a:t>а. Профессия – род трудовой деятельности, требующий специальной подготовки и являющийся источником </a:t>
            </a:r>
            <a:r>
              <a:rPr lang="ru-RU" altLang="ru-RU" sz="2000" dirty="0" smtClean="0"/>
              <a:t>существования</a:t>
            </a:r>
            <a:endParaRPr lang="ru-RU" altLang="ru-RU" sz="2000" dirty="0" smtClean="0"/>
          </a:p>
          <a:p>
            <a:pPr>
              <a:lnSpc>
                <a:spcPct val="90000"/>
              </a:lnSpc>
              <a:buNone/>
            </a:pPr>
            <a:r>
              <a:rPr lang="ru-RU" altLang="ru-RU" sz="2000" dirty="0" smtClean="0"/>
              <a:t>б. Квалификация – </a:t>
            </a:r>
            <a:r>
              <a:rPr lang="ru-RU" sz="2000" dirty="0"/>
              <a:t>это уровень знаний, умений и навыков, которыми обладает человек в определенной </a:t>
            </a:r>
            <a:r>
              <a:rPr lang="ru-RU" sz="2000" dirty="0" smtClean="0"/>
              <a:t> </a:t>
            </a:r>
            <a:r>
              <a:rPr lang="ru-RU" sz="2000" dirty="0"/>
              <a:t>деятельности</a:t>
            </a:r>
            <a:endParaRPr lang="ru-RU" alt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991692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>
            <a:extLst>
              <a:ext uri="{FF2B5EF4-FFF2-40B4-BE49-F238E27FC236}">
                <a16:creationId xmlns:a16="http://schemas.microsoft.com/office/drawing/2014/main" id="{50A3B7A3-1B94-48FF-B2B3-C412B793F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33375"/>
            <a:ext cx="7343775" cy="287617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 eaLnBrk="1" hangingPunct="1">
              <a:spcBef>
                <a:spcPct val="25000"/>
              </a:spcBef>
              <a:defRPr/>
            </a:pPr>
            <a:r>
              <a:rPr kumimoji="0" lang="ru-RU" altLang="ru-RU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Кадровая политика  предприятия</a:t>
            </a:r>
            <a:r>
              <a:rPr kumimoji="0" lang="ru-RU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  включает решение следующих вопросов:</a:t>
            </a:r>
          </a:p>
          <a:p>
            <a:pPr eaLnBrk="1" hangingPunct="1">
              <a:spcBef>
                <a:spcPct val="15000"/>
              </a:spcBef>
              <a:buFont typeface="+mj-lt"/>
              <a:buAutoNum type="arabicPeriod"/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Отбор и продвижение кадров.</a:t>
            </a:r>
          </a:p>
          <a:p>
            <a:pPr eaLnBrk="1" hangingPunct="1">
              <a:spcBef>
                <a:spcPct val="15000"/>
              </a:spcBef>
              <a:buFont typeface="+mj-lt"/>
              <a:buAutoNum type="arabicPeriod"/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Подготовку кадров и их непрерывное обучение.</a:t>
            </a:r>
          </a:p>
          <a:p>
            <a:pPr eaLnBrk="1" hangingPunct="1">
              <a:spcBef>
                <a:spcPct val="15000"/>
              </a:spcBef>
              <a:buFont typeface="+mj-lt"/>
              <a:buAutoNum type="arabicPeriod"/>
              <a:defRPr/>
            </a:pPr>
            <a:r>
              <a:rPr kumimoji="0" lang="ru-RU" altLang="ru-RU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Наем 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работников в условиях неполной занятости</a:t>
            </a:r>
            <a:r>
              <a:rPr kumimoji="0" lang="ru-RU" altLang="ru-RU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.</a:t>
            </a:r>
          </a:p>
          <a:p>
            <a:pPr eaLnBrk="1" hangingPunct="1">
              <a:spcBef>
                <a:spcPct val="15000"/>
              </a:spcBef>
              <a:buFont typeface="+mj-lt"/>
              <a:buAutoNum type="arabicPeriod"/>
              <a:defRPr/>
            </a:pPr>
            <a:r>
              <a:rPr lang="ru-RU" altLang="ru-RU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Адаптация новых работников.</a:t>
            </a:r>
            <a:endParaRPr kumimoji="0" lang="ru-RU" altLang="ru-RU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eaLnBrk="1" hangingPunct="1">
              <a:spcBef>
                <a:spcPct val="15000"/>
              </a:spcBef>
              <a:buFont typeface="+mj-lt"/>
              <a:buAutoNum type="arabicPeriod"/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Расстановка работников на производственных местах.</a:t>
            </a:r>
          </a:p>
          <a:p>
            <a:pPr eaLnBrk="1" hangingPunct="1">
              <a:spcBef>
                <a:spcPct val="15000"/>
              </a:spcBef>
              <a:buFont typeface="+mj-lt"/>
              <a:buAutoNum type="arabicPeriod"/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Стимулирование труда.</a:t>
            </a:r>
          </a:p>
          <a:p>
            <a:pPr eaLnBrk="1" hangingPunct="1">
              <a:spcBef>
                <a:spcPct val="15000"/>
              </a:spcBef>
              <a:buFont typeface="+mj-lt"/>
              <a:buAutoNum type="arabicPeriod"/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Создание благоприятных условий труда.</a:t>
            </a:r>
          </a:p>
        </p:txBody>
      </p:sp>
      <p:sp>
        <p:nvSpPr>
          <p:cNvPr id="107526" name="Text Box 6">
            <a:extLst>
              <a:ext uri="{FF2B5EF4-FFF2-40B4-BE49-F238E27FC236}">
                <a16:creationId xmlns:a16="http://schemas.microsoft.com/office/drawing/2014/main" id="{C3C22356-D9E6-4750-AF84-7BA19B4D3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068638"/>
            <a:ext cx="7343775" cy="27511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Учет кадров и показатели их движения</a:t>
            </a:r>
          </a:p>
          <a:p>
            <a:pPr algn="just" eaLnBrk="1" hangingPunct="1">
              <a:spcBef>
                <a:spcPct val="20000"/>
              </a:spcBef>
              <a:defRPr/>
            </a:pPr>
            <a:r>
              <a:rPr kumimoji="0" lang="ru-RU" altLang="ru-RU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Списочный состав</a:t>
            </a:r>
            <a:r>
              <a:rPr kumimoji="0" lang="ru-RU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– 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все работники, которые состоят в списках на определенную дату (принятые на работу по приказу директора более чем на 1 день; работники, находящиеся в отпуске, командировках, на больничном листе).</a:t>
            </a:r>
            <a:endParaRPr kumimoji="0" lang="ru-RU" altLang="ru-RU" u="sng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algn="just" eaLnBrk="1" hangingPunct="1">
              <a:spcBef>
                <a:spcPct val="20000"/>
              </a:spcBef>
              <a:defRPr/>
            </a:pPr>
            <a:r>
              <a:rPr kumimoji="0" lang="ru-RU" altLang="ru-RU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Явочный состав</a:t>
            </a:r>
            <a:r>
              <a:rPr kumimoji="0" lang="ru-RU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– 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количество работников, присутствующих на рабочих местах в конкретный день.</a:t>
            </a:r>
            <a:endParaRPr kumimoji="0" lang="ru-RU" altLang="ru-RU" u="sng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algn="just" eaLnBrk="1" hangingPunct="1">
              <a:spcBef>
                <a:spcPct val="20000"/>
              </a:spcBef>
              <a:defRPr/>
            </a:pPr>
            <a:r>
              <a:rPr kumimoji="0" lang="ru-RU" altLang="ru-RU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Среднесписочная</a:t>
            </a:r>
            <a:r>
              <a:rPr kumimoji="0" lang="ru-RU" altLang="ru-RU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kumimoji="0" lang="ru-RU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– 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это численность работников в среднем за определенный период: месяц, квартал, год.</a:t>
            </a:r>
          </a:p>
        </p:txBody>
      </p:sp>
    </p:spTree>
    <p:extLst>
      <p:ext uri="{BB962C8B-B14F-4D97-AF65-F5344CB8AC3E}">
        <p14:creationId xmlns:p14="http://schemas.microsoft.com/office/powerpoint/2010/main" val="223524154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" name="Text Box 5">
            <a:extLst>
              <a:ext uri="{FF2B5EF4-FFF2-40B4-BE49-F238E27FC236}">
                <a16:creationId xmlns:a16="http://schemas.microsoft.com/office/drawing/2014/main" id="{B1FC86FE-ABE2-4FDD-BC75-028C956F0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334963"/>
            <a:ext cx="7486650" cy="424731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0" lang="ru-RU" altLang="ru-RU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Расчет среднесписочной численности </a:t>
            </a:r>
            <a:r>
              <a:rPr kumimoji="0" lang="ru-RU" altLang="ru-RU" sz="2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работников:</a:t>
            </a:r>
            <a:endParaRPr kumimoji="0" lang="ru-RU" altLang="ru-RU" sz="2000" b="1" i="1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kumimoji="0" lang="ru-RU" altLang="ru-RU" sz="2000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eaLnBrk="1" hangingPunct="1">
              <a:defRPr/>
            </a:pPr>
            <a:r>
              <a:rPr kumimoji="0" lang="ru-RU" altLang="ru-RU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Среднемесячная </a:t>
            </a:r>
          </a:p>
          <a:p>
            <a:pPr eaLnBrk="1" hangingPunct="1">
              <a:defRPr/>
            </a:pPr>
            <a:endParaRPr kumimoji="0" lang="ru-RU" altLang="ru-RU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eaLnBrk="1" hangingPunct="1">
              <a:defRPr/>
            </a:pPr>
            <a:r>
              <a:rPr kumimoji="0" lang="ru-RU" altLang="ru-RU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                          </a:t>
            </a:r>
          </a:p>
          <a:p>
            <a:pPr eaLnBrk="1" hangingPunct="1">
              <a:defRPr/>
            </a:pPr>
            <a:endParaRPr kumimoji="0" lang="ru-RU" altLang="ru-RU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eaLnBrk="1" hangingPunct="1">
              <a:defRPr/>
            </a:pPr>
            <a:r>
              <a:rPr kumimoji="0" lang="ru-RU" altLang="ru-RU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Среднеквартальная</a:t>
            </a:r>
            <a:endParaRPr kumimoji="0" lang="ru-RU" altLang="ru-RU" sz="2000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eaLnBrk="1" hangingPunct="1">
              <a:defRPr/>
            </a:pPr>
            <a:endParaRPr kumimoji="0" lang="ru-RU" altLang="ru-RU" sz="2000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>
              <a:spcBef>
                <a:spcPct val="25000"/>
              </a:spcBef>
              <a:defRPr/>
            </a:pPr>
            <a:r>
              <a:rPr lang="ru-RU" altLang="ru-RU" sz="2000" dirty="0" smtClean="0">
                <a:cs typeface="Times New Roman" panose="02020603050405020304" pitchFamily="18" charset="0"/>
              </a:rPr>
              <a:t> </a:t>
            </a:r>
            <a:endParaRPr lang="ru-RU" altLang="ru-RU" sz="2000" dirty="0"/>
          </a:p>
          <a:p>
            <a:pPr eaLnBrk="1" hangingPunct="1">
              <a:spcBef>
                <a:spcPct val="25000"/>
              </a:spcBef>
              <a:defRPr/>
            </a:pPr>
            <a:endParaRPr kumimoji="0" lang="ru-RU" altLang="ru-RU" sz="2000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eaLnBrk="1" hangingPunct="1">
              <a:spcBef>
                <a:spcPct val="25000"/>
              </a:spcBef>
              <a:defRPr/>
            </a:pPr>
            <a:endParaRPr kumimoji="0" lang="ru-RU" altLang="ru-RU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eaLnBrk="1" hangingPunct="1">
              <a:spcBef>
                <a:spcPct val="25000"/>
              </a:spcBef>
              <a:defRPr/>
            </a:pPr>
            <a:r>
              <a:rPr kumimoji="0" lang="ru-RU" altLang="ru-RU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Среднегодовая</a:t>
            </a:r>
            <a:endParaRPr kumimoji="0" lang="ru-RU" altLang="ru-RU" sz="2000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33795" name="Rectangle 10">
            <a:extLst>
              <a:ext uri="{FF2B5EF4-FFF2-40B4-BE49-F238E27FC236}">
                <a16:creationId xmlns:a16="http://schemas.microsoft.com/office/drawing/2014/main" id="{6D1486AA-0ADE-485C-9794-0278E80EF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graphicFrame>
        <p:nvGraphicFramePr>
          <p:cNvPr id="33796" name="Object 9">
            <a:extLst>
              <a:ext uri="{FF2B5EF4-FFF2-40B4-BE49-F238E27FC236}">
                <a16:creationId xmlns:a16="http://schemas.microsoft.com/office/drawing/2014/main" id="{A32AA042-F1E3-4005-95EE-198EF91B45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430568"/>
              </p:ext>
            </p:extLst>
          </p:nvPr>
        </p:nvGraphicFramePr>
        <p:xfrm>
          <a:off x="5451172" y="711038"/>
          <a:ext cx="201612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7" name="Формула" r:id="rId3" imgW="1168400" imgH="609600" progId="Equation.3">
                  <p:embed/>
                </p:oleObj>
              </mc:Choice>
              <mc:Fallback>
                <p:oleObj name="Формула" r:id="rId3" imgW="1168400" imgH="609600" progId="Equation.3">
                  <p:embed/>
                  <p:pic>
                    <p:nvPicPr>
                      <p:cNvPr id="33796" name="Object 9">
                        <a:extLst>
                          <a:ext uri="{FF2B5EF4-FFF2-40B4-BE49-F238E27FC236}">
                            <a16:creationId xmlns:a16="http://schemas.microsoft.com/office/drawing/2014/main" id="{A32AA042-F1E3-4005-95EE-198EF91B45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1172" y="711038"/>
                        <a:ext cx="2016125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Rectangle 15">
            <a:extLst>
              <a:ext uri="{FF2B5EF4-FFF2-40B4-BE49-F238E27FC236}">
                <a16:creationId xmlns:a16="http://schemas.microsoft.com/office/drawing/2014/main" id="{7D178119-19DD-4823-BE0E-F01A38B86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graphicFrame>
        <p:nvGraphicFramePr>
          <p:cNvPr id="33798" name="Object 14">
            <a:extLst>
              <a:ext uri="{FF2B5EF4-FFF2-40B4-BE49-F238E27FC236}">
                <a16:creationId xmlns:a16="http://schemas.microsoft.com/office/drawing/2014/main" id="{C47FCC5F-3C5E-4CB9-B2F6-4B2D4D51A9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120466"/>
              </p:ext>
            </p:extLst>
          </p:nvPr>
        </p:nvGraphicFramePr>
        <p:xfrm>
          <a:off x="5451172" y="2038980"/>
          <a:ext cx="2232025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8" name="Формула" r:id="rId5" imgW="1308100" imgH="609600" progId="Equation.3">
                  <p:embed/>
                </p:oleObj>
              </mc:Choice>
              <mc:Fallback>
                <p:oleObj name="Формула" r:id="rId5" imgW="1308100" imgH="609600" progId="Equation.3">
                  <p:embed/>
                  <p:pic>
                    <p:nvPicPr>
                      <p:cNvPr id="33798" name="Object 14">
                        <a:extLst>
                          <a:ext uri="{FF2B5EF4-FFF2-40B4-BE49-F238E27FC236}">
                            <a16:creationId xmlns:a16="http://schemas.microsoft.com/office/drawing/2014/main" id="{C47FCC5F-3C5E-4CB9-B2F6-4B2D4D51A9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1172" y="2038980"/>
                        <a:ext cx="2232025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Rectangle 17">
            <a:extLst>
              <a:ext uri="{FF2B5EF4-FFF2-40B4-BE49-F238E27FC236}">
                <a16:creationId xmlns:a16="http://schemas.microsoft.com/office/drawing/2014/main" id="{107638BC-9550-4432-A687-C96C6A3E3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graphicFrame>
        <p:nvGraphicFramePr>
          <p:cNvPr id="33800" name="Object 16">
            <a:extLst>
              <a:ext uri="{FF2B5EF4-FFF2-40B4-BE49-F238E27FC236}">
                <a16:creationId xmlns:a16="http://schemas.microsoft.com/office/drawing/2014/main" id="{5FDCCBDB-D550-42FC-90EE-1B46979602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903271"/>
              </p:ext>
            </p:extLst>
          </p:nvPr>
        </p:nvGraphicFramePr>
        <p:xfrm>
          <a:off x="3629819" y="3588543"/>
          <a:ext cx="21590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9" name="Формула" r:id="rId7" imgW="1308100" imgH="609600" progId="Equation.3">
                  <p:embed/>
                </p:oleObj>
              </mc:Choice>
              <mc:Fallback>
                <p:oleObj name="Формула" r:id="rId7" imgW="1308100" imgH="609600" progId="Equation.3">
                  <p:embed/>
                  <p:pic>
                    <p:nvPicPr>
                      <p:cNvPr id="33800" name="Object 16">
                        <a:extLst>
                          <a:ext uri="{FF2B5EF4-FFF2-40B4-BE49-F238E27FC236}">
                            <a16:creationId xmlns:a16="http://schemas.microsoft.com/office/drawing/2014/main" id="{5FDCCBDB-D550-42FC-90EE-1B46979602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819" y="3588543"/>
                        <a:ext cx="21590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18">
            <a:extLst>
              <a:ext uri="{FF2B5EF4-FFF2-40B4-BE49-F238E27FC236}">
                <a16:creationId xmlns:a16="http://schemas.microsoft.com/office/drawing/2014/main" id="{B7F966F6-E788-4283-BD53-40E4E8D666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525785"/>
              </p:ext>
            </p:extLst>
          </p:nvPr>
        </p:nvGraphicFramePr>
        <p:xfrm>
          <a:off x="6497742" y="3588543"/>
          <a:ext cx="11525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0" name="Формула" r:id="rId9" imgW="660113" imgH="609336" progId="Equation.3">
                  <p:embed/>
                </p:oleObj>
              </mc:Choice>
              <mc:Fallback>
                <p:oleObj name="Формула" r:id="rId9" imgW="660113" imgH="609336" progId="Equation.3">
                  <p:embed/>
                  <p:pic>
                    <p:nvPicPr>
                      <p:cNvPr id="33801" name="Object 18">
                        <a:extLst>
                          <a:ext uri="{FF2B5EF4-FFF2-40B4-BE49-F238E27FC236}">
                            <a16:creationId xmlns:a16="http://schemas.microsoft.com/office/drawing/2014/main" id="{B7F966F6-E788-4283-BD53-40E4E8D666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7742" y="3588543"/>
                        <a:ext cx="115252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Rectangle 20">
            <a:extLst>
              <a:ext uri="{FF2B5EF4-FFF2-40B4-BE49-F238E27FC236}">
                <a16:creationId xmlns:a16="http://schemas.microsoft.com/office/drawing/2014/main" id="{9EFEEEF0-316E-4275-8A0B-FDBB64EE2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76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sp>
        <p:nvSpPr>
          <p:cNvPr id="33806" name="Rectangle 25">
            <a:extLst>
              <a:ext uri="{FF2B5EF4-FFF2-40B4-BE49-F238E27FC236}">
                <a16:creationId xmlns:a16="http://schemas.microsoft.com/office/drawing/2014/main" id="{0B7A4096-5DF2-4B3C-A05B-AD8725ED4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sp>
        <p:nvSpPr>
          <p:cNvPr id="33808" name="Rectangle 27">
            <a:extLst>
              <a:ext uri="{FF2B5EF4-FFF2-40B4-BE49-F238E27FC236}">
                <a16:creationId xmlns:a16="http://schemas.microsoft.com/office/drawing/2014/main" id="{9556C3C8-2365-4088-9706-4B1A404D1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sp>
        <p:nvSpPr>
          <p:cNvPr id="33810" name="Rectangle 29">
            <a:extLst>
              <a:ext uri="{FF2B5EF4-FFF2-40B4-BE49-F238E27FC236}">
                <a16:creationId xmlns:a16="http://schemas.microsoft.com/office/drawing/2014/main" id="{7F4253D1-AC3A-49F3-A450-95B6FE384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78369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10">
            <a:extLst>
              <a:ext uri="{FF2B5EF4-FFF2-40B4-BE49-F238E27FC236}">
                <a16:creationId xmlns:a16="http://schemas.microsoft.com/office/drawing/2014/main" id="{6D1486AA-0ADE-485C-9794-0278E80EF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sp>
        <p:nvSpPr>
          <p:cNvPr id="33797" name="Rectangle 15">
            <a:extLst>
              <a:ext uri="{FF2B5EF4-FFF2-40B4-BE49-F238E27FC236}">
                <a16:creationId xmlns:a16="http://schemas.microsoft.com/office/drawing/2014/main" id="{7D178119-19DD-4823-BE0E-F01A38B86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sp>
        <p:nvSpPr>
          <p:cNvPr id="33799" name="Rectangle 17">
            <a:extLst>
              <a:ext uri="{FF2B5EF4-FFF2-40B4-BE49-F238E27FC236}">
                <a16:creationId xmlns:a16="http://schemas.microsoft.com/office/drawing/2014/main" id="{107638BC-9550-4432-A687-C96C6A3E3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sp>
        <p:nvSpPr>
          <p:cNvPr id="33802" name="Rectangle 20">
            <a:extLst>
              <a:ext uri="{FF2B5EF4-FFF2-40B4-BE49-F238E27FC236}">
                <a16:creationId xmlns:a16="http://schemas.microsoft.com/office/drawing/2014/main" id="{9EFEEEF0-316E-4275-8A0B-FDBB64EE2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76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sp>
        <p:nvSpPr>
          <p:cNvPr id="33803" name="Rectangle 21">
            <a:extLst>
              <a:ext uri="{FF2B5EF4-FFF2-40B4-BE49-F238E27FC236}">
                <a16:creationId xmlns:a16="http://schemas.microsoft.com/office/drawing/2014/main" id="{FE9B9BB5-E846-49BE-8071-5A7F6F53A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2837141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ru-RU" altLang="ru-RU" sz="1800" b="0" dirty="0" smtClean="0">
                <a:cs typeface="Times New Roman" panose="02020603050405020304" pitchFamily="18" charset="0"/>
              </a:rPr>
              <a:t> </a:t>
            </a:r>
            <a:endParaRPr kumimoji="0" lang="ru-RU" altLang="ru-RU" sz="1800" b="0" dirty="0"/>
          </a:p>
        </p:txBody>
      </p:sp>
      <p:sp>
        <p:nvSpPr>
          <p:cNvPr id="33806" name="Rectangle 25">
            <a:extLst>
              <a:ext uri="{FF2B5EF4-FFF2-40B4-BE49-F238E27FC236}">
                <a16:creationId xmlns:a16="http://schemas.microsoft.com/office/drawing/2014/main" id="{0B7A4096-5DF2-4B3C-A05B-AD8725ED4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sp>
        <p:nvSpPr>
          <p:cNvPr id="33808" name="Rectangle 27">
            <a:extLst>
              <a:ext uri="{FF2B5EF4-FFF2-40B4-BE49-F238E27FC236}">
                <a16:creationId xmlns:a16="http://schemas.microsoft.com/office/drawing/2014/main" id="{9556C3C8-2365-4088-9706-4B1A404D1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graphicFrame>
        <p:nvGraphicFramePr>
          <p:cNvPr id="33809" name="Object 26">
            <a:extLst>
              <a:ext uri="{FF2B5EF4-FFF2-40B4-BE49-F238E27FC236}">
                <a16:creationId xmlns:a16="http://schemas.microsoft.com/office/drawing/2014/main" id="{173A6D4D-1F35-4753-81DD-275DB194C6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912810"/>
              </p:ext>
            </p:extLst>
          </p:nvPr>
        </p:nvGraphicFramePr>
        <p:xfrm>
          <a:off x="6588223" y="2958619"/>
          <a:ext cx="1728193" cy="775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2" name="Формула" r:id="rId3" imgW="965200" imgH="444500" progId="Equation.3">
                  <p:embed/>
                </p:oleObj>
              </mc:Choice>
              <mc:Fallback>
                <p:oleObj name="Формула" r:id="rId3" imgW="965200" imgH="444500" progId="Equation.3">
                  <p:embed/>
                  <p:pic>
                    <p:nvPicPr>
                      <p:cNvPr id="33809" name="Object 26">
                        <a:extLst>
                          <a:ext uri="{FF2B5EF4-FFF2-40B4-BE49-F238E27FC236}">
                            <a16:creationId xmlns:a16="http://schemas.microsoft.com/office/drawing/2014/main" id="{173A6D4D-1F35-4753-81DD-275DB194C6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3" y="2958619"/>
                        <a:ext cx="1728193" cy="775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0" name="Rectangle 29">
            <a:extLst>
              <a:ext uri="{FF2B5EF4-FFF2-40B4-BE49-F238E27FC236}">
                <a16:creationId xmlns:a16="http://schemas.microsoft.com/office/drawing/2014/main" id="{7F4253D1-AC3A-49F3-A450-95B6FE384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graphicFrame>
        <p:nvGraphicFramePr>
          <p:cNvPr id="33811" name="Object 28">
            <a:extLst>
              <a:ext uri="{FF2B5EF4-FFF2-40B4-BE49-F238E27FC236}">
                <a16:creationId xmlns:a16="http://schemas.microsoft.com/office/drawing/2014/main" id="{2BE14871-E5A7-493A-A332-ECC0E1E7A1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1743"/>
              </p:ext>
            </p:extLst>
          </p:nvPr>
        </p:nvGraphicFramePr>
        <p:xfrm>
          <a:off x="6480769" y="4044437"/>
          <a:ext cx="19431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3" name="Формула" r:id="rId5" imgW="1320800" imgH="457200" progId="Equation.3">
                  <p:embed/>
                </p:oleObj>
              </mc:Choice>
              <mc:Fallback>
                <p:oleObj name="Формула" r:id="rId5" imgW="1320800" imgH="457200" progId="Equation.3">
                  <p:embed/>
                  <p:pic>
                    <p:nvPicPr>
                      <p:cNvPr id="33811" name="Object 28">
                        <a:extLst>
                          <a:ext uri="{FF2B5EF4-FFF2-40B4-BE49-F238E27FC236}">
                            <a16:creationId xmlns:a16="http://schemas.microsoft.com/office/drawing/2014/main" id="{2BE14871-E5A7-493A-A332-ECC0E1E7A1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769" y="4044437"/>
                        <a:ext cx="19431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2627396" y="1511301"/>
            <a:ext cx="4176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altLang="ru-RU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Показатели движения кадров</a:t>
            </a:r>
            <a:r>
              <a:rPr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endParaRPr lang="ru-RU" altLang="ru-RU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476672"/>
            <a:ext cx="734481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ru-RU" altLang="ru-RU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Движение персонала – </a:t>
            </a:r>
            <a:r>
              <a:rPr lang="ru-RU" altLang="ru-RU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это изменение его численности в результате приема и увольнения сотрудников</a:t>
            </a:r>
          </a:p>
          <a:p>
            <a:pPr algn="just">
              <a:spcBef>
                <a:spcPct val="50000"/>
              </a:spcBef>
              <a:defRPr/>
            </a:pPr>
            <a:endParaRPr lang="ru-RU" altLang="ru-RU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2132856"/>
            <a:ext cx="5832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Коэффициент оборота по приему</a:t>
            </a:r>
            <a:endParaRPr lang="ru-RU" altLang="ru-RU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graphicFrame>
        <p:nvGraphicFramePr>
          <p:cNvPr id="23" name="Object 24">
            <a:extLst>
              <a:ext uri="{FF2B5EF4-FFF2-40B4-BE49-F238E27FC236}">
                <a16:creationId xmlns:a16="http://schemas.microsoft.com/office/drawing/2014/main" id="{F2F1322A-EEB5-4000-9CD6-1320AA2242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939252"/>
              </p:ext>
            </p:extLst>
          </p:nvPr>
        </p:nvGraphicFramePr>
        <p:xfrm>
          <a:off x="6588223" y="2108126"/>
          <a:ext cx="1569815" cy="70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4" name="Формула" r:id="rId7" imgW="888614" imgH="444307" progId="Equation.3">
                  <p:embed/>
                </p:oleObj>
              </mc:Choice>
              <mc:Fallback>
                <p:oleObj name="Формула" r:id="rId7" imgW="888614" imgH="444307" progId="Equation.3">
                  <p:embed/>
                  <p:pic>
                    <p:nvPicPr>
                      <p:cNvPr id="33807" name="Object 24">
                        <a:extLst>
                          <a:ext uri="{FF2B5EF4-FFF2-40B4-BE49-F238E27FC236}">
                            <a16:creationId xmlns:a16="http://schemas.microsoft.com/office/drawing/2014/main" id="{F2F1322A-EEB5-4000-9CD6-1320AA2242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3" y="2108126"/>
                        <a:ext cx="1569815" cy="709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67545" y="2898029"/>
            <a:ext cx="417646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ru-RU" altLang="ru-RU" dirty="0" smtClean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ru-RU" altLang="ru-RU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Коэффициент </a:t>
            </a:r>
            <a:r>
              <a:rPr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оборота по выбытию</a:t>
            </a:r>
            <a:endParaRPr lang="ru-RU" altLang="ru-RU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 rot="10800000" flipH="1" flipV="1">
            <a:off x="467545" y="4379400"/>
            <a:ext cx="3888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Коэффициент текучести кадров</a:t>
            </a:r>
            <a:endParaRPr lang="ru-RU" altLang="ru-RU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5275658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Коэффициент </a:t>
            </a:r>
            <a:r>
              <a:rPr lang="ru-RU" altLang="ru-RU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постоянства кадров</a:t>
            </a:r>
            <a:endParaRPr lang="ru-RU" altLang="ru-RU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graphicFrame>
        <p:nvGraphicFramePr>
          <p:cNvPr id="28" name="Object 26">
            <a:extLst>
              <a:ext uri="{FF2B5EF4-FFF2-40B4-BE49-F238E27FC236}">
                <a16:creationId xmlns:a16="http://schemas.microsoft.com/office/drawing/2014/main" id="{173A6D4D-1F35-4753-81DD-275DB194C6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920351"/>
              </p:ext>
            </p:extLst>
          </p:nvPr>
        </p:nvGraphicFramePr>
        <p:xfrm>
          <a:off x="6662738" y="5035550"/>
          <a:ext cx="179387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5" name="Уравнение" r:id="rId9" imgW="1002960" imgH="431640" progId="Equation.3">
                  <p:embed/>
                </p:oleObj>
              </mc:Choice>
              <mc:Fallback>
                <p:oleObj name="Уравнение" r:id="rId9" imgW="1002960" imgH="431640" progId="Equation.3">
                  <p:embed/>
                  <p:pic>
                    <p:nvPicPr>
                      <p:cNvPr id="33809" name="Object 26">
                        <a:extLst>
                          <a:ext uri="{FF2B5EF4-FFF2-40B4-BE49-F238E27FC236}">
                            <a16:creationId xmlns:a16="http://schemas.microsoft.com/office/drawing/2014/main" id="{173A6D4D-1F35-4753-81DD-275DB194C6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2738" y="5035550"/>
                        <a:ext cx="1793875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814254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Легкий дым">
  <a:themeElements>
    <a:clrScheme name="Красный и оранжевый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1128</TotalTime>
  <Words>1625</Words>
  <Application>Microsoft Office PowerPoint</Application>
  <PresentationFormat>Экран (4:3)</PresentationFormat>
  <Paragraphs>186</Paragraphs>
  <Slides>22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32" baseType="lpstr">
      <vt:lpstr>Arial</vt:lpstr>
      <vt:lpstr>Calibri</vt:lpstr>
      <vt:lpstr>Century Gothic</vt:lpstr>
      <vt:lpstr>Tahoma</vt:lpstr>
      <vt:lpstr>Times New Roman</vt:lpstr>
      <vt:lpstr>Wingdings</vt:lpstr>
      <vt:lpstr>Wingdings 3</vt:lpstr>
      <vt:lpstr>Легкий дым</vt:lpstr>
      <vt:lpstr>Формула</vt:lpstr>
      <vt:lpstr>Microsoft Equation 3.0</vt:lpstr>
      <vt:lpstr>Презентация PowerPoint</vt:lpstr>
      <vt:lpstr>Вопрос 3. Трудовые ресурсы предприятия. Производительность труда.</vt:lpstr>
      <vt:lpstr>Презентация PowerPoint</vt:lpstr>
      <vt:lpstr>Персонал предприятия </vt:lpstr>
      <vt:lpstr>Категории промышленно-производственного персонала (ППП)</vt:lpstr>
      <vt:lpstr>Персонал характеризуется количественно и качественно.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Факторы, влияющие на производительность труда:</vt:lpstr>
      <vt:lpstr>Резервы повышения производительности труда: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ВВК</cp:lastModifiedBy>
  <cp:revision>172</cp:revision>
  <dcterms:created xsi:type="dcterms:W3CDTF">2018-03-19T04:05:33Z</dcterms:created>
  <dcterms:modified xsi:type="dcterms:W3CDTF">2023-10-04T16:27:08Z</dcterms:modified>
</cp:coreProperties>
</file>