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26"/>
  </p:notesMasterIdLst>
  <p:sldIdLst>
    <p:sldId id="332" r:id="rId2"/>
    <p:sldId id="334" r:id="rId3"/>
    <p:sldId id="335" r:id="rId4"/>
    <p:sldId id="323" r:id="rId5"/>
    <p:sldId id="291" r:id="rId6"/>
    <p:sldId id="298" r:id="rId7"/>
    <p:sldId id="308" r:id="rId8"/>
    <p:sldId id="315" r:id="rId9"/>
    <p:sldId id="333" r:id="rId10"/>
    <p:sldId id="322" r:id="rId11"/>
    <p:sldId id="325" r:id="rId12"/>
    <p:sldId id="309" r:id="rId13"/>
    <p:sldId id="304" r:id="rId14"/>
    <p:sldId id="324" r:id="rId15"/>
    <p:sldId id="296" r:id="rId16"/>
    <p:sldId id="316" r:id="rId17"/>
    <p:sldId id="317" r:id="rId18"/>
    <p:sldId id="320" r:id="rId19"/>
    <p:sldId id="331" r:id="rId20"/>
    <p:sldId id="319" r:id="rId21"/>
    <p:sldId id="326" r:id="rId22"/>
    <p:sldId id="327" r:id="rId23"/>
    <p:sldId id="329" r:id="rId24"/>
    <p:sldId id="33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8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FDFD4-819C-4E7A-9381-3BAD16C944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2D3B91-1A76-48F1-A7D5-038BF7B50DAF}">
      <dgm:prSet/>
      <dgm:spPr/>
      <dgm:t>
        <a:bodyPr/>
        <a:lstStyle/>
        <a:p>
          <a:pPr rtl="0"/>
          <a:r>
            <a:rPr lang="ru-RU" dirty="0" smtClean="0"/>
            <a:t>1)  расходы, связанные с изготовлением (производством), хранением и доставкой товаров, выполнением работ, оказанием услуг, приобретением и реализацией товаров, работ, услуг;</a:t>
          </a:r>
          <a:endParaRPr lang="ru-RU" dirty="0"/>
        </a:p>
      </dgm:t>
    </dgm:pt>
    <dgm:pt modelId="{4AF69F74-2362-4B85-A9AF-9CD57BB17F6D}" type="parTrans" cxnId="{F5636509-1D61-4264-BCC5-7F0B99A44123}">
      <dgm:prSet/>
      <dgm:spPr/>
      <dgm:t>
        <a:bodyPr/>
        <a:lstStyle/>
        <a:p>
          <a:endParaRPr lang="ru-RU"/>
        </a:p>
      </dgm:t>
    </dgm:pt>
    <dgm:pt modelId="{73CF3E10-D3CF-4F73-92EE-485E488F9E78}" type="sibTrans" cxnId="{F5636509-1D61-4264-BCC5-7F0B99A44123}">
      <dgm:prSet/>
      <dgm:spPr/>
      <dgm:t>
        <a:bodyPr/>
        <a:lstStyle/>
        <a:p>
          <a:endParaRPr lang="ru-RU"/>
        </a:p>
      </dgm:t>
    </dgm:pt>
    <dgm:pt modelId="{BA94ED64-8A65-49BD-A77A-203BB5AD81C0}">
      <dgm:prSet/>
      <dgm:spPr/>
      <dgm:t>
        <a:bodyPr/>
        <a:lstStyle/>
        <a:p>
          <a:pPr rtl="0"/>
          <a:r>
            <a:rPr lang="ru-RU" dirty="0" smtClean="0"/>
            <a:t>2)  расходы на содержание и эксплуатацию, ремонт и техническое обслуживание основных средств и другого имущества, а также на поддержание их в исправном состоянии;</a:t>
          </a:r>
          <a:endParaRPr lang="ru-RU" dirty="0"/>
        </a:p>
      </dgm:t>
    </dgm:pt>
    <dgm:pt modelId="{C01CBDF0-43F1-4C6B-B132-13DC88927C5D}" type="parTrans" cxnId="{1463DDC5-E3A1-4BBB-86DB-6D408ED90DA2}">
      <dgm:prSet/>
      <dgm:spPr/>
      <dgm:t>
        <a:bodyPr/>
        <a:lstStyle/>
        <a:p>
          <a:endParaRPr lang="ru-RU"/>
        </a:p>
      </dgm:t>
    </dgm:pt>
    <dgm:pt modelId="{E049E724-D8AF-4E39-BF72-1E8E5E5F1BD4}" type="sibTrans" cxnId="{1463DDC5-E3A1-4BBB-86DB-6D408ED90DA2}">
      <dgm:prSet/>
      <dgm:spPr/>
      <dgm:t>
        <a:bodyPr/>
        <a:lstStyle/>
        <a:p>
          <a:endParaRPr lang="ru-RU"/>
        </a:p>
      </dgm:t>
    </dgm:pt>
    <dgm:pt modelId="{AF01687B-3C52-4A44-9A7A-66A2441FA601}">
      <dgm:prSet/>
      <dgm:spPr/>
      <dgm:t>
        <a:bodyPr/>
        <a:lstStyle/>
        <a:p>
          <a:pPr rtl="0"/>
          <a:r>
            <a:rPr lang="ru-RU" dirty="0" smtClean="0"/>
            <a:t>3)  расходы на освоение природных ресурсов;</a:t>
          </a:r>
          <a:endParaRPr lang="ru-RU" dirty="0"/>
        </a:p>
      </dgm:t>
    </dgm:pt>
    <dgm:pt modelId="{16AD984C-7AE4-4CED-8F7A-E8BE65FD6D4E}" type="parTrans" cxnId="{CB083223-EA6A-4529-A2B4-6EED29FFF21D}">
      <dgm:prSet/>
      <dgm:spPr/>
      <dgm:t>
        <a:bodyPr/>
        <a:lstStyle/>
        <a:p>
          <a:endParaRPr lang="ru-RU"/>
        </a:p>
      </dgm:t>
    </dgm:pt>
    <dgm:pt modelId="{AE9A5450-4D13-4D3D-BC95-947195DDE614}" type="sibTrans" cxnId="{CB083223-EA6A-4529-A2B4-6EED29FFF21D}">
      <dgm:prSet/>
      <dgm:spPr/>
      <dgm:t>
        <a:bodyPr/>
        <a:lstStyle/>
        <a:p>
          <a:endParaRPr lang="ru-RU"/>
        </a:p>
      </dgm:t>
    </dgm:pt>
    <dgm:pt modelId="{A31A4CF0-6D75-4B59-8584-8278E94337B2}">
      <dgm:prSet/>
      <dgm:spPr/>
      <dgm:t>
        <a:bodyPr/>
        <a:lstStyle/>
        <a:p>
          <a:pPr rtl="0"/>
          <a:r>
            <a:rPr lang="ru-RU" dirty="0" smtClean="0"/>
            <a:t>4)  расходы на научные исследования и </a:t>
          </a:r>
          <a:r>
            <a:rPr lang="ru-RU" dirty="0" err="1" smtClean="0"/>
            <a:t>опытноконструкторские</a:t>
          </a:r>
          <a:r>
            <a:rPr lang="ru-RU" dirty="0" smtClean="0"/>
            <a:t> разработки;</a:t>
          </a:r>
          <a:endParaRPr lang="ru-RU" dirty="0"/>
        </a:p>
      </dgm:t>
    </dgm:pt>
    <dgm:pt modelId="{E1E6A6FA-B9A8-408D-8EFF-6BBF9B429B3C}" type="parTrans" cxnId="{DA385FD2-0998-4EFC-85B7-A14FB2D9E59B}">
      <dgm:prSet/>
      <dgm:spPr/>
      <dgm:t>
        <a:bodyPr/>
        <a:lstStyle/>
        <a:p>
          <a:endParaRPr lang="ru-RU"/>
        </a:p>
      </dgm:t>
    </dgm:pt>
    <dgm:pt modelId="{2D3983B1-B8AE-43D0-A077-D92F962431D8}" type="sibTrans" cxnId="{DA385FD2-0998-4EFC-85B7-A14FB2D9E59B}">
      <dgm:prSet/>
      <dgm:spPr/>
      <dgm:t>
        <a:bodyPr/>
        <a:lstStyle/>
        <a:p>
          <a:endParaRPr lang="ru-RU"/>
        </a:p>
      </dgm:t>
    </dgm:pt>
    <dgm:pt modelId="{96EF9969-14E8-4710-B6EC-042A45C81723}">
      <dgm:prSet/>
      <dgm:spPr/>
      <dgm:t>
        <a:bodyPr/>
        <a:lstStyle/>
        <a:p>
          <a:pPr rtl="0"/>
          <a:r>
            <a:rPr lang="ru-RU" dirty="0" smtClean="0"/>
            <a:t>5)  расходы на обязательное и добровольное страхование;</a:t>
          </a:r>
          <a:endParaRPr lang="ru-RU" dirty="0"/>
        </a:p>
      </dgm:t>
    </dgm:pt>
    <dgm:pt modelId="{68497EED-2052-40AA-97A9-A5487835DA23}" type="parTrans" cxnId="{364DBA74-3236-4B46-87DE-A26B03F6ABAD}">
      <dgm:prSet/>
      <dgm:spPr/>
      <dgm:t>
        <a:bodyPr/>
        <a:lstStyle/>
        <a:p>
          <a:endParaRPr lang="ru-RU"/>
        </a:p>
      </dgm:t>
    </dgm:pt>
    <dgm:pt modelId="{A8BC6E2E-5A37-4113-B0B9-25D48F2A50C3}" type="sibTrans" cxnId="{364DBA74-3236-4B46-87DE-A26B03F6ABAD}">
      <dgm:prSet/>
      <dgm:spPr/>
      <dgm:t>
        <a:bodyPr/>
        <a:lstStyle/>
        <a:p>
          <a:endParaRPr lang="ru-RU"/>
        </a:p>
      </dgm:t>
    </dgm:pt>
    <dgm:pt modelId="{F0FC23CE-B108-461B-B300-478B08FB6D5A}">
      <dgm:prSet/>
      <dgm:spPr/>
      <dgm:t>
        <a:bodyPr/>
        <a:lstStyle/>
        <a:p>
          <a:pPr rtl="0"/>
          <a:r>
            <a:rPr lang="ru-RU" dirty="0" smtClean="0"/>
            <a:t>6)  прочие расходы, связанные с производством и реализацией.</a:t>
          </a:r>
          <a:endParaRPr lang="ru-RU" dirty="0"/>
        </a:p>
      </dgm:t>
    </dgm:pt>
    <dgm:pt modelId="{A71D3B05-FDCF-4A38-A965-087D2A86246C}" type="parTrans" cxnId="{79B7F2F7-A869-41C5-A3B6-BB559EF8C702}">
      <dgm:prSet/>
      <dgm:spPr/>
      <dgm:t>
        <a:bodyPr/>
        <a:lstStyle/>
        <a:p>
          <a:endParaRPr lang="ru-RU"/>
        </a:p>
      </dgm:t>
    </dgm:pt>
    <dgm:pt modelId="{BDC64E70-467E-4337-BA79-2DFB54A7040D}" type="sibTrans" cxnId="{79B7F2F7-A869-41C5-A3B6-BB559EF8C702}">
      <dgm:prSet/>
      <dgm:spPr/>
      <dgm:t>
        <a:bodyPr/>
        <a:lstStyle/>
        <a:p>
          <a:endParaRPr lang="ru-RU"/>
        </a:p>
      </dgm:t>
    </dgm:pt>
    <dgm:pt modelId="{CF2D2F7B-3CD0-43A5-929B-8688E84E731B}" type="pres">
      <dgm:prSet presAssocID="{600FDFD4-819C-4E7A-9381-3BAD16C944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6D5FFF8-F256-470A-90F4-A0B5B54212BD}" type="pres">
      <dgm:prSet presAssocID="{A62D3B91-1A76-48F1-A7D5-038BF7B50DA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2C7551-09F0-42D2-9873-10BBE43320A8}" type="pres">
      <dgm:prSet presAssocID="{73CF3E10-D3CF-4F73-92EE-485E488F9E78}" presName="spacer" presStyleCnt="0"/>
      <dgm:spPr/>
    </dgm:pt>
    <dgm:pt modelId="{E4C69004-D177-49CF-B89C-9B7EBFC12314}" type="pres">
      <dgm:prSet presAssocID="{BA94ED64-8A65-49BD-A77A-203BB5AD81C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345ED2-BA60-438A-9EFD-B124FDC2FFE6}" type="pres">
      <dgm:prSet presAssocID="{E049E724-D8AF-4E39-BF72-1E8E5E5F1BD4}" presName="spacer" presStyleCnt="0"/>
      <dgm:spPr/>
    </dgm:pt>
    <dgm:pt modelId="{C49ACB12-9D01-4CBB-A0EE-A80B84266997}" type="pres">
      <dgm:prSet presAssocID="{AF01687B-3C52-4A44-9A7A-66A2441FA60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740A45-1E34-4734-B9F7-FEA9AC460B60}" type="pres">
      <dgm:prSet presAssocID="{AE9A5450-4D13-4D3D-BC95-947195DDE614}" presName="spacer" presStyleCnt="0"/>
      <dgm:spPr/>
    </dgm:pt>
    <dgm:pt modelId="{85693B79-5E2D-4148-BA67-14777F6EAAE2}" type="pres">
      <dgm:prSet presAssocID="{A31A4CF0-6D75-4B59-8584-8278E94337B2}" presName="parentText" presStyleLbl="node1" presStyleIdx="3" presStyleCnt="6" custLinFactNeighborX="652" custLinFactNeighborY="-453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A5A7E8-4340-4F2B-8027-7B4B6806DF00}" type="pres">
      <dgm:prSet presAssocID="{2D3983B1-B8AE-43D0-A077-D92F962431D8}" presName="spacer" presStyleCnt="0"/>
      <dgm:spPr/>
    </dgm:pt>
    <dgm:pt modelId="{9F4A853F-B559-41CA-841C-3705202CC843}" type="pres">
      <dgm:prSet presAssocID="{96EF9969-14E8-4710-B6EC-042A45C8172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8F0230-441D-4CBC-B6E8-6FC3D9D10DDD}" type="pres">
      <dgm:prSet presAssocID="{A8BC6E2E-5A37-4113-B0B9-25D48F2A50C3}" presName="spacer" presStyleCnt="0"/>
      <dgm:spPr/>
    </dgm:pt>
    <dgm:pt modelId="{62584411-8E2C-4E94-B8CD-66DD27AF3D59}" type="pres">
      <dgm:prSet presAssocID="{F0FC23CE-B108-461B-B300-478B08FB6D5A}" presName="parentText" presStyleLbl="node1" presStyleIdx="5" presStyleCnt="6" custScaleY="11343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9B7F2F7-A869-41C5-A3B6-BB559EF8C702}" srcId="{600FDFD4-819C-4E7A-9381-3BAD16C944B2}" destId="{F0FC23CE-B108-461B-B300-478B08FB6D5A}" srcOrd="5" destOrd="0" parTransId="{A71D3B05-FDCF-4A38-A965-087D2A86246C}" sibTransId="{BDC64E70-467E-4337-BA79-2DFB54A7040D}"/>
    <dgm:cxn modelId="{A8CF8278-A069-417E-B4AE-F9638E3E7D57}" type="presOf" srcId="{BA94ED64-8A65-49BD-A77A-203BB5AD81C0}" destId="{E4C69004-D177-49CF-B89C-9B7EBFC12314}" srcOrd="0" destOrd="0" presId="urn:microsoft.com/office/officeart/2005/8/layout/vList2"/>
    <dgm:cxn modelId="{071D6ABE-C01D-4DDB-9A7E-AE026341320D}" type="presOf" srcId="{600FDFD4-819C-4E7A-9381-3BAD16C944B2}" destId="{CF2D2F7B-3CD0-43A5-929B-8688E84E731B}" srcOrd="0" destOrd="0" presId="urn:microsoft.com/office/officeart/2005/8/layout/vList2"/>
    <dgm:cxn modelId="{F5636509-1D61-4264-BCC5-7F0B99A44123}" srcId="{600FDFD4-819C-4E7A-9381-3BAD16C944B2}" destId="{A62D3B91-1A76-48F1-A7D5-038BF7B50DAF}" srcOrd="0" destOrd="0" parTransId="{4AF69F74-2362-4B85-A9AF-9CD57BB17F6D}" sibTransId="{73CF3E10-D3CF-4F73-92EE-485E488F9E78}"/>
    <dgm:cxn modelId="{DA385FD2-0998-4EFC-85B7-A14FB2D9E59B}" srcId="{600FDFD4-819C-4E7A-9381-3BAD16C944B2}" destId="{A31A4CF0-6D75-4B59-8584-8278E94337B2}" srcOrd="3" destOrd="0" parTransId="{E1E6A6FA-B9A8-408D-8EFF-6BBF9B429B3C}" sibTransId="{2D3983B1-B8AE-43D0-A077-D92F962431D8}"/>
    <dgm:cxn modelId="{CB083223-EA6A-4529-A2B4-6EED29FFF21D}" srcId="{600FDFD4-819C-4E7A-9381-3BAD16C944B2}" destId="{AF01687B-3C52-4A44-9A7A-66A2441FA601}" srcOrd="2" destOrd="0" parTransId="{16AD984C-7AE4-4CED-8F7A-E8BE65FD6D4E}" sibTransId="{AE9A5450-4D13-4D3D-BC95-947195DDE614}"/>
    <dgm:cxn modelId="{364DBA74-3236-4B46-87DE-A26B03F6ABAD}" srcId="{600FDFD4-819C-4E7A-9381-3BAD16C944B2}" destId="{96EF9969-14E8-4710-B6EC-042A45C81723}" srcOrd="4" destOrd="0" parTransId="{68497EED-2052-40AA-97A9-A5487835DA23}" sibTransId="{A8BC6E2E-5A37-4113-B0B9-25D48F2A50C3}"/>
    <dgm:cxn modelId="{B675E840-3A93-4406-8815-AB6D0A5979C9}" type="presOf" srcId="{F0FC23CE-B108-461B-B300-478B08FB6D5A}" destId="{62584411-8E2C-4E94-B8CD-66DD27AF3D59}" srcOrd="0" destOrd="0" presId="urn:microsoft.com/office/officeart/2005/8/layout/vList2"/>
    <dgm:cxn modelId="{D7A5DED5-133A-495F-9F7F-C52B8CC5A361}" type="presOf" srcId="{AF01687B-3C52-4A44-9A7A-66A2441FA601}" destId="{C49ACB12-9D01-4CBB-A0EE-A80B84266997}" srcOrd="0" destOrd="0" presId="urn:microsoft.com/office/officeart/2005/8/layout/vList2"/>
    <dgm:cxn modelId="{67D3F5AD-F46E-40AF-AD98-4178BF663832}" type="presOf" srcId="{A31A4CF0-6D75-4B59-8584-8278E94337B2}" destId="{85693B79-5E2D-4148-BA67-14777F6EAAE2}" srcOrd="0" destOrd="0" presId="urn:microsoft.com/office/officeart/2005/8/layout/vList2"/>
    <dgm:cxn modelId="{06C75EF2-4D73-49D9-9C8F-2C60A2EEC63F}" type="presOf" srcId="{A62D3B91-1A76-48F1-A7D5-038BF7B50DAF}" destId="{76D5FFF8-F256-470A-90F4-A0B5B54212BD}" srcOrd="0" destOrd="0" presId="urn:microsoft.com/office/officeart/2005/8/layout/vList2"/>
    <dgm:cxn modelId="{1463DDC5-E3A1-4BBB-86DB-6D408ED90DA2}" srcId="{600FDFD4-819C-4E7A-9381-3BAD16C944B2}" destId="{BA94ED64-8A65-49BD-A77A-203BB5AD81C0}" srcOrd="1" destOrd="0" parTransId="{C01CBDF0-43F1-4C6B-B132-13DC88927C5D}" sibTransId="{E049E724-D8AF-4E39-BF72-1E8E5E5F1BD4}"/>
    <dgm:cxn modelId="{3B05D5BF-159B-4446-91C6-25F46124C1A9}" type="presOf" srcId="{96EF9969-14E8-4710-B6EC-042A45C81723}" destId="{9F4A853F-B559-41CA-841C-3705202CC843}" srcOrd="0" destOrd="0" presId="urn:microsoft.com/office/officeart/2005/8/layout/vList2"/>
    <dgm:cxn modelId="{AB6A6748-8D9F-4AD3-9ACC-A867C5890DA9}" type="presParOf" srcId="{CF2D2F7B-3CD0-43A5-929B-8688E84E731B}" destId="{76D5FFF8-F256-470A-90F4-A0B5B54212BD}" srcOrd="0" destOrd="0" presId="urn:microsoft.com/office/officeart/2005/8/layout/vList2"/>
    <dgm:cxn modelId="{15ED6B2A-11E6-405A-9997-E16ABB3D27AB}" type="presParOf" srcId="{CF2D2F7B-3CD0-43A5-929B-8688E84E731B}" destId="{252C7551-09F0-42D2-9873-10BBE43320A8}" srcOrd="1" destOrd="0" presId="urn:microsoft.com/office/officeart/2005/8/layout/vList2"/>
    <dgm:cxn modelId="{B376D386-E756-4238-8595-136AEC0DB02B}" type="presParOf" srcId="{CF2D2F7B-3CD0-43A5-929B-8688E84E731B}" destId="{E4C69004-D177-49CF-B89C-9B7EBFC12314}" srcOrd="2" destOrd="0" presId="urn:microsoft.com/office/officeart/2005/8/layout/vList2"/>
    <dgm:cxn modelId="{A0C66757-FCD1-462B-8B7A-052983223B8E}" type="presParOf" srcId="{CF2D2F7B-3CD0-43A5-929B-8688E84E731B}" destId="{41345ED2-BA60-438A-9EFD-B124FDC2FFE6}" srcOrd="3" destOrd="0" presId="urn:microsoft.com/office/officeart/2005/8/layout/vList2"/>
    <dgm:cxn modelId="{5F2FC272-0A54-4847-BF2F-A13BE773E25C}" type="presParOf" srcId="{CF2D2F7B-3CD0-43A5-929B-8688E84E731B}" destId="{C49ACB12-9D01-4CBB-A0EE-A80B84266997}" srcOrd="4" destOrd="0" presId="urn:microsoft.com/office/officeart/2005/8/layout/vList2"/>
    <dgm:cxn modelId="{9381F479-06B8-4BDB-B770-422E12F36C2C}" type="presParOf" srcId="{CF2D2F7B-3CD0-43A5-929B-8688E84E731B}" destId="{C0740A45-1E34-4734-B9F7-FEA9AC460B60}" srcOrd="5" destOrd="0" presId="urn:microsoft.com/office/officeart/2005/8/layout/vList2"/>
    <dgm:cxn modelId="{357EA615-F6E2-4EE5-971A-FC16DE075A62}" type="presParOf" srcId="{CF2D2F7B-3CD0-43A5-929B-8688E84E731B}" destId="{85693B79-5E2D-4148-BA67-14777F6EAAE2}" srcOrd="6" destOrd="0" presId="urn:microsoft.com/office/officeart/2005/8/layout/vList2"/>
    <dgm:cxn modelId="{89669BB3-C9AE-4F6C-BF05-14E4B6DBF3FF}" type="presParOf" srcId="{CF2D2F7B-3CD0-43A5-929B-8688E84E731B}" destId="{79A5A7E8-4340-4F2B-8027-7B4B6806DF00}" srcOrd="7" destOrd="0" presId="urn:microsoft.com/office/officeart/2005/8/layout/vList2"/>
    <dgm:cxn modelId="{70F74AA7-C55B-440E-B073-7A218EA9C33E}" type="presParOf" srcId="{CF2D2F7B-3CD0-43A5-929B-8688E84E731B}" destId="{9F4A853F-B559-41CA-841C-3705202CC843}" srcOrd="8" destOrd="0" presId="urn:microsoft.com/office/officeart/2005/8/layout/vList2"/>
    <dgm:cxn modelId="{5297BDF6-3636-4824-8DF6-2FF337CC0C07}" type="presParOf" srcId="{CF2D2F7B-3CD0-43A5-929B-8688E84E731B}" destId="{648F0230-441D-4CBC-B6E8-6FC3D9D10DDD}" srcOrd="9" destOrd="0" presId="urn:microsoft.com/office/officeart/2005/8/layout/vList2"/>
    <dgm:cxn modelId="{2A117B06-5E08-4431-9F99-B6B1E7C42384}" type="presParOf" srcId="{CF2D2F7B-3CD0-43A5-929B-8688E84E731B}" destId="{62584411-8E2C-4E94-B8CD-66DD27AF3D5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C4B1E-B36B-4BAE-A250-B3C30C41B35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3F03E76B-09DE-4E4C-8F4A-E2CD49DBA652}">
      <dgm:prSet/>
      <dgm:spPr/>
      <dgm:t>
        <a:bodyPr/>
        <a:lstStyle/>
        <a:p>
          <a:pPr rtl="0"/>
          <a:r>
            <a:rPr lang="ru-RU" b="1" dirty="0" smtClean="0"/>
            <a:t>поэлементная</a:t>
          </a:r>
          <a:endParaRPr lang="ru-RU" dirty="0"/>
        </a:p>
      </dgm:t>
    </dgm:pt>
    <dgm:pt modelId="{A162D76C-1AA0-4AA4-A7A5-634ADD3ECB1D}" type="parTrans" cxnId="{6D007346-7BD0-4DC7-8CA8-BBBA6DFE305E}">
      <dgm:prSet/>
      <dgm:spPr/>
      <dgm:t>
        <a:bodyPr/>
        <a:lstStyle/>
        <a:p>
          <a:endParaRPr lang="ru-RU"/>
        </a:p>
      </dgm:t>
    </dgm:pt>
    <dgm:pt modelId="{80C24884-416F-4BBF-A930-174BCA7A2279}" type="sibTrans" cxnId="{6D007346-7BD0-4DC7-8CA8-BBBA6DFE305E}">
      <dgm:prSet/>
      <dgm:spPr/>
      <dgm:t>
        <a:bodyPr/>
        <a:lstStyle/>
        <a:p>
          <a:endParaRPr lang="ru-RU"/>
        </a:p>
      </dgm:t>
    </dgm:pt>
    <dgm:pt modelId="{6467128B-0924-4B7F-9715-BA7D33DBBE8B}">
      <dgm:prSet/>
      <dgm:spPr/>
      <dgm:t>
        <a:bodyPr/>
        <a:lstStyle/>
        <a:p>
          <a:pPr rtl="0"/>
          <a:r>
            <a:rPr lang="ru-RU" b="1" dirty="0" smtClean="0"/>
            <a:t>калькуляционная</a:t>
          </a:r>
          <a:endParaRPr lang="ru-RU" dirty="0"/>
        </a:p>
      </dgm:t>
    </dgm:pt>
    <dgm:pt modelId="{A3B859A6-44A6-4103-81B7-186E1323B927}" type="parTrans" cxnId="{AEC44C08-536A-48F6-8989-B42F54C881E5}">
      <dgm:prSet/>
      <dgm:spPr/>
      <dgm:t>
        <a:bodyPr/>
        <a:lstStyle/>
        <a:p>
          <a:endParaRPr lang="ru-RU"/>
        </a:p>
      </dgm:t>
    </dgm:pt>
    <dgm:pt modelId="{A6FFA5AE-31ED-4505-AD5A-BE6594F4BD99}" type="sibTrans" cxnId="{AEC44C08-536A-48F6-8989-B42F54C881E5}">
      <dgm:prSet/>
      <dgm:spPr/>
      <dgm:t>
        <a:bodyPr/>
        <a:lstStyle/>
        <a:p>
          <a:endParaRPr lang="ru-RU"/>
        </a:p>
      </dgm:t>
    </dgm:pt>
    <dgm:pt modelId="{71393809-2576-4975-9AC2-547BDEF6E411}" type="pres">
      <dgm:prSet presAssocID="{DF5C4B1E-B36B-4BAE-A250-B3C30C41B35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91823052-D70A-4F3C-94E2-4BE3BA3E17F4}" type="pres">
      <dgm:prSet presAssocID="{DF5C4B1E-B36B-4BAE-A250-B3C30C41B354}" presName="pyramid" presStyleLbl="node1" presStyleIdx="0" presStyleCnt="1"/>
      <dgm:spPr/>
    </dgm:pt>
    <dgm:pt modelId="{BE2B85E8-6E9A-4087-A620-96BC99980B24}" type="pres">
      <dgm:prSet presAssocID="{DF5C4B1E-B36B-4BAE-A250-B3C30C41B354}" presName="theList" presStyleCnt="0"/>
      <dgm:spPr/>
    </dgm:pt>
    <dgm:pt modelId="{7EC7C970-28D7-4481-8CE5-108A42FE53CF}" type="pres">
      <dgm:prSet presAssocID="{3F03E76B-09DE-4E4C-8F4A-E2CD49DBA652}" presName="aNode" presStyleLbl="fgAcc1" presStyleIdx="0" presStyleCnt="2" custLinFactNeighborX="-2269" custLinFactNeighborY="76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2D342D-9EAD-4930-88F2-8E0A3CDC8D95}" type="pres">
      <dgm:prSet presAssocID="{3F03E76B-09DE-4E4C-8F4A-E2CD49DBA652}" presName="aSpace" presStyleCnt="0"/>
      <dgm:spPr/>
    </dgm:pt>
    <dgm:pt modelId="{A1867E88-9C38-4538-AC75-91FBD92FB874}" type="pres">
      <dgm:prSet presAssocID="{6467128B-0924-4B7F-9715-BA7D33DBBE8B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25A856-F0D5-4373-932D-B2CBF2256711}" type="pres">
      <dgm:prSet presAssocID="{6467128B-0924-4B7F-9715-BA7D33DBBE8B}" presName="aSpace" presStyleCnt="0"/>
      <dgm:spPr/>
    </dgm:pt>
  </dgm:ptLst>
  <dgm:cxnLst>
    <dgm:cxn modelId="{AEC44C08-536A-48F6-8989-B42F54C881E5}" srcId="{DF5C4B1E-B36B-4BAE-A250-B3C30C41B354}" destId="{6467128B-0924-4B7F-9715-BA7D33DBBE8B}" srcOrd="1" destOrd="0" parTransId="{A3B859A6-44A6-4103-81B7-186E1323B927}" sibTransId="{A6FFA5AE-31ED-4505-AD5A-BE6594F4BD99}"/>
    <dgm:cxn modelId="{0BC6CEBA-3E82-4E2A-9728-7F2924BB27AA}" type="presOf" srcId="{3F03E76B-09DE-4E4C-8F4A-E2CD49DBA652}" destId="{7EC7C970-28D7-4481-8CE5-108A42FE53CF}" srcOrd="0" destOrd="0" presId="urn:microsoft.com/office/officeart/2005/8/layout/pyramid2"/>
    <dgm:cxn modelId="{EDA165C1-9B58-40ED-A2A5-1A7CD6431EE5}" type="presOf" srcId="{DF5C4B1E-B36B-4BAE-A250-B3C30C41B354}" destId="{71393809-2576-4975-9AC2-547BDEF6E411}" srcOrd="0" destOrd="0" presId="urn:microsoft.com/office/officeart/2005/8/layout/pyramid2"/>
    <dgm:cxn modelId="{992F8132-8036-4509-B789-F3EB99C2045F}" type="presOf" srcId="{6467128B-0924-4B7F-9715-BA7D33DBBE8B}" destId="{A1867E88-9C38-4538-AC75-91FBD92FB874}" srcOrd="0" destOrd="0" presId="urn:microsoft.com/office/officeart/2005/8/layout/pyramid2"/>
    <dgm:cxn modelId="{6D007346-7BD0-4DC7-8CA8-BBBA6DFE305E}" srcId="{DF5C4B1E-B36B-4BAE-A250-B3C30C41B354}" destId="{3F03E76B-09DE-4E4C-8F4A-E2CD49DBA652}" srcOrd="0" destOrd="0" parTransId="{A162D76C-1AA0-4AA4-A7A5-634ADD3ECB1D}" sibTransId="{80C24884-416F-4BBF-A930-174BCA7A2279}"/>
    <dgm:cxn modelId="{66E2DCB0-81A9-4C37-9092-512C1C90A719}" type="presParOf" srcId="{71393809-2576-4975-9AC2-547BDEF6E411}" destId="{91823052-D70A-4F3C-94E2-4BE3BA3E17F4}" srcOrd="0" destOrd="0" presId="urn:microsoft.com/office/officeart/2005/8/layout/pyramid2"/>
    <dgm:cxn modelId="{FC899DA3-D5DB-49C5-B7E9-5CC3B87447FA}" type="presParOf" srcId="{71393809-2576-4975-9AC2-547BDEF6E411}" destId="{BE2B85E8-6E9A-4087-A620-96BC99980B24}" srcOrd="1" destOrd="0" presId="urn:microsoft.com/office/officeart/2005/8/layout/pyramid2"/>
    <dgm:cxn modelId="{5E986AAE-94DD-4DFB-BA21-9A0526362BE8}" type="presParOf" srcId="{BE2B85E8-6E9A-4087-A620-96BC99980B24}" destId="{7EC7C970-28D7-4481-8CE5-108A42FE53CF}" srcOrd="0" destOrd="0" presId="urn:microsoft.com/office/officeart/2005/8/layout/pyramid2"/>
    <dgm:cxn modelId="{7BA388EF-5B3B-421D-89C0-138279C1EB61}" type="presParOf" srcId="{BE2B85E8-6E9A-4087-A620-96BC99980B24}" destId="{4C2D342D-9EAD-4930-88F2-8E0A3CDC8D95}" srcOrd="1" destOrd="0" presId="urn:microsoft.com/office/officeart/2005/8/layout/pyramid2"/>
    <dgm:cxn modelId="{8C650BA7-4FBB-4312-A50D-A51226EEF4B1}" type="presParOf" srcId="{BE2B85E8-6E9A-4087-A620-96BC99980B24}" destId="{A1867E88-9C38-4538-AC75-91FBD92FB874}" srcOrd="2" destOrd="0" presId="urn:microsoft.com/office/officeart/2005/8/layout/pyramid2"/>
    <dgm:cxn modelId="{118AC8C9-62EF-45BD-8636-9BD76BCF358C}" type="presParOf" srcId="{BE2B85E8-6E9A-4087-A620-96BC99980B24}" destId="{2125A856-F0D5-4373-932D-B2CBF2256711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5FFF8-F256-470A-90F4-A0B5B54212BD}">
      <dsp:nvSpPr>
        <dsp:cNvPr id="0" name=""/>
        <dsp:cNvSpPr/>
      </dsp:nvSpPr>
      <dsp:spPr>
        <a:xfrm>
          <a:off x="0" y="76676"/>
          <a:ext cx="8503920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1)  расходы, связанные с изготовлением (производством), хранением и доставкой товаров, выполнением работ, оказанием услуг, приобретением и реализацией товаров, работ, услуг;</a:t>
          </a:r>
          <a:endParaRPr lang="ru-RU" sz="1500" kern="1200" dirty="0"/>
        </a:p>
      </dsp:txBody>
      <dsp:txXfrm>
        <a:off x="40266" y="116942"/>
        <a:ext cx="8423388" cy="744318"/>
      </dsp:txXfrm>
    </dsp:sp>
    <dsp:sp modelId="{E4C69004-D177-49CF-B89C-9B7EBFC12314}">
      <dsp:nvSpPr>
        <dsp:cNvPr id="0" name=""/>
        <dsp:cNvSpPr/>
      </dsp:nvSpPr>
      <dsp:spPr>
        <a:xfrm>
          <a:off x="0" y="944726"/>
          <a:ext cx="8503920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2)  расходы на содержание и эксплуатацию, ремонт и техническое обслуживание основных средств и другого имущества, а также на поддержание их в исправном состоянии;</a:t>
          </a:r>
          <a:endParaRPr lang="ru-RU" sz="1500" kern="1200" dirty="0"/>
        </a:p>
      </dsp:txBody>
      <dsp:txXfrm>
        <a:off x="40266" y="984992"/>
        <a:ext cx="8423388" cy="744318"/>
      </dsp:txXfrm>
    </dsp:sp>
    <dsp:sp modelId="{C49ACB12-9D01-4CBB-A0EE-A80B84266997}">
      <dsp:nvSpPr>
        <dsp:cNvPr id="0" name=""/>
        <dsp:cNvSpPr/>
      </dsp:nvSpPr>
      <dsp:spPr>
        <a:xfrm>
          <a:off x="0" y="1812776"/>
          <a:ext cx="8503920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3)  расходы на освоение природных ресурсов;</a:t>
          </a:r>
          <a:endParaRPr lang="ru-RU" sz="1500" kern="1200" dirty="0"/>
        </a:p>
      </dsp:txBody>
      <dsp:txXfrm>
        <a:off x="40266" y="1853042"/>
        <a:ext cx="8423388" cy="744318"/>
      </dsp:txXfrm>
    </dsp:sp>
    <dsp:sp modelId="{85693B79-5E2D-4148-BA67-14777F6EAAE2}">
      <dsp:nvSpPr>
        <dsp:cNvPr id="0" name=""/>
        <dsp:cNvSpPr/>
      </dsp:nvSpPr>
      <dsp:spPr>
        <a:xfrm>
          <a:off x="0" y="2661239"/>
          <a:ext cx="8503920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4)  расходы на научные исследования и </a:t>
          </a:r>
          <a:r>
            <a:rPr lang="ru-RU" sz="1500" kern="1200" dirty="0" err="1" smtClean="0"/>
            <a:t>опытноконструкторские</a:t>
          </a:r>
          <a:r>
            <a:rPr lang="ru-RU" sz="1500" kern="1200" dirty="0" smtClean="0"/>
            <a:t> разработки;</a:t>
          </a:r>
          <a:endParaRPr lang="ru-RU" sz="1500" kern="1200" dirty="0"/>
        </a:p>
      </dsp:txBody>
      <dsp:txXfrm>
        <a:off x="40266" y="2701505"/>
        <a:ext cx="8423388" cy="744318"/>
      </dsp:txXfrm>
    </dsp:sp>
    <dsp:sp modelId="{9F4A853F-B559-41CA-841C-3705202CC843}">
      <dsp:nvSpPr>
        <dsp:cNvPr id="0" name=""/>
        <dsp:cNvSpPr/>
      </dsp:nvSpPr>
      <dsp:spPr>
        <a:xfrm>
          <a:off x="0" y="3548876"/>
          <a:ext cx="8503920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5)  расходы на обязательное и добровольное страхование;</a:t>
          </a:r>
          <a:endParaRPr lang="ru-RU" sz="1500" kern="1200" dirty="0"/>
        </a:p>
      </dsp:txBody>
      <dsp:txXfrm>
        <a:off x="40266" y="3589142"/>
        <a:ext cx="8423388" cy="744318"/>
      </dsp:txXfrm>
    </dsp:sp>
    <dsp:sp modelId="{62584411-8E2C-4E94-B8CD-66DD27AF3D59}">
      <dsp:nvSpPr>
        <dsp:cNvPr id="0" name=""/>
        <dsp:cNvSpPr/>
      </dsp:nvSpPr>
      <dsp:spPr>
        <a:xfrm>
          <a:off x="0" y="4416926"/>
          <a:ext cx="8503920" cy="935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6)  прочие расходы, связанные с производством и реализацией.</a:t>
          </a:r>
          <a:endParaRPr lang="ru-RU" sz="1500" kern="1200" dirty="0"/>
        </a:p>
      </dsp:txBody>
      <dsp:txXfrm>
        <a:off x="45676" y="4462602"/>
        <a:ext cx="8412568" cy="844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23052-D70A-4F3C-94E2-4BE3BA3E17F4}">
      <dsp:nvSpPr>
        <dsp:cNvPr id="0" name=""/>
        <dsp:cNvSpPr/>
      </dsp:nvSpPr>
      <dsp:spPr>
        <a:xfrm>
          <a:off x="1623059" y="0"/>
          <a:ext cx="4572000" cy="457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7C970-28D7-4481-8CE5-108A42FE53CF}">
      <dsp:nvSpPr>
        <dsp:cNvPr id="0" name=""/>
        <dsp:cNvSpPr/>
      </dsp:nvSpPr>
      <dsp:spPr>
        <a:xfrm>
          <a:off x="3841629" y="473191"/>
          <a:ext cx="2971800" cy="1625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/>
            <a:t>поэлементная</a:t>
          </a:r>
          <a:endParaRPr lang="ru-RU" sz="1900" kern="1200" dirty="0"/>
        </a:p>
      </dsp:txBody>
      <dsp:txXfrm>
        <a:off x="3920965" y="552527"/>
        <a:ext cx="2813128" cy="1466531"/>
      </dsp:txXfrm>
    </dsp:sp>
    <dsp:sp modelId="{A1867E88-9C38-4538-AC75-91FBD92FB874}">
      <dsp:nvSpPr>
        <dsp:cNvPr id="0" name=""/>
        <dsp:cNvSpPr/>
      </dsp:nvSpPr>
      <dsp:spPr>
        <a:xfrm>
          <a:off x="3909060" y="2286000"/>
          <a:ext cx="2971800" cy="1625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/>
            <a:t>калькуляционная</a:t>
          </a:r>
          <a:endParaRPr lang="ru-RU" sz="1900" kern="1200" dirty="0"/>
        </a:p>
      </dsp:txBody>
      <dsp:txXfrm>
        <a:off x="3988396" y="2365336"/>
        <a:ext cx="2813128" cy="1466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93CE85-6176-439D-82A7-F33560857CD2}" type="datetimeFigureOut">
              <a:rPr lang="ru-RU"/>
              <a:pPr>
                <a:defRPr/>
              </a:pPr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336378A-E0D3-45B8-9594-92DB6B8A493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6A5C10-C3A7-4930-B2E5-411AA615C6E3}" type="slidenum">
              <a:rPr lang="ru-RU" altLang="ru-RU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ru-RU" altLang="ru-RU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7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846E2A-996F-4CE3-886F-BD716F5F1C9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33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5570C-E5F1-49A6-830D-734122F391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395AD-E369-435E-A06B-393DA082625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378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FC221-A7FF-45E3-AE75-FAE8F1CA5E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680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141F0-9A0B-42B5-B5CD-17309AF8DA4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63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779BC6-441B-4ABF-A6C7-6F34211B3E6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240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544B9-3C16-49E6-828B-8580867DFA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665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5EB9-985E-4AC3-B220-18C214B22A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197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49F2C-D597-41AE-854E-8FE06535E2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738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8F642-2A82-41C3-90BE-DA6BDA431F2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486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D6BD7-7B30-43BD-94BB-F273A542F6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881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63BA0-83F0-4900-B2E0-423C29E50AF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593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1" name="Текст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A7A399"/>
                </a:solidFill>
              </a:defRPr>
            </a:lvl1pPr>
          </a:lstStyle>
          <a:p>
            <a:pPr>
              <a:defRPr/>
            </a:pPr>
            <a:fld id="{CE399F4D-C1C3-4F29-B06A-288905CCA75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6" r:id="rId2"/>
    <p:sldLayoutId id="2147483975" r:id="rId3"/>
    <p:sldLayoutId id="2147483967" r:id="rId4"/>
    <p:sldLayoutId id="2147483968" r:id="rId5"/>
    <p:sldLayoutId id="2147483969" r:id="rId6"/>
    <p:sldLayoutId id="2147483976" r:id="rId7"/>
    <p:sldLayoutId id="2147483970" r:id="rId8"/>
    <p:sldLayoutId id="2147483977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827584" y="2420168"/>
            <a:ext cx="83164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ru-RU" altLang="ru-RU" sz="40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Тема 4:</a:t>
            </a:r>
            <a:r>
              <a:rPr lang="ru-RU" altLang="ru-R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altLang="ru-RU" sz="40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Затраты организации</a:t>
            </a:r>
            <a:endParaRPr lang="ru-RU" altLang="ru-RU" sz="4000" b="1" i="1" dirty="0">
              <a:solidFill>
                <a:schemeClr val="accent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3" y="3645024"/>
            <a:ext cx="4990681" cy="25922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04664"/>
            <a:ext cx="3384375" cy="19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250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Grp="1" noChangeAspect="1"/>
          </p:cNvGraphicFramePr>
          <p:nvPr>
            <p:ph type="body" sz="half" idx="1"/>
            <p:extLst>
              <p:ext uri="{D42A27DB-BD31-4B8C-83A1-F6EECF244321}">
                <p14:modId xmlns:p14="http://schemas.microsoft.com/office/powerpoint/2010/main" val="3182661327"/>
              </p:ext>
            </p:extLst>
          </p:nvPr>
        </p:nvGraphicFramePr>
        <p:xfrm>
          <a:off x="611560" y="1527191"/>
          <a:ext cx="8136904" cy="365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Рисунок" r:id="rId3" imgW="5172190" imgH="2028842" progId="Word.Picture.8">
                  <p:embed/>
                </p:oleObj>
              </mc:Choice>
              <mc:Fallback>
                <p:oleObj name="Рисунок" r:id="rId3" imgW="5172190" imgH="202884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27191"/>
                        <a:ext cx="8136904" cy="3657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ru-RU" altLang="ru-RU" sz="2000" dirty="0">
                <a:latin typeface="Tahoma" panose="020B0604030504040204" pitchFamily="34" charset="0"/>
              </a:rPr>
              <a:t> </a:t>
            </a:r>
            <a:endParaRPr kumimoji="1" lang="ru-RU" altLang="ru-RU" sz="2000" dirty="0" smtClean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ru-RU" altLang="ru-RU" sz="2000" b="1" i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ru-RU" altLang="ru-RU" sz="2000" b="1" i="1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ru-RU" altLang="ru-RU" sz="2000" b="1" i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ru-RU" altLang="ru-RU" sz="2000" b="1" i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Постоянные </a:t>
            </a:r>
            <a:r>
              <a:rPr kumimoji="1" lang="ru-RU" altLang="ru-RU" sz="2000" b="1" i="1" dirty="0">
                <a:solidFill>
                  <a:srgbClr val="FF0000"/>
                </a:solidFill>
                <a:latin typeface="Tahoma" panose="020B0604030504040204" pitchFamily="34" charset="0"/>
              </a:rPr>
              <a:t>и переменные издержки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28625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endParaRPr lang="ru-RU" altLang="ru-RU" sz="2800" i="1" dirty="0" smtClean="0">
              <a:solidFill>
                <a:schemeClr val="accent1">
                  <a:tint val="88000"/>
                  <a:satMod val="150000"/>
                </a:schemeClr>
              </a:solidFill>
              <a:cs typeface="Aharoni" pitchFamily="2" charset="-79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857250"/>
            <a:ext cx="7772400" cy="5183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ru-RU" sz="2000" i="1" dirty="0" smtClean="0">
              <a:solidFill>
                <a:srgbClr val="FF0000"/>
              </a:solidFill>
              <a:cs typeface="Aharoni" pitchFamily="2" charset="-79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ru-RU" altLang="ru-RU" sz="2000" b="1" i="1" dirty="0" smtClean="0">
                <a:solidFill>
                  <a:srgbClr val="FF0000"/>
                </a:solidFill>
                <a:cs typeface="Aharoni" pitchFamily="2" charset="-79"/>
              </a:rPr>
              <a:t>С увеличением объема производства себестоимость единицы продукции снижается за счет снижения условно-постоянных расходов на единицу продукции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ru-RU" altLang="ru-RU" sz="2000" b="1" i="1" dirty="0" smtClean="0">
              <a:solidFill>
                <a:srgbClr val="FF0000"/>
              </a:solidFill>
              <a:cs typeface="Aharoni" pitchFamily="2" charset="-79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ru-RU" altLang="ru-RU" sz="2000" b="1" i="1" dirty="0" smtClean="0">
              <a:solidFill>
                <a:srgbClr val="FF0000"/>
              </a:solidFill>
              <a:cs typeface="Aharoni" pitchFamily="2" charset="-79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ru-RU" altLang="ru-RU" sz="2000" i="1" dirty="0" smtClean="0">
                <a:solidFill>
                  <a:srgbClr val="FF0000"/>
                </a:solidFill>
                <a:cs typeface="Aharoni" pitchFamily="2" charset="-79"/>
              </a:rPr>
              <a:t>(с ростом объема условно-переменные расходы снижаться не могут)</a:t>
            </a:r>
            <a:endParaRPr lang="en-US" altLang="ru-RU" sz="2000" i="1" dirty="0" smtClean="0">
              <a:solidFill>
                <a:srgbClr val="FF0000"/>
              </a:solidFill>
              <a:cs typeface="Aharoni" pitchFamily="2" charset="-79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ru-RU" sz="2000" i="1" dirty="0" smtClean="0">
              <a:solidFill>
                <a:srgbClr val="FF0000"/>
              </a:solidFill>
              <a:cs typeface="Aharoni" pitchFamily="2" charset="-79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20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0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endParaRPr lang="ru-RU" alt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A50021"/>
                </a:solidFill>
              </a:rPr>
              <a:t/>
            </a:r>
            <a:br>
              <a:rPr lang="ru-RU" dirty="0" smtClean="0">
                <a:solidFill>
                  <a:srgbClr val="A50021"/>
                </a:solidFill>
              </a:rPr>
            </a:br>
            <a:endParaRPr lang="ru-RU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50" y="1071563"/>
            <a:ext cx="8183563" cy="4187825"/>
          </a:xfrm>
        </p:spPr>
        <p:txBody>
          <a:bodyPr rtlCol="0">
            <a:normAutofit fontScale="70000" lnSpcReduction="20000"/>
          </a:bodyPr>
          <a:lstStyle/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A50021"/>
                </a:solidFill>
              </a:rPr>
              <a:t>Классификация затрат </a:t>
            </a:r>
            <a:br>
              <a:rPr lang="ru-RU" b="1" dirty="0" smtClean="0">
                <a:solidFill>
                  <a:srgbClr val="A50021"/>
                </a:solidFill>
              </a:rPr>
            </a:br>
            <a:r>
              <a:rPr lang="ru-RU" b="1" dirty="0" smtClean="0">
                <a:solidFill>
                  <a:srgbClr val="A50021"/>
                </a:solidFill>
              </a:rPr>
              <a:t>по характеру связи с производством продукции</a:t>
            </a:r>
            <a:endParaRPr lang="ru-RU" dirty="0" smtClean="0">
              <a:solidFill>
                <a:srgbClr val="000000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b="1" i="1" dirty="0" smtClean="0">
              <a:solidFill>
                <a:srgbClr val="000000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b="1" i="1" dirty="0" smtClean="0">
              <a:solidFill>
                <a:srgbClr val="000000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b="1" i="1" dirty="0" smtClean="0">
              <a:solidFill>
                <a:srgbClr val="000000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b="1" i="1" dirty="0" smtClean="0">
                <a:solidFill>
                  <a:srgbClr val="A50021"/>
                </a:solidFill>
              </a:rPr>
              <a:t>Основные расходы</a:t>
            </a:r>
            <a:r>
              <a:rPr lang="ru-RU" i="1" dirty="0" smtClean="0">
                <a:solidFill>
                  <a:srgbClr val="000000"/>
                </a:solidFill>
              </a:rPr>
              <a:t> - </a:t>
            </a:r>
            <a:r>
              <a:rPr lang="ru-RU" dirty="0" smtClean="0">
                <a:solidFill>
                  <a:srgbClr val="000000"/>
                </a:solidFill>
              </a:rPr>
              <a:t>непосредственно связаны с технологическим процессом изготовления изделий. Это расходы на сырье, материалы (основные), технологические топливо и энергию, основная заработная плата производственных рабочих. </a:t>
            </a: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solidFill>
                  <a:srgbClr val="000000"/>
                </a:solidFill>
              </a:rPr>
              <a:t>  </a:t>
            </a: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b="1" i="1" smtClean="0">
                <a:solidFill>
                  <a:srgbClr val="A50021"/>
                </a:solidFill>
              </a:rPr>
              <a:t>Накладные </a:t>
            </a:r>
            <a:r>
              <a:rPr lang="ru-RU" b="1" i="1" dirty="0" smtClean="0">
                <a:solidFill>
                  <a:srgbClr val="A50021"/>
                </a:solidFill>
              </a:rPr>
              <a:t>расходы -</a:t>
            </a:r>
            <a:r>
              <a:rPr lang="ru-RU" dirty="0" smtClean="0">
                <a:solidFill>
                  <a:srgbClr val="000000"/>
                </a:solidFill>
              </a:rPr>
              <a:t> затраты, связанные с созданием необходимых условий для функционирования производства, с его организацией, управлением, обслуживанием. Накладными являются общепроизводственные и общехозяйственные расходы.</a:t>
            </a: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153400" cy="9509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Себестоимость производства продукции</a:t>
            </a:r>
            <a:endParaRPr lang="en-US" altLang="ru-RU" dirty="0" smtClean="0">
              <a:solidFill>
                <a:srgbClr val="C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601788"/>
            <a:ext cx="7824788" cy="4570412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Себестоимость определяется как стоимостная оценка используемых в процессе производства продукции природных ресурсов, сырья, топлива, материалов, энергии, основных фондов, трудовых ресурсов, а также других затрат на её производство и реализацию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ru-RU" sz="2900" dirty="0"/>
              <a:t/>
            </a:r>
            <a:br>
              <a:rPr lang="en-US" altLang="ru-RU" sz="2900" dirty="0"/>
            </a:br>
            <a:endParaRPr lang="en-US" altLang="ru-RU" sz="2900" dirty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ru-RU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153400" cy="9509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Себестоимость  - </a:t>
            </a:r>
            <a:endParaRPr lang="en-US" altLang="ru-RU" dirty="0" smtClean="0">
              <a:solidFill>
                <a:srgbClr val="C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601788"/>
            <a:ext cx="7824788" cy="4570412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  часть стоимости, которая постоянно возвращается на предприятие, обеспечивая непрерывность функционирования производства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ru-RU" sz="2900" dirty="0"/>
              <a:t/>
            </a:r>
            <a:br>
              <a:rPr lang="en-US" altLang="ru-RU" sz="2900" dirty="0"/>
            </a:br>
            <a:endParaRPr lang="en-US" altLang="ru-RU" sz="2900" dirty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ru-RU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0483" name="AutoShape 13"/>
          <p:cNvSpPr>
            <a:spLocks noChangeArrowheads="1"/>
          </p:cNvSpPr>
          <p:nvPr/>
        </p:nvSpPr>
        <p:spPr bwMode="auto">
          <a:xfrm>
            <a:off x="1547813" y="1844675"/>
            <a:ext cx="5832475" cy="27368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400 w 21600"/>
              <a:gd name="T13" fmla="*/ 5400 h 21600"/>
              <a:gd name="T14" fmla="*/ 162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lnTo>
                  <a:pt x="540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Функции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себестоимости</a:t>
            </a:r>
          </a:p>
        </p:txBody>
      </p:sp>
      <p:sp>
        <p:nvSpPr>
          <p:cNvPr id="20484" name="Oval 14"/>
          <p:cNvSpPr>
            <a:spLocks noChangeArrowheads="1"/>
          </p:cNvSpPr>
          <p:nvPr/>
        </p:nvSpPr>
        <p:spPr bwMode="auto">
          <a:xfrm>
            <a:off x="3059113" y="4652963"/>
            <a:ext cx="3384550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База для определения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прибыли и рентабельности</a:t>
            </a:r>
          </a:p>
        </p:txBody>
      </p:sp>
      <p:sp>
        <p:nvSpPr>
          <p:cNvPr id="20485" name="Oval 15"/>
          <p:cNvSpPr>
            <a:spLocks noChangeArrowheads="1"/>
          </p:cNvSpPr>
          <p:nvPr/>
        </p:nvSpPr>
        <p:spPr bwMode="auto">
          <a:xfrm>
            <a:off x="3132138" y="692150"/>
            <a:ext cx="3095625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База для формирования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 оптовой (отпускной) цены</a:t>
            </a:r>
          </a:p>
        </p:txBody>
      </p:sp>
      <p:sp>
        <p:nvSpPr>
          <p:cNvPr id="20486" name="Oval 16"/>
          <p:cNvSpPr>
            <a:spLocks noChangeArrowheads="1"/>
          </p:cNvSpPr>
          <p:nvPr/>
        </p:nvSpPr>
        <p:spPr bwMode="auto">
          <a:xfrm>
            <a:off x="0" y="1628775"/>
            <a:ext cx="1584325" cy="3455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Учет и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 контроль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 всех затрат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 на выпуск и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реализацию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продукции</a:t>
            </a:r>
          </a:p>
        </p:txBody>
      </p:sp>
      <p:sp>
        <p:nvSpPr>
          <p:cNvPr id="20487" name="Oval 17"/>
          <p:cNvSpPr>
            <a:spLocks noChangeArrowheads="1"/>
          </p:cNvSpPr>
          <p:nvPr/>
        </p:nvSpPr>
        <p:spPr bwMode="auto">
          <a:xfrm>
            <a:off x="7451725" y="1773238"/>
            <a:ext cx="1692275" cy="331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Экономи-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ческое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обоснование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вложения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реальных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</a:rPr>
              <a:t>инвестиций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85813"/>
            <a:ext cx="8534400" cy="758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700" dirty="0" smtClean="0">
                <a:solidFill>
                  <a:srgbClr val="C00000"/>
                </a:solidFill>
              </a:rPr>
              <a:t>применяются две взаимодополняющие классификации затрат на производство и реализацию продукции: </a:t>
            </a:r>
            <a: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endParaRPr lang="ru-RU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1752" y="1527048"/>
          <a:ext cx="850392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609600" y="500063"/>
            <a:ext cx="8534400" cy="758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C00000"/>
                </a:solidFill>
              </a:rPr>
              <a:t>Поэлементная классификация затрат на производство и реализацию продукции</a:t>
            </a:r>
            <a:r>
              <a:rPr lang="ru-RU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endParaRPr lang="ru-RU" sz="2400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43222"/>
              </p:ext>
            </p:extLst>
          </p:nvPr>
        </p:nvGraphicFramePr>
        <p:xfrm>
          <a:off x="357188" y="1000125"/>
          <a:ext cx="8358187" cy="5432887"/>
        </p:xfrm>
        <a:graphic>
          <a:graphicData uri="http://schemas.openxmlformats.org/drawingml/2006/table">
            <a:tbl>
              <a:tblPr/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10">
                <a:tc>
                  <a:txBody>
                    <a:bodyPr/>
                    <a:lstStyle/>
                    <a:p>
                      <a:pPr marL="0" marR="0" lvl="0" indent="2873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Элементы затрат</a:t>
                      </a: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Состав элемента затрат</a:t>
                      </a: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639"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1) 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Материальные затраты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На приобретение сырья и материалов, запасных частей, комплектующих изделий, полуфабрикатов, топлива, воды и энергии всех видов;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приобретение работ и услуг производственного характера, выполняемых сторонними организациями.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47"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2) 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Затраты на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оплату труда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Начисления работнику в денежной и натуральной формах, стимулирующие начисления и надбавки, компенсационные начисления, премии и единовременные поощрительные начисления, а также расходы, связанные с содержанием работников, предусмотренные трудовыми и коллективными договорами.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17"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3) 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Отчисления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социальные нужды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Осуществляются по определенным нормативам от фонда оплаты труда. 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85"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4) 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Амортизация основных средств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Отражаются суммы амортизационных отчислений, начисленные по амортизируемому имуществу. Объектами амортизируемого имущества на предприятии являются основные средства и нематериальные активы. 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826"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5) 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Прочие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расходы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Суммы налогов и сборов, начисленные в соответствии с законодательством России;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арендные (лизинговые) платежи за арендуемое (принятое в лизинг) имущество;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расходы на командировки;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расходы на содержание служебного автотранспорта;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расходы на оплату консультационных, информационных и юридических услуг;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представительские расходы;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расходы на рекламу;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расходы на почтовые, телефонные, телеграфные услуги и др.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473" marR="5647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3200" dirty="0" smtClean="0">
                <a:solidFill>
                  <a:srgbClr val="C00000"/>
                </a:solidFill>
                <a:latin typeface="Times New Roman" pitchFamily="18" charset="0"/>
              </a:rPr>
              <a:t>По месту возникновения</a:t>
            </a:r>
            <a:r>
              <a:rPr lang="en-US" altLang="ru-RU" sz="3200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ru-RU" altLang="ru-RU" sz="3200" dirty="0" smtClean="0">
                <a:solidFill>
                  <a:srgbClr val="C00000"/>
                </a:solidFill>
                <a:latin typeface="Times New Roman" pitchFamily="18" charset="0"/>
              </a:rPr>
              <a:t>(калькуляционная)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</p:spPr>
        <p:txBody>
          <a:bodyPr/>
          <a:lstStyle/>
          <a:p>
            <a:pPr eaLnBrk="1" hangingPunct="1"/>
            <a:r>
              <a:rPr lang="ru-RU" altLang="ru-RU" smtClean="0">
                <a:latin typeface="Times New Roman" panose="02020603050405020304" pitchFamily="18" charset="0"/>
              </a:rPr>
              <a:t>Технологическая себестоимость</a:t>
            </a:r>
          </a:p>
          <a:p>
            <a:pPr eaLnBrk="1" hangingPunct="1"/>
            <a:r>
              <a:rPr lang="ru-RU" altLang="ru-RU" smtClean="0">
                <a:latin typeface="Times New Roman" panose="02020603050405020304" pitchFamily="18" charset="0"/>
              </a:rPr>
              <a:t>Цеховая себестоимость</a:t>
            </a:r>
          </a:p>
          <a:p>
            <a:pPr eaLnBrk="1" hangingPunct="1"/>
            <a:r>
              <a:rPr lang="ru-RU" altLang="ru-RU" smtClean="0">
                <a:latin typeface="Times New Roman" panose="02020603050405020304" pitchFamily="18" charset="0"/>
              </a:rPr>
              <a:t>Производственная себестоимость</a:t>
            </a:r>
          </a:p>
          <a:p>
            <a:pPr eaLnBrk="1" hangingPunct="1"/>
            <a:r>
              <a:rPr lang="ru-RU" altLang="ru-RU" smtClean="0">
                <a:latin typeface="Times New Roman" panose="02020603050405020304" pitchFamily="18" charset="0"/>
              </a:rPr>
              <a:t>Полная себестоимость</a:t>
            </a:r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538" y="1844675"/>
            <a:ext cx="4475162" cy="3473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>
            <a:extLst>
              <a:ext uri="{FF2B5EF4-FFF2-40B4-BE49-F238E27FC236}">
                <a16:creationId xmlns:a16="http://schemas.microsoft.com/office/drawing/2014/main" id="{C9FED484-E1AF-49CC-A473-9C196567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82" y="332656"/>
            <a:ext cx="7489825" cy="424731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Калькулирование себестоимости производства продукции (услуг)</a:t>
            </a:r>
          </a:p>
          <a:p>
            <a:pPr eaLnBrk="1" hangingPunct="1">
              <a:defRPr/>
            </a:pP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just" eaLnBrk="1" hangingPunct="1">
              <a:defRPr/>
            </a:pPr>
            <a:r>
              <a:rPr kumimoji="0" lang="ru-RU" altLang="ru-RU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Калькуляционная статья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– это группировка затрат по производственному назначению и месту возникновения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.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Типовая группировка по статьям калькуляции: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1. Сырье и материалы; покупные комплектующие изделия и полуфабрикаты;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2. Возвратные отходы;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3. Основная заработная плата производственных рабочих;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4. Дополнительная заработная плата производственных рабочих;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5. Страховые взносы;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6. Топливо и энергия на технологические цели;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7. Расходы на подготовку и освоение производства;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8. Расходы на содержание и эксплуатацию оборудования;</a:t>
            </a:r>
          </a:p>
          <a:p>
            <a:pPr algn="just"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Итого: 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технологическая себестоимость</a:t>
            </a:r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E93EF5DB-CE81-44E5-9104-EBD68ED50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82" y="4579973"/>
            <a:ext cx="5183188" cy="20145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9. Цеховые расходы;</a:t>
            </a:r>
          </a:p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Итого: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цеховая себестоимость</a:t>
            </a: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10. Общехозяйственные расходы;</a:t>
            </a:r>
          </a:p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11. Прочие производственные расходы;</a:t>
            </a:r>
          </a:p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Итого: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производственная себестоимость</a:t>
            </a: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12. Коммерческие расходы;</a:t>
            </a:r>
          </a:p>
          <a:p>
            <a:pPr eaLnBrk="1" hangingPunct="1"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Итого: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полная себестоимость</a:t>
            </a:r>
            <a:r>
              <a:rPr kumimoji="0"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71949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> </a:t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endParaRPr lang="ru-RU" altLang="ru-RU" sz="2800" i="1" dirty="0" smtClean="0">
              <a:solidFill>
                <a:schemeClr val="accent1">
                  <a:tint val="88000"/>
                  <a:satMod val="150000"/>
                </a:schemeClr>
              </a:solidFill>
              <a:cs typeface="Aharoni" pitchFamily="2" charset="-79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3573016"/>
            <a:ext cx="7960940" cy="2016224"/>
          </a:xfrm>
        </p:spPr>
        <p:txBody>
          <a:bodyPr>
            <a:normAutofit/>
          </a:bodyPr>
          <a:lstStyle/>
          <a:p>
            <a:pPr marL="265176" indent="-265176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ru-RU" sz="1900" b="1" i="1" dirty="0" smtClean="0">
                <a:solidFill>
                  <a:srgbClr val="000066"/>
                </a:solidFill>
              </a:rPr>
              <a:t>Издержки </a:t>
            </a:r>
            <a:r>
              <a:rPr lang="ru-RU" sz="1900" b="1" i="1" dirty="0" smtClean="0">
                <a:solidFill>
                  <a:srgbClr val="000066"/>
                </a:solidFill>
              </a:rPr>
              <a:t>производства - </a:t>
            </a:r>
            <a:r>
              <a:rPr lang="ru-RU" sz="1900" b="1" dirty="0" smtClean="0"/>
              <a:t>стоимостная оценка </a:t>
            </a:r>
            <a:endParaRPr lang="ru-RU" sz="1900" b="1" dirty="0" smtClean="0"/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1900" b="1" dirty="0" smtClean="0"/>
              <a:t>используемых в процессе производства продукции (работ, услуг) природных ресурсов, сырья, материалов, топлива, энергии, основных средств, трудовых ресурсов, а также других затрат на ее производство и реализацию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ru-RU" altLang="ru-RU" sz="20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692697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>
                <a:solidFill>
                  <a:srgbClr val="002060"/>
                </a:solidFill>
                <a:latin typeface="Verdana" pitchFamily="34" charset="0"/>
              </a:rPr>
              <a:t>Затраты </a:t>
            </a:r>
            <a:r>
              <a:rPr lang="ru-RU" b="1" dirty="0">
                <a:latin typeface="Verdana" pitchFamily="34" charset="0"/>
              </a:rPr>
              <a:t>— это денежная оценка стоимости материальных, трудовых, финансовых и других видов ресурсов на производство и реализацию продукции за определенный период времени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89302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893026"/>
            <a:ext cx="7588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 smtClean="0">
                <a:solidFill>
                  <a:srgbClr val="002060"/>
                </a:solidFill>
                <a:latin typeface="Verdana" pitchFamily="34" charset="0"/>
              </a:rPr>
              <a:t>Расходы</a:t>
            </a:r>
            <a:r>
              <a:rPr lang="ru-RU" b="1" dirty="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ru-RU" b="1" dirty="0">
                <a:latin typeface="Verdana" pitchFamily="34" charset="0"/>
              </a:rPr>
              <a:t>— </a:t>
            </a:r>
            <a:r>
              <a:rPr lang="ru-RU" b="1" dirty="0" smtClean="0">
                <a:latin typeface="Verdana" pitchFamily="34" charset="0"/>
              </a:rPr>
              <a:t>это </a:t>
            </a:r>
            <a:r>
              <a:rPr lang="ru-RU" b="1" dirty="0">
                <a:latin typeface="Verdana" pitchFamily="34" charset="0"/>
              </a:rPr>
              <a:t>затраты определенного периода времени, документально подтвержденные, экономически оправданные (обоснованные), полностью перенесшие свою стоимость на реализованную за этот период продукцию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1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0" y="309563"/>
          <a:ext cx="9090025" cy="654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Документ" r:id="rId3" imgW="9852120" imgH="6555240" progId="Word.Document.8">
                  <p:embed/>
                </p:oleObj>
              </mc:Choice>
              <mc:Fallback>
                <p:oleObj name="Документ" r:id="rId3" imgW="9852120" imgH="65552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9563"/>
                        <a:ext cx="9090025" cy="654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153400" cy="9509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ru-RU" sz="2200" dirty="0" smtClean="0">
                <a:solidFill>
                  <a:srgbClr val="C00000"/>
                </a:solidFill>
              </a:rPr>
              <a:t>В оценке практической деятельности предприятия используют следующие показатели себестоимости:</a:t>
            </a:r>
            <a:endParaRPr lang="en-US" altLang="ru-RU" sz="2200" dirty="0" smtClean="0">
              <a:solidFill>
                <a:srgbClr val="C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601788"/>
            <a:ext cx="7824788" cy="4570412"/>
          </a:xfrm>
        </p:spPr>
        <p:txBody>
          <a:bodyPr rtlCol="0">
            <a:normAutofit lnSpcReduction="10000"/>
          </a:bodyPr>
          <a:lstStyle/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-"/>
              <a:defRPr/>
            </a:pPr>
            <a:r>
              <a:rPr lang="ru-RU" altLang="ru-RU" sz="2900" dirty="0" smtClean="0"/>
              <a:t>Себестоимость по элементам затрат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ru-RU" altLang="ru-RU" sz="2900" dirty="0" smtClean="0"/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-"/>
              <a:defRPr/>
            </a:pPr>
            <a:r>
              <a:rPr lang="ru-RU" altLang="ru-RU" sz="2900" dirty="0" smtClean="0"/>
              <a:t> Полная себестоимость товарной продукции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ru-RU" altLang="ru-RU" sz="2900" dirty="0" smtClean="0"/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-"/>
              <a:defRPr/>
            </a:pPr>
            <a:r>
              <a:rPr lang="ru-RU" altLang="ru-RU" sz="2900" dirty="0" smtClean="0"/>
              <a:t>Полная себестоимость единицы продукции (по статьям калькуляции)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ru-RU" altLang="ru-RU" sz="2900" dirty="0" smtClean="0"/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-"/>
              <a:defRPr/>
            </a:pPr>
            <a:r>
              <a:rPr lang="ru-RU" altLang="ru-RU" sz="2900" b="1" dirty="0" smtClean="0"/>
              <a:t>Затраты на 1 рубль товарной продукции </a:t>
            </a:r>
            <a:r>
              <a:rPr lang="en-US" altLang="ru-RU" sz="2900" dirty="0"/>
              <a:t/>
            </a:r>
            <a:br>
              <a:rPr lang="en-US" altLang="ru-RU" sz="2900" dirty="0"/>
            </a:br>
            <a:endParaRPr lang="en-US" altLang="ru-RU" sz="2900" dirty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ru-RU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153400" cy="9509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ru-RU" sz="2400" dirty="0" smtClean="0">
                <a:solidFill>
                  <a:srgbClr val="C00000"/>
                </a:solidFill>
              </a:rPr>
              <a:t>Показатель затрат на 1 рубль товарной продукции </a:t>
            </a:r>
            <a:br>
              <a:rPr lang="ru-RU" sz="2400" dirty="0" smtClean="0">
                <a:solidFill>
                  <a:srgbClr val="C00000"/>
                </a:solidFill>
              </a:rPr>
            </a:br>
            <a:r>
              <a:rPr lang="ru-RU" sz="2400" dirty="0" smtClean="0">
                <a:solidFill>
                  <a:srgbClr val="C00000"/>
                </a:solidFill>
              </a:rPr>
              <a:t>(ЗТ на 1 </a:t>
            </a:r>
            <a:r>
              <a:rPr lang="ru-RU" sz="2400" dirty="0" err="1" smtClean="0">
                <a:solidFill>
                  <a:srgbClr val="C00000"/>
                </a:solidFill>
              </a:rPr>
              <a:t>руб.ТП</a:t>
            </a:r>
            <a:r>
              <a:rPr lang="ru-RU" sz="2400" dirty="0" smtClean="0">
                <a:solidFill>
                  <a:srgbClr val="C00000"/>
                </a:solidFill>
              </a:rPr>
              <a:t>, руб./руб. (коп./руб.)):</a:t>
            </a:r>
            <a:endParaRPr lang="en-US" altLang="ru-RU" sz="2400" dirty="0" smtClean="0">
              <a:solidFill>
                <a:srgbClr val="C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428750"/>
            <a:ext cx="7824787" cy="4570413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ru-RU" sz="2900" dirty="0"/>
              <a:t/>
            </a:r>
            <a:br>
              <a:rPr lang="en-US" altLang="ru-RU" sz="2900" dirty="0"/>
            </a:br>
            <a:r>
              <a:rPr lang="ru-RU" altLang="ru-RU" sz="2800" b="1" dirty="0" smtClean="0"/>
              <a:t>ЗТ на 1 </a:t>
            </a:r>
            <a:r>
              <a:rPr lang="ru-RU" altLang="ru-RU" sz="2800" b="1" dirty="0" err="1" smtClean="0"/>
              <a:t>руб.ТП</a:t>
            </a:r>
            <a:r>
              <a:rPr lang="ru-RU" altLang="ru-RU" sz="2800" b="1" dirty="0" smtClean="0"/>
              <a:t> = С/С </a:t>
            </a:r>
            <a:r>
              <a:rPr lang="ru-RU" altLang="ru-RU" sz="1800" b="1" dirty="0" smtClean="0"/>
              <a:t>ТП</a:t>
            </a:r>
            <a:r>
              <a:rPr lang="ru-RU" altLang="ru-RU" sz="2800" b="1" dirty="0" smtClean="0"/>
              <a:t> / Ц </a:t>
            </a:r>
            <a:r>
              <a:rPr lang="ru-RU" altLang="ru-RU" sz="1800" b="1" dirty="0" smtClean="0"/>
              <a:t>ТП (*100)</a:t>
            </a:r>
            <a:endParaRPr lang="en-US" altLang="ru-RU" sz="1800" b="1" dirty="0" smtClean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ru-RU" altLang="ru-RU" sz="2900" dirty="0" smtClean="0"/>
          </a:p>
          <a:p>
            <a:pPr marL="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ru-RU" altLang="ru-RU" sz="2000" b="1" dirty="0" smtClean="0"/>
              <a:t>С/С </a:t>
            </a:r>
            <a:r>
              <a:rPr lang="ru-RU" altLang="ru-RU" sz="1400" b="1" dirty="0" smtClean="0"/>
              <a:t>ТП</a:t>
            </a:r>
            <a:r>
              <a:rPr lang="ru-RU" altLang="ru-RU" sz="2000" b="1" dirty="0" smtClean="0"/>
              <a:t> -</a:t>
            </a:r>
            <a:r>
              <a:rPr lang="ru-RU" altLang="ru-RU" sz="3200" b="1" dirty="0" smtClean="0"/>
              <a:t> </a:t>
            </a:r>
            <a:r>
              <a:rPr lang="ru-RU" altLang="ru-RU" sz="1600" b="1" dirty="0" smtClean="0"/>
              <a:t>полная себестоимость товарной продукции, руб.</a:t>
            </a:r>
          </a:p>
          <a:p>
            <a:pPr marL="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ru-RU" altLang="ru-RU" sz="3200" b="1" dirty="0" smtClean="0"/>
          </a:p>
          <a:p>
            <a:pPr marL="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ru-RU" altLang="ru-RU" sz="2000" b="1" dirty="0" smtClean="0"/>
              <a:t>Ц </a:t>
            </a:r>
            <a:r>
              <a:rPr lang="ru-RU" altLang="ru-RU" sz="1400" b="1" dirty="0" smtClean="0"/>
              <a:t>ТП – </a:t>
            </a:r>
            <a:r>
              <a:rPr lang="ru-RU" altLang="ru-RU" sz="1600" b="1" dirty="0" smtClean="0"/>
              <a:t>стоимость товарной продукции в действующих ценах, руб.</a:t>
            </a:r>
            <a:endParaRPr lang="en-US" altLang="ru-RU" sz="1600" b="1" dirty="0" smtClean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ru-RU" altLang="ru-RU" sz="2900" dirty="0" smtClean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ru-RU" altLang="ru-RU" sz="2900" dirty="0" smtClean="0"/>
              <a:t>Характеризует величину затрат на выпуск продукции, приходящуюся на 1 рубль ее стоимости.</a:t>
            </a:r>
            <a:r>
              <a:rPr lang="en-US" altLang="ru-RU" sz="2900" dirty="0" smtClean="0"/>
              <a:t/>
            </a:r>
            <a:br>
              <a:rPr lang="en-US" altLang="ru-RU" sz="2900" dirty="0" smtClean="0"/>
            </a:br>
            <a:endParaRPr lang="en-US" altLang="ru-RU" sz="2900" dirty="0" smtClean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ru-RU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153400" cy="950912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rgbClr val="C00000"/>
                </a:solidFill>
              </a:rPr>
              <a:t>Показатель затрат на 1 рубль товарной продукции (ЗТ на 1 </a:t>
            </a:r>
            <a:r>
              <a:rPr lang="ru-RU" sz="2000" dirty="0" err="1" smtClean="0">
                <a:solidFill>
                  <a:srgbClr val="C00000"/>
                </a:solidFill>
              </a:rPr>
              <a:t>руб.ТП</a:t>
            </a:r>
            <a:r>
              <a:rPr lang="ru-RU" sz="2000" dirty="0" smtClean="0">
                <a:solidFill>
                  <a:srgbClr val="C00000"/>
                </a:solidFill>
              </a:rPr>
              <a:t>)</a:t>
            </a:r>
            <a:endParaRPr lang="en-US" altLang="ru-RU" sz="2000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601788"/>
            <a:ext cx="7824788" cy="457041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ru-RU" altLang="ru-RU" sz="2900" b="1" i="1" smtClean="0"/>
              <a:t>Является универсальным, так как позволяет сравнивать себестоимость продукции, несопоставимую в абсолютных единицах </a:t>
            </a:r>
            <a:r>
              <a:rPr lang="ru-RU" altLang="ru-RU" sz="2900" i="1" smtClean="0"/>
              <a:t>(</a:t>
            </a:r>
            <a:r>
              <a:rPr lang="ru-RU" altLang="ru-RU" sz="2900" b="1" i="1" smtClean="0"/>
              <a:t> </a:t>
            </a:r>
            <a:r>
              <a:rPr lang="ru-RU" altLang="ru-RU" sz="2900" i="1" smtClean="0"/>
              <a:t>например, в разные периоды времени, разных предприятий, разных видов продукции)</a:t>
            </a:r>
          </a:p>
          <a:p>
            <a:pPr lvl="1" eaLnBrk="1" hangingPunct="1">
              <a:lnSpc>
                <a:spcPct val="80000"/>
              </a:lnSpc>
            </a:pPr>
            <a:endParaRPr lang="ru-RU" altLang="ru-RU" sz="2900" b="1" i="1" smtClean="0"/>
          </a:p>
          <a:p>
            <a:pPr lvl="1" eaLnBrk="1" hangingPunct="1">
              <a:lnSpc>
                <a:spcPct val="80000"/>
              </a:lnSpc>
            </a:pPr>
            <a:endParaRPr lang="en-US" altLang="ru-RU" sz="29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357188"/>
            <a:ext cx="8153400" cy="950912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8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ru-RU" sz="2800" i="1" dirty="0" smtClean="0">
                <a:solidFill>
                  <a:srgbClr val="C00000"/>
                </a:solidFill>
              </a:rPr>
              <a:t>Пример:</a:t>
            </a:r>
            <a:endParaRPr lang="en-US" altLang="ru-RU" sz="2800" i="1" dirty="0" smtClean="0">
              <a:solidFill>
                <a:srgbClr val="C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357313"/>
            <a:ext cx="7824787" cy="4570412"/>
          </a:xfrm>
        </p:spPr>
        <p:txBody>
          <a:bodyPr rtlCol="0">
            <a:normAutofit/>
          </a:bodyPr>
          <a:lstStyle/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1800" dirty="0" smtClean="0"/>
              <a:t>Предприятие выпускает детскую мебель. На рынке уже 10 лет. Необходимо сравнить себестоимость детского уголка сегодня и в первый год деятельности: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ru-RU" sz="2900" dirty="0"/>
              <a:t/>
            </a:r>
            <a:br>
              <a:rPr lang="en-US" altLang="ru-RU" sz="2900" dirty="0"/>
            </a:br>
            <a:r>
              <a:rPr lang="ru-RU" altLang="ru-RU" sz="2000" dirty="0" smtClean="0"/>
              <a:t>2005 г.: Себестоимость - 5500 р.; Цена – 7500 р.</a:t>
            </a: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 altLang="ru-RU" sz="2000" dirty="0" smtClean="0"/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altLang="ru-RU" sz="2000" dirty="0" smtClean="0"/>
              <a:t>2015 г.: Себестоимость - 9500; Цена – 18000 р.</a:t>
            </a:r>
            <a:endParaRPr lang="en-US" altLang="ru-RU" sz="2000" dirty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ru-RU" altLang="ru-RU" sz="2000" dirty="0" smtClean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ru-RU" altLang="ru-RU" sz="2000" i="1" dirty="0" smtClean="0"/>
              <a:t>ЗТ на 1 </a:t>
            </a:r>
            <a:r>
              <a:rPr lang="ru-RU" altLang="ru-RU" sz="2000" i="1" dirty="0" err="1" smtClean="0"/>
              <a:t>руб.ТП</a:t>
            </a:r>
            <a:r>
              <a:rPr lang="ru-RU" altLang="ru-RU" sz="2000" i="1" dirty="0" smtClean="0"/>
              <a:t> (2005):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ru-RU" altLang="ru-RU" sz="2000" dirty="0" smtClean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ru-RU" altLang="ru-RU" sz="2000" b="1" dirty="0" smtClean="0"/>
              <a:t>5500 /7500 * 100 = 73 коп./руб.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ru-RU" altLang="ru-RU" sz="2000" i="1" dirty="0" smtClean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ru-RU" altLang="ru-RU" sz="2000" i="1" dirty="0" smtClean="0"/>
              <a:t>ЗТ на 1 </a:t>
            </a:r>
            <a:r>
              <a:rPr lang="ru-RU" altLang="ru-RU" sz="2000" i="1" dirty="0" err="1" smtClean="0"/>
              <a:t>руб.ТП</a:t>
            </a:r>
            <a:r>
              <a:rPr lang="ru-RU" altLang="ru-RU" sz="2000" i="1" dirty="0" smtClean="0"/>
              <a:t> (2015):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ru-RU" altLang="ru-RU" sz="2000" i="1" dirty="0" smtClean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ru-RU" altLang="ru-RU" sz="2000" b="1" i="1" dirty="0" smtClean="0"/>
              <a:t>9500 / 18000 *100 = 53 коп./руб.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ru-RU" altLang="ru-RU" sz="2000" dirty="0" smtClean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en-US" alt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> </a:t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400" i="1" dirty="0" smtClean="0">
                <a:solidFill>
                  <a:srgbClr val="800000"/>
                </a:solidFill>
              </a:rPr>
              <a:t/>
            </a:r>
            <a:br>
              <a:rPr lang="ru-RU" sz="2400" i="1" dirty="0" smtClean="0">
                <a:solidFill>
                  <a:srgbClr val="800000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sz="2800" i="1" dirty="0" smtClean="0">
                <a:solidFill>
                  <a:srgbClr val="000066"/>
                </a:solidFill>
              </a:rPr>
              <a:t/>
            </a:r>
            <a:br>
              <a:rPr lang="ru-RU" sz="2800" i="1" dirty="0" smtClean="0">
                <a:solidFill>
                  <a:srgbClr val="000066"/>
                </a:solidFill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endParaRPr lang="ru-RU" altLang="ru-RU" sz="2800" i="1" dirty="0" smtClean="0">
              <a:solidFill>
                <a:schemeClr val="accent1">
                  <a:tint val="88000"/>
                  <a:satMod val="150000"/>
                </a:schemeClr>
              </a:solidFill>
              <a:cs typeface="Aharoni" pitchFamily="2" charset="-79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89302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3"/>
                </a:solidFill>
              </a:rPr>
              <a:t>Затраты и расходы</a:t>
            </a:r>
          </a:p>
          <a:p>
            <a:r>
              <a:rPr lang="ru-RU" dirty="0"/>
              <a:t>Затраты и расходы также называют издержками производства. </a:t>
            </a:r>
            <a:r>
              <a:rPr lang="ru-RU" dirty="0" smtClean="0"/>
              <a:t>Пока </a:t>
            </a:r>
            <a:r>
              <a:rPr lang="ru-RU" dirty="0"/>
              <a:t>продукт находится в компании и отражается на балансе, стоимость его производства — это </a:t>
            </a:r>
            <a:r>
              <a:rPr lang="ru-RU" b="1" dirty="0" smtClean="0">
                <a:solidFill>
                  <a:schemeClr val="accent3"/>
                </a:solidFill>
              </a:rPr>
              <a:t>затраты</a:t>
            </a:r>
            <a:r>
              <a:rPr lang="ru-RU" dirty="0" smtClean="0"/>
              <a:t> </a:t>
            </a:r>
          </a:p>
          <a:p>
            <a:r>
              <a:rPr lang="ru-RU" dirty="0" smtClean="0"/>
              <a:t>Когда </a:t>
            </a:r>
            <a:r>
              <a:rPr lang="ru-RU" dirty="0"/>
              <a:t>продукт передают покупателю, и он выбывает из оборота компании, стоимость его производства — это </a:t>
            </a:r>
            <a:r>
              <a:rPr lang="ru-RU" b="1" dirty="0" smtClean="0">
                <a:solidFill>
                  <a:schemeClr val="accent3"/>
                </a:solidFill>
              </a:rPr>
              <a:t>расходы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6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28625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8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endParaRPr lang="ru-RU" altLang="ru-RU" sz="2800" i="1" dirty="0" smtClean="0">
              <a:solidFill>
                <a:schemeClr val="accent1">
                  <a:tint val="88000"/>
                  <a:satMod val="150000"/>
                </a:schemeClr>
              </a:solidFill>
              <a:cs typeface="Aharoni" pitchFamily="2" charset="-79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143000"/>
            <a:ext cx="7772400" cy="5183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20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Главная</a:t>
            </a:r>
            <a:r>
              <a:rPr lang="ru-RU" altLang="ru-RU" sz="2000" i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ru-RU" altLang="ru-RU" sz="20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цель деятельности предприятия – прибыль 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(П)</a:t>
            </a:r>
            <a:r>
              <a:rPr lang="ru-RU" alt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20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Она зависит от: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ru-RU" altLang="ru-RU" sz="2000" b="1" dirty="0" smtClean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20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-</a:t>
            </a:r>
            <a:r>
              <a:rPr lang="ru-RU" altLang="ru-RU" sz="2400" b="1" i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цены на продукцию 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(Ц)</a:t>
            </a:r>
            <a:r>
              <a:rPr lang="ru-RU" altLang="ru-RU" sz="2400" b="1" i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и издержек  производства 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(И)</a:t>
            </a:r>
            <a:r>
              <a:rPr lang="ru-RU" altLang="ru-RU" sz="2400" b="1" i="1" dirty="0" smtClean="0">
                <a:latin typeface="Aharoni" pitchFamily="2" charset="-79"/>
                <a:cs typeface="Aharoni" pitchFamily="2" charset="-79"/>
              </a:rPr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ru-RU" altLang="ru-RU" sz="2000" b="1" dirty="0" smtClean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2000" b="1" dirty="0" smtClean="0">
                <a:latin typeface="Aharoni" pitchFamily="2" charset="-79"/>
                <a:cs typeface="Aharoni" pitchFamily="2" charset="-79"/>
              </a:rPr>
              <a:t>П = Ц - И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ru-RU" altLang="ru-RU" sz="2000" b="1" dirty="0" smtClean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20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Цена в рыночных условиях зависит от спроса и предложения, производитель не имеет больших возможностей для влияния на нее.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ru-RU" altLang="ru-RU" sz="2000" b="1" dirty="0" smtClean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20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Зато издержки производства могут возрастать или  снижаться в зависимости от потребляемых материальных и трудовых ресурсов, уровня техники, организации производства и т.д.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ru-RU" sz="2000" b="1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ru-RU" sz="2000" i="1" dirty="0" smtClean="0">
              <a:solidFill>
                <a:srgbClr val="FF0000"/>
              </a:solidFill>
              <a:cs typeface="Aharoni" pitchFamily="2" charset="-79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altLang="ru-RU" sz="20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  <a:t/>
            </a:r>
            <a:br>
              <a:rPr lang="ru-RU" altLang="ru-RU" sz="2000" i="1" dirty="0" smtClean="0">
                <a:solidFill>
                  <a:schemeClr val="accent1">
                    <a:tint val="88000"/>
                    <a:satMod val="150000"/>
                  </a:schemeClr>
                </a:solidFill>
                <a:cs typeface="Aharoni" pitchFamily="2" charset="-79"/>
              </a:rPr>
            </a:br>
            <a:endParaRPr lang="ru-RU" alt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628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180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Расходы организации в зависимости от их характера, условий осуществления и направлений деятельности 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00063" y="1000125"/>
          <a:ext cx="8143875" cy="5394325"/>
        </p:xfrm>
        <a:graphic>
          <a:graphicData uri="http://schemas.openxmlformats.org/drawingml/2006/table">
            <a:tbl>
              <a:tblPr/>
              <a:tblGrid>
                <a:gridCol w="180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49"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Виды расходов</a:t>
                      </a:r>
                      <a:endParaRPr kumimoji="0" lang="ru-RU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организации</a:t>
                      </a:r>
                      <a:endParaRPr kumimoji="0" lang="ru-RU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994" marR="589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Состав расходов организации по видам</a:t>
                      </a:r>
                      <a:endParaRPr kumimoji="0" lang="ru-RU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994" marR="589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31"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Расходы по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обычным видам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деятельности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994" marR="589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расходы, связанные с изготовлением и реализацией продукции (работ, услуг), занимают наибольший удельный вес в составе расходов организаций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994" marR="589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041"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Операционные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расходы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994" marR="589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расходы, связанные с предоставлением за плату во временное пользование активов организации;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расходы, связанные с участием в уставных капиталах других организаций;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расходы, связанные с продажей, выбытием и прочим списанием основных фондов и иных активов, отличных от денежных средств, товаров, продукции;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проценты, уплачиваемые организацией за предоставление ей в пользование денежных средств (кредитов, займов);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расходы, связанные с оплатой услуг, оказываемых кредитными организациями;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994" marR="589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104"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Внереализационные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расходы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994" marR="589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штрафы, пени, неустойки за нарушение условий договора;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возмещение причиненных организацией убытков;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убытки прошлых лет, признанные в отчетном году;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суммы дебиторской задолженности, по которой истек срок исковой давности, других долгов, нереальных для взыскания;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курсовые разницы;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перечисление средств, связанных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благотворительной деятельностью;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28733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расходы на осуществление спортивных мероприятий, отдыха, развлечений, мероприятий культурно-просветительского характера.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8994" marR="5899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5813"/>
            <a:ext cx="8534400" cy="758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 </a:t>
            </a:r>
            <a:b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ru-RU" sz="31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Расходы, связанные с производством и реализацией продукции</a:t>
            </a:r>
            <a:br>
              <a:rPr lang="ru-RU" sz="31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endParaRPr lang="ru-RU" sz="31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01752" y="1071546"/>
          <a:ext cx="850392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endParaRPr lang="ru-RU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1071563"/>
            <a:ext cx="8183563" cy="4187825"/>
          </a:xfrm>
        </p:spPr>
        <p:txBody>
          <a:bodyPr rtlCol="0">
            <a:normAutofit fontScale="25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b="1" i="1" dirty="0" smtClean="0">
              <a:solidFill>
                <a:srgbClr val="A50021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b="1" i="1" dirty="0" smtClean="0">
              <a:solidFill>
                <a:srgbClr val="A50021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b="1" i="1" dirty="0" smtClean="0">
              <a:solidFill>
                <a:srgbClr val="A50021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b="1" i="1" dirty="0" smtClean="0">
              <a:solidFill>
                <a:srgbClr val="A50021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sz="7400" b="1" dirty="0" smtClean="0">
                <a:solidFill>
                  <a:srgbClr val="A50021"/>
                </a:solidFill>
              </a:rPr>
              <a:t>Классификация по способу </a:t>
            </a:r>
            <a:br>
              <a:rPr lang="ru-RU" sz="7400" b="1" dirty="0" smtClean="0">
                <a:solidFill>
                  <a:srgbClr val="A50021"/>
                </a:solidFill>
              </a:rPr>
            </a:br>
            <a:r>
              <a:rPr lang="ru-RU" sz="7400" b="1" dirty="0" smtClean="0">
                <a:solidFill>
                  <a:srgbClr val="A50021"/>
                </a:solidFill>
              </a:rPr>
              <a:t>отнесения на себестоимость продукции</a:t>
            </a:r>
            <a:endParaRPr lang="ru-RU" sz="7400" b="1" i="1" dirty="0" smtClean="0">
              <a:solidFill>
                <a:srgbClr val="A50021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sz="7400" b="1" i="1" dirty="0" smtClean="0">
              <a:solidFill>
                <a:srgbClr val="A50021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sz="7400" b="1" i="1" dirty="0" smtClean="0">
              <a:solidFill>
                <a:srgbClr val="A50021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sz="7400" b="1" i="1" dirty="0" smtClean="0">
              <a:solidFill>
                <a:srgbClr val="A50021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sz="7400" b="1" i="1" dirty="0" smtClean="0">
                <a:solidFill>
                  <a:srgbClr val="A50021"/>
                </a:solidFill>
              </a:rPr>
              <a:t>Прямые расходы</a:t>
            </a:r>
            <a:r>
              <a:rPr lang="ru-RU" sz="7400" i="1" dirty="0" smtClean="0">
                <a:solidFill>
                  <a:srgbClr val="000000"/>
                </a:solidFill>
              </a:rPr>
              <a:t> </a:t>
            </a:r>
            <a:r>
              <a:rPr lang="ru-RU" sz="7400" dirty="0" smtClean="0">
                <a:solidFill>
                  <a:srgbClr val="000000"/>
                </a:solidFill>
              </a:rPr>
              <a:t>непосредственно связаны с изготовлением конкретных видов продукции и по установленным нормам относятся на их себестоимость (сырье, материалы, топливо, энергия).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sz="7400" b="1" i="1" dirty="0" smtClean="0">
              <a:solidFill>
                <a:srgbClr val="A50021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sz="7400" b="1" i="1" dirty="0" smtClean="0">
                <a:solidFill>
                  <a:srgbClr val="A50021"/>
                </a:solidFill>
              </a:rPr>
              <a:t>Косвенные расходы</a:t>
            </a:r>
            <a:r>
              <a:rPr lang="ru-RU" sz="7400" i="1" dirty="0" smtClean="0">
                <a:solidFill>
                  <a:srgbClr val="000000"/>
                </a:solidFill>
              </a:rPr>
              <a:t> </a:t>
            </a:r>
            <a:r>
              <a:rPr lang="ru-RU" sz="7400" dirty="0" smtClean="0">
                <a:solidFill>
                  <a:srgbClr val="000000"/>
                </a:solidFill>
              </a:rPr>
              <a:t>связаны с работой предприятия (подразделения) в целом, </a:t>
            </a:r>
            <a:r>
              <a:rPr lang="ru-RU" sz="7400" b="1" dirty="0" smtClean="0">
                <a:solidFill>
                  <a:srgbClr val="000000"/>
                </a:solidFill>
              </a:rPr>
              <a:t>не</a:t>
            </a:r>
            <a:r>
              <a:rPr lang="ru-RU" sz="7400" dirty="0" smtClean="0">
                <a:solidFill>
                  <a:srgbClr val="000000"/>
                </a:solidFill>
              </a:rPr>
              <a:t> могут быть отнесены прямо на себестоимость отдельных видов продукции,  включаются в себестоимость  косвенно (условно), пропорционально какой-либо условной базе.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A50021"/>
                </a:solidFill>
              </a:rPr>
              <a:t/>
            </a:r>
            <a:br>
              <a:rPr lang="ru-RU" dirty="0" smtClean="0">
                <a:solidFill>
                  <a:srgbClr val="A50021"/>
                </a:solidFill>
              </a:rPr>
            </a:br>
            <a:endParaRPr lang="ru-RU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8" y="1000125"/>
            <a:ext cx="8183562" cy="4187825"/>
          </a:xfrm>
        </p:spPr>
        <p:txBody>
          <a:bodyPr rtlCol="0">
            <a:normAutofit fontScale="70000" lnSpcReduction="20000"/>
          </a:bodyPr>
          <a:lstStyle/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b="1" dirty="0" smtClean="0">
              <a:solidFill>
                <a:srgbClr val="A50021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>
                <a:solidFill>
                  <a:srgbClr val="A50021"/>
                </a:solidFill>
              </a:rPr>
              <a:t>Классификация по степени зависимости от изменения объема производства</a:t>
            </a: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b="1" dirty="0" smtClean="0">
              <a:solidFill>
                <a:srgbClr val="A50021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b="1" dirty="0" smtClean="0">
              <a:solidFill>
                <a:srgbClr val="A50021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>
                <a:solidFill>
                  <a:srgbClr val="A50021"/>
                </a:solidFill>
              </a:rPr>
              <a:t>У</a:t>
            </a:r>
            <a:r>
              <a:rPr lang="ru-RU" b="1" i="1" dirty="0" smtClean="0">
                <a:solidFill>
                  <a:srgbClr val="A50021"/>
                </a:solidFill>
              </a:rPr>
              <a:t>словно-постоянные</a:t>
            </a:r>
            <a:r>
              <a:rPr lang="ru-RU" i="1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— это затраты, абсолютная величина которых при изменении объема производства не изменяется или изменяется незначительно (амортизация зданий, топливо для отопления, энергия на освещение помещений, заработная плата управленческого персонала). </a:t>
            </a: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265176" indent="-265176" fontAlgn="auto">
              <a:spcBef>
                <a:spcPct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>
                <a:solidFill>
                  <a:srgbClr val="000000"/>
                </a:solidFill>
              </a:rPr>
              <a:t>   </a:t>
            </a:r>
            <a:r>
              <a:rPr lang="ru-RU" b="1" i="1" dirty="0" smtClean="0">
                <a:solidFill>
                  <a:srgbClr val="A50021"/>
                </a:solidFill>
              </a:rPr>
              <a:t>Условно-переменные</a:t>
            </a:r>
            <a:r>
              <a:rPr lang="ru-RU" i="1" dirty="0" smtClean="0">
                <a:solidFill>
                  <a:srgbClr val="000000"/>
                </a:solidFill>
              </a:rPr>
              <a:t> — </a:t>
            </a:r>
            <a:r>
              <a:rPr lang="ru-RU" dirty="0" smtClean="0">
                <a:solidFill>
                  <a:srgbClr val="000000"/>
                </a:solidFill>
              </a:rPr>
              <a:t>это затраты, сумма которых зависит непосредственно от изменения объема производства (заработная плата производственных рабочих, затраты на сырье, материалы и т. п.). </a:t>
            </a:r>
            <a:endParaRPr lang="ru-RU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>
            <a:extLst>
              <a:ext uri="{FF2B5EF4-FFF2-40B4-BE49-F238E27FC236}">
                <a16:creationId xmlns:a16="http://schemas.microsoft.com/office/drawing/2014/main" id="{7D9488B3-800B-4192-A069-AA300992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78486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0" lang="ru-RU" altLang="ru-RU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3910" name="Text Box 6">
            <a:extLst>
              <a:ext uri="{FF2B5EF4-FFF2-40B4-BE49-F238E27FC236}">
                <a16:creationId xmlns:a16="http://schemas.microsoft.com/office/drawing/2014/main" id="{039DEE71-98D9-40CA-88E3-1CC5B376C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771524"/>
            <a:ext cx="7792293" cy="46074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kumimoji="0" lang="ru-RU" altLang="ru-RU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Калькуляционные статьи</a:t>
            </a:r>
            <a:r>
              <a:rPr kumimoji="0" lang="ru-RU" alt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можно объединить в следующие группы: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а) </a:t>
            </a:r>
            <a:r>
              <a:rPr kumimoji="0" lang="ru-RU" altLang="ru-RU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 способу отнесения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на себестоимость единицы продукции:</a:t>
            </a:r>
            <a:endParaRPr kumimoji="0" lang="ru-RU" altLang="ru-RU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прямые затраты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косвенные затраты </a:t>
            </a:r>
            <a:endParaRPr kumimoji="0" lang="en-US" altLang="ru-RU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б) </a:t>
            </a:r>
            <a:r>
              <a:rPr kumimoji="0" lang="ru-RU" altLang="ru-RU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 характеру зависимости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от объема производства:</a:t>
            </a:r>
            <a:endParaRPr kumimoji="0" lang="ru-RU" altLang="ru-RU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условно-переменные (пропорциональные) </a:t>
            </a:r>
            <a:endParaRPr kumimoji="0" lang="en-US" altLang="ru-RU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</a:t>
            </a:r>
            <a:r>
              <a:rPr kumimoji="0" lang="ru-RU" altLang="ru-R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условно-постоянные</a:t>
            </a:r>
            <a:endParaRPr kumimoji="0" lang="en-US" altLang="ru-RU" i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kumimoji="0" lang="ru-RU" altLang="ru-RU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При 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разделении затрат величина себестоимости продукции (С) выражается зависимостью:</a:t>
            </a:r>
            <a:endParaRPr kumimoji="0" lang="en-US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kumimoji="0" lang="en-US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kumimoji="0" lang="ru-RU" altLang="ru-RU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kumimoji="0" lang="ru-RU" altLang="ru-RU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</a:t>
            </a:r>
            <a:r>
              <a:rPr kumimoji="0"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ебестоимость единицы </a:t>
            </a:r>
            <a:r>
              <a:rPr kumimoji="0" lang="ru-RU" alt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продукции:</a:t>
            </a:r>
            <a:r>
              <a:rPr kumimoji="0"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endParaRPr kumimoji="0" lang="en-US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kumimoji="0"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8132" name="Rectangle 8">
            <a:extLst>
              <a:ext uri="{FF2B5EF4-FFF2-40B4-BE49-F238E27FC236}">
                <a16:creationId xmlns:a16="http://schemas.microsoft.com/office/drawing/2014/main" id="{E26856CC-CDD8-4166-B942-4048D038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48133" name="Object 7">
            <a:extLst>
              <a:ext uri="{FF2B5EF4-FFF2-40B4-BE49-F238E27FC236}">
                <a16:creationId xmlns:a16="http://schemas.microsoft.com/office/drawing/2014/main" id="{BC271330-8F7C-4A9C-9977-B7C13EBEE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187197"/>
              </p:ext>
            </p:extLst>
          </p:nvPr>
        </p:nvGraphicFramePr>
        <p:xfrm>
          <a:off x="1403648" y="3804315"/>
          <a:ext cx="36734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Microsoft Equation 3.0" r:id="rId3" imgW="2032000" imgH="254000" progId="Equation.3">
                  <p:embed/>
                </p:oleObj>
              </mc:Choice>
              <mc:Fallback>
                <p:oleObj name="Microsoft Equation 3.0" r:id="rId3" imgW="2032000" imgH="254000" progId="Equation.3">
                  <p:embed/>
                  <p:pic>
                    <p:nvPicPr>
                      <p:cNvPr id="48133" name="Object 7">
                        <a:extLst>
                          <a:ext uri="{FF2B5EF4-FFF2-40B4-BE49-F238E27FC236}">
                            <a16:creationId xmlns:a16="http://schemas.microsoft.com/office/drawing/2014/main" id="{BC271330-8F7C-4A9C-9977-B7C13EBEE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804315"/>
                        <a:ext cx="36734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10">
            <a:extLst>
              <a:ext uri="{FF2B5EF4-FFF2-40B4-BE49-F238E27FC236}">
                <a16:creationId xmlns:a16="http://schemas.microsoft.com/office/drawing/2014/main" id="{C49B06FE-1B10-4D3D-8DA4-6A1A3F92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48135" name="Object 9">
            <a:extLst>
              <a:ext uri="{FF2B5EF4-FFF2-40B4-BE49-F238E27FC236}">
                <a16:creationId xmlns:a16="http://schemas.microsoft.com/office/drawing/2014/main" id="{44B87792-43C7-4A24-A62F-0419AEFF4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42363"/>
              </p:ext>
            </p:extLst>
          </p:nvPr>
        </p:nvGraphicFramePr>
        <p:xfrm>
          <a:off x="1656853" y="5013176"/>
          <a:ext cx="3167063" cy="8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Microsoft Equation 3.0" r:id="rId5" imgW="1968500" imgH="419100" progId="Equation.3">
                  <p:embed/>
                </p:oleObj>
              </mc:Choice>
              <mc:Fallback>
                <p:oleObj name="Microsoft Equation 3.0" r:id="rId5" imgW="1968500" imgH="419100" progId="Equation.3">
                  <p:embed/>
                  <p:pic>
                    <p:nvPicPr>
                      <p:cNvPr id="48135" name="Object 9">
                        <a:extLst>
                          <a:ext uri="{FF2B5EF4-FFF2-40B4-BE49-F238E27FC236}">
                            <a16:creationId xmlns:a16="http://schemas.microsoft.com/office/drawing/2014/main" id="{44B87792-43C7-4A24-A62F-0419AEFF4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853" y="5013176"/>
                        <a:ext cx="3167063" cy="8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85765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699</TotalTime>
  <Words>1234</Words>
  <Application>Microsoft Office PowerPoint</Application>
  <PresentationFormat>Экран (4:3)</PresentationFormat>
  <Paragraphs>218</Paragraphs>
  <Slides>24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24</vt:i4>
      </vt:variant>
    </vt:vector>
  </HeadingPairs>
  <TitlesOfParts>
    <vt:vector size="37" baseType="lpstr">
      <vt:lpstr>Aharoni</vt:lpstr>
      <vt:lpstr>Arial</vt:lpstr>
      <vt:lpstr>Calibri</vt:lpstr>
      <vt:lpstr>Georgia</vt:lpstr>
      <vt:lpstr>Tahoma</vt:lpstr>
      <vt:lpstr>Times New Roman</vt:lpstr>
      <vt:lpstr>Verdana</vt:lpstr>
      <vt:lpstr>Wingdings</vt:lpstr>
      <vt:lpstr>Wingdings 2</vt:lpstr>
      <vt:lpstr>Аспект</vt:lpstr>
      <vt:lpstr>Рисунок</vt:lpstr>
      <vt:lpstr>Документ</vt:lpstr>
      <vt:lpstr>Microsoft Equation 3.0</vt:lpstr>
      <vt:lpstr>Презентация PowerPoint</vt:lpstr>
      <vt:lpstr>                         </vt:lpstr>
      <vt:lpstr>                         </vt:lpstr>
      <vt:lpstr>     </vt:lpstr>
      <vt:lpstr>Расходы организации в зависимости от их характера, условий осуществления и направлений деятельности  </vt:lpstr>
      <vt:lpstr>  Расходы, связанные с производством и реализацией продукции </vt:lpstr>
      <vt:lpstr> </vt:lpstr>
      <vt:lpstr> </vt:lpstr>
      <vt:lpstr>Презентация PowerPoint</vt:lpstr>
      <vt:lpstr>Презентация PowerPoint</vt:lpstr>
      <vt:lpstr>     </vt:lpstr>
      <vt:lpstr> </vt:lpstr>
      <vt:lpstr> Себестоимость производства продукции</vt:lpstr>
      <vt:lpstr> Себестоимость  - </vt:lpstr>
      <vt:lpstr>Презентация PowerPoint</vt:lpstr>
      <vt:lpstr>применяются две взаимодополняющие классификации затрат на производство и реализацию продукции:  </vt:lpstr>
      <vt:lpstr>Поэлементная классификация затрат на производство и реализацию продукции </vt:lpstr>
      <vt:lpstr>По месту возникновения (калькуляционная)</vt:lpstr>
      <vt:lpstr>Презентация PowerPoint</vt:lpstr>
      <vt:lpstr>Презентация PowerPoint</vt:lpstr>
      <vt:lpstr> В оценке практической деятельности предприятия используют следующие показатели себестоимости:</vt:lpstr>
      <vt:lpstr> Показатель затрат на 1 рубль товарной продукции  (ЗТ на 1 руб.ТП, руб./руб. (коп./руб.)):</vt:lpstr>
      <vt:lpstr>Показатель затрат на 1 рубль товарной продукции (ЗТ на 1 руб.ТП)</vt:lpstr>
      <vt:lpstr> Пример: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ВВК</cp:lastModifiedBy>
  <cp:revision>97</cp:revision>
  <dcterms:created xsi:type="dcterms:W3CDTF">1601-01-01T00:00:00Z</dcterms:created>
  <dcterms:modified xsi:type="dcterms:W3CDTF">2023-10-11T10:33:23Z</dcterms:modified>
</cp:coreProperties>
</file>