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05" r:id="rId5"/>
    <p:sldId id="318" r:id="rId6"/>
    <p:sldId id="338" r:id="rId7"/>
    <p:sldId id="319" r:id="rId8"/>
    <p:sldId id="345" r:id="rId9"/>
    <p:sldId id="322" r:id="rId10"/>
    <p:sldId id="321" r:id="rId11"/>
    <p:sldId id="347" r:id="rId12"/>
    <p:sldId id="348" r:id="rId13"/>
    <p:sldId id="341" r:id="rId14"/>
    <p:sldId id="324" r:id="rId15"/>
    <p:sldId id="342" r:id="rId16"/>
    <p:sldId id="336" r:id="rId17"/>
    <p:sldId id="337" r:id="rId18"/>
    <p:sldId id="346" r:id="rId19"/>
    <p:sldId id="34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2" autoAdjust="0"/>
    <p:restoredTop sz="94842" autoAdjust="0"/>
  </p:normalViewPr>
  <p:slideViewPr>
    <p:cSldViewPr snapToGrid="0">
      <p:cViewPr varScale="1">
        <p:scale>
          <a:sx n="109" d="100"/>
          <a:sy n="109" d="100"/>
        </p:scale>
        <p:origin x="498" y="96"/>
      </p:cViewPr>
      <p:guideLst/>
    </p:cSldViewPr>
  </p:slideViewPr>
  <p:outlineViewPr>
    <p:cViewPr>
      <p:scale>
        <a:sx n="33" d="100"/>
        <a:sy n="33" d="100"/>
      </p:scale>
      <p:origin x="0" y="-4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68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68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05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36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63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56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15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062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51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91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45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424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40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93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53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196" y="2039943"/>
            <a:ext cx="5131607" cy="1754816"/>
          </a:xfrm>
        </p:spPr>
        <p:txBody>
          <a:bodyPr/>
          <a:lstStyle/>
          <a:p>
            <a:r>
              <a:rPr lang="en-US" sz="3000" dirty="0"/>
              <a:t>A Functional Tissue Unit Segmentation Program for Histology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E60AE31-D0DD-5C9B-462C-C76B8FE92796}"/>
              </a:ext>
            </a:extLst>
          </p:cNvPr>
          <p:cNvSpPr txBox="1">
            <a:spLocks/>
          </p:cNvSpPr>
          <p:nvPr/>
        </p:nvSpPr>
        <p:spPr>
          <a:xfrm>
            <a:off x="4596384" y="4818056"/>
            <a:ext cx="2999232" cy="940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Wren McQueary</a:t>
            </a:r>
          </a:p>
          <a:p>
            <a:r>
              <a:rPr lang="en-US" dirty="0"/>
              <a:t>(she/her)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4197096"/>
            <a:ext cx="9884664" cy="73152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5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45088-4C2D-C5C9-1034-EB92ACC97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1996" cy="4370832"/>
          </a:xfrm>
        </p:spPr>
        <p:txBody>
          <a:bodyPr/>
          <a:lstStyle/>
          <a:p>
            <a:r>
              <a:rPr lang="en-US" dirty="0"/>
              <a:t>DeepLabV3 is diffuse.  There’s some response to the FTUs, but it’s unreliable and activates more on their edges and less inside them.</a:t>
            </a:r>
          </a:p>
          <a:p>
            <a:r>
              <a:rPr lang="en-US" dirty="0" err="1"/>
              <a:t>UNet</a:t>
            </a:r>
            <a:r>
              <a:rPr lang="en-US" dirty="0"/>
              <a:t> is almost perfect; some tiny mistakes on second image.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353728-C450-9210-0F56-7077E61FC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367" y="1614379"/>
            <a:ext cx="5340670" cy="474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10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Comparison to nets in top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97DAD-D735-219A-26C3-3E48AD7E6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B9E32D-BCF0-D8EF-6B44-52AE5D37E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8151"/>
            <a:ext cx="12192000" cy="228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32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6877"/>
            <a:ext cx="10515600" cy="132588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BC30F-9491-9EFF-A59F-EFB346976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0916"/>
            <a:ext cx="10515600" cy="5515584"/>
          </a:xfrm>
        </p:spPr>
        <p:txBody>
          <a:bodyPr>
            <a:noAutofit/>
          </a:bodyPr>
          <a:lstStyle/>
          <a:p>
            <a:r>
              <a:rPr lang="en-US" sz="1050" dirty="0"/>
              <a:t>Theo88, “</a:t>
            </a:r>
            <a:r>
              <a:rPr lang="en-US" sz="1050" dirty="0" err="1"/>
              <a:t>Hubmap+hpa</a:t>
            </a:r>
            <a:r>
              <a:rPr lang="en-US" sz="1050" dirty="0"/>
              <a:t> 1024x1024 </a:t>
            </a:r>
            <a:r>
              <a:rPr lang="en-US" sz="1050" dirty="0" err="1"/>
              <a:t>png</a:t>
            </a:r>
            <a:r>
              <a:rPr lang="en-US" sz="1050" dirty="0"/>
              <a:t> generation,” https://web.archive.org/web/20230408183931/https://www.kaggle.com/code/theo88/hubmap-hpa-1024x1024-png-generation, accessed: 2023-04-08.</a:t>
            </a:r>
          </a:p>
          <a:p>
            <a:r>
              <a:rPr lang="en-US" sz="1050" dirty="0"/>
              <a:t>S. </a:t>
            </a:r>
            <a:r>
              <a:rPr lang="en-US" sz="1050" dirty="0" err="1"/>
              <a:t>Masubuchi</a:t>
            </a:r>
            <a:r>
              <a:rPr lang="en-US" sz="1050" dirty="0"/>
              <a:t>, E. Watanabe, Y. </a:t>
            </a:r>
            <a:r>
              <a:rPr lang="en-US" sz="1050" dirty="0" err="1"/>
              <a:t>Seo</a:t>
            </a:r>
            <a:r>
              <a:rPr lang="en-US" sz="1050" dirty="0"/>
              <a:t>, S. Okazaki, T. </a:t>
            </a:r>
            <a:r>
              <a:rPr lang="en-US" sz="1050" dirty="0" err="1"/>
              <a:t>Sasagawa</a:t>
            </a:r>
            <a:r>
              <a:rPr lang="en-US" sz="1050" dirty="0"/>
              <a:t>, K. Watanabe, T. Taniguchi, and T. Machida, “Deep-learning-based image segmentation integrated with optical microscopy for automatically searching for two-dimensional materials,” </a:t>
            </a:r>
            <a:r>
              <a:rPr lang="en-US" sz="1050" dirty="0" err="1"/>
              <a:t>npj</a:t>
            </a:r>
            <a:r>
              <a:rPr lang="en-US" sz="1050" dirty="0"/>
              <a:t> 2D Materials and Applications, vol. 4, no. 1, p. 3, 2020.</a:t>
            </a:r>
          </a:p>
          <a:p>
            <a:r>
              <a:rPr lang="en-US" sz="1050" dirty="0"/>
              <a:t>Y. Jain, “</a:t>
            </a:r>
            <a:r>
              <a:rPr lang="en-US" sz="1050" dirty="0" err="1"/>
              <a:t>Hubmap</a:t>
            </a:r>
            <a:r>
              <a:rPr lang="en-US" sz="1050" dirty="0"/>
              <a:t> + </a:t>
            </a:r>
            <a:r>
              <a:rPr lang="en-US" sz="1050" dirty="0" err="1"/>
              <a:t>hpa</a:t>
            </a:r>
            <a:r>
              <a:rPr lang="en-US" sz="1050" dirty="0"/>
              <a:t> - hacking the human body,” https://www.kaggle.com/competitions/hubmap-organ-segmentation/overview, accessed: 2023-04-14.</a:t>
            </a:r>
          </a:p>
          <a:p>
            <a:r>
              <a:rPr lang="en-US" sz="1050" dirty="0"/>
              <a:t>L.-C. Chen, G. Papandreou, F. </a:t>
            </a:r>
            <a:r>
              <a:rPr lang="en-US" sz="1050" dirty="0" err="1"/>
              <a:t>Schroff</a:t>
            </a:r>
            <a:r>
              <a:rPr lang="en-US" sz="1050" dirty="0"/>
              <a:t>, and H. Adam, “Rethinking </a:t>
            </a:r>
            <a:r>
              <a:rPr lang="en-US" sz="1050" dirty="0" err="1"/>
              <a:t>atrous</a:t>
            </a:r>
            <a:r>
              <a:rPr lang="en-US" sz="1050" dirty="0"/>
              <a:t> convolution for semantic image segmentation,” </a:t>
            </a:r>
            <a:r>
              <a:rPr lang="en-US" sz="1050" dirty="0" err="1"/>
              <a:t>arXiv</a:t>
            </a:r>
            <a:r>
              <a:rPr lang="en-US" sz="1050" dirty="0"/>
              <a:t> preprint arXiv:1706.05587, 2017.</a:t>
            </a:r>
          </a:p>
          <a:p>
            <a:r>
              <a:rPr lang="en-US" sz="1050" dirty="0"/>
              <a:t>O. </a:t>
            </a:r>
            <a:r>
              <a:rPr lang="en-US" sz="1050" dirty="0" err="1"/>
              <a:t>Ronneberger</a:t>
            </a:r>
            <a:r>
              <a:rPr lang="en-US" sz="1050" dirty="0"/>
              <a:t>, P. Fischer, and T. </a:t>
            </a:r>
            <a:r>
              <a:rPr lang="en-US" sz="1050" dirty="0" err="1"/>
              <a:t>Brox</a:t>
            </a:r>
            <a:r>
              <a:rPr lang="en-US" sz="1050" dirty="0"/>
              <a:t>, “U-net: Convolutional networks for biomedical image segmentation,” in Medical Image Computing and Computer-Assisted Intervention–MICCAI 2015: 18th International Conference, Munich, Germany, October 5-9, 2015, Proceedings, Part III 18. Springer, 2015, pp. 234–241.</a:t>
            </a:r>
          </a:p>
          <a:p>
            <a:r>
              <a:rPr lang="en-US" sz="1050" dirty="0"/>
              <a:t>L. L. Godwin, Y. Ju, N. Sood, Y. Jain, E. M. </a:t>
            </a:r>
            <a:r>
              <a:rPr lang="en-US" sz="1050" dirty="0" err="1"/>
              <a:t>Quardokus</a:t>
            </a:r>
            <a:r>
              <a:rPr lang="en-US" sz="1050" dirty="0"/>
              <a:t>, A. </a:t>
            </a:r>
            <a:r>
              <a:rPr lang="en-US" sz="1050" dirty="0" err="1"/>
              <a:t>Bueckle</a:t>
            </a:r>
            <a:r>
              <a:rPr lang="en-US" sz="1050" dirty="0"/>
              <a:t>, T. Longacre, A. Horning, Y. Lin, E. D. Esplin et al., “Robust and generalizable segmentation of human functional tissue units,” </a:t>
            </a:r>
            <a:r>
              <a:rPr lang="en-US" sz="1050" dirty="0" err="1"/>
              <a:t>bioRxiv</a:t>
            </a:r>
            <a:r>
              <a:rPr lang="en-US" sz="1050" dirty="0"/>
              <a:t>, pp. 2021–11, 2021.</a:t>
            </a:r>
          </a:p>
          <a:p>
            <a:r>
              <a:rPr lang="en-US" sz="1050" dirty="0"/>
              <a:t>PyTorch, “Semantic segmentation,” https://pytorch.org/vision/stable/models.html#semantic-segmentation, accessed: 2023-04-14.</a:t>
            </a:r>
          </a:p>
          <a:p>
            <a:r>
              <a:rPr lang="en-US" sz="1050" dirty="0"/>
              <a:t>J. Long, E. </a:t>
            </a:r>
            <a:r>
              <a:rPr lang="en-US" sz="1050" dirty="0" err="1"/>
              <a:t>Shelhamer</a:t>
            </a:r>
            <a:r>
              <a:rPr lang="en-US" sz="1050" dirty="0"/>
              <a:t>, and T. Darrell, “Fully convolutional networks for semantic segmentation,” in Proceedings of the IEEE conference on computer vision and pattern recognition, 2015, pp. 3431–3440.</a:t>
            </a:r>
          </a:p>
          <a:p>
            <a:r>
              <a:rPr lang="en-US" sz="1050" dirty="0"/>
              <a:t>A. Howard, M. Sandler, G. Chu, L.-C. Chen, B. Chen, M. Tan, W. Wang, Y. Zhu, R. Pang, V. Vasudevan et al., “Searching for mobilenetv3,” in Proceedings of the IEEE/CVF international conference on computer vision, 2019, pp. 1314–1324.</a:t>
            </a:r>
          </a:p>
          <a:p>
            <a:r>
              <a:rPr lang="en-US" sz="1050" dirty="0"/>
              <a:t>Z. </a:t>
            </a:r>
            <a:r>
              <a:rPr lang="en-US" sz="1050" dirty="0" err="1"/>
              <a:t>Joudar</a:t>
            </a:r>
            <a:r>
              <a:rPr lang="en-US" sz="1050" dirty="0"/>
              <a:t>, “Read images tiff - organ segmentation,” https://www.kaggle.com/code/zakariajoudar/read-images-tiff-organ-segmentation, accessed: 2023-04-14.</a:t>
            </a:r>
          </a:p>
          <a:p>
            <a:r>
              <a:rPr lang="en-US" sz="1050" dirty="0"/>
              <a:t>H. Lee, “Training with thickness and staining augmentation,” https://www.kaggle.com/code/hyunwoo2/training-with-thickness-and-staining-augmentation/notebook, accessed: 2023-04-14.</a:t>
            </a:r>
          </a:p>
          <a:p>
            <a:r>
              <a:rPr lang="en-US" sz="1050" dirty="0"/>
              <a:t>L. Wright, “Ranger - a synergistic optimizer.” https://github.com/lessw2020/Ranger-Deep-Learning-Optimizer, 2019.</a:t>
            </a:r>
          </a:p>
          <a:p>
            <a:r>
              <a:rPr lang="en-US" sz="1050" dirty="0"/>
              <a:t>J. Y. Chan, A. P. Leung, and Y. </a:t>
            </a:r>
            <a:r>
              <a:rPr lang="en-US" sz="1050" dirty="0" err="1"/>
              <a:t>Xie</a:t>
            </a:r>
            <a:r>
              <a:rPr lang="en-US" sz="1050" dirty="0"/>
              <a:t>, “Efficient high-dimensional kernel k-means++ with random projection,” Applied Sciences, vol. 11, no. 15, p. 6963, 2021.</a:t>
            </a:r>
          </a:p>
          <a:p>
            <a:r>
              <a:rPr lang="en-US" sz="1050" dirty="0" err="1"/>
              <a:t>AlexisW</a:t>
            </a:r>
            <a:r>
              <a:rPr lang="en-US" sz="1050" dirty="0"/>
              <a:t>, “Error: Expected more than 1 value per channel when training,” https://discuss.pytorch.org/t/error-expected-more-than-1-value-per-channel-when-training/26274/1, accessed: 2023-04-14.</a:t>
            </a:r>
          </a:p>
          <a:p>
            <a:r>
              <a:rPr lang="en-US" sz="1050" dirty="0"/>
              <a:t>PyTorch, “Semantic segmentation reference training scripts,” https://github.com/pytorch/vision/tree/main/references/segmentation, accessed: 2023-04-14.</a:t>
            </a:r>
          </a:p>
          <a:p>
            <a:r>
              <a:rPr lang="en-US" sz="1050" dirty="0"/>
              <a:t>Hasty, “Weight decay,” https://hasty.ai/docs/mp-wiki/solvers-optimizers/weight-decay, accessed: 2023-04-14.</a:t>
            </a:r>
          </a:p>
          <a:p>
            <a:r>
              <a:rPr lang="en-US" sz="1050" dirty="0"/>
              <a:t>J. </a:t>
            </a:r>
            <a:r>
              <a:rPr lang="en-US" sz="1050" dirty="0" err="1"/>
              <a:t>Mekalanos</a:t>
            </a:r>
            <a:r>
              <a:rPr lang="en-US" sz="1050" dirty="0"/>
              <a:t>, “Members,” https://mekalanoslab.med.harvard.edu/members/, accessed: 2023-04-14.</a:t>
            </a:r>
          </a:p>
          <a:p>
            <a:r>
              <a:rPr lang="en-US" sz="1050" dirty="0"/>
              <a:t>Y. Jain, “Data for ”segmenting functional tissue units across human organs using community-driven development of generalizable machine learning algorithms”,” https://zenodo.org/record/7545745, accessed: 2023-04-14.</a:t>
            </a:r>
          </a:p>
        </p:txBody>
      </p:sp>
    </p:spTree>
    <p:extLst>
      <p:ext uri="{BB962C8B-B14F-4D97-AF65-F5344CB8AC3E}">
        <p14:creationId xmlns:p14="http://schemas.microsoft.com/office/powerpoint/2010/main" val="2937881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4197096"/>
            <a:ext cx="9884664" cy="731520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79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Dice Loss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300EA-A009-B813-6797-8EE1D85AB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51799C-EEDB-7EDA-FC9B-335D1D35E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970" y="2766920"/>
            <a:ext cx="4544059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58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slide: Who did what amount of the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BC30F-9491-9EFF-A59F-EFB346976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7538"/>
            <a:ext cx="10515600" cy="5264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Wren was the only person on the team.</a:t>
            </a:r>
          </a:p>
        </p:txBody>
      </p:sp>
    </p:spTree>
    <p:extLst>
      <p:ext uri="{BB962C8B-B14F-4D97-AF65-F5344CB8AC3E}">
        <p14:creationId xmlns:p14="http://schemas.microsoft.com/office/powerpoint/2010/main" val="275744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Overview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Problem, samples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Approach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7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4197096"/>
            <a:ext cx="9884664" cy="731520"/>
          </a:xfrm>
        </p:spPr>
        <p:txBody>
          <a:bodyPr/>
          <a:lstStyle/>
          <a:p>
            <a:r>
              <a:rPr lang="en-US" dirty="0"/>
              <a:t>Problem, samples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542" y="3035492"/>
            <a:ext cx="2705877" cy="2375547"/>
          </a:xfrm>
        </p:spPr>
        <p:txBody>
          <a:bodyPr>
            <a:normAutofit/>
          </a:bodyPr>
          <a:lstStyle/>
          <a:p>
            <a:r>
              <a:rPr lang="en-US" dirty="0"/>
              <a:t>Single-class image segmentation: Recognize functional tissue units (FTUs)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BC941F-A9EA-DD59-D76C-6553CB412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632" y="537365"/>
            <a:ext cx="8695944" cy="1617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6D63F2-9D0A-FDC0-9194-CE616B92E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499" y="2474939"/>
            <a:ext cx="1594892" cy="2700442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439EA34F-DD38-F07C-C875-9E8AF9D50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2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FCA42-776F-6206-4F04-99F736247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Top 5 submissions use </a:t>
            </a:r>
            <a:r>
              <a:rPr lang="en-US" dirty="0" err="1"/>
              <a:t>UNet</a:t>
            </a:r>
            <a:r>
              <a:rPr lang="en-US" dirty="0"/>
              <a:t>, intended for medical image segmentation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Could we get improvements by using DeepLabV3 instead?</a:t>
            </a:r>
          </a:p>
          <a:p>
            <a:pPr marL="1028700" lvl="1" indent="-342900" algn="l"/>
            <a:r>
              <a:rPr lang="en-US" dirty="0"/>
              <a:t>Designed to be extremely robust to changes in image scale; uses different dilation factors in parallel</a:t>
            </a:r>
          </a:p>
          <a:p>
            <a:pPr marL="1028700" lvl="1" indent="-342900" algn="l"/>
            <a:r>
              <a:rPr lang="en-US" dirty="0"/>
              <a:t>Useful trait when microscope slides are imaged at different magnifications!</a:t>
            </a:r>
          </a:p>
          <a:p>
            <a:pPr marL="1028700" lvl="1" indent="-342900" algn="l"/>
            <a:r>
              <a:rPr lang="en-US" dirty="0"/>
              <a:t>But not designed with medical images in mind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BC941F-A9EA-DD59-D76C-6553CB412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632" y="537365"/>
            <a:ext cx="8695944" cy="161785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439EA34F-DD38-F07C-C875-9E8AF9D50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68F18F-4D0A-AB84-1E82-72AE6D92D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9608" y="4633999"/>
            <a:ext cx="1449803" cy="2087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3F1F39-2147-9C71-622C-16CFB428F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589" y="4633998"/>
            <a:ext cx="1656935" cy="208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5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4197096"/>
            <a:ext cx="9884664" cy="731520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19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" y="380999"/>
            <a:ext cx="7303000" cy="1325880"/>
          </a:xfrm>
        </p:spPr>
        <p:txBody>
          <a:bodyPr/>
          <a:lstStyle/>
          <a:p>
            <a:r>
              <a:rPr lang="en-US" dirty="0"/>
              <a:t>Approach – Initial attempts to make DeepLabV3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BC30F-9491-9EFF-A59F-EFB346976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" y="1825625"/>
            <a:ext cx="6419080" cy="46513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DeepLabV3 is multiclass, but we only need to train one of its classes</a:t>
            </a:r>
          </a:p>
          <a:p>
            <a:pPr lvl="1"/>
            <a:r>
              <a:rPr lang="en-US" dirty="0"/>
              <a:t>Let’s go with cat!  Blobby shape that comes in a variety of poses, colors, and patterns</a:t>
            </a:r>
          </a:p>
          <a:p>
            <a:r>
              <a:rPr lang="en-US" dirty="0"/>
              <a:t>Loss: Dice loss (ranges from 0 to 1)</a:t>
            </a:r>
          </a:p>
          <a:p>
            <a:r>
              <a:rPr lang="en-US" dirty="0"/>
              <a:t>Scale all images to 512x512 and batch size to 4, to not run out of VRAM</a:t>
            </a:r>
          </a:p>
          <a:p>
            <a:r>
              <a:rPr lang="en-US" dirty="0"/>
              <a:t>Grid search of learning rate and weight decay, training for 50 epochs each time</a:t>
            </a:r>
          </a:p>
          <a:p>
            <a:r>
              <a:rPr lang="en-US" b="1" dirty="0"/>
              <a:t>Never achieved less than 0.90 Dice loss </a:t>
            </a:r>
            <a:r>
              <a:rPr lang="en-US" b="1" dirty="0">
                <a:sym typeface="Wingdings" panose="05000000000000000000" pitchFamily="2" charset="2"/>
              </a:rPr>
              <a:t></a:t>
            </a:r>
          </a:p>
          <a:p>
            <a:r>
              <a:rPr lang="en-US" b="1" dirty="0">
                <a:sym typeface="Wingdings" panose="05000000000000000000" pitchFamily="2" charset="2"/>
              </a:rPr>
              <a:t>“Converged” very early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D3B6E9-916D-59A3-4944-9A4CE97F5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008" y="501650"/>
            <a:ext cx="3986792" cy="41056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BC0A2D-0AB8-A062-09C4-91FFEBD72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3858" y="4788651"/>
            <a:ext cx="4393092" cy="17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7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– Things are getting desperate for DeepLabV3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BC30F-9491-9EFF-A59F-EFB346976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0956" cy="46513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Tweaks based on previous grid search results and loss curves:</a:t>
            </a:r>
          </a:p>
          <a:p>
            <a:pPr lvl="1"/>
            <a:r>
              <a:rPr lang="en-US" dirty="0"/>
              <a:t>Increased dataset from (256 train, 95 </a:t>
            </a:r>
            <a:r>
              <a:rPr lang="en-US" dirty="0" err="1"/>
              <a:t>val</a:t>
            </a:r>
            <a:r>
              <a:rPr lang="en-US" dirty="0"/>
              <a:t>) to (1024 train, 207 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Better optimizer: Ranger (combines Adam and </a:t>
            </a:r>
            <a:r>
              <a:rPr lang="en-US" dirty="0" err="1"/>
              <a:t>LookAhead</a:t>
            </a:r>
            <a:r>
              <a:rPr lang="en-US" dirty="0"/>
              <a:t>) – is used by one of the top Kaggle submissions</a:t>
            </a:r>
          </a:p>
          <a:p>
            <a:pPr lvl="1"/>
            <a:r>
              <a:rPr lang="en-US" dirty="0"/>
              <a:t>Increase epochs from 50 to 100</a:t>
            </a:r>
          </a:p>
          <a:p>
            <a:pPr lvl="1"/>
            <a:r>
              <a:rPr lang="en-US" dirty="0"/>
              <a:t>Change the label from cat to sofa, in case cat was near a poor local minimum</a:t>
            </a:r>
          </a:p>
          <a:p>
            <a:pPr lvl="1"/>
            <a:r>
              <a:rPr lang="en-US" dirty="0"/>
              <a:t>Turn off normalization and color jitter: actually works against us in this situation</a:t>
            </a:r>
          </a:p>
          <a:p>
            <a:r>
              <a:rPr lang="en-US" dirty="0"/>
              <a:t>Still didn’t improve Dice loss or loss curve issues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E5E4C-B715-0407-DF8A-4D91C22F4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21774"/>
            <a:ext cx="5601482" cy="2724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560817-482A-0264-D192-D01204CEC476}"/>
              </a:ext>
            </a:extLst>
          </p:cNvPr>
          <p:cNvSpPr txBox="1"/>
          <p:nvPr/>
        </p:nvSpPr>
        <p:spPr>
          <a:xfrm>
            <a:off x="6834060" y="5436727"/>
            <a:ext cx="4125362" cy="919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the exact hue of the stain is important, because different stains attach to different structures</a:t>
            </a:r>
          </a:p>
        </p:txBody>
      </p:sp>
    </p:spTree>
    <p:extLst>
      <p:ext uri="{BB962C8B-B14F-4D97-AF65-F5344CB8AC3E}">
        <p14:creationId xmlns:p14="http://schemas.microsoft.com/office/powerpoint/2010/main" val="1060952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– Trying </a:t>
            </a:r>
            <a:r>
              <a:rPr lang="en-US" dirty="0" err="1"/>
              <a:t>UNet</a:t>
            </a:r>
            <a:r>
              <a:rPr lang="en-US" dirty="0"/>
              <a:t> for comparison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BC30F-9491-9EFF-A59F-EFB346976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42892" cy="46513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 this really DeepLabV3’s problem, or is something just wrong with my implementation?</a:t>
            </a:r>
          </a:p>
          <a:p>
            <a:r>
              <a:rPr lang="en-US" dirty="0"/>
              <a:t>Experiment: Switch to </a:t>
            </a:r>
            <a:r>
              <a:rPr lang="en-US" dirty="0" err="1"/>
              <a:t>UNet</a:t>
            </a:r>
            <a:r>
              <a:rPr lang="en-US" dirty="0"/>
              <a:t> but keep everything else the same.  (Except learning rate; change it to something that’s appropriate for </a:t>
            </a:r>
            <a:r>
              <a:rPr lang="en-US" dirty="0" err="1"/>
              <a:t>UNet</a:t>
            </a:r>
            <a:r>
              <a:rPr lang="en-US" dirty="0"/>
              <a:t>).  No grid search or tweaking.</a:t>
            </a:r>
          </a:p>
          <a:p>
            <a:r>
              <a:rPr lang="en-US" b="1" dirty="0"/>
              <a:t>Immediate improvement in the loss curve.  Best validation loss was 0.1291, which is in the top 5 submissions for the challenge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302F62-5745-F297-D6BB-516A377CC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431" y="1825625"/>
            <a:ext cx="4331153" cy="403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41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{B7729D3F-3D00-4BF8-BCF1-7500C5BAA62D}tf56410444_win32</Template>
  <TotalTime>562</TotalTime>
  <Words>1200</Words>
  <Application>Microsoft Office PowerPoint</Application>
  <PresentationFormat>Widescreen</PresentationFormat>
  <Paragraphs>91</Paragraphs>
  <Slides>16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Office Theme</vt:lpstr>
      <vt:lpstr>A Functional Tissue Unit Segmentation Program for Histology</vt:lpstr>
      <vt:lpstr>Overview</vt:lpstr>
      <vt:lpstr>Problem, samples</vt:lpstr>
      <vt:lpstr>PowerPoint Presentation</vt:lpstr>
      <vt:lpstr>PowerPoint Presentation</vt:lpstr>
      <vt:lpstr>Approach</vt:lpstr>
      <vt:lpstr>Approach – Initial attempts to make DeepLabV3 work</vt:lpstr>
      <vt:lpstr>Approach – Things are getting desperate for DeepLabV3</vt:lpstr>
      <vt:lpstr>Approach – Trying UNet for comparison</vt:lpstr>
      <vt:lpstr>Results</vt:lpstr>
      <vt:lpstr>Results</vt:lpstr>
      <vt:lpstr>Results – Comparison to nets in top 5</vt:lpstr>
      <vt:lpstr>References</vt:lpstr>
      <vt:lpstr>Q&amp;A</vt:lpstr>
      <vt:lpstr>Dice Loss</vt:lpstr>
      <vt:lpstr>Hidden slide: Who did what amount of the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Wren McQueary</dc:creator>
  <cp:lastModifiedBy>Wren McQueary</cp:lastModifiedBy>
  <cp:revision>174</cp:revision>
  <dcterms:created xsi:type="dcterms:W3CDTF">2022-11-01T21:40:16Z</dcterms:created>
  <dcterms:modified xsi:type="dcterms:W3CDTF">2023-04-19T01:45:07Z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