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05" r:id="rId5"/>
    <p:sldId id="318" r:id="rId6"/>
    <p:sldId id="339" r:id="rId7"/>
    <p:sldId id="338" r:id="rId8"/>
    <p:sldId id="319" r:id="rId9"/>
    <p:sldId id="340" r:id="rId10"/>
    <p:sldId id="341" r:id="rId11"/>
    <p:sldId id="343" r:id="rId12"/>
    <p:sldId id="344" r:id="rId13"/>
    <p:sldId id="342" r:id="rId14"/>
    <p:sldId id="322" r:id="rId15"/>
    <p:sldId id="345" r:id="rId16"/>
    <p:sldId id="346" r:id="rId17"/>
    <p:sldId id="336" r:id="rId18"/>
    <p:sldId id="3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4312" autoAdjust="0"/>
  </p:normalViewPr>
  <p:slideViewPr>
    <p:cSldViewPr snapToGrid="0">
      <p:cViewPr varScale="1">
        <p:scale>
          <a:sx n="154" d="100"/>
          <a:sy n="154" d="100"/>
        </p:scale>
        <p:origin x="354" y="132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6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45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4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Assistive initialization entails initializing the theta values to [pi/2, 0, 0, 2*pi/3, pi/3], in that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61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36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4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meaning of each angle.  Intuition is it’s like a crane.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0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5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56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6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26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5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Obstacle avoidance isn’t enforced for in-between frames.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4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724" y="2039943"/>
            <a:ext cx="5380551" cy="1754816"/>
          </a:xfrm>
        </p:spPr>
        <p:txBody>
          <a:bodyPr/>
          <a:lstStyle/>
          <a:p>
            <a:r>
              <a:rPr lang="en-US" sz="3200" dirty="0"/>
              <a:t>A 3D Point Cloud Drawing Tool Using Cyclic Coordinate Descent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60AE31-D0DD-5C9B-462C-C76B8FE92796}"/>
              </a:ext>
            </a:extLst>
          </p:cNvPr>
          <p:cNvSpPr txBox="1">
            <a:spLocks/>
          </p:cNvSpPr>
          <p:nvPr/>
        </p:nvSpPr>
        <p:spPr>
          <a:xfrm>
            <a:off x="4596384" y="4818056"/>
            <a:ext cx="2999232" cy="940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Presenter: Wren McQueary</a:t>
            </a:r>
          </a:p>
          <a:p>
            <a:r>
              <a:rPr lang="en-US" dirty="0"/>
              <a:t>(she/her)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built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98B1FD-55C5-E54A-A5EE-10A70444E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670" y="1874829"/>
            <a:ext cx="3043318" cy="252160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1E1117-3845-5858-2249-7105B9EFF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61" y="1942419"/>
            <a:ext cx="2858278" cy="2521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5797B2-1A19-8FFE-C169-3D7BF3100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052" y="1942419"/>
            <a:ext cx="2858278" cy="25282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31457A-7ABE-0E13-1A9C-94F41028B43A}"/>
              </a:ext>
            </a:extLst>
          </p:cNvPr>
          <p:cNvSpPr txBox="1"/>
          <p:nvPr/>
        </p:nvSpPr>
        <p:spPr>
          <a:xfrm>
            <a:off x="1312507" y="4783494"/>
            <a:ext cx="13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E06F3-6976-E18A-7D5F-F53CD2D27322}"/>
              </a:ext>
            </a:extLst>
          </p:cNvPr>
          <p:cNvSpPr txBox="1"/>
          <p:nvPr/>
        </p:nvSpPr>
        <p:spPr>
          <a:xfrm>
            <a:off x="5442519" y="4783494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5F5D9-83A7-314A-5976-1AD4E0F556D4}"/>
              </a:ext>
            </a:extLst>
          </p:cNvPr>
          <p:cNvSpPr txBox="1"/>
          <p:nvPr/>
        </p:nvSpPr>
        <p:spPr>
          <a:xfrm>
            <a:off x="9273449" y="4783494"/>
            <a:ext cx="157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Avoid obstacles</a:t>
            </a:r>
          </a:p>
        </p:txBody>
      </p:sp>
    </p:spTree>
    <p:extLst>
      <p:ext uri="{BB962C8B-B14F-4D97-AF65-F5344CB8AC3E}">
        <p14:creationId xmlns:p14="http://schemas.microsoft.com/office/powerpoint/2010/main" val="402626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1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built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Performance metrics</a:t>
            </a:r>
            <a:r>
              <a:rPr lang="en-US" dirty="0"/>
              <a:t>: How accurately does the robot position the end effector?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 the arm on these tests:</a:t>
            </a:r>
          </a:p>
          <a:p>
            <a:r>
              <a:rPr lang="en-US" dirty="0"/>
              <a:t>breadth_test.txt</a:t>
            </a:r>
          </a:p>
          <a:p>
            <a:r>
              <a:rPr lang="en-US" dirty="0"/>
              <a:t>smile.txt</a:t>
            </a:r>
          </a:p>
          <a:p>
            <a:r>
              <a:rPr lang="en-US" dirty="0"/>
              <a:t>smile.txt with obstacle avoidance</a:t>
            </a:r>
          </a:p>
          <a:p>
            <a:r>
              <a:rPr lang="en-US" dirty="0"/>
              <a:t>obstacle_avoidance_test.txt with obstacle avoidance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Gathered mean and std for each point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7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40977A-4E23-B786-27DB-0310A58FD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35260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665">
                  <a:extLst>
                    <a:ext uri="{9D8B030D-6E8A-4147-A177-3AD203B41FA5}">
                      <a16:colId xmlns:a16="http://schemas.microsoft.com/office/drawing/2014/main" val="3906729406"/>
                    </a:ext>
                  </a:extLst>
                </a:gridCol>
                <a:gridCol w="2960915">
                  <a:extLst>
                    <a:ext uri="{9D8B030D-6E8A-4147-A177-3AD203B41FA5}">
                      <a16:colId xmlns:a16="http://schemas.microsoft.com/office/drawing/2014/main" val="897932321"/>
                    </a:ext>
                  </a:extLst>
                </a:gridCol>
                <a:gridCol w="2444620">
                  <a:extLst>
                    <a:ext uri="{9D8B030D-6E8A-4147-A177-3AD203B41FA5}">
                      <a16:colId xmlns:a16="http://schemas.microsoft.com/office/drawing/2014/main" val="3361288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706599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1159385"/>
                    </a:ext>
                  </a:extLst>
                </a:gridCol>
              </a:tblGrid>
              <a:tr h="606986">
                <a:tc>
                  <a:txBody>
                    <a:bodyPr/>
                    <a:lstStyle/>
                    <a:p>
                      <a:r>
                        <a:rPr lang="en-US" sz="1600" dirty="0"/>
                        <a:t>Name of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 distance (arm segment lengths)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distance (arm segment lengths)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26603"/>
                  </a:ext>
                </a:extLst>
              </a:tr>
              <a:tr h="902325">
                <a:tc>
                  <a:txBody>
                    <a:bodyPr/>
                    <a:lstStyle/>
                    <a:p>
                      <a:r>
                        <a:rPr lang="en-US" sz="1600" dirty="0"/>
                        <a:t>Breadth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36657"/>
                  </a:ext>
                </a:extLst>
              </a:tr>
              <a:tr h="902325">
                <a:tc>
                  <a:txBody>
                    <a:bodyPr/>
                    <a:lstStyle/>
                    <a:p>
                      <a:r>
                        <a:rPr lang="en-US" sz="1600" dirty="0"/>
                        <a:t>Smile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58572"/>
                  </a:ext>
                </a:extLst>
              </a:tr>
              <a:tr h="1557435">
                <a:tc>
                  <a:txBody>
                    <a:bodyPr/>
                    <a:lstStyle/>
                    <a:p>
                      <a:r>
                        <a:rPr lang="en-US" sz="1600" dirty="0"/>
                        <a:t>Smile </a:t>
                      </a:r>
                      <a:r>
                        <a:rPr lang="en-US" sz="1600" b="1" dirty="0"/>
                        <a:t>with obstacle avoidance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Inconsistent performance; struggled for points that are near the obstacle.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1913"/>
                  </a:ext>
                </a:extLst>
              </a:tr>
              <a:tr h="1557435">
                <a:tc>
                  <a:txBody>
                    <a:bodyPr/>
                    <a:lstStyle/>
                    <a:p>
                      <a:r>
                        <a:rPr lang="en-US" sz="1600" dirty="0"/>
                        <a:t>Obstacle avoidance test </a:t>
                      </a:r>
                      <a:r>
                        <a:rPr lang="en-US" sz="1600" b="1" dirty="0"/>
                        <a:t>with obstacle avoidance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CCD reaches a standstill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26316"/>
                  </a:ext>
                </a:extLst>
              </a:tr>
              <a:tr h="1331495">
                <a:tc>
                  <a:txBody>
                    <a:bodyPr/>
                    <a:lstStyle/>
                    <a:p>
                      <a:r>
                        <a:rPr lang="en-US" sz="1600" dirty="0"/>
                        <a:t>Obstacle avoidance test </a:t>
                      </a:r>
                      <a:r>
                        <a:rPr lang="en-US" sz="1600" b="1" dirty="0"/>
                        <a:t>with obstacle avoidance, with assistive initialization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1459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5A85FFC-DA15-4508-E2B3-4741064BE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177" y="430762"/>
            <a:ext cx="1488912" cy="123367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757F90-881B-8948-EFAC-61E54F0C4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56474" y="1370554"/>
            <a:ext cx="1407885" cy="124205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9E65B4-A687-910A-7FAE-22E98E852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842" y="2404588"/>
            <a:ext cx="1765529" cy="14712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C41C3F-798D-6404-EFFD-6C9D66550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3241" y="3875862"/>
            <a:ext cx="2201118" cy="17918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5A358F-3E31-B23B-8162-B7B2996791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354" y="5498788"/>
            <a:ext cx="1663357" cy="14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8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715"/>
            <a:ext cx="10515600" cy="5264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Chua, </a:t>
            </a:r>
            <a:r>
              <a:rPr lang="en-US" dirty="0" err="1"/>
              <a:t>Yuanwei</a:t>
            </a:r>
            <a:r>
              <a:rPr lang="en-US" dirty="0"/>
              <a:t>, </a:t>
            </a:r>
            <a:r>
              <a:rPr lang="en-US" dirty="0" err="1"/>
              <a:t>Keng</a:t>
            </a:r>
            <a:r>
              <a:rPr lang="en-US" dirty="0"/>
              <a:t> Peng Tee, and Rui Yan. "Robust optimal inverse kinematics with self-collision avoidance for a humanoid robot." 2013 IEEE RO-MAN. IEEE, 2013.</a:t>
            </a:r>
          </a:p>
          <a:p>
            <a:r>
              <a:rPr lang="en-US" dirty="0"/>
              <a:t>Hauser, Kris. “Robotic Systems (Draft).” Book, https://motion.cs.illinois.edu/RoboticSystems/. </a:t>
            </a:r>
          </a:p>
          <a:p>
            <a:r>
              <a:rPr lang="en-US" dirty="0"/>
              <a:t>Joubert, Niels, and U. Berkeley. "Numerical methods for inverse kinematics." Retrieved February 28 (2008): 2015.</a:t>
            </a:r>
          </a:p>
          <a:p>
            <a:r>
              <a:rPr lang="en-US" dirty="0"/>
              <a:t>Park, Sun-Oh, Min Cheol Lee, and </a:t>
            </a:r>
            <a:r>
              <a:rPr lang="en-US" dirty="0" err="1"/>
              <a:t>Jaehyung</a:t>
            </a:r>
            <a:r>
              <a:rPr lang="en-US" dirty="0"/>
              <a:t> Kim. "Trajectory planning with collision avoidance for redundant robots using </a:t>
            </a:r>
            <a:r>
              <a:rPr lang="en-US" dirty="0" err="1"/>
              <a:t>jacobian</a:t>
            </a:r>
            <a:r>
              <a:rPr lang="en-US" dirty="0"/>
              <a:t> and artificial potential field-based real-time inverse kinematics." International Journal of Control, Automation and Systems 18.8 (2020): 2095-2107.</a:t>
            </a:r>
          </a:p>
          <a:p>
            <a:r>
              <a:rPr lang="en-US" dirty="0"/>
              <a:t>Zhao, </a:t>
            </a:r>
            <a:r>
              <a:rPr lang="en-US" dirty="0" err="1"/>
              <a:t>Liangliang</a:t>
            </a:r>
            <a:r>
              <a:rPr lang="en-US" dirty="0"/>
              <a:t>, </a:t>
            </a:r>
            <a:r>
              <a:rPr lang="en-US" dirty="0" err="1"/>
              <a:t>Jingdong</a:t>
            </a:r>
            <a:r>
              <a:rPr lang="en-US" dirty="0"/>
              <a:t> Zhao, and Hong Liu. "Solving the Inverse Kinematics Problem of Multiple Redundant Manipulators with Collision Avoidance in Dynamic Environments." Journal of Intelligent &amp; Robotic Systems 101.2 (2021): 1-18.</a:t>
            </a:r>
          </a:p>
        </p:txBody>
      </p:sp>
    </p:spTree>
    <p:extLst>
      <p:ext uri="{BB962C8B-B14F-4D97-AF65-F5344CB8AC3E}">
        <p14:creationId xmlns:p14="http://schemas.microsoft.com/office/powerpoint/2010/main" val="293788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7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Overview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Problem and motivation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Relation to class material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What I built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Results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7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Problem and 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5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0875" cy="47555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Build a simulated arm that can hang colorful points in 3D space.  Use this to create point clouds of art.</a:t>
            </a:r>
          </a:p>
          <a:p>
            <a:r>
              <a:rPr lang="en-US" dirty="0"/>
              <a:t>Extend the IK we discussed into 3D</a:t>
            </a:r>
          </a:p>
          <a:p>
            <a:r>
              <a:rPr lang="en-US" dirty="0"/>
              <a:t>More arm segments</a:t>
            </a:r>
          </a:p>
          <a:p>
            <a:pPr lvl="1"/>
            <a:r>
              <a:rPr lang="en-US" dirty="0"/>
              <a:t>Angles are arranged similarly to a construction crane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Avoid obstacle collisions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989BD-C93D-7A7C-7745-5DE3B214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075" y="2298730"/>
            <a:ext cx="4363059" cy="3715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F465A-B69A-390A-612C-A7DBDF234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221" y="4112821"/>
            <a:ext cx="2288672" cy="176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7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Artistic applications of CS</a:t>
            </a:r>
            <a:r>
              <a:rPr lang="en-US" dirty="0"/>
              <a:t>: Used to do museum education</a:t>
            </a:r>
          </a:p>
          <a:p>
            <a:r>
              <a:rPr lang="en-US" b="1" dirty="0" err="1"/>
              <a:t>MoveIt</a:t>
            </a:r>
            <a:r>
              <a:rPr lang="en-US" b="1" dirty="0"/>
              <a:t> doesn’t work on my system</a:t>
            </a:r>
            <a:r>
              <a:rPr lang="en-US" dirty="0"/>
              <a:t>: Wanted a workaround for IK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2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Relation to class material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4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class material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14568" cy="23307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Inverse kinematics that we covered in class: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4F161-AA6A-D400-7BB6-506A15E6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324" y="1522523"/>
            <a:ext cx="6649884" cy="50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class material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87BC30F-9491-9EFF-A59F-EFB346976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4314568" cy="45307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 had briefly mentioned another approach: </a:t>
                </a:r>
                <a:r>
                  <a:rPr lang="en-US" b="1" i="1" dirty="0"/>
                  <a:t>Cyclic Coordinate Descent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is an assignment of 1 angle to each joint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the distance between end effector and goal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 built my project using this IK approach.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87BC30F-9491-9EFF-A59F-EFB346976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4314568" cy="4530725"/>
              </a:xfrm>
              <a:blipFill>
                <a:blip r:embed="rId3"/>
                <a:stretch>
                  <a:fillRect l="-2546" t="-2688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CB5A962-559B-5EA8-F0A5-81ED5655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547" y="1825625"/>
            <a:ext cx="6173804" cy="31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What I built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9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{B7729D3F-3D00-4BF8-BCF1-7500C5BAA62D}tf56410444_win32</Template>
  <TotalTime>597</TotalTime>
  <Words>557</Words>
  <Application>Microsoft Office PowerPoint</Application>
  <PresentationFormat>Widescreen</PresentationFormat>
  <Paragraphs>108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Baskerville</vt:lpstr>
      <vt:lpstr>Baskerville Old Face</vt:lpstr>
      <vt:lpstr>Calibri</vt:lpstr>
      <vt:lpstr>Cambria Math</vt:lpstr>
      <vt:lpstr>Gill Sans Light</vt:lpstr>
      <vt:lpstr>Gill Sans Nova</vt:lpstr>
      <vt:lpstr>Gill Sans Nova Light</vt:lpstr>
      <vt:lpstr>Office Theme</vt:lpstr>
      <vt:lpstr>A 3D Point Cloud Drawing Tool Using Cyclic Coordinate Descent</vt:lpstr>
      <vt:lpstr>Overview</vt:lpstr>
      <vt:lpstr>Problem and motivation</vt:lpstr>
      <vt:lpstr>Problem and motivation</vt:lpstr>
      <vt:lpstr>Personal motivation</vt:lpstr>
      <vt:lpstr>Relation to class material</vt:lpstr>
      <vt:lpstr>Relation to class material</vt:lpstr>
      <vt:lpstr>Relation to class material</vt:lpstr>
      <vt:lpstr>What I built</vt:lpstr>
      <vt:lpstr>What I built</vt:lpstr>
      <vt:lpstr>Results and discussion</vt:lpstr>
      <vt:lpstr>What I built</vt:lpstr>
      <vt:lpstr>PowerPoint Presentation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Wren McQueary</dc:creator>
  <cp:lastModifiedBy>Wren McQueary</cp:lastModifiedBy>
  <cp:revision>176</cp:revision>
  <dcterms:created xsi:type="dcterms:W3CDTF">2022-11-01T21:40:16Z</dcterms:created>
  <dcterms:modified xsi:type="dcterms:W3CDTF">2022-11-29T02:31:25Z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