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05" r:id="rId5"/>
    <p:sldId id="318" r:id="rId6"/>
    <p:sldId id="338" r:id="rId7"/>
    <p:sldId id="319" r:id="rId8"/>
    <p:sldId id="322" r:id="rId9"/>
    <p:sldId id="321" r:id="rId10"/>
    <p:sldId id="339" r:id="rId11"/>
    <p:sldId id="340" r:id="rId12"/>
    <p:sldId id="341" r:id="rId13"/>
    <p:sldId id="324" r:id="rId14"/>
    <p:sldId id="342" r:id="rId15"/>
    <p:sldId id="336" r:id="rId16"/>
    <p:sldId id="337" r:id="rId17"/>
    <p:sldId id="34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2" autoAdjust="0"/>
    <p:restoredTop sz="94842" autoAdjust="0"/>
  </p:normalViewPr>
  <p:slideViewPr>
    <p:cSldViewPr snapToGrid="0">
      <p:cViewPr varScale="1">
        <p:scale>
          <a:sx n="109" d="100"/>
          <a:sy n="109" d="100"/>
        </p:scale>
        <p:origin x="138" y="1110"/>
      </p:cViewPr>
      <p:guideLst/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(1 = 100%)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AlexNet (finetuned with same hyperparameters)</c:v>
                </c:pt>
                <c:pt idx="1">
                  <c:v>My model</c:v>
                </c:pt>
                <c:pt idx="2">
                  <c:v>ResNet-50 (finetuned with same hyperparameters)</c:v>
                </c:pt>
                <c:pt idx="3">
                  <c:v>VGG16 (estimate from others' Kaggle submissions)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0.29170000000000001</c:v>
                </c:pt>
                <c:pt idx="1">
                  <c:v>0.45269999999999999</c:v>
                </c:pt>
                <c:pt idx="2">
                  <c:v>0.70340000000000003</c:v>
                </c:pt>
                <c:pt idx="3">
                  <c:v>0.83560000000000001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9B-4816-BE7A-DEA3E7244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4396063"/>
        <c:axId val="664397311"/>
      </c:barChart>
      <c:catAx>
        <c:axId val="664396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397311"/>
        <c:crosses val="autoZero"/>
        <c:auto val="1"/>
        <c:lblAlgn val="ctr"/>
        <c:lblOffset val="100"/>
        <c:noMultiLvlLbl val="0"/>
      </c:catAx>
      <c:valAx>
        <c:axId val="66439731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396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68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05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36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3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15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62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51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45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24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5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7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53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6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196" y="2039943"/>
            <a:ext cx="5131607" cy="1754816"/>
          </a:xfrm>
        </p:spPr>
        <p:txBody>
          <a:bodyPr/>
          <a:lstStyle/>
          <a:p>
            <a:r>
              <a:rPr lang="en-US" sz="3000" dirty="0"/>
              <a:t>Finding a Well-Tuned Model for Kaggle’s </a:t>
            </a:r>
            <a:r>
              <a:rPr lang="en-US" sz="3000" i="1" dirty="0"/>
              <a:t>Petals to the Metal</a:t>
            </a:r>
            <a:r>
              <a:rPr lang="en-US" sz="3000" dirty="0"/>
              <a:t> Competition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E60AE31-D0DD-5C9B-462C-C76B8FE92796}"/>
              </a:ext>
            </a:extLst>
          </p:cNvPr>
          <p:cNvSpPr txBox="1">
            <a:spLocks/>
          </p:cNvSpPr>
          <p:nvPr/>
        </p:nvSpPr>
        <p:spPr>
          <a:xfrm>
            <a:off x="4596384" y="4818056"/>
            <a:ext cx="2999232" cy="940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Wren McQueary</a:t>
            </a:r>
          </a:p>
          <a:p>
            <a:r>
              <a:rPr lang="en-US" dirty="0"/>
              <a:t>(she/her)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Final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BA309F5-C327-30AC-0C6B-EB552580D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97000"/>
            <a:ext cx="10515600" cy="4027638"/>
          </a:xfrm>
        </p:spPr>
      </p:pic>
    </p:spTree>
    <p:extLst>
      <p:ext uri="{BB962C8B-B14F-4D97-AF65-F5344CB8AC3E}">
        <p14:creationId xmlns:p14="http://schemas.microsoft.com/office/powerpoint/2010/main" val="87171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Comparison to pretrained nets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D15F0AE-35DF-842B-0F25-136617641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376191"/>
              </p:ext>
            </p:extLst>
          </p:nvPr>
        </p:nvGraphicFramePr>
        <p:xfrm>
          <a:off x="838200" y="1825625"/>
          <a:ext cx="10515600" cy="4370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5283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BC30F-9491-9EFF-A59F-EFB34697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715"/>
            <a:ext cx="10515600" cy="526476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N. Desai, “Multiclass image classification,” https://medium.com/geekculture/multiclass-image-classification-dcf9585f2ff9, accessed: 2022-11-30.</a:t>
            </a:r>
          </a:p>
          <a:p>
            <a:r>
              <a:rPr lang="en-US" dirty="0"/>
              <a:t>H. </a:t>
            </a:r>
            <a:r>
              <a:rPr lang="en-US" dirty="0" err="1"/>
              <a:t>Touvron</a:t>
            </a:r>
            <a:r>
              <a:rPr lang="en-US" dirty="0"/>
              <a:t>, A. </a:t>
            </a:r>
            <a:r>
              <a:rPr lang="en-US" dirty="0" err="1"/>
              <a:t>Vedaldi</a:t>
            </a:r>
            <a:r>
              <a:rPr lang="en-US" dirty="0"/>
              <a:t>, M. </a:t>
            </a:r>
            <a:r>
              <a:rPr lang="en-US" dirty="0" err="1"/>
              <a:t>Douze</a:t>
            </a:r>
            <a:r>
              <a:rPr lang="en-US" dirty="0"/>
              <a:t>, and H. </a:t>
            </a:r>
            <a:r>
              <a:rPr lang="en-US" dirty="0" err="1"/>
              <a:t>J´egou</a:t>
            </a:r>
            <a:r>
              <a:rPr lang="en-US" dirty="0"/>
              <a:t>, “Fixing the </a:t>
            </a:r>
            <a:r>
              <a:rPr lang="en-US" dirty="0" err="1"/>
              <a:t>traintest</a:t>
            </a:r>
            <a:r>
              <a:rPr lang="en-US" dirty="0"/>
              <a:t> resolution discrepancy,” </a:t>
            </a:r>
            <a:r>
              <a:rPr lang="en-US" i="1" dirty="0"/>
              <a:t>Advances in neural information processing systems</a:t>
            </a:r>
            <a:r>
              <a:rPr lang="en-US" dirty="0"/>
              <a:t>, vol. 32, 2019.</a:t>
            </a:r>
          </a:p>
          <a:p>
            <a:r>
              <a:rPr lang="en-US" dirty="0"/>
              <a:t>Kaggle, “Petals to the metal - flower classification on </a:t>
            </a:r>
            <a:r>
              <a:rPr lang="en-US" dirty="0" err="1"/>
              <a:t>tpu</a:t>
            </a:r>
            <a:r>
              <a:rPr lang="en-US" dirty="0"/>
              <a:t>,” https://web.archive.org/web/20221103061850/https://www.kaggle.com/competitions/tpu-getting-started/overview, accessed: 2022-11-28.</a:t>
            </a:r>
          </a:p>
          <a:p>
            <a:r>
              <a:rPr lang="en-US" dirty="0"/>
              <a:t>J. Kosecka, “Assignment 2 part 1: Multi-label image classification,” https://web.archive.org/web/20221129161130/https://cs.gmu.edu/∼</a:t>
            </a:r>
            <a:r>
              <a:rPr lang="en-US" dirty="0" err="1"/>
              <a:t>kosecka</a:t>
            </a:r>
            <a:r>
              <a:rPr lang="en-US" dirty="0"/>
              <a:t>/cs747/CS747 Assignment 2.html, accessed: 2022-11-29.</a:t>
            </a:r>
          </a:p>
          <a:p>
            <a:r>
              <a:rPr lang="en-US" dirty="0"/>
              <a:t>S. Chatterjee, “How to read </a:t>
            </a:r>
            <a:r>
              <a:rPr lang="en-US" dirty="0" err="1"/>
              <a:t>tfrecords</a:t>
            </a:r>
            <a:r>
              <a:rPr lang="en-US" dirty="0"/>
              <a:t> files in </a:t>
            </a:r>
            <a:r>
              <a:rPr lang="en-US" dirty="0" err="1"/>
              <a:t>pytorch</a:t>
            </a:r>
            <a:r>
              <a:rPr lang="en-US" dirty="0"/>
              <a:t>!” https://web.archive.org/web/20211023181816/https://medium.com/analytics-vidhya/how-to-read-tfrecords-files-in-pytorch-72763786743f, accessed: 2022-11-28.</a:t>
            </a:r>
          </a:p>
          <a:p>
            <a:r>
              <a:rPr lang="en-US" dirty="0"/>
              <a:t>J. Brownlee, “How to choose loss functions when training deep learning neural networks,” https://web.archive.org/web/20221103075117/https://machinelearningmastery.com/how-to-choose-loss-functions-when-training-deep-learning-neural-networks/, accessed: 2022-11-28.</a:t>
            </a:r>
          </a:p>
          <a:p>
            <a:r>
              <a:rPr lang="en-US" dirty="0"/>
              <a:t>H. Saleh, </a:t>
            </a:r>
            <a:r>
              <a:rPr lang="en-US" i="1" dirty="0"/>
              <a:t>Applied Deep Learning with PyTorch: Demystify neural networks with PyTorch</a:t>
            </a:r>
            <a:r>
              <a:rPr lang="en-US" dirty="0"/>
              <a:t>. </a:t>
            </a:r>
            <a:r>
              <a:rPr lang="en-US" dirty="0" err="1"/>
              <a:t>Packt</a:t>
            </a:r>
            <a:r>
              <a:rPr lang="en-US" dirty="0"/>
              <a:t> Publishing Ltd, 2019.</a:t>
            </a:r>
          </a:p>
          <a:p>
            <a:r>
              <a:rPr lang="en-US" dirty="0"/>
              <a:t>J. Brownlee, “How to use learning curves to diagnose machine learning model performance,” https://web.archive.org/web/20221103075114/https://machinelearningmastery.com/learning-curves-for-diagnosing-machine-learning-model-performance/, accessed: 2022-11-28.</a:t>
            </a:r>
          </a:p>
          <a:p>
            <a:r>
              <a:rPr lang="en-US" dirty="0"/>
              <a:t>T. P. Foundation, “torch,” https://web.archive.org/web/20221117021831/https://pytorch.org/docs/stable/torch.html, accessed: 2022-11-28.</a:t>
            </a:r>
          </a:p>
          <a:p>
            <a:r>
              <a:rPr lang="en-US" dirty="0"/>
              <a:t>C. Stephenson and T. Lee, “When and how </a:t>
            </a:r>
            <a:r>
              <a:rPr lang="en-US" dirty="0" err="1"/>
              <a:t>epochwise</a:t>
            </a:r>
            <a:r>
              <a:rPr lang="en-US" dirty="0"/>
              <a:t> double descent happens,” </a:t>
            </a:r>
            <a:r>
              <a:rPr lang="en-US" i="1" dirty="0" err="1"/>
              <a:t>arXiv</a:t>
            </a:r>
            <a:r>
              <a:rPr lang="en-US" i="1" dirty="0"/>
              <a:t> preprint arXiv:2108.12006</a:t>
            </a:r>
            <a:r>
              <a:rPr lang="en-US" dirty="0"/>
              <a:t>, 2021.</a:t>
            </a:r>
          </a:p>
          <a:p>
            <a:r>
              <a:rPr lang="en-US" dirty="0"/>
              <a:t>A. </a:t>
            </a:r>
            <a:r>
              <a:rPr lang="en-US" dirty="0" err="1"/>
              <a:t>Krizhevsky</a:t>
            </a:r>
            <a:r>
              <a:rPr lang="en-US" dirty="0"/>
              <a:t>, I. </a:t>
            </a:r>
            <a:r>
              <a:rPr lang="en-US" dirty="0" err="1"/>
              <a:t>Sutskever</a:t>
            </a:r>
            <a:r>
              <a:rPr lang="en-US" dirty="0"/>
              <a:t>, and G. E. Hinton, “</a:t>
            </a:r>
            <a:r>
              <a:rPr lang="en-US" dirty="0" err="1"/>
              <a:t>Imagenet</a:t>
            </a:r>
            <a:r>
              <a:rPr lang="en-US" dirty="0"/>
              <a:t> classification with deep convolutional neural networks,” </a:t>
            </a:r>
            <a:r>
              <a:rPr lang="en-US" i="1" dirty="0"/>
              <a:t>Communications of the ACM</a:t>
            </a:r>
            <a:r>
              <a:rPr lang="en-US" dirty="0"/>
              <a:t>, vol. 60, no. 6, pp. 84–90, 2017.</a:t>
            </a:r>
          </a:p>
          <a:p>
            <a:r>
              <a:rPr lang="en-US" dirty="0"/>
              <a:t>K. He, X. Zhang, S. Ren, and J. Sun, “Deep residual learning for image recognition,” in </a:t>
            </a:r>
            <a:r>
              <a:rPr lang="en-US" i="1" dirty="0"/>
              <a:t>Proceedings of the IEEE conference on computer vision and pattern recognition</a:t>
            </a:r>
            <a:r>
              <a:rPr lang="en-US" dirty="0"/>
              <a:t>, 2016, pp. 770-778</a:t>
            </a:r>
          </a:p>
        </p:txBody>
      </p:sp>
    </p:spTree>
    <p:extLst>
      <p:ext uri="{BB962C8B-B14F-4D97-AF65-F5344CB8AC3E}">
        <p14:creationId xmlns:p14="http://schemas.microsoft.com/office/powerpoint/2010/main" val="2937881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197096"/>
            <a:ext cx="9884664" cy="731520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7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slide: Who did what amount of the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BC30F-9491-9EFF-A59F-EFB34697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7538"/>
            <a:ext cx="10515600" cy="5264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Wren was the only person on the team.</a:t>
            </a:r>
          </a:p>
        </p:txBody>
      </p:sp>
    </p:spTree>
    <p:extLst>
      <p:ext uri="{BB962C8B-B14F-4D97-AF65-F5344CB8AC3E}">
        <p14:creationId xmlns:p14="http://schemas.microsoft.com/office/powerpoint/2010/main" val="275744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Overview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Problem, samples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Approach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7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197096"/>
            <a:ext cx="9884664" cy="731520"/>
          </a:xfrm>
        </p:spPr>
        <p:txBody>
          <a:bodyPr/>
          <a:lstStyle/>
          <a:p>
            <a:r>
              <a:rPr lang="en-US" dirty="0"/>
              <a:t>Problem, samples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916158"/>
            <a:ext cx="8695944" cy="1325880"/>
          </a:xfrm>
        </p:spPr>
        <p:txBody>
          <a:bodyPr/>
          <a:lstStyle/>
          <a:p>
            <a:r>
              <a:rPr lang="en-US" dirty="0"/>
              <a:t>Problem,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4041998"/>
            <a:ext cx="7744968" cy="1048747"/>
          </a:xfrm>
        </p:spPr>
        <p:txBody>
          <a:bodyPr>
            <a:normAutofit/>
          </a:bodyPr>
          <a:lstStyle/>
          <a:p>
            <a:r>
              <a:rPr lang="en-US" dirty="0"/>
              <a:t>Multiclass classification: Recognize 104 classes of flowers.</a:t>
            </a:r>
          </a:p>
          <a:p>
            <a:r>
              <a:rPr lang="en-US" dirty="0"/>
              <a:t>I chose to create my own architecture from scratch.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A5D68-3260-BBA1-3F3F-08670B7BE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570" y="1992556"/>
            <a:ext cx="7980860" cy="192542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CE65724-4836-24B0-BD15-90703B275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2903" y="5319346"/>
            <a:ext cx="1538654" cy="153865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5EAE1A7-4049-6CAD-B949-A4A571AF3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4478" y="5319346"/>
            <a:ext cx="1538654" cy="15386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25D6458-544A-ECE8-0811-6FD6499671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669"/>
          <a:stretch/>
        </p:blipFill>
        <p:spPr>
          <a:xfrm>
            <a:off x="6145824" y="5468110"/>
            <a:ext cx="1538654" cy="138988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72F0867-9975-6732-63F8-6ED3F022B9D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669"/>
          <a:stretch/>
        </p:blipFill>
        <p:spPr>
          <a:xfrm>
            <a:off x="4607170" y="5468112"/>
            <a:ext cx="1538654" cy="138988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C1BCAF2F-C41D-AA22-EB06-EFF8D1320A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8516" y="5319346"/>
            <a:ext cx="1538654" cy="153865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747FC5A-1747-BEBD-7544-88D67B9A78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9862" y="5330603"/>
            <a:ext cx="1538654" cy="153865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2B12A6E-B44F-51C1-90E4-487CE89463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53346" y="5319346"/>
            <a:ext cx="1538654" cy="153865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480DEED-53F4-7852-155B-F3A8EA4998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3346" y="3791949"/>
            <a:ext cx="1538654" cy="153865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6C9BD1E-6B9F-1383-DB46-8FD3D7F841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57742" y="2253295"/>
            <a:ext cx="1538654" cy="153865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E4FE67D-C3E4-8FBB-1C4C-1CD5E503FE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53346" y="714641"/>
            <a:ext cx="1538654" cy="153865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E0A4C16-A99A-6D69-C9F9-B8F5B263A47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49" y="5319346"/>
            <a:ext cx="1538654" cy="153865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8E4C2D1-4AD3-A405-E19C-AE69258606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4396" y="3780692"/>
            <a:ext cx="1538654" cy="1538654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F3D676B-F670-1D30-B9E8-E6F8B4F2CD3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8792" y="2242038"/>
            <a:ext cx="1538654" cy="153865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741598FB-07EA-1BEA-1B39-24DD2B312D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13188" y="703384"/>
            <a:ext cx="1538654" cy="153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2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197096"/>
            <a:ext cx="9884664" cy="731520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1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Making search easier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BC30F-9491-9EFF-A59F-EFB34697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2892" cy="4651376"/>
          </a:xfrm>
        </p:spPr>
        <p:txBody>
          <a:bodyPr/>
          <a:lstStyle/>
          <a:p>
            <a:r>
              <a:rPr lang="en-US" dirty="0"/>
              <a:t>Finding the right architecture &amp; hyperparameters takes many attempts.</a:t>
            </a:r>
          </a:p>
          <a:p>
            <a:pPr lvl="1"/>
            <a:r>
              <a:rPr lang="en-US" dirty="0"/>
              <a:t>Sped up by creating infrastructure to change layer </a:t>
            </a:r>
            <a:r>
              <a:rPr lang="en-US" dirty="0" err="1"/>
              <a:t>count+size</a:t>
            </a:r>
            <a:r>
              <a:rPr lang="en-US" dirty="0"/>
              <a:t> just by changing some integers at the top of the notebook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Had to rewrite Classifier class to respond to these, and adjust dimensionality so that layers would be compatible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57A3A-F0C7-79C0-E09E-429C8C74F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426" y="1825625"/>
            <a:ext cx="3934374" cy="2010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C902E7-1410-92F5-E5ED-BCC8E8EFB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265" y="5679981"/>
            <a:ext cx="6344535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7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6468208" cy="1325880"/>
          </a:xfrm>
        </p:spPr>
        <p:txBody>
          <a:bodyPr/>
          <a:lstStyle/>
          <a:p>
            <a:r>
              <a:rPr lang="en-US" dirty="0"/>
              <a:t>Approach – Coarse adjustment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BC30F-9491-9EFF-A59F-EFB34697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2892" cy="4651376"/>
          </a:xfrm>
        </p:spPr>
        <p:txBody>
          <a:bodyPr>
            <a:normAutofit/>
          </a:bodyPr>
          <a:lstStyle/>
          <a:p>
            <a:r>
              <a:rPr lang="en-US" dirty="0"/>
              <a:t>To speed up process, used 1/64</a:t>
            </a:r>
            <a:r>
              <a:rPr lang="en-US" baseline="30000" dirty="0"/>
              <a:t>th</a:t>
            </a:r>
            <a:r>
              <a:rPr lang="en-US" dirty="0"/>
              <a:t> of dataset.  (Used full dataset later for fine adjustment.)</a:t>
            </a:r>
          </a:p>
          <a:p>
            <a:r>
              <a:rPr lang="en-US" dirty="0"/>
              <a:t>Modified grid search</a:t>
            </a:r>
          </a:p>
          <a:p>
            <a:pPr lvl="1"/>
            <a:r>
              <a:rPr lang="en-US" dirty="0"/>
              <a:t>Specified values under consideration</a:t>
            </a:r>
          </a:p>
          <a:p>
            <a:pPr lvl="1"/>
            <a:r>
              <a:rPr lang="en-US" dirty="0"/>
              <a:t>Visited one attribute at a time</a:t>
            </a:r>
          </a:p>
          <a:p>
            <a:pPr lvl="1"/>
            <a:r>
              <a:rPr lang="en-US" dirty="0"/>
              <a:t>Found best value holding other attributes constant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22F31D-62B4-F7CB-075C-AA65473E0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624" y="0"/>
            <a:ext cx="4529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0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Fine adjustment with full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7541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BC30F-9491-9EFF-A59F-EFB34697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009"/>
            <a:ext cx="10515600" cy="864821"/>
          </a:xfrm>
        </p:spPr>
        <p:txBody>
          <a:bodyPr>
            <a:normAutofit/>
          </a:bodyPr>
          <a:lstStyle/>
          <a:p>
            <a:r>
              <a:rPr lang="en-US" dirty="0"/>
              <a:t>No more grid search.  Instead, nuanced tweaks guided by learning curves.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D42D50-2766-99B1-E0E5-D6E5D3409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7461"/>
            <a:ext cx="2613608" cy="19108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5A93F2-1CCC-0E61-AD2C-6843BC5C65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5"/>
          <a:stretch/>
        </p:blipFill>
        <p:spPr>
          <a:xfrm>
            <a:off x="2985040" y="3186561"/>
            <a:ext cx="2613608" cy="19116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D43CB3-4897-DB60-4520-BF3A031CA93A}"/>
              </a:ext>
            </a:extLst>
          </p:cNvPr>
          <p:cNvSpPr txBox="1"/>
          <p:nvPr/>
        </p:nvSpPr>
        <p:spPr>
          <a:xfrm rot="5400000">
            <a:off x="479725" y="4564357"/>
            <a:ext cx="467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overfitting.  Make model more expressive?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363569-E431-59C8-C2E2-DED328AF8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658" y="3186561"/>
            <a:ext cx="2613608" cy="19207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EAADEF-88F1-C03B-1C63-61D1D367A5EF}"/>
              </a:ext>
            </a:extLst>
          </p:cNvPr>
          <p:cNvSpPr txBox="1"/>
          <p:nvPr/>
        </p:nvSpPr>
        <p:spPr>
          <a:xfrm rot="5400000">
            <a:off x="3201117" y="4564357"/>
            <a:ext cx="517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 much overfitting.  Intensify data augmentation?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C5C2C78-1988-E4DB-D41C-B2C727467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4311" y="3122761"/>
            <a:ext cx="2613608" cy="19845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B83938-AC54-96AE-4F8B-939A85627096}"/>
              </a:ext>
            </a:extLst>
          </p:cNvPr>
          <p:cNvSpPr txBox="1"/>
          <p:nvPr/>
        </p:nvSpPr>
        <p:spPr>
          <a:xfrm rot="5400000">
            <a:off x="6666365" y="4235899"/>
            <a:ext cx="479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better.  Run for more epochs and increase weight decay to combat resulting overfitting?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0F84EE-CBD7-E01C-83AD-DD789DFB1137}"/>
              </a:ext>
            </a:extLst>
          </p:cNvPr>
          <p:cNvCxnSpPr>
            <a:cxnSpLocks/>
          </p:cNvCxnSpPr>
          <p:nvPr/>
        </p:nvCxnSpPr>
        <p:spPr>
          <a:xfrm>
            <a:off x="0" y="1987062"/>
            <a:ext cx="12262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11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197096"/>
            <a:ext cx="9884664" cy="7315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{B7729D3F-3D00-4BF8-BCF1-7500C5BAA62D}tf56410444_win32</Template>
  <TotalTime>468</TotalTime>
  <Words>706</Words>
  <Application>Microsoft Office PowerPoint</Application>
  <PresentationFormat>Widescreen</PresentationFormat>
  <Paragraphs>72</Paragraphs>
  <Slides>14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Finding a Well-Tuned Model for Kaggle’s Petals to the Metal Competition</vt:lpstr>
      <vt:lpstr>Overview</vt:lpstr>
      <vt:lpstr>Problem, samples</vt:lpstr>
      <vt:lpstr>Problem, samples</vt:lpstr>
      <vt:lpstr>Approach</vt:lpstr>
      <vt:lpstr>Approach – Making search easier</vt:lpstr>
      <vt:lpstr>Approach – Coarse adjustment</vt:lpstr>
      <vt:lpstr>Approach – Fine adjustment with full dataset</vt:lpstr>
      <vt:lpstr>Results</vt:lpstr>
      <vt:lpstr>Results – Final architecture</vt:lpstr>
      <vt:lpstr>Results – Comparison to pretrained nets</vt:lpstr>
      <vt:lpstr>References</vt:lpstr>
      <vt:lpstr>Q&amp;A</vt:lpstr>
      <vt:lpstr>Hidden slide: Who did what amount of the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Wren McQueary</dc:creator>
  <cp:lastModifiedBy>Wren McQueary</cp:lastModifiedBy>
  <cp:revision>155</cp:revision>
  <dcterms:created xsi:type="dcterms:W3CDTF">2022-11-01T21:40:16Z</dcterms:created>
  <dcterms:modified xsi:type="dcterms:W3CDTF">2022-11-30T21:33:26Z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