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46"/>
  </p:notesMasterIdLst>
  <p:sldIdLst>
    <p:sldId id="256" r:id="rId6"/>
    <p:sldId id="257" r:id="rId7"/>
    <p:sldId id="258" r:id="rId8"/>
    <p:sldId id="303" r:id="rId9"/>
    <p:sldId id="312" r:id="rId10"/>
    <p:sldId id="313" r:id="rId11"/>
    <p:sldId id="314" r:id="rId12"/>
    <p:sldId id="315" r:id="rId13"/>
    <p:sldId id="316" r:id="rId14"/>
    <p:sldId id="317" r:id="rId15"/>
    <p:sldId id="318" r:id="rId16"/>
    <p:sldId id="319" r:id="rId17"/>
    <p:sldId id="320" r:id="rId18"/>
    <p:sldId id="334" r:id="rId19"/>
    <p:sldId id="336" r:id="rId20"/>
    <p:sldId id="338" r:id="rId21"/>
    <p:sldId id="259" r:id="rId22"/>
    <p:sldId id="260" r:id="rId23"/>
    <p:sldId id="261" r:id="rId24"/>
    <p:sldId id="262" r:id="rId25"/>
    <p:sldId id="340" r:id="rId26"/>
    <p:sldId id="341" r:id="rId27"/>
    <p:sldId id="342" r:id="rId28"/>
    <p:sldId id="343" r:id="rId29"/>
    <p:sldId id="344" r:id="rId30"/>
    <p:sldId id="270" r:id="rId31"/>
    <p:sldId id="263" r:id="rId32"/>
    <p:sldId id="345" r:id="rId33"/>
    <p:sldId id="346" r:id="rId34"/>
    <p:sldId id="347" r:id="rId35"/>
    <p:sldId id="348" r:id="rId36"/>
    <p:sldId id="264" r:id="rId37"/>
    <p:sldId id="265" r:id="rId38"/>
    <p:sldId id="266" r:id="rId39"/>
    <p:sldId id="267" r:id="rId40"/>
    <p:sldId id="271" r:id="rId41"/>
    <p:sldId id="272" r:id="rId42"/>
    <p:sldId id="273" r:id="rId43"/>
    <p:sldId id="335" r:id="rId44"/>
    <p:sldId id="339" r:id="rId45"/>
  </p:sldIdLst>
  <p:sldSz cx="9144000" cy="5143500" type="screen16x9"/>
  <p:notesSz cx="6858000" cy="9144000"/>
  <p:custDataLst>
    <p:tags r:id="rId47"/>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7"/>
    <a:srgbClr val="6E6E6E"/>
    <a:srgbClr val="A5A5A5"/>
    <a:srgbClr val="888888"/>
    <a:srgbClr val="A27E55"/>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32D9A-3A9D-4B1E-9445-00BAA6743F21}" v="515" dt="2021-06-11T04:02:46.507"/>
    <p1510:client id="{2444BE6F-C232-4D2E-83AF-2671734B5E33}" v="12" dt="2021-06-10T23:20:51.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9271" autoAdjust="0"/>
  </p:normalViewPr>
  <p:slideViewPr>
    <p:cSldViewPr snapToGrid="0">
      <p:cViewPr varScale="1">
        <p:scale>
          <a:sx n="172" d="100"/>
          <a:sy n="172" d="100"/>
        </p:scale>
        <p:origin x="124" y="8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S::jimaf@uidaho.edu::0ad79d20-0c0e-4450-b16f-ea034fd808f3" providerId="AD" clId="Web-{2444BE6F-C232-4D2E-83AF-2671734B5E33}"/>
    <pc:docChg chg="modSld">
      <pc:chgData name="Alves-Foss, Jim (jimaf@uidaho.edu)" userId="S::jimaf@uidaho.edu::0ad79d20-0c0e-4450-b16f-ea034fd808f3" providerId="AD" clId="Web-{2444BE6F-C232-4D2E-83AF-2671734B5E33}" dt="2021-06-10T23:20:51.571" v="11" actId="20577"/>
      <pc:docMkLst>
        <pc:docMk/>
      </pc:docMkLst>
      <pc:sldChg chg="modSp">
        <pc:chgData name="Alves-Foss, Jim (jimaf@uidaho.edu)" userId="S::jimaf@uidaho.edu::0ad79d20-0c0e-4450-b16f-ea034fd808f3" providerId="AD" clId="Web-{2444BE6F-C232-4D2E-83AF-2671734B5E33}" dt="2021-06-10T23:20:51.571" v="11" actId="20577"/>
        <pc:sldMkLst>
          <pc:docMk/>
          <pc:sldMk cId="3836600023" sldId="258"/>
        </pc:sldMkLst>
        <pc:spChg chg="mod">
          <ac:chgData name="Alves-Foss, Jim (jimaf@uidaho.edu)" userId="S::jimaf@uidaho.edu::0ad79d20-0c0e-4450-b16f-ea034fd808f3" providerId="AD" clId="Web-{2444BE6F-C232-4D2E-83AF-2671734B5E33}" dt="2021-06-10T23:20:51.571" v="11" actId="20577"/>
          <ac:spMkLst>
            <pc:docMk/>
            <pc:sldMk cId="3836600023" sldId="258"/>
            <ac:spMk id="6" creationId="{4CE63EBF-B067-4C7A-9604-3E6654723F4F}"/>
          </ac:spMkLst>
        </pc:spChg>
      </pc:sldChg>
    </pc:docChg>
  </pc:docChgLst>
  <pc:docChgLst>
    <pc:chgData name="Alves-Foss, Jim (jimaf@uidaho.edu)" userId="0ad79d20-0c0e-4450-b16f-ea034fd808f3" providerId="ADAL" clId="{23532D9A-3A9D-4B1E-9445-00BAA6743F21}"/>
    <pc:docChg chg="undo custSel addSld delSld modSld sldOrd">
      <pc:chgData name="Alves-Foss, Jim (jimaf@uidaho.edu)" userId="0ad79d20-0c0e-4450-b16f-ea034fd808f3" providerId="ADAL" clId="{23532D9A-3A9D-4B1E-9445-00BAA6743F21}" dt="2021-06-11T04:02:23.205" v="4277" actId="113"/>
      <pc:docMkLst>
        <pc:docMk/>
      </pc:docMkLst>
      <pc:sldChg chg="modSp mod">
        <pc:chgData name="Alves-Foss, Jim (jimaf@uidaho.edu)" userId="0ad79d20-0c0e-4450-b16f-ea034fd808f3" providerId="ADAL" clId="{23532D9A-3A9D-4B1E-9445-00BAA6743F21}" dt="2021-06-10T23:21:48.598" v="31" actId="20577"/>
        <pc:sldMkLst>
          <pc:docMk/>
          <pc:sldMk cId="3836600023" sldId="258"/>
        </pc:sldMkLst>
        <pc:spChg chg="mod">
          <ac:chgData name="Alves-Foss, Jim (jimaf@uidaho.edu)" userId="0ad79d20-0c0e-4450-b16f-ea034fd808f3" providerId="ADAL" clId="{23532D9A-3A9D-4B1E-9445-00BAA6743F21}" dt="2021-06-10T23:21:48.598" v="31" actId="20577"/>
          <ac:spMkLst>
            <pc:docMk/>
            <pc:sldMk cId="3836600023" sldId="258"/>
            <ac:spMk id="6" creationId="{4CE63EBF-B067-4C7A-9604-3E6654723F4F}"/>
          </ac:spMkLst>
        </pc:spChg>
      </pc:sldChg>
      <pc:sldChg chg="modSp mod">
        <pc:chgData name="Alves-Foss, Jim (jimaf@uidaho.edu)" userId="0ad79d20-0c0e-4450-b16f-ea034fd808f3" providerId="ADAL" clId="{23532D9A-3A9D-4B1E-9445-00BAA6743F21}" dt="2021-06-10T23:22:08.588" v="33" actId="113"/>
        <pc:sldMkLst>
          <pc:docMk/>
          <pc:sldMk cId="3898771153" sldId="259"/>
        </pc:sldMkLst>
        <pc:spChg chg="mod">
          <ac:chgData name="Alves-Foss, Jim (jimaf@uidaho.edu)" userId="0ad79d20-0c0e-4450-b16f-ea034fd808f3" providerId="ADAL" clId="{23532D9A-3A9D-4B1E-9445-00BAA6743F21}" dt="2021-06-10T23:22:08.588" v="33" actId="113"/>
          <ac:spMkLst>
            <pc:docMk/>
            <pc:sldMk cId="3898771153" sldId="259"/>
            <ac:spMk id="3" creationId="{4565531F-D623-4549-9AD1-0FA9AB12CB42}"/>
          </ac:spMkLst>
        </pc:spChg>
      </pc:sldChg>
      <pc:sldChg chg="modSp mod">
        <pc:chgData name="Alves-Foss, Jim (jimaf@uidaho.edu)" userId="0ad79d20-0c0e-4450-b16f-ea034fd808f3" providerId="ADAL" clId="{23532D9A-3A9D-4B1E-9445-00BAA6743F21}" dt="2021-06-10T23:22:17.397" v="35" actId="113"/>
        <pc:sldMkLst>
          <pc:docMk/>
          <pc:sldMk cId="2027080212" sldId="260"/>
        </pc:sldMkLst>
        <pc:spChg chg="mod">
          <ac:chgData name="Alves-Foss, Jim (jimaf@uidaho.edu)" userId="0ad79d20-0c0e-4450-b16f-ea034fd808f3" providerId="ADAL" clId="{23532D9A-3A9D-4B1E-9445-00BAA6743F21}" dt="2021-06-10T23:22:17.397" v="35" actId="113"/>
          <ac:spMkLst>
            <pc:docMk/>
            <pc:sldMk cId="2027080212" sldId="260"/>
            <ac:spMk id="3" creationId="{2172296B-F737-4721-95CB-29458EEC6011}"/>
          </ac:spMkLst>
        </pc:spChg>
      </pc:sldChg>
      <pc:sldChg chg="modSp mod">
        <pc:chgData name="Alves-Foss, Jim (jimaf@uidaho.edu)" userId="0ad79d20-0c0e-4450-b16f-ea034fd808f3" providerId="ADAL" clId="{23532D9A-3A9D-4B1E-9445-00BAA6743F21}" dt="2021-06-10T23:22:23.123" v="37" actId="113"/>
        <pc:sldMkLst>
          <pc:docMk/>
          <pc:sldMk cId="1716178033" sldId="261"/>
        </pc:sldMkLst>
        <pc:spChg chg="mod">
          <ac:chgData name="Alves-Foss, Jim (jimaf@uidaho.edu)" userId="0ad79d20-0c0e-4450-b16f-ea034fd808f3" providerId="ADAL" clId="{23532D9A-3A9D-4B1E-9445-00BAA6743F21}" dt="2021-06-10T23:22:23.123" v="37" actId="113"/>
          <ac:spMkLst>
            <pc:docMk/>
            <pc:sldMk cId="1716178033" sldId="261"/>
            <ac:spMk id="3" creationId="{7D5FE70A-9C54-41FD-BEBE-9C22C519D442}"/>
          </ac:spMkLst>
        </pc:spChg>
      </pc:sldChg>
      <pc:sldChg chg="modSp mod">
        <pc:chgData name="Alves-Foss, Jim (jimaf@uidaho.edu)" userId="0ad79d20-0c0e-4450-b16f-ea034fd808f3" providerId="ADAL" clId="{23532D9A-3A9D-4B1E-9445-00BAA6743F21}" dt="2021-06-10T23:22:53.901" v="39" actId="20577"/>
        <pc:sldMkLst>
          <pc:docMk/>
          <pc:sldMk cId="1619633389" sldId="266"/>
        </pc:sldMkLst>
        <pc:spChg chg="mod">
          <ac:chgData name="Alves-Foss, Jim (jimaf@uidaho.edu)" userId="0ad79d20-0c0e-4450-b16f-ea034fd808f3" providerId="ADAL" clId="{23532D9A-3A9D-4B1E-9445-00BAA6743F21}" dt="2021-06-10T23:22:53.901" v="39" actId="20577"/>
          <ac:spMkLst>
            <pc:docMk/>
            <pc:sldMk cId="1619633389" sldId="266"/>
            <ac:spMk id="3" creationId="{66D3186B-894F-4D4F-A46B-F7FE470FC9E2}"/>
          </ac:spMkLst>
        </pc:spChg>
      </pc:sldChg>
      <pc:sldChg chg="modSp mod ord">
        <pc:chgData name="Alves-Foss, Jim (jimaf@uidaho.edu)" userId="0ad79d20-0c0e-4450-b16f-ea034fd808f3" providerId="ADAL" clId="{23532D9A-3A9D-4B1E-9445-00BAA6743F21}" dt="2021-06-11T04:02:23.205" v="4277" actId="113"/>
        <pc:sldMkLst>
          <pc:docMk/>
          <pc:sldMk cId="2275759171" sldId="270"/>
        </pc:sldMkLst>
        <pc:spChg chg="mod">
          <ac:chgData name="Alves-Foss, Jim (jimaf@uidaho.edu)" userId="0ad79d20-0c0e-4450-b16f-ea034fd808f3" providerId="ADAL" clId="{23532D9A-3A9D-4B1E-9445-00BAA6743F21}" dt="2021-06-11T04:01:16.712" v="4204" actId="20577"/>
          <ac:spMkLst>
            <pc:docMk/>
            <pc:sldMk cId="2275759171" sldId="270"/>
            <ac:spMk id="2" creationId="{5EA43614-6BCC-46B3-BD9D-0356E4BE3D72}"/>
          </ac:spMkLst>
        </pc:spChg>
        <pc:spChg chg="mod">
          <ac:chgData name="Alves-Foss, Jim (jimaf@uidaho.edu)" userId="0ad79d20-0c0e-4450-b16f-ea034fd808f3" providerId="ADAL" clId="{23532D9A-3A9D-4B1E-9445-00BAA6743F21}" dt="2021-06-11T04:02:23.205" v="4277" actId="113"/>
          <ac:spMkLst>
            <pc:docMk/>
            <pc:sldMk cId="2275759171" sldId="270"/>
            <ac:spMk id="3" creationId="{0617A99B-924A-44D1-9183-288559965B79}"/>
          </ac:spMkLst>
        </pc:spChg>
      </pc:sldChg>
      <pc:sldChg chg="modSp mod">
        <pc:chgData name="Alves-Foss, Jim (jimaf@uidaho.edu)" userId="0ad79d20-0c0e-4450-b16f-ea034fd808f3" providerId="ADAL" clId="{23532D9A-3A9D-4B1E-9445-00BAA6743F21}" dt="2021-06-10T23:39:06.584" v="261" actId="20577"/>
        <pc:sldMkLst>
          <pc:docMk/>
          <pc:sldMk cId="0" sldId="303"/>
        </pc:sldMkLst>
        <pc:spChg chg="mod">
          <ac:chgData name="Alves-Foss, Jim (jimaf@uidaho.edu)" userId="0ad79d20-0c0e-4450-b16f-ea034fd808f3" providerId="ADAL" clId="{23532D9A-3A9D-4B1E-9445-00BAA6743F21}" dt="2021-06-10T23:36:37.781" v="47" actId="20577"/>
          <ac:spMkLst>
            <pc:docMk/>
            <pc:sldMk cId="0" sldId="303"/>
            <ac:spMk id="14337" creationId="{00000000-0000-0000-0000-000000000000}"/>
          </ac:spMkLst>
        </pc:spChg>
        <pc:spChg chg="mod">
          <ac:chgData name="Alves-Foss, Jim (jimaf@uidaho.edu)" userId="0ad79d20-0c0e-4450-b16f-ea034fd808f3" providerId="ADAL" clId="{23532D9A-3A9D-4B1E-9445-00BAA6743F21}" dt="2021-06-10T23:39:06.584" v="261" actId="20577"/>
          <ac:spMkLst>
            <pc:docMk/>
            <pc:sldMk cId="0" sldId="303"/>
            <ac:spMk id="14338" creationId="{00000000-0000-0000-0000-000000000000}"/>
          </ac:spMkLst>
        </pc:spChg>
      </pc:sldChg>
      <pc:sldChg chg="modSp mod">
        <pc:chgData name="Alves-Foss, Jim (jimaf@uidaho.edu)" userId="0ad79d20-0c0e-4450-b16f-ea034fd808f3" providerId="ADAL" clId="{23532D9A-3A9D-4B1E-9445-00BAA6743F21}" dt="2021-06-10T23:23:22.794" v="41" actId="1076"/>
        <pc:sldMkLst>
          <pc:docMk/>
          <pc:sldMk cId="3537533887" sldId="335"/>
        </pc:sldMkLst>
        <pc:spChg chg="mod">
          <ac:chgData name="Alves-Foss, Jim (jimaf@uidaho.edu)" userId="0ad79d20-0c0e-4450-b16f-ea034fd808f3" providerId="ADAL" clId="{23532D9A-3A9D-4B1E-9445-00BAA6743F21}" dt="2021-06-10T23:23:22.794" v="41" actId="1076"/>
          <ac:spMkLst>
            <pc:docMk/>
            <pc:sldMk cId="3537533887" sldId="335"/>
            <ac:spMk id="3" creationId="{7124996D-C4BF-4373-BEBC-70A320FA1C12}"/>
          </ac:spMkLst>
        </pc:spChg>
      </pc:sldChg>
      <pc:sldChg chg="modSp new mod">
        <pc:chgData name="Alves-Foss, Jim (jimaf@uidaho.edu)" userId="0ad79d20-0c0e-4450-b16f-ea034fd808f3" providerId="ADAL" clId="{23532D9A-3A9D-4B1E-9445-00BAA6743F21}" dt="2021-06-11T00:02:10.413" v="514" actId="20577"/>
        <pc:sldMkLst>
          <pc:docMk/>
          <pc:sldMk cId="953218765" sldId="340"/>
        </pc:sldMkLst>
        <pc:spChg chg="mod">
          <ac:chgData name="Alves-Foss, Jim (jimaf@uidaho.edu)" userId="0ad79d20-0c0e-4450-b16f-ea034fd808f3" providerId="ADAL" clId="{23532D9A-3A9D-4B1E-9445-00BAA6743F21}" dt="2021-06-11T00:00:54.027" v="278" actId="20577"/>
          <ac:spMkLst>
            <pc:docMk/>
            <pc:sldMk cId="953218765" sldId="340"/>
            <ac:spMk id="2" creationId="{172CECD7-A7C7-4AB0-A660-5DEF0DA043E1}"/>
          </ac:spMkLst>
        </pc:spChg>
        <pc:spChg chg="mod">
          <ac:chgData name="Alves-Foss, Jim (jimaf@uidaho.edu)" userId="0ad79d20-0c0e-4450-b16f-ea034fd808f3" providerId="ADAL" clId="{23532D9A-3A9D-4B1E-9445-00BAA6743F21}" dt="2021-06-11T00:02:10.413" v="514" actId="20577"/>
          <ac:spMkLst>
            <pc:docMk/>
            <pc:sldMk cId="953218765" sldId="340"/>
            <ac:spMk id="3" creationId="{35074580-B325-4B56-BF43-2D1E523498F1}"/>
          </ac:spMkLst>
        </pc:spChg>
      </pc:sldChg>
      <pc:sldChg chg="modSp new mod">
        <pc:chgData name="Alves-Foss, Jim (jimaf@uidaho.edu)" userId="0ad79d20-0c0e-4450-b16f-ea034fd808f3" providerId="ADAL" clId="{23532D9A-3A9D-4B1E-9445-00BAA6743F21}" dt="2021-06-11T00:18:13.005" v="950" actId="15"/>
        <pc:sldMkLst>
          <pc:docMk/>
          <pc:sldMk cId="676003143" sldId="341"/>
        </pc:sldMkLst>
        <pc:spChg chg="mod">
          <ac:chgData name="Alves-Foss, Jim (jimaf@uidaho.edu)" userId="0ad79d20-0c0e-4450-b16f-ea034fd808f3" providerId="ADAL" clId="{23532D9A-3A9D-4B1E-9445-00BAA6743F21}" dt="2021-06-11T00:02:28.601" v="531" actId="20577"/>
          <ac:spMkLst>
            <pc:docMk/>
            <pc:sldMk cId="676003143" sldId="341"/>
            <ac:spMk id="2" creationId="{D0DFEA34-7EDF-4089-A333-9B075175F549}"/>
          </ac:spMkLst>
        </pc:spChg>
        <pc:spChg chg="mod">
          <ac:chgData name="Alves-Foss, Jim (jimaf@uidaho.edu)" userId="0ad79d20-0c0e-4450-b16f-ea034fd808f3" providerId="ADAL" clId="{23532D9A-3A9D-4B1E-9445-00BAA6743F21}" dt="2021-06-11T00:18:13.005" v="950" actId="15"/>
          <ac:spMkLst>
            <pc:docMk/>
            <pc:sldMk cId="676003143" sldId="341"/>
            <ac:spMk id="3" creationId="{70366E48-546D-473A-A914-9FF052DE31C6}"/>
          </ac:spMkLst>
        </pc:spChg>
      </pc:sldChg>
      <pc:sldChg chg="modSp add mod ord">
        <pc:chgData name="Alves-Foss, Jim (jimaf@uidaho.edu)" userId="0ad79d20-0c0e-4450-b16f-ea034fd808f3" providerId="ADAL" clId="{23532D9A-3A9D-4B1E-9445-00BAA6743F21}" dt="2021-06-11T03:38:14.096" v="1564" actId="20577"/>
        <pc:sldMkLst>
          <pc:docMk/>
          <pc:sldMk cId="342158171" sldId="342"/>
        </pc:sldMkLst>
        <pc:spChg chg="mod">
          <ac:chgData name="Alves-Foss, Jim (jimaf@uidaho.edu)" userId="0ad79d20-0c0e-4450-b16f-ea034fd808f3" providerId="ADAL" clId="{23532D9A-3A9D-4B1E-9445-00BAA6743F21}" dt="2021-06-11T00:21:29.772" v="1392" actId="20577"/>
          <ac:spMkLst>
            <pc:docMk/>
            <pc:sldMk cId="342158171" sldId="342"/>
            <ac:spMk id="2" creationId="{D0DFEA34-7EDF-4089-A333-9B075175F549}"/>
          </ac:spMkLst>
        </pc:spChg>
        <pc:spChg chg="mod">
          <ac:chgData name="Alves-Foss, Jim (jimaf@uidaho.edu)" userId="0ad79d20-0c0e-4450-b16f-ea034fd808f3" providerId="ADAL" clId="{23532D9A-3A9D-4B1E-9445-00BAA6743F21}" dt="2021-06-11T03:38:14.096" v="1564" actId="20577"/>
          <ac:spMkLst>
            <pc:docMk/>
            <pc:sldMk cId="342158171" sldId="342"/>
            <ac:spMk id="3" creationId="{70366E48-546D-473A-A914-9FF052DE31C6}"/>
          </ac:spMkLst>
        </pc:spChg>
      </pc:sldChg>
      <pc:sldChg chg="modSp new del mod">
        <pc:chgData name="Alves-Foss, Jim (jimaf@uidaho.edu)" userId="0ad79d20-0c0e-4450-b16f-ea034fd808f3" providerId="ADAL" clId="{23532D9A-3A9D-4B1E-9445-00BAA6743F21}" dt="2021-06-11T00:18:17.773" v="951" actId="47"/>
        <pc:sldMkLst>
          <pc:docMk/>
          <pc:sldMk cId="2728278557" sldId="342"/>
        </pc:sldMkLst>
        <pc:spChg chg="mod">
          <ac:chgData name="Alves-Foss, Jim (jimaf@uidaho.edu)" userId="0ad79d20-0c0e-4450-b16f-ea034fd808f3" providerId="ADAL" clId="{23532D9A-3A9D-4B1E-9445-00BAA6743F21}" dt="2021-06-11T00:10:16.938" v="807" actId="20577"/>
          <ac:spMkLst>
            <pc:docMk/>
            <pc:sldMk cId="2728278557" sldId="342"/>
            <ac:spMk id="2" creationId="{60F86C95-F7C9-4E0A-903E-AE4EDD506A1B}"/>
          </ac:spMkLst>
        </pc:spChg>
        <pc:spChg chg="mod">
          <ac:chgData name="Alves-Foss, Jim (jimaf@uidaho.edu)" userId="0ad79d20-0c0e-4450-b16f-ea034fd808f3" providerId="ADAL" clId="{23532D9A-3A9D-4B1E-9445-00BAA6743F21}" dt="2021-06-11T00:17:45.664" v="946" actId="15"/>
          <ac:spMkLst>
            <pc:docMk/>
            <pc:sldMk cId="2728278557" sldId="342"/>
            <ac:spMk id="3" creationId="{50879576-13DD-444E-915C-E6F4E8F7EC82}"/>
          </ac:spMkLst>
        </pc:spChg>
      </pc:sldChg>
      <pc:sldChg chg="modSp add mod">
        <pc:chgData name="Alves-Foss, Jim (jimaf@uidaho.edu)" userId="0ad79d20-0c0e-4450-b16f-ea034fd808f3" providerId="ADAL" clId="{23532D9A-3A9D-4B1E-9445-00BAA6743F21}" dt="2021-06-11T03:38:08.173" v="1562" actId="20577"/>
        <pc:sldMkLst>
          <pc:docMk/>
          <pc:sldMk cId="380473660" sldId="343"/>
        </pc:sldMkLst>
        <pc:spChg chg="mod">
          <ac:chgData name="Alves-Foss, Jim (jimaf@uidaho.edu)" userId="0ad79d20-0c0e-4450-b16f-ea034fd808f3" providerId="ADAL" clId="{23532D9A-3A9D-4B1E-9445-00BAA6743F21}" dt="2021-06-11T00:21:36.975" v="1411" actId="20577"/>
          <ac:spMkLst>
            <pc:docMk/>
            <pc:sldMk cId="380473660" sldId="343"/>
            <ac:spMk id="2" creationId="{D0DFEA34-7EDF-4089-A333-9B075175F549}"/>
          </ac:spMkLst>
        </pc:spChg>
        <pc:spChg chg="mod">
          <ac:chgData name="Alves-Foss, Jim (jimaf@uidaho.edu)" userId="0ad79d20-0c0e-4450-b16f-ea034fd808f3" providerId="ADAL" clId="{23532D9A-3A9D-4B1E-9445-00BAA6743F21}" dt="2021-06-11T03:38:08.173" v="1562" actId="20577"/>
          <ac:spMkLst>
            <pc:docMk/>
            <pc:sldMk cId="380473660" sldId="343"/>
            <ac:spMk id="3" creationId="{70366E48-546D-473A-A914-9FF052DE31C6}"/>
          </ac:spMkLst>
        </pc:spChg>
      </pc:sldChg>
      <pc:sldChg chg="modSp new mod">
        <pc:chgData name="Alves-Foss, Jim (jimaf@uidaho.edu)" userId="0ad79d20-0c0e-4450-b16f-ea034fd808f3" providerId="ADAL" clId="{23532D9A-3A9D-4B1E-9445-00BAA6743F21}" dt="2021-06-11T03:42:38.410" v="1856" actId="20577"/>
        <pc:sldMkLst>
          <pc:docMk/>
          <pc:sldMk cId="3313720974" sldId="344"/>
        </pc:sldMkLst>
        <pc:spChg chg="mod">
          <ac:chgData name="Alves-Foss, Jim (jimaf@uidaho.edu)" userId="0ad79d20-0c0e-4450-b16f-ea034fd808f3" providerId="ADAL" clId="{23532D9A-3A9D-4B1E-9445-00BAA6743F21}" dt="2021-06-11T03:36:48.143" v="1455" actId="20577"/>
          <ac:spMkLst>
            <pc:docMk/>
            <pc:sldMk cId="3313720974" sldId="344"/>
            <ac:spMk id="2" creationId="{26C86A1E-FAE2-49CB-8EA3-DD80BFA08CA7}"/>
          </ac:spMkLst>
        </pc:spChg>
        <pc:spChg chg="mod">
          <ac:chgData name="Alves-Foss, Jim (jimaf@uidaho.edu)" userId="0ad79d20-0c0e-4450-b16f-ea034fd808f3" providerId="ADAL" clId="{23532D9A-3A9D-4B1E-9445-00BAA6743F21}" dt="2021-06-11T03:42:38.410" v="1856" actId="20577"/>
          <ac:spMkLst>
            <pc:docMk/>
            <pc:sldMk cId="3313720974" sldId="344"/>
            <ac:spMk id="3" creationId="{1E53E08B-A13C-4D1B-B926-3774C8050DB2}"/>
          </ac:spMkLst>
        </pc:spChg>
      </pc:sldChg>
      <pc:sldChg chg="modSp new mod">
        <pc:chgData name="Alves-Foss, Jim (jimaf@uidaho.edu)" userId="0ad79d20-0c0e-4450-b16f-ea034fd808f3" providerId="ADAL" clId="{23532D9A-3A9D-4B1E-9445-00BAA6743F21}" dt="2021-06-11T03:49:37.976" v="2577" actId="20577"/>
        <pc:sldMkLst>
          <pc:docMk/>
          <pc:sldMk cId="2521598048" sldId="345"/>
        </pc:sldMkLst>
        <pc:spChg chg="mod">
          <ac:chgData name="Alves-Foss, Jim (jimaf@uidaho.edu)" userId="0ad79d20-0c0e-4450-b16f-ea034fd808f3" providerId="ADAL" clId="{23532D9A-3A9D-4B1E-9445-00BAA6743F21}" dt="2021-06-11T03:47:55.905" v="2380" actId="20577"/>
          <ac:spMkLst>
            <pc:docMk/>
            <pc:sldMk cId="2521598048" sldId="345"/>
            <ac:spMk id="2" creationId="{DFC35D36-9EFA-414B-81A2-9C901FEB188F}"/>
          </ac:spMkLst>
        </pc:spChg>
        <pc:spChg chg="mod">
          <ac:chgData name="Alves-Foss, Jim (jimaf@uidaho.edu)" userId="0ad79d20-0c0e-4450-b16f-ea034fd808f3" providerId="ADAL" clId="{23532D9A-3A9D-4B1E-9445-00BAA6743F21}" dt="2021-06-11T03:49:37.976" v="2577" actId="20577"/>
          <ac:spMkLst>
            <pc:docMk/>
            <pc:sldMk cId="2521598048" sldId="345"/>
            <ac:spMk id="3" creationId="{3CD65118-5E9C-4E44-B258-6B4377EB9FFB}"/>
          </ac:spMkLst>
        </pc:spChg>
      </pc:sldChg>
      <pc:sldChg chg="modSp new del mod">
        <pc:chgData name="Alves-Foss, Jim (jimaf@uidaho.edu)" userId="0ad79d20-0c0e-4450-b16f-ea034fd808f3" providerId="ADAL" clId="{23532D9A-3A9D-4B1E-9445-00BAA6743F21}" dt="2021-06-11T03:47:23.853" v="2352" actId="47"/>
        <pc:sldMkLst>
          <pc:docMk/>
          <pc:sldMk cId="3989660696" sldId="345"/>
        </pc:sldMkLst>
        <pc:spChg chg="mod">
          <ac:chgData name="Alves-Foss, Jim (jimaf@uidaho.edu)" userId="0ad79d20-0c0e-4450-b16f-ea034fd808f3" providerId="ADAL" clId="{23532D9A-3A9D-4B1E-9445-00BAA6743F21}" dt="2021-06-11T03:42:46.697" v="1872" actId="20577"/>
          <ac:spMkLst>
            <pc:docMk/>
            <pc:sldMk cId="3989660696" sldId="345"/>
            <ac:spMk id="2" creationId="{414FB04B-A75E-40B1-B116-855A0C186E47}"/>
          </ac:spMkLst>
        </pc:spChg>
        <pc:spChg chg="mod">
          <ac:chgData name="Alves-Foss, Jim (jimaf@uidaho.edu)" userId="0ad79d20-0c0e-4450-b16f-ea034fd808f3" providerId="ADAL" clId="{23532D9A-3A9D-4B1E-9445-00BAA6743F21}" dt="2021-06-11T03:47:00.550" v="2341" actId="21"/>
          <ac:spMkLst>
            <pc:docMk/>
            <pc:sldMk cId="3989660696" sldId="345"/>
            <ac:spMk id="3" creationId="{F41AD44C-7183-4174-889F-276687ACD217}"/>
          </ac:spMkLst>
        </pc:spChg>
      </pc:sldChg>
      <pc:sldChg chg="modSp new mod">
        <pc:chgData name="Alves-Foss, Jim (jimaf@uidaho.edu)" userId="0ad79d20-0c0e-4450-b16f-ea034fd808f3" providerId="ADAL" clId="{23532D9A-3A9D-4B1E-9445-00BAA6743F21}" dt="2021-06-11T03:53:07.284" v="3107" actId="20577"/>
        <pc:sldMkLst>
          <pc:docMk/>
          <pc:sldMk cId="391280099" sldId="346"/>
        </pc:sldMkLst>
        <pc:spChg chg="mod">
          <ac:chgData name="Alves-Foss, Jim (jimaf@uidaho.edu)" userId="0ad79d20-0c0e-4450-b16f-ea034fd808f3" providerId="ADAL" clId="{23532D9A-3A9D-4B1E-9445-00BAA6743F21}" dt="2021-06-11T03:49:56.492" v="2600" actId="20577"/>
          <ac:spMkLst>
            <pc:docMk/>
            <pc:sldMk cId="391280099" sldId="346"/>
            <ac:spMk id="2" creationId="{C7345113-4015-40FB-AEF4-0EDDA3F29D67}"/>
          </ac:spMkLst>
        </pc:spChg>
        <pc:spChg chg="mod">
          <ac:chgData name="Alves-Foss, Jim (jimaf@uidaho.edu)" userId="0ad79d20-0c0e-4450-b16f-ea034fd808f3" providerId="ADAL" clId="{23532D9A-3A9D-4B1E-9445-00BAA6743F21}" dt="2021-06-11T03:53:07.284" v="3107" actId="20577"/>
          <ac:spMkLst>
            <pc:docMk/>
            <pc:sldMk cId="391280099" sldId="346"/>
            <ac:spMk id="3" creationId="{7DE6A107-0854-4DC2-8764-8F1E002F7D19}"/>
          </ac:spMkLst>
        </pc:spChg>
      </pc:sldChg>
      <pc:sldChg chg="modSp new mod">
        <pc:chgData name="Alves-Foss, Jim (jimaf@uidaho.edu)" userId="0ad79d20-0c0e-4450-b16f-ea034fd808f3" providerId="ADAL" clId="{23532D9A-3A9D-4B1E-9445-00BAA6743F21}" dt="2021-06-11T03:56:06.269" v="3638" actId="20577"/>
        <pc:sldMkLst>
          <pc:docMk/>
          <pc:sldMk cId="163032817" sldId="347"/>
        </pc:sldMkLst>
        <pc:spChg chg="mod">
          <ac:chgData name="Alves-Foss, Jim (jimaf@uidaho.edu)" userId="0ad79d20-0c0e-4450-b16f-ea034fd808f3" providerId="ADAL" clId="{23532D9A-3A9D-4B1E-9445-00BAA6743F21}" dt="2021-06-11T03:53:22.136" v="3132" actId="20577"/>
          <ac:spMkLst>
            <pc:docMk/>
            <pc:sldMk cId="163032817" sldId="347"/>
            <ac:spMk id="2" creationId="{2B4E2A12-6BF3-4A1E-8ECD-CB24DF99B874}"/>
          </ac:spMkLst>
        </pc:spChg>
        <pc:spChg chg="mod">
          <ac:chgData name="Alves-Foss, Jim (jimaf@uidaho.edu)" userId="0ad79d20-0c0e-4450-b16f-ea034fd808f3" providerId="ADAL" clId="{23532D9A-3A9D-4B1E-9445-00BAA6743F21}" dt="2021-06-11T03:56:06.269" v="3638" actId="20577"/>
          <ac:spMkLst>
            <pc:docMk/>
            <pc:sldMk cId="163032817" sldId="347"/>
            <ac:spMk id="3" creationId="{FDC29EA9-119C-4388-A9D9-EFC784D2BFBB}"/>
          </ac:spMkLst>
        </pc:spChg>
      </pc:sldChg>
      <pc:sldChg chg="modSp new mod">
        <pc:chgData name="Alves-Foss, Jim (jimaf@uidaho.edu)" userId="0ad79d20-0c0e-4450-b16f-ea034fd808f3" providerId="ADAL" clId="{23532D9A-3A9D-4B1E-9445-00BAA6743F21}" dt="2021-06-11T03:59:42.940" v="4196" actId="20577"/>
        <pc:sldMkLst>
          <pc:docMk/>
          <pc:sldMk cId="1347234985" sldId="348"/>
        </pc:sldMkLst>
        <pc:spChg chg="mod">
          <ac:chgData name="Alves-Foss, Jim (jimaf@uidaho.edu)" userId="0ad79d20-0c0e-4450-b16f-ea034fd808f3" providerId="ADAL" clId="{23532D9A-3A9D-4B1E-9445-00BAA6743F21}" dt="2021-06-11T03:56:40.683" v="3671" actId="20577"/>
          <ac:spMkLst>
            <pc:docMk/>
            <pc:sldMk cId="1347234985" sldId="348"/>
            <ac:spMk id="2" creationId="{D8B7A652-A88E-406A-8619-0DE6EE40C646}"/>
          </ac:spMkLst>
        </pc:spChg>
        <pc:spChg chg="mod">
          <ac:chgData name="Alves-Foss, Jim (jimaf@uidaho.edu)" userId="0ad79d20-0c0e-4450-b16f-ea034fd808f3" providerId="ADAL" clId="{23532D9A-3A9D-4B1E-9445-00BAA6743F21}" dt="2021-06-11T03:59:42.940" v="4196" actId="20577"/>
          <ac:spMkLst>
            <pc:docMk/>
            <pc:sldMk cId="1347234985" sldId="348"/>
            <ac:spMk id="3" creationId="{187EB587-FC70-4BF2-A1D1-976E2FC8CF09}"/>
          </ac:spMkLst>
        </pc:spChg>
      </pc:sldChg>
    </pc:docChg>
  </pc:docChgLst>
  <pc:docChgLst>
    <pc:chgData name="Alves-Foss, Jim (jimaf@uidaho.edu)" userId="0ad79d20-0c0e-4450-b16f-ea034fd808f3" providerId="ADAL" clId="{515D7FE7-1C46-47B0-BF9D-8C9A3CA80603}"/>
    <pc:docChg chg="modSld">
      <pc:chgData name="Alves-Foss, Jim (jimaf@uidaho.edu)" userId="0ad79d20-0c0e-4450-b16f-ea034fd808f3" providerId="ADAL" clId="{515D7FE7-1C46-47B0-BF9D-8C9A3CA80603}" dt="2021-06-03T23:13:38.947" v="24" actId="207"/>
      <pc:docMkLst>
        <pc:docMk/>
      </pc:docMkLst>
      <pc:sldChg chg="modSp mod">
        <pc:chgData name="Alves-Foss, Jim (jimaf@uidaho.edu)" userId="0ad79d20-0c0e-4450-b16f-ea034fd808f3" providerId="ADAL" clId="{515D7FE7-1C46-47B0-BF9D-8C9A3CA80603}" dt="2021-06-03T23:13:38.947" v="24" actId="207"/>
        <pc:sldMkLst>
          <pc:docMk/>
          <pc:sldMk cId="3558998047" sldId="256"/>
        </pc:sldMkLst>
        <pc:spChg chg="mod">
          <ac:chgData name="Alves-Foss, Jim (jimaf@uidaho.edu)" userId="0ad79d20-0c0e-4450-b16f-ea034fd808f3" providerId="ADAL" clId="{515D7FE7-1C46-47B0-BF9D-8C9A3CA80603}" dt="2021-06-03T23:13:38.947" v="24" actId="207"/>
          <ac:spMkLst>
            <pc:docMk/>
            <pc:sldMk cId="3558998047"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6/10/2021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13</a:t>
            </a:fld>
            <a:endParaRPr lang="en-US"/>
          </a:p>
        </p:txBody>
      </p:sp>
    </p:spTree>
    <p:extLst>
      <p:ext uri="{BB962C8B-B14F-4D97-AF65-F5344CB8AC3E}">
        <p14:creationId xmlns:p14="http://schemas.microsoft.com/office/powerpoint/2010/main" val="145199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BC2C3F8-920C-4239-9891-79F2271E8033}" type="slidenum">
              <a:rPr lang="en-US" smtClean="0"/>
              <a:pPr>
                <a:defRPr/>
              </a:pPr>
              <a:t>14</a:t>
            </a:fld>
            <a:endParaRPr lang="en-US"/>
          </a:p>
        </p:txBody>
      </p:sp>
    </p:spTree>
    <p:extLst>
      <p:ext uri="{BB962C8B-B14F-4D97-AF65-F5344CB8AC3E}">
        <p14:creationId xmlns:p14="http://schemas.microsoft.com/office/powerpoint/2010/main" val="259356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5</a:t>
            </a:fld>
            <a:endParaRPr lang="en-US"/>
          </a:p>
        </p:txBody>
      </p:sp>
    </p:spTree>
    <p:extLst>
      <p:ext uri="{BB962C8B-B14F-4D97-AF65-F5344CB8AC3E}">
        <p14:creationId xmlns:p14="http://schemas.microsoft.com/office/powerpoint/2010/main" val="95403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347908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7</a:t>
            </a:fld>
            <a:endParaRPr lang="en-US"/>
          </a:p>
        </p:txBody>
      </p:sp>
    </p:spTree>
    <p:extLst>
      <p:ext uri="{BB962C8B-B14F-4D97-AF65-F5344CB8AC3E}">
        <p14:creationId xmlns:p14="http://schemas.microsoft.com/office/powerpoint/2010/main" val="280525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236486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9</a:t>
            </a:fld>
            <a:endParaRPr lang="en-US"/>
          </a:p>
        </p:txBody>
      </p:sp>
    </p:spTree>
    <p:extLst>
      <p:ext uri="{BB962C8B-B14F-4D97-AF65-F5344CB8AC3E}">
        <p14:creationId xmlns:p14="http://schemas.microsoft.com/office/powerpoint/2010/main" val="367264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01464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875735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676022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tags" Target="../tags/tag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hyperlink" Target="https://creativecommons.org/licenses/by-nc-sa/4.0/" TargetMode="External"/><Relationship Id="rId4" Type="http://schemas.openxmlformats.org/officeDocument/2006/relationships/slideLayout" Target="../slideLayouts/slideLayout5.xml"/><Relationship Id="rId9"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8"/>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0"/>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7"/>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notesSlide" Target="../notesSlides/notesSlide9.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s>
</file>

<file path=ppt/slides/_rels/slide13.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notesSlide" Target="../notesSlides/notesSlide10.xml"/><Relationship Id="rId2" Type="http://schemas.openxmlformats.org/officeDocument/2006/relationships/tags" Target="../tags/tag46.xml"/><Relationship Id="rId16" Type="http://schemas.openxmlformats.org/officeDocument/2006/relationships/slideLayout" Target="../slideLayouts/slideLayout3.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tags" Target="../tags/tag5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1.xml"/></Relationships>
</file>

<file path=ppt/slides/_rels/slide26.xml.rels><?xml version="1.0" encoding="UTF-8" standalone="yes"?>
<Relationships xmlns="http://schemas.openxmlformats.org/package/2006/relationships"><Relationship Id="rId3" Type="http://schemas.openxmlformats.org/officeDocument/2006/relationships/hyperlink" Target="https://csrc.nist.gov/publications/detail/sp/800-53/rev-5/final" TargetMode="External"/><Relationship Id="rId2" Type="http://schemas.openxmlformats.org/officeDocument/2006/relationships/slideLayout" Target="../slideLayouts/slideLayout3.xml"/><Relationship Id="rId1" Type="http://schemas.openxmlformats.org/officeDocument/2006/relationships/tags" Target="../tags/tag7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3" Type="http://schemas.openxmlformats.org/officeDocument/2006/relationships/hyperlink" Target="mailto:jimaf@uidaho.edu" TargetMode="External"/><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hyperlink" Target="https://nostarch.com/" TargetMode="External"/><Relationship Id="rId4" Type="http://schemas.openxmlformats.org/officeDocument/2006/relationships/hyperlink" Target="mailto:jsong@uidaho.edu"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39.xml.rels><?xml version="1.0" encoding="UTF-8" standalone="yes"?>
<Relationships xmlns="http://schemas.openxmlformats.org/package/2006/relationships"><Relationship Id="rId3" Type="http://schemas.openxmlformats.org/officeDocument/2006/relationships/hyperlink" Target="http://nvlpubs.nist.gov/nistpubs/SpecialPublications/NIST.SP.800-53r4.pdf" TargetMode="External"/><Relationship Id="rId2" Type="http://schemas.openxmlformats.org/officeDocument/2006/relationships/slideLayout" Target="../slideLayouts/slideLayout3.xml"/><Relationship Id="rId1" Type="http://schemas.openxmlformats.org/officeDocument/2006/relationships/tags" Target="../tags/tag8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6305903" cy="1170886"/>
          </a:xfrm>
        </p:spPr>
        <p:txBody>
          <a:bodyPr/>
          <a:lstStyle/>
          <a:p>
            <a:r>
              <a:rPr lang="en-US" dirty="0"/>
              <a:t>CYB 110</a:t>
            </a:r>
            <a:br>
              <a:rPr lang="en-US" dirty="0"/>
            </a:br>
            <a:r>
              <a:rPr lang="en-US" dirty="0"/>
              <a:t>Cybersecurity and privacy</a:t>
            </a:r>
            <a:br>
              <a:rPr lang="en-US" dirty="0"/>
            </a:br>
            <a:r>
              <a:rPr lang="en-US" dirty="0">
                <a:solidFill>
                  <a:schemeClr val="accent4">
                    <a:lumMod val="60000"/>
                    <a:lumOff val="40000"/>
                  </a:schemeClr>
                </a:solidFill>
              </a:rPr>
              <a:t>Module 1 - introduction</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2"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Availability</a:t>
            </a:r>
          </a:p>
        </p:txBody>
      </p:sp>
      <p:grpSp>
        <p:nvGrpSpPr>
          <p:cNvPr id="17412" name="Group 26"/>
          <p:cNvGrpSpPr>
            <a:grpSpLocks/>
          </p:cNvGrpSpPr>
          <p:nvPr/>
        </p:nvGrpSpPr>
        <p:grpSpPr bwMode="auto">
          <a:xfrm>
            <a:off x="3586163" y="2293144"/>
            <a:ext cx="3971925" cy="785813"/>
            <a:chOff x="2040" y="1536"/>
            <a:chExt cx="3336" cy="660"/>
          </a:xfrm>
        </p:grpSpPr>
        <p:sp>
          <p:nvSpPr>
            <p:cNvPr id="17432"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7433"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7413" name="Group 29"/>
          <p:cNvGrpSpPr>
            <a:grpSpLocks/>
          </p:cNvGrpSpPr>
          <p:nvPr/>
        </p:nvGrpSpPr>
        <p:grpSpPr bwMode="auto">
          <a:xfrm>
            <a:off x="3371850" y="2507456"/>
            <a:ext cx="3543300" cy="785813"/>
            <a:chOff x="1848" y="1728"/>
            <a:chExt cx="2976" cy="660"/>
          </a:xfrm>
        </p:grpSpPr>
        <p:sp>
          <p:nvSpPr>
            <p:cNvPr id="17430"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7431"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17414" name="Group 32"/>
          <p:cNvGrpSpPr>
            <a:grpSpLocks/>
          </p:cNvGrpSpPr>
          <p:nvPr/>
        </p:nvGrpSpPr>
        <p:grpSpPr bwMode="auto">
          <a:xfrm>
            <a:off x="3153966" y="2736056"/>
            <a:ext cx="4229100" cy="785813"/>
            <a:chOff x="1680" y="1902"/>
            <a:chExt cx="3564" cy="660"/>
          </a:xfrm>
        </p:grpSpPr>
        <p:sp>
          <p:nvSpPr>
            <p:cNvPr id="17428"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7429"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9251" name="Text Box 35"/>
          <p:cNvSpPr txBox="1">
            <a:spLocks noChangeAspect="1" noChangeArrowheads="1"/>
          </p:cNvSpPr>
          <p:nvPr/>
        </p:nvSpPr>
        <p:spPr bwMode="auto">
          <a:xfrm rot="-2625046">
            <a:off x="5161360" y="1371600"/>
            <a:ext cx="1825228" cy="372666"/>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grpSp>
        <p:nvGrpSpPr>
          <p:cNvPr id="17416" name="Group 36"/>
          <p:cNvGrpSpPr>
            <a:grpSpLocks/>
          </p:cNvGrpSpPr>
          <p:nvPr/>
        </p:nvGrpSpPr>
        <p:grpSpPr bwMode="auto">
          <a:xfrm>
            <a:off x="4504135" y="1614488"/>
            <a:ext cx="1110853" cy="1905000"/>
            <a:chOff x="2823" y="1356"/>
            <a:chExt cx="933" cy="1600"/>
          </a:xfrm>
        </p:grpSpPr>
        <p:grpSp>
          <p:nvGrpSpPr>
            <p:cNvPr id="17424" name="Group 37"/>
            <p:cNvGrpSpPr>
              <a:grpSpLocks/>
            </p:cNvGrpSpPr>
            <p:nvPr/>
          </p:nvGrpSpPr>
          <p:grpSpPr bwMode="auto">
            <a:xfrm>
              <a:off x="2828" y="1921"/>
              <a:ext cx="524" cy="1035"/>
              <a:chOff x="2828" y="1921"/>
              <a:chExt cx="524" cy="1035"/>
            </a:xfrm>
          </p:grpSpPr>
          <p:sp>
            <p:nvSpPr>
              <p:cNvPr id="17426" name="Line 38"/>
              <p:cNvSpPr>
                <a:spLocks noChangeAspect="1" noChangeShapeType="1"/>
              </p:cNvSpPr>
              <p:nvPr>
                <p:custDataLst>
                  <p:tags r:id="rId6"/>
                </p:custDataLst>
              </p:nvPr>
            </p:nvSpPr>
            <p:spPr bwMode="auto">
              <a:xfrm flipV="1">
                <a:off x="2832" y="2471"/>
                <a:ext cx="0" cy="485"/>
              </a:xfrm>
              <a:prstGeom prst="line">
                <a:avLst/>
              </a:prstGeom>
              <a:noFill/>
              <a:ln w="28575">
                <a:solidFill>
                  <a:schemeClr val="tx1"/>
                </a:solidFill>
                <a:round/>
                <a:headEnd/>
                <a:tailEnd/>
              </a:ln>
            </p:spPr>
            <p:txBody>
              <a:bodyPr/>
              <a:lstStyle/>
              <a:p>
                <a:endParaRPr lang="en-US" sz="1050"/>
              </a:p>
            </p:txBody>
          </p:sp>
          <p:sp>
            <p:nvSpPr>
              <p:cNvPr id="17427" name="Line 39"/>
              <p:cNvSpPr>
                <a:spLocks noChangeAspect="1" noChangeShapeType="1"/>
              </p:cNvSpPr>
              <p:nvPr>
                <p:custDataLst>
                  <p:tags r:id="rId7"/>
                </p:custDataLst>
              </p:nvPr>
            </p:nvSpPr>
            <p:spPr bwMode="auto">
              <a:xfrm flipV="1">
                <a:off x="2828" y="1921"/>
                <a:ext cx="524" cy="550"/>
              </a:xfrm>
              <a:prstGeom prst="line">
                <a:avLst/>
              </a:prstGeom>
              <a:noFill/>
              <a:ln w="28575">
                <a:solidFill>
                  <a:schemeClr val="tx1"/>
                </a:solidFill>
                <a:round/>
                <a:headEnd/>
                <a:tailEnd/>
              </a:ln>
            </p:spPr>
            <p:txBody>
              <a:bodyPr/>
              <a:lstStyle/>
              <a:p>
                <a:endParaRPr lang="en-US" sz="1050"/>
              </a:p>
            </p:txBody>
          </p:sp>
        </p:grpSp>
        <p:sp>
          <p:nvSpPr>
            <p:cNvPr id="9256" name="Text Box 40"/>
            <p:cNvSpPr txBox="1">
              <a:spLocks noChangeAspect="1" noChangeArrowheads="1"/>
            </p:cNvSpPr>
            <p:nvPr>
              <p:custDataLst>
                <p:tags r:id="rId5"/>
              </p:custDataLst>
            </p:nvPr>
          </p:nvSpPr>
          <p:spPr bwMode="auto">
            <a:xfrm rot="-2625046">
              <a:off x="2823" y="1356"/>
              <a:ext cx="933"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Integrity</a:t>
              </a:r>
            </a:p>
          </p:txBody>
        </p:sp>
      </p:grpSp>
      <p:grpSp>
        <p:nvGrpSpPr>
          <p:cNvPr id="7" name="Group 41"/>
          <p:cNvGrpSpPr>
            <a:grpSpLocks/>
          </p:cNvGrpSpPr>
          <p:nvPr/>
        </p:nvGrpSpPr>
        <p:grpSpPr bwMode="auto">
          <a:xfrm>
            <a:off x="3730229" y="1509712"/>
            <a:ext cx="1427559" cy="2014538"/>
            <a:chOff x="2173" y="1268"/>
            <a:chExt cx="1199" cy="1692"/>
          </a:xfrm>
        </p:grpSpPr>
        <p:sp>
          <p:nvSpPr>
            <p:cNvPr id="17421" name="Line 42"/>
            <p:cNvSpPr>
              <a:spLocks noChangeAspect="1" noChangeShapeType="1"/>
            </p:cNvSpPr>
            <p:nvPr>
              <p:custDataLst>
                <p:tags r:id="rId2"/>
              </p:custDataLst>
            </p:nvPr>
          </p:nvSpPr>
          <p:spPr bwMode="auto">
            <a:xfrm flipV="1">
              <a:off x="2240" y="2464"/>
              <a:ext cx="0" cy="496"/>
            </a:xfrm>
            <a:prstGeom prst="line">
              <a:avLst/>
            </a:prstGeom>
            <a:noFill/>
            <a:ln w="28575">
              <a:solidFill>
                <a:schemeClr val="tx1"/>
              </a:solidFill>
              <a:round/>
              <a:headEnd/>
              <a:tailEnd/>
            </a:ln>
          </p:spPr>
          <p:txBody>
            <a:bodyPr/>
            <a:lstStyle/>
            <a:p>
              <a:endParaRPr lang="en-US" sz="1050"/>
            </a:p>
          </p:txBody>
        </p:sp>
        <p:sp>
          <p:nvSpPr>
            <p:cNvPr id="17422" name="Line 43"/>
            <p:cNvSpPr>
              <a:spLocks noChangeAspect="1" noChangeShapeType="1"/>
            </p:cNvSpPr>
            <p:nvPr>
              <p:custDataLst>
                <p:tags r:id="rId3"/>
              </p:custDataLst>
            </p:nvPr>
          </p:nvSpPr>
          <p:spPr bwMode="auto">
            <a:xfrm flipV="1">
              <a:off x="2244" y="1927"/>
              <a:ext cx="507" cy="532"/>
            </a:xfrm>
            <a:prstGeom prst="line">
              <a:avLst/>
            </a:prstGeom>
            <a:noFill/>
            <a:ln w="28575">
              <a:solidFill>
                <a:schemeClr val="tx1"/>
              </a:solidFill>
              <a:round/>
              <a:headEnd/>
              <a:tailEnd/>
            </a:ln>
          </p:spPr>
          <p:txBody>
            <a:bodyPr/>
            <a:lstStyle/>
            <a:p>
              <a:endParaRPr lang="en-US" sz="1050"/>
            </a:p>
          </p:txBody>
        </p:sp>
        <p:sp>
          <p:nvSpPr>
            <p:cNvPr id="9260" name="Text Box 44"/>
            <p:cNvSpPr txBox="1">
              <a:spLocks noChangeAspect="1" noChangeArrowheads="1"/>
            </p:cNvSpPr>
            <p:nvPr>
              <p:custDataLst>
                <p:tags r:id="rId4"/>
              </p:custDataLst>
            </p:nvPr>
          </p:nvSpPr>
          <p:spPr bwMode="auto">
            <a:xfrm rot="-2625046">
              <a:off x="2173" y="1268"/>
              <a:ext cx="1199"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Availability</a:t>
              </a:r>
            </a:p>
          </p:txBody>
        </p:sp>
      </p:grpSp>
      <p:sp>
        <p:nvSpPr>
          <p:cNvPr id="9264" name="Text Box 48"/>
          <p:cNvSpPr txBox="1">
            <a:spLocks noChangeArrowheads="1"/>
          </p:cNvSpPr>
          <p:nvPr/>
        </p:nvSpPr>
        <p:spPr bwMode="auto">
          <a:xfrm>
            <a:off x="330851" y="1546003"/>
            <a:ext cx="1982883" cy="523220"/>
          </a:xfrm>
          <a:prstGeom prst="rect">
            <a:avLst/>
          </a:prstGeom>
          <a:noFill/>
          <a:ln w="9525">
            <a:noFill/>
            <a:miter lim="800000"/>
            <a:headEnd/>
            <a:tailEnd/>
          </a:ln>
        </p:spPr>
        <p:txBody>
          <a:bodyPr wrap="square">
            <a:spAutoFit/>
          </a:bodyPr>
          <a:lstStyle/>
          <a:p>
            <a:pPr>
              <a:spcBef>
                <a:spcPct val="50000"/>
              </a:spcBef>
            </a:pPr>
            <a:r>
              <a:rPr lang="en-US"/>
              <a:t>Information is available when needed.</a:t>
            </a:r>
          </a:p>
        </p:txBody>
      </p:sp>
    </p:spTree>
    <p:custDataLst>
      <p:tags r:id="rId1"/>
    </p:custDataLst>
    <p:extLst>
      <p:ext uri="{BB962C8B-B14F-4D97-AF65-F5344CB8AC3E}">
        <p14:creationId xmlns:p14="http://schemas.microsoft.com/office/powerpoint/2010/main" val="130295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9264"/>
                                        </p:tgtEl>
                                        <p:attrNameLst>
                                          <p:attrName>style.visibility</p:attrName>
                                        </p:attrNameLst>
                                      </p:cBhvr>
                                      <p:to>
                                        <p:strVal val="visible"/>
                                      </p:to>
                                    </p:set>
                                    <p:animEffect transition="in" filter="dissolve">
                                      <p:cBhvr>
                                        <p:cTn id="13" dur="500"/>
                                        <p:tgtEl>
                                          <p:spTgt spid="9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6"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Technology</a:t>
            </a:r>
          </a:p>
        </p:txBody>
      </p:sp>
      <p:grpSp>
        <p:nvGrpSpPr>
          <p:cNvPr id="18436" name="Group 26"/>
          <p:cNvGrpSpPr>
            <a:grpSpLocks/>
          </p:cNvGrpSpPr>
          <p:nvPr/>
        </p:nvGrpSpPr>
        <p:grpSpPr bwMode="auto">
          <a:xfrm>
            <a:off x="3586163" y="2293144"/>
            <a:ext cx="3971925" cy="785813"/>
            <a:chOff x="2040" y="1536"/>
            <a:chExt cx="3336" cy="660"/>
          </a:xfrm>
        </p:grpSpPr>
        <p:sp>
          <p:nvSpPr>
            <p:cNvPr id="18457"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8458"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8437" name="Group 29"/>
          <p:cNvGrpSpPr>
            <a:grpSpLocks/>
          </p:cNvGrpSpPr>
          <p:nvPr/>
        </p:nvGrpSpPr>
        <p:grpSpPr bwMode="auto">
          <a:xfrm>
            <a:off x="3371850" y="2507456"/>
            <a:ext cx="3543300" cy="785813"/>
            <a:chOff x="1848" y="1728"/>
            <a:chExt cx="2976" cy="660"/>
          </a:xfrm>
        </p:grpSpPr>
        <p:sp>
          <p:nvSpPr>
            <p:cNvPr id="18455"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8456"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18438" name="Group 32"/>
          <p:cNvGrpSpPr>
            <a:grpSpLocks/>
          </p:cNvGrpSpPr>
          <p:nvPr/>
        </p:nvGrpSpPr>
        <p:grpSpPr bwMode="auto">
          <a:xfrm>
            <a:off x="3153966" y="2736056"/>
            <a:ext cx="4229100" cy="785813"/>
            <a:chOff x="1680" y="1902"/>
            <a:chExt cx="3564" cy="660"/>
          </a:xfrm>
        </p:grpSpPr>
        <p:sp>
          <p:nvSpPr>
            <p:cNvPr id="18453"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8454"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10275" name="Text Box 35"/>
          <p:cNvSpPr txBox="1">
            <a:spLocks noChangeAspect="1" noChangeArrowheads="1"/>
          </p:cNvSpPr>
          <p:nvPr/>
        </p:nvSpPr>
        <p:spPr bwMode="auto">
          <a:xfrm rot="-2625046">
            <a:off x="5161360" y="1371600"/>
            <a:ext cx="1825228" cy="372666"/>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grpSp>
        <p:nvGrpSpPr>
          <p:cNvPr id="18440" name="Group 36"/>
          <p:cNvGrpSpPr>
            <a:grpSpLocks/>
          </p:cNvGrpSpPr>
          <p:nvPr/>
        </p:nvGrpSpPr>
        <p:grpSpPr bwMode="auto">
          <a:xfrm>
            <a:off x="4504135" y="1614488"/>
            <a:ext cx="1110853" cy="1905000"/>
            <a:chOff x="2823" y="1356"/>
            <a:chExt cx="933" cy="1600"/>
          </a:xfrm>
        </p:grpSpPr>
        <p:grpSp>
          <p:nvGrpSpPr>
            <p:cNvPr id="18449" name="Group 37"/>
            <p:cNvGrpSpPr>
              <a:grpSpLocks/>
            </p:cNvGrpSpPr>
            <p:nvPr/>
          </p:nvGrpSpPr>
          <p:grpSpPr bwMode="auto">
            <a:xfrm>
              <a:off x="2828" y="1921"/>
              <a:ext cx="524" cy="1035"/>
              <a:chOff x="2828" y="1921"/>
              <a:chExt cx="524" cy="1035"/>
            </a:xfrm>
          </p:grpSpPr>
          <p:sp>
            <p:nvSpPr>
              <p:cNvPr id="18451" name="Line 38"/>
              <p:cNvSpPr>
                <a:spLocks noChangeAspect="1" noChangeShapeType="1"/>
              </p:cNvSpPr>
              <p:nvPr>
                <p:custDataLst>
                  <p:tags r:id="rId6"/>
                </p:custDataLst>
              </p:nvPr>
            </p:nvSpPr>
            <p:spPr bwMode="auto">
              <a:xfrm flipV="1">
                <a:off x="2832" y="2471"/>
                <a:ext cx="0" cy="485"/>
              </a:xfrm>
              <a:prstGeom prst="line">
                <a:avLst/>
              </a:prstGeom>
              <a:noFill/>
              <a:ln w="28575">
                <a:solidFill>
                  <a:schemeClr val="tx1"/>
                </a:solidFill>
                <a:round/>
                <a:headEnd/>
                <a:tailEnd/>
              </a:ln>
            </p:spPr>
            <p:txBody>
              <a:bodyPr/>
              <a:lstStyle/>
              <a:p>
                <a:endParaRPr lang="en-US" sz="1050"/>
              </a:p>
            </p:txBody>
          </p:sp>
          <p:sp>
            <p:nvSpPr>
              <p:cNvPr id="18452" name="Line 39"/>
              <p:cNvSpPr>
                <a:spLocks noChangeAspect="1" noChangeShapeType="1"/>
              </p:cNvSpPr>
              <p:nvPr>
                <p:custDataLst>
                  <p:tags r:id="rId7"/>
                </p:custDataLst>
              </p:nvPr>
            </p:nvSpPr>
            <p:spPr bwMode="auto">
              <a:xfrm flipV="1">
                <a:off x="2828" y="1921"/>
                <a:ext cx="524" cy="550"/>
              </a:xfrm>
              <a:prstGeom prst="line">
                <a:avLst/>
              </a:prstGeom>
              <a:noFill/>
              <a:ln w="28575">
                <a:solidFill>
                  <a:schemeClr val="tx1"/>
                </a:solidFill>
                <a:round/>
                <a:headEnd/>
                <a:tailEnd/>
              </a:ln>
            </p:spPr>
            <p:txBody>
              <a:bodyPr/>
              <a:lstStyle/>
              <a:p>
                <a:endParaRPr lang="en-US" sz="1050"/>
              </a:p>
            </p:txBody>
          </p:sp>
        </p:grpSp>
        <p:sp>
          <p:nvSpPr>
            <p:cNvPr id="10280" name="Text Box 40"/>
            <p:cNvSpPr txBox="1">
              <a:spLocks noChangeAspect="1" noChangeArrowheads="1"/>
            </p:cNvSpPr>
            <p:nvPr>
              <p:custDataLst>
                <p:tags r:id="rId5"/>
              </p:custDataLst>
            </p:nvPr>
          </p:nvSpPr>
          <p:spPr bwMode="auto">
            <a:xfrm rot="-2625046">
              <a:off x="2823" y="1356"/>
              <a:ext cx="933"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Integrity</a:t>
              </a:r>
            </a:p>
          </p:txBody>
        </p:sp>
      </p:grpSp>
      <p:grpSp>
        <p:nvGrpSpPr>
          <p:cNvPr id="18441" name="Group 41"/>
          <p:cNvGrpSpPr>
            <a:grpSpLocks/>
          </p:cNvGrpSpPr>
          <p:nvPr/>
        </p:nvGrpSpPr>
        <p:grpSpPr bwMode="auto">
          <a:xfrm>
            <a:off x="3730229" y="1509712"/>
            <a:ext cx="1427559" cy="2014538"/>
            <a:chOff x="2173" y="1268"/>
            <a:chExt cx="1199" cy="1692"/>
          </a:xfrm>
        </p:grpSpPr>
        <p:sp>
          <p:nvSpPr>
            <p:cNvPr id="18446" name="Line 42"/>
            <p:cNvSpPr>
              <a:spLocks noChangeAspect="1" noChangeShapeType="1"/>
            </p:cNvSpPr>
            <p:nvPr>
              <p:custDataLst>
                <p:tags r:id="rId2"/>
              </p:custDataLst>
            </p:nvPr>
          </p:nvSpPr>
          <p:spPr bwMode="auto">
            <a:xfrm flipV="1">
              <a:off x="2240" y="2464"/>
              <a:ext cx="0" cy="496"/>
            </a:xfrm>
            <a:prstGeom prst="line">
              <a:avLst/>
            </a:prstGeom>
            <a:noFill/>
            <a:ln w="28575">
              <a:solidFill>
                <a:schemeClr val="tx1"/>
              </a:solidFill>
              <a:round/>
              <a:headEnd/>
              <a:tailEnd/>
            </a:ln>
          </p:spPr>
          <p:txBody>
            <a:bodyPr/>
            <a:lstStyle/>
            <a:p>
              <a:endParaRPr lang="en-US" sz="1050"/>
            </a:p>
          </p:txBody>
        </p:sp>
        <p:sp>
          <p:nvSpPr>
            <p:cNvPr id="18447" name="Line 43"/>
            <p:cNvSpPr>
              <a:spLocks noChangeAspect="1" noChangeShapeType="1"/>
            </p:cNvSpPr>
            <p:nvPr>
              <p:custDataLst>
                <p:tags r:id="rId3"/>
              </p:custDataLst>
            </p:nvPr>
          </p:nvSpPr>
          <p:spPr bwMode="auto">
            <a:xfrm flipV="1">
              <a:off x="2244" y="1927"/>
              <a:ext cx="507" cy="532"/>
            </a:xfrm>
            <a:prstGeom prst="line">
              <a:avLst/>
            </a:prstGeom>
            <a:noFill/>
            <a:ln w="28575">
              <a:solidFill>
                <a:schemeClr val="tx1"/>
              </a:solidFill>
              <a:round/>
              <a:headEnd/>
              <a:tailEnd/>
            </a:ln>
          </p:spPr>
          <p:txBody>
            <a:bodyPr/>
            <a:lstStyle/>
            <a:p>
              <a:endParaRPr lang="en-US" sz="1050"/>
            </a:p>
          </p:txBody>
        </p:sp>
        <p:sp>
          <p:nvSpPr>
            <p:cNvPr id="10284" name="Text Box 44"/>
            <p:cNvSpPr txBox="1">
              <a:spLocks noChangeAspect="1" noChangeArrowheads="1"/>
            </p:cNvSpPr>
            <p:nvPr>
              <p:custDataLst>
                <p:tags r:id="rId4"/>
              </p:custDataLst>
            </p:nvPr>
          </p:nvSpPr>
          <p:spPr bwMode="auto">
            <a:xfrm rot="-2625046">
              <a:off x="2173" y="1268"/>
              <a:ext cx="1199"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Availability</a:t>
              </a:r>
            </a:p>
          </p:txBody>
        </p:sp>
      </p:grpSp>
      <p:sp>
        <p:nvSpPr>
          <p:cNvPr id="10285" name="Text Box 45"/>
          <p:cNvSpPr txBox="1">
            <a:spLocks noChangeAspect="1" noChangeArrowheads="1"/>
          </p:cNvSpPr>
          <p:nvPr/>
        </p:nvSpPr>
        <p:spPr bwMode="auto">
          <a:xfrm>
            <a:off x="3574256" y="3118247"/>
            <a:ext cx="1658541" cy="280988"/>
          </a:xfrm>
          <a:prstGeom prst="rect">
            <a:avLst/>
          </a:prstGeom>
          <a:noFill/>
          <a:ln w="9525">
            <a:noFill/>
            <a:miter lim="800000"/>
            <a:headEnd/>
            <a:tailEnd/>
          </a:ln>
        </p:spPr>
        <p:txBody>
          <a:bodyPr/>
          <a:lstStyle/>
          <a:p>
            <a:r>
              <a:rPr lang="en-US" sz="1500" b="1">
                <a:solidFill>
                  <a:srgbClr val="FF66FF"/>
                </a:solidFill>
              </a:rPr>
              <a:t>Technology</a:t>
            </a:r>
          </a:p>
        </p:txBody>
      </p:sp>
      <p:sp>
        <p:nvSpPr>
          <p:cNvPr id="10287" name="Text Box 47"/>
          <p:cNvSpPr txBox="1">
            <a:spLocks noChangeArrowheads="1"/>
          </p:cNvSpPr>
          <p:nvPr/>
        </p:nvSpPr>
        <p:spPr bwMode="auto">
          <a:xfrm>
            <a:off x="208671" y="1471613"/>
            <a:ext cx="2718198" cy="1600438"/>
          </a:xfrm>
          <a:prstGeom prst="rect">
            <a:avLst/>
          </a:prstGeom>
          <a:noFill/>
          <a:ln w="9525">
            <a:noFill/>
            <a:miter lim="800000"/>
            <a:headEnd/>
            <a:tailEnd/>
          </a:ln>
        </p:spPr>
        <p:txBody>
          <a:bodyPr wrap="square">
            <a:spAutoFit/>
          </a:bodyPr>
          <a:lstStyle/>
          <a:p>
            <a:pPr>
              <a:spcBef>
                <a:spcPct val="50000"/>
              </a:spcBef>
            </a:pPr>
            <a:r>
              <a:rPr lang="en-US" dirty="0"/>
              <a:t>Technological solutions – the hallmark of the computer scientist and engineers.</a:t>
            </a:r>
          </a:p>
          <a:p>
            <a:pPr>
              <a:spcBef>
                <a:spcPct val="50000"/>
              </a:spcBef>
              <a:buFontTx/>
              <a:buChar char="•"/>
            </a:pPr>
            <a:r>
              <a:rPr lang="en-US" dirty="0"/>
              <a:t> The basis of the coming layers</a:t>
            </a:r>
          </a:p>
          <a:p>
            <a:pPr>
              <a:spcBef>
                <a:spcPct val="50000"/>
              </a:spcBef>
              <a:buFontTx/>
              <a:buChar char="•"/>
            </a:pPr>
            <a:r>
              <a:rPr lang="en-US" dirty="0"/>
              <a:t> Provides the “how” of information assurance</a:t>
            </a:r>
          </a:p>
        </p:txBody>
      </p:sp>
    </p:spTree>
    <p:custDataLst>
      <p:tags r:id="rId1"/>
    </p:custDataLst>
    <p:extLst>
      <p:ext uri="{BB962C8B-B14F-4D97-AF65-F5344CB8AC3E}">
        <p14:creationId xmlns:p14="http://schemas.microsoft.com/office/powerpoint/2010/main" val="144115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285"/>
                                        </p:tgtEl>
                                        <p:attrNameLst>
                                          <p:attrName>style.visibility</p:attrName>
                                        </p:attrNameLst>
                                      </p:cBhvr>
                                      <p:to>
                                        <p:strVal val="visible"/>
                                      </p:to>
                                    </p:set>
                                    <p:anim calcmode="lin" valueType="num">
                                      <p:cBhvr additive="base">
                                        <p:cTn id="7" dur="500" fill="hold"/>
                                        <p:tgtEl>
                                          <p:spTgt spid="10285"/>
                                        </p:tgtEl>
                                        <p:attrNameLst>
                                          <p:attrName>ppt_x</p:attrName>
                                        </p:attrNameLst>
                                      </p:cBhvr>
                                      <p:tavLst>
                                        <p:tav tm="0">
                                          <p:val>
                                            <p:strVal val="#ppt_x"/>
                                          </p:val>
                                        </p:tav>
                                        <p:tav tm="100000">
                                          <p:val>
                                            <p:strVal val="#ppt_x"/>
                                          </p:val>
                                        </p:tav>
                                      </p:tavLst>
                                    </p:anim>
                                    <p:anim calcmode="lin" valueType="num">
                                      <p:cBhvr additive="base">
                                        <p:cTn id="8" dur="500" fill="hold"/>
                                        <p:tgtEl>
                                          <p:spTgt spid="102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287"/>
                                        </p:tgtEl>
                                        <p:attrNameLst>
                                          <p:attrName>style.visibility</p:attrName>
                                        </p:attrNameLst>
                                      </p:cBhvr>
                                      <p:to>
                                        <p:strVal val="visible"/>
                                      </p:to>
                                    </p:set>
                                    <p:animEffect transition="in" filter="dissolve">
                                      <p:cBhvr>
                                        <p:cTn id="13" dur="500"/>
                                        <p:tgtEl>
                                          <p:spTgt spid="10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5" grpId="0"/>
      <p:bldP spid="1028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4" name="Rectangle 46"/>
          <p:cNvSpPr>
            <a:spLocks noGrp="1" noChangeArrowheads="1"/>
          </p:cNvSpPr>
          <p:nvPr>
            <p:ph type="title"/>
          </p:nvPr>
        </p:nvSpPr>
        <p:spPr/>
        <p:txBody>
          <a:bodyPr/>
          <a:lstStyle/>
          <a:p>
            <a:r>
              <a:rPr lang="en-US" sz="2800"/>
              <a:t>Information Assurance:</a:t>
            </a:r>
            <a:br>
              <a:rPr lang="en-US" sz="2800">
                <a:solidFill>
                  <a:srgbClr val="FF00FF"/>
                </a:solidFill>
              </a:rPr>
            </a:br>
            <a:r>
              <a:rPr lang="en-US" sz="2800"/>
              <a:t>A Comprehensive Model – Policy &amp; Practice</a:t>
            </a:r>
          </a:p>
        </p:txBody>
      </p:sp>
      <p:grpSp>
        <p:nvGrpSpPr>
          <p:cNvPr id="2" name="Group 14"/>
          <p:cNvGrpSpPr>
            <a:grpSpLocks/>
          </p:cNvGrpSpPr>
          <p:nvPr/>
        </p:nvGrpSpPr>
        <p:grpSpPr bwMode="auto">
          <a:xfrm>
            <a:off x="3157537" y="2971800"/>
            <a:ext cx="2643188" cy="1214438"/>
            <a:chOff x="1692" y="2112"/>
            <a:chExt cx="2220" cy="1020"/>
          </a:xfrm>
        </p:grpSpPr>
        <p:grpSp>
          <p:nvGrpSpPr>
            <p:cNvPr id="19485" name="Group 15"/>
            <p:cNvGrpSpPr>
              <a:grpSpLocks noChangeAspect="1"/>
            </p:cNvGrpSpPr>
            <p:nvPr/>
          </p:nvGrpSpPr>
          <p:grpSpPr bwMode="auto">
            <a:xfrm>
              <a:off x="1692" y="2112"/>
              <a:ext cx="2220" cy="1020"/>
              <a:chOff x="1872" y="2832"/>
              <a:chExt cx="1776" cy="816"/>
            </a:xfrm>
          </p:grpSpPr>
          <p:sp>
            <p:nvSpPr>
              <p:cNvPr id="19487" name="AutoShape 16"/>
              <p:cNvSpPr>
                <a:spLocks noChangeAspect="1" noChangeArrowheads="1"/>
              </p:cNvSpPr>
              <p:nvPr/>
            </p:nvSpPr>
            <p:spPr bwMode="auto">
              <a:xfrm>
                <a:off x="2160" y="2841"/>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19488" name="AutoShape 17"/>
              <p:cNvSpPr>
                <a:spLocks noChangeAspect="1" noChangeArrowheads="1"/>
              </p:cNvSpPr>
              <p:nvPr/>
            </p:nvSpPr>
            <p:spPr bwMode="auto">
              <a:xfrm>
                <a:off x="2016" y="2985"/>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19489" name="AutoShape 18"/>
              <p:cNvSpPr>
                <a:spLocks noChangeAspect="1" noChangeArrowheads="1"/>
              </p:cNvSpPr>
              <p:nvPr/>
            </p:nvSpPr>
            <p:spPr bwMode="auto">
              <a:xfrm>
                <a:off x="1872" y="3120"/>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grpSp>
            <p:nvGrpSpPr>
              <p:cNvPr id="19490" name="Group 19"/>
              <p:cNvGrpSpPr>
                <a:grpSpLocks noChangeAspect="1"/>
              </p:cNvGrpSpPr>
              <p:nvPr/>
            </p:nvGrpSpPr>
            <p:grpSpPr bwMode="auto">
              <a:xfrm>
                <a:off x="2784" y="2832"/>
                <a:ext cx="432" cy="816"/>
                <a:chOff x="2976" y="1056"/>
                <a:chExt cx="432" cy="864"/>
              </a:xfrm>
            </p:grpSpPr>
            <p:sp>
              <p:nvSpPr>
                <p:cNvPr id="19494" name="Line 20"/>
                <p:cNvSpPr>
                  <a:spLocks noChangeAspect="1" noChangeShapeType="1"/>
                </p:cNvSpPr>
                <p:nvPr>
                  <p:custDataLst>
                    <p:tags r:id="rId10"/>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19495" name="Line 21"/>
                <p:cNvSpPr>
                  <a:spLocks noChangeAspect="1" noChangeShapeType="1"/>
                </p:cNvSpPr>
                <p:nvPr>
                  <p:custDataLst>
                    <p:tags r:id="rId11"/>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nvGrpSpPr>
              <p:cNvPr id="19491" name="Group 22"/>
              <p:cNvGrpSpPr>
                <a:grpSpLocks noChangeAspect="1"/>
              </p:cNvGrpSpPr>
              <p:nvPr/>
            </p:nvGrpSpPr>
            <p:grpSpPr bwMode="auto">
              <a:xfrm>
                <a:off x="2304" y="2832"/>
                <a:ext cx="432" cy="816"/>
                <a:chOff x="2976" y="1056"/>
                <a:chExt cx="432" cy="864"/>
              </a:xfrm>
            </p:grpSpPr>
            <p:sp>
              <p:nvSpPr>
                <p:cNvPr id="19492" name="Line 23"/>
                <p:cNvSpPr>
                  <a:spLocks noChangeAspect="1" noChangeShapeType="1"/>
                </p:cNvSpPr>
                <p:nvPr>
                  <p:custDataLst>
                    <p:tags r:id="rId8"/>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19493" name="Line 24"/>
                <p:cNvSpPr>
                  <a:spLocks noChangeAspect="1" noChangeShapeType="1"/>
                </p:cNvSpPr>
                <p:nvPr>
                  <p:custDataLst>
                    <p:tags r:id="rId9"/>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sp>
          <p:nvSpPr>
            <p:cNvPr id="19486" name="Text Box 25"/>
            <p:cNvSpPr txBox="1">
              <a:spLocks noChangeAspect="1" noChangeArrowheads="1"/>
            </p:cNvSpPr>
            <p:nvPr/>
          </p:nvSpPr>
          <p:spPr bwMode="auto">
            <a:xfrm>
              <a:off x="1860" y="2721"/>
              <a:ext cx="1800" cy="313"/>
            </a:xfrm>
            <a:prstGeom prst="rect">
              <a:avLst/>
            </a:prstGeom>
            <a:noFill/>
            <a:ln w="9525">
              <a:noFill/>
              <a:miter lim="800000"/>
              <a:headEnd/>
              <a:tailEnd/>
            </a:ln>
          </p:spPr>
          <p:txBody>
            <a:bodyPr/>
            <a:lstStyle/>
            <a:p>
              <a:r>
                <a:rPr lang="en-US" sz="1500" b="1">
                  <a:solidFill>
                    <a:srgbClr val="FF66FF"/>
                  </a:solidFill>
                </a:rPr>
                <a:t>Policy &amp; Practice</a:t>
              </a:r>
            </a:p>
          </p:txBody>
        </p:sp>
      </p:grpSp>
      <p:grpSp>
        <p:nvGrpSpPr>
          <p:cNvPr id="19461" name="Group 26"/>
          <p:cNvGrpSpPr>
            <a:grpSpLocks/>
          </p:cNvGrpSpPr>
          <p:nvPr/>
        </p:nvGrpSpPr>
        <p:grpSpPr bwMode="auto">
          <a:xfrm>
            <a:off x="3586163" y="2293144"/>
            <a:ext cx="3971925" cy="785813"/>
            <a:chOff x="2040" y="1536"/>
            <a:chExt cx="3336" cy="660"/>
          </a:xfrm>
        </p:grpSpPr>
        <p:sp>
          <p:nvSpPr>
            <p:cNvPr id="19483"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9484"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9462" name="Group 29"/>
          <p:cNvGrpSpPr>
            <a:grpSpLocks/>
          </p:cNvGrpSpPr>
          <p:nvPr/>
        </p:nvGrpSpPr>
        <p:grpSpPr bwMode="auto">
          <a:xfrm>
            <a:off x="3371850" y="2507456"/>
            <a:ext cx="3543300" cy="785813"/>
            <a:chOff x="1848" y="1728"/>
            <a:chExt cx="2976" cy="660"/>
          </a:xfrm>
        </p:grpSpPr>
        <p:sp>
          <p:nvSpPr>
            <p:cNvPr id="19481"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9482"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19463" name="Group 32"/>
          <p:cNvGrpSpPr>
            <a:grpSpLocks/>
          </p:cNvGrpSpPr>
          <p:nvPr/>
        </p:nvGrpSpPr>
        <p:grpSpPr bwMode="auto">
          <a:xfrm>
            <a:off x="3153966" y="2736056"/>
            <a:ext cx="4229100" cy="785813"/>
            <a:chOff x="1680" y="1902"/>
            <a:chExt cx="3564" cy="660"/>
          </a:xfrm>
        </p:grpSpPr>
        <p:sp>
          <p:nvSpPr>
            <p:cNvPr id="19479"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9480"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12323" name="Text Box 35"/>
          <p:cNvSpPr txBox="1">
            <a:spLocks noChangeAspect="1" noChangeArrowheads="1"/>
          </p:cNvSpPr>
          <p:nvPr/>
        </p:nvSpPr>
        <p:spPr bwMode="auto">
          <a:xfrm rot="-2625046">
            <a:off x="5161360" y="1371600"/>
            <a:ext cx="1825228" cy="372666"/>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grpSp>
        <p:nvGrpSpPr>
          <p:cNvPr id="19465" name="Group 36"/>
          <p:cNvGrpSpPr>
            <a:grpSpLocks/>
          </p:cNvGrpSpPr>
          <p:nvPr/>
        </p:nvGrpSpPr>
        <p:grpSpPr bwMode="auto">
          <a:xfrm>
            <a:off x="4504135" y="1614488"/>
            <a:ext cx="1110853" cy="1905000"/>
            <a:chOff x="2823" y="1356"/>
            <a:chExt cx="933" cy="1600"/>
          </a:xfrm>
        </p:grpSpPr>
        <p:grpSp>
          <p:nvGrpSpPr>
            <p:cNvPr id="19475" name="Group 37"/>
            <p:cNvGrpSpPr>
              <a:grpSpLocks/>
            </p:cNvGrpSpPr>
            <p:nvPr/>
          </p:nvGrpSpPr>
          <p:grpSpPr bwMode="auto">
            <a:xfrm>
              <a:off x="2828" y="1921"/>
              <a:ext cx="524" cy="1035"/>
              <a:chOff x="2828" y="1921"/>
              <a:chExt cx="524" cy="1035"/>
            </a:xfrm>
          </p:grpSpPr>
          <p:sp>
            <p:nvSpPr>
              <p:cNvPr id="19477" name="Line 38"/>
              <p:cNvSpPr>
                <a:spLocks noChangeAspect="1" noChangeShapeType="1"/>
              </p:cNvSpPr>
              <p:nvPr>
                <p:custDataLst>
                  <p:tags r:id="rId6"/>
                </p:custDataLst>
              </p:nvPr>
            </p:nvSpPr>
            <p:spPr bwMode="auto">
              <a:xfrm flipV="1">
                <a:off x="2832" y="2471"/>
                <a:ext cx="0" cy="485"/>
              </a:xfrm>
              <a:prstGeom prst="line">
                <a:avLst/>
              </a:prstGeom>
              <a:noFill/>
              <a:ln w="28575">
                <a:solidFill>
                  <a:schemeClr val="tx1"/>
                </a:solidFill>
                <a:round/>
                <a:headEnd/>
                <a:tailEnd/>
              </a:ln>
            </p:spPr>
            <p:txBody>
              <a:bodyPr/>
              <a:lstStyle/>
              <a:p>
                <a:endParaRPr lang="en-US" sz="1050"/>
              </a:p>
            </p:txBody>
          </p:sp>
          <p:sp>
            <p:nvSpPr>
              <p:cNvPr id="19478" name="Line 39"/>
              <p:cNvSpPr>
                <a:spLocks noChangeAspect="1" noChangeShapeType="1"/>
              </p:cNvSpPr>
              <p:nvPr>
                <p:custDataLst>
                  <p:tags r:id="rId7"/>
                </p:custDataLst>
              </p:nvPr>
            </p:nvSpPr>
            <p:spPr bwMode="auto">
              <a:xfrm flipV="1">
                <a:off x="2828" y="1921"/>
                <a:ext cx="524" cy="550"/>
              </a:xfrm>
              <a:prstGeom prst="line">
                <a:avLst/>
              </a:prstGeom>
              <a:noFill/>
              <a:ln w="28575">
                <a:solidFill>
                  <a:schemeClr val="tx1"/>
                </a:solidFill>
                <a:round/>
                <a:headEnd/>
                <a:tailEnd/>
              </a:ln>
            </p:spPr>
            <p:txBody>
              <a:bodyPr/>
              <a:lstStyle/>
              <a:p>
                <a:endParaRPr lang="en-US" sz="1050"/>
              </a:p>
            </p:txBody>
          </p:sp>
        </p:grpSp>
        <p:sp>
          <p:nvSpPr>
            <p:cNvPr id="12328" name="Text Box 40"/>
            <p:cNvSpPr txBox="1">
              <a:spLocks noChangeAspect="1" noChangeArrowheads="1"/>
            </p:cNvSpPr>
            <p:nvPr>
              <p:custDataLst>
                <p:tags r:id="rId5"/>
              </p:custDataLst>
            </p:nvPr>
          </p:nvSpPr>
          <p:spPr bwMode="auto">
            <a:xfrm rot="-2625046">
              <a:off x="2823" y="1356"/>
              <a:ext cx="933"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Integrity</a:t>
              </a:r>
            </a:p>
          </p:txBody>
        </p:sp>
      </p:grpSp>
      <p:grpSp>
        <p:nvGrpSpPr>
          <p:cNvPr id="19466" name="Group 41"/>
          <p:cNvGrpSpPr>
            <a:grpSpLocks/>
          </p:cNvGrpSpPr>
          <p:nvPr/>
        </p:nvGrpSpPr>
        <p:grpSpPr bwMode="auto">
          <a:xfrm>
            <a:off x="3730229" y="1509712"/>
            <a:ext cx="1427559" cy="2014538"/>
            <a:chOff x="2173" y="1268"/>
            <a:chExt cx="1199" cy="1692"/>
          </a:xfrm>
        </p:grpSpPr>
        <p:sp>
          <p:nvSpPr>
            <p:cNvPr id="19472" name="Line 42"/>
            <p:cNvSpPr>
              <a:spLocks noChangeAspect="1" noChangeShapeType="1"/>
            </p:cNvSpPr>
            <p:nvPr>
              <p:custDataLst>
                <p:tags r:id="rId2"/>
              </p:custDataLst>
            </p:nvPr>
          </p:nvSpPr>
          <p:spPr bwMode="auto">
            <a:xfrm flipV="1">
              <a:off x="2240" y="2464"/>
              <a:ext cx="0" cy="496"/>
            </a:xfrm>
            <a:prstGeom prst="line">
              <a:avLst/>
            </a:prstGeom>
            <a:noFill/>
            <a:ln w="28575">
              <a:solidFill>
                <a:schemeClr val="tx1"/>
              </a:solidFill>
              <a:round/>
              <a:headEnd/>
              <a:tailEnd/>
            </a:ln>
          </p:spPr>
          <p:txBody>
            <a:bodyPr/>
            <a:lstStyle/>
            <a:p>
              <a:endParaRPr lang="en-US" sz="1050"/>
            </a:p>
          </p:txBody>
        </p:sp>
        <p:sp>
          <p:nvSpPr>
            <p:cNvPr id="19473" name="Line 43"/>
            <p:cNvSpPr>
              <a:spLocks noChangeAspect="1" noChangeShapeType="1"/>
            </p:cNvSpPr>
            <p:nvPr>
              <p:custDataLst>
                <p:tags r:id="rId3"/>
              </p:custDataLst>
            </p:nvPr>
          </p:nvSpPr>
          <p:spPr bwMode="auto">
            <a:xfrm flipV="1">
              <a:off x="2244" y="1927"/>
              <a:ext cx="507" cy="532"/>
            </a:xfrm>
            <a:prstGeom prst="line">
              <a:avLst/>
            </a:prstGeom>
            <a:noFill/>
            <a:ln w="28575">
              <a:solidFill>
                <a:schemeClr val="tx1"/>
              </a:solidFill>
              <a:round/>
              <a:headEnd/>
              <a:tailEnd/>
            </a:ln>
          </p:spPr>
          <p:txBody>
            <a:bodyPr/>
            <a:lstStyle/>
            <a:p>
              <a:endParaRPr lang="en-US" sz="1050"/>
            </a:p>
          </p:txBody>
        </p:sp>
        <p:sp>
          <p:nvSpPr>
            <p:cNvPr id="12332" name="Text Box 44"/>
            <p:cNvSpPr txBox="1">
              <a:spLocks noChangeAspect="1" noChangeArrowheads="1"/>
            </p:cNvSpPr>
            <p:nvPr>
              <p:custDataLst>
                <p:tags r:id="rId4"/>
              </p:custDataLst>
            </p:nvPr>
          </p:nvSpPr>
          <p:spPr bwMode="auto">
            <a:xfrm rot="-2625046">
              <a:off x="2173" y="1268"/>
              <a:ext cx="1199"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Availability</a:t>
              </a:r>
            </a:p>
          </p:txBody>
        </p:sp>
      </p:grpSp>
      <p:sp>
        <p:nvSpPr>
          <p:cNvPr id="19467" name="Text Box 45"/>
          <p:cNvSpPr txBox="1">
            <a:spLocks noChangeAspect="1" noChangeArrowheads="1"/>
          </p:cNvSpPr>
          <p:nvPr/>
        </p:nvSpPr>
        <p:spPr bwMode="auto">
          <a:xfrm>
            <a:off x="3574256" y="3118247"/>
            <a:ext cx="1658541" cy="280988"/>
          </a:xfrm>
          <a:prstGeom prst="rect">
            <a:avLst/>
          </a:prstGeom>
          <a:noFill/>
          <a:ln w="9525">
            <a:noFill/>
            <a:miter lim="800000"/>
            <a:headEnd/>
            <a:tailEnd/>
          </a:ln>
        </p:spPr>
        <p:txBody>
          <a:bodyPr/>
          <a:lstStyle/>
          <a:p>
            <a:r>
              <a:rPr lang="en-US" sz="1500" b="1">
                <a:solidFill>
                  <a:srgbClr val="FF66FF"/>
                </a:solidFill>
              </a:rPr>
              <a:t>Technology</a:t>
            </a:r>
          </a:p>
        </p:txBody>
      </p:sp>
      <p:sp>
        <p:nvSpPr>
          <p:cNvPr id="19469" name="Text Box 47"/>
          <p:cNvSpPr txBox="1">
            <a:spLocks noChangeArrowheads="1"/>
          </p:cNvSpPr>
          <p:nvPr/>
        </p:nvSpPr>
        <p:spPr bwMode="auto">
          <a:xfrm>
            <a:off x="1443038" y="1550194"/>
            <a:ext cx="1978819" cy="253916"/>
          </a:xfrm>
          <a:prstGeom prst="rect">
            <a:avLst/>
          </a:prstGeom>
          <a:noFill/>
          <a:ln w="9525">
            <a:noFill/>
            <a:miter lim="800000"/>
            <a:headEnd/>
            <a:tailEnd/>
          </a:ln>
        </p:spPr>
        <p:txBody>
          <a:bodyPr>
            <a:spAutoFit/>
          </a:bodyPr>
          <a:lstStyle/>
          <a:p>
            <a:pPr>
              <a:spcBef>
                <a:spcPct val="50000"/>
              </a:spcBef>
            </a:pPr>
            <a:endParaRPr lang="en-US" sz="1050"/>
          </a:p>
        </p:txBody>
      </p:sp>
      <p:sp>
        <p:nvSpPr>
          <p:cNvPr id="12336" name="Text Box 48"/>
          <p:cNvSpPr txBox="1">
            <a:spLocks noChangeArrowheads="1"/>
          </p:cNvSpPr>
          <p:nvPr/>
        </p:nvSpPr>
        <p:spPr bwMode="auto">
          <a:xfrm>
            <a:off x="721519" y="1957991"/>
            <a:ext cx="1607344" cy="1061829"/>
          </a:xfrm>
          <a:prstGeom prst="rect">
            <a:avLst/>
          </a:prstGeom>
          <a:noFill/>
          <a:ln w="9525">
            <a:noFill/>
            <a:miter lim="800000"/>
            <a:headEnd/>
            <a:tailEnd/>
          </a:ln>
        </p:spPr>
        <p:txBody>
          <a:bodyPr>
            <a:spAutoFit/>
          </a:bodyPr>
          <a:lstStyle/>
          <a:p>
            <a:pPr>
              <a:spcBef>
                <a:spcPct val="50000"/>
              </a:spcBef>
            </a:pPr>
            <a:r>
              <a:rPr lang="en-US" dirty="0"/>
              <a:t>Policy defines the “what” of IA</a:t>
            </a:r>
          </a:p>
          <a:p>
            <a:pPr>
              <a:spcBef>
                <a:spcPct val="50000"/>
              </a:spcBef>
            </a:pPr>
            <a:r>
              <a:rPr lang="en-US" dirty="0"/>
              <a:t>Practice defines the “when” of IA</a:t>
            </a:r>
          </a:p>
        </p:txBody>
      </p:sp>
    </p:spTree>
    <p:custDataLst>
      <p:tags r:id="rId1"/>
    </p:custDataLst>
    <p:extLst>
      <p:ext uri="{BB962C8B-B14F-4D97-AF65-F5344CB8AC3E}">
        <p14:creationId xmlns:p14="http://schemas.microsoft.com/office/powerpoint/2010/main" val="242023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336"/>
                                        </p:tgtEl>
                                        <p:attrNameLst>
                                          <p:attrName>style.visibility</p:attrName>
                                        </p:attrNameLst>
                                      </p:cBhvr>
                                      <p:to>
                                        <p:strVal val="visible"/>
                                      </p:to>
                                    </p:set>
                                    <p:animEffect transition="in" filter="dissolve">
                                      <p:cBhvr>
                                        <p:cTn id="13" dur="500"/>
                                        <p:tgtEl>
                                          <p:spTgt spid="12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8"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Education</a:t>
            </a:r>
          </a:p>
        </p:txBody>
      </p:sp>
      <p:grpSp>
        <p:nvGrpSpPr>
          <p:cNvPr id="20486" name="Group 26"/>
          <p:cNvGrpSpPr>
            <a:grpSpLocks/>
          </p:cNvGrpSpPr>
          <p:nvPr/>
        </p:nvGrpSpPr>
        <p:grpSpPr bwMode="auto">
          <a:xfrm>
            <a:off x="3586163" y="2293144"/>
            <a:ext cx="4106466" cy="785813"/>
            <a:chOff x="2040" y="1536"/>
            <a:chExt cx="3449" cy="660"/>
          </a:xfrm>
        </p:grpSpPr>
        <p:sp>
          <p:nvSpPr>
            <p:cNvPr id="20507"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20508" name="Text Box 28"/>
            <p:cNvSpPr txBox="1">
              <a:spLocks noChangeAspect="1" noChangeArrowheads="1"/>
            </p:cNvSpPr>
            <p:nvPr/>
          </p:nvSpPr>
          <p:spPr bwMode="auto">
            <a:xfrm>
              <a:off x="4229" y="1735"/>
              <a:ext cx="1260" cy="313"/>
            </a:xfrm>
            <a:prstGeom prst="rect">
              <a:avLst/>
            </a:prstGeom>
            <a:noFill/>
            <a:ln w="9525">
              <a:noFill/>
              <a:miter lim="800000"/>
              <a:headEnd/>
              <a:tailEnd/>
            </a:ln>
          </p:spPr>
          <p:txBody>
            <a:bodyPr/>
            <a:lstStyle/>
            <a:p>
              <a:pPr>
                <a:spcBef>
                  <a:spcPct val="50000"/>
                </a:spcBef>
              </a:pPr>
              <a:r>
                <a:rPr lang="en-US" sz="1500" b="1" i="1">
                  <a:solidFill>
                    <a:schemeClr val="accent6">
                      <a:lumMod val="50000"/>
                    </a:schemeClr>
                  </a:solidFill>
                </a:rPr>
                <a:t>Transmission</a:t>
              </a:r>
            </a:p>
          </p:txBody>
        </p:sp>
      </p:grpSp>
      <p:grpSp>
        <p:nvGrpSpPr>
          <p:cNvPr id="3" name="Group 2">
            <a:extLst>
              <a:ext uri="{FF2B5EF4-FFF2-40B4-BE49-F238E27FC236}">
                <a16:creationId xmlns:a16="http://schemas.microsoft.com/office/drawing/2014/main" id="{EB3279D2-6735-4631-A64C-7986EABAA81B}"/>
              </a:ext>
            </a:extLst>
          </p:cNvPr>
          <p:cNvGrpSpPr/>
          <p:nvPr/>
        </p:nvGrpSpPr>
        <p:grpSpPr>
          <a:xfrm>
            <a:off x="3153966" y="1371600"/>
            <a:ext cx="4478289" cy="3486150"/>
            <a:chOff x="2681288" y="1828800"/>
            <a:chExt cx="5971052" cy="4648200"/>
          </a:xfrm>
        </p:grpSpPr>
        <p:grpSp>
          <p:nvGrpSpPr>
            <p:cNvPr id="2" name="Group 2"/>
            <p:cNvGrpSpPr>
              <a:grpSpLocks/>
            </p:cNvGrpSpPr>
            <p:nvPr/>
          </p:nvGrpSpPr>
          <p:grpSpPr bwMode="auto">
            <a:xfrm>
              <a:off x="2686050" y="4857750"/>
              <a:ext cx="3524250" cy="1619250"/>
              <a:chOff x="1692" y="2676"/>
              <a:chExt cx="2220" cy="1020"/>
            </a:xfrm>
          </p:grpSpPr>
          <p:grpSp>
            <p:nvGrpSpPr>
              <p:cNvPr id="20520" name="Group 3"/>
              <p:cNvGrpSpPr>
                <a:grpSpLocks noChangeAspect="1"/>
              </p:cNvGrpSpPr>
              <p:nvPr/>
            </p:nvGrpSpPr>
            <p:grpSpPr bwMode="auto">
              <a:xfrm>
                <a:off x="1692" y="2676"/>
                <a:ext cx="2220" cy="1020"/>
                <a:chOff x="1872" y="2832"/>
                <a:chExt cx="1776" cy="816"/>
              </a:xfrm>
            </p:grpSpPr>
            <p:sp>
              <p:nvSpPr>
                <p:cNvPr id="20522" name="AutoShape 4"/>
                <p:cNvSpPr>
                  <a:spLocks noChangeAspect="1" noChangeArrowheads="1"/>
                </p:cNvSpPr>
                <p:nvPr/>
              </p:nvSpPr>
              <p:spPr bwMode="auto">
                <a:xfrm>
                  <a:off x="2160" y="2841"/>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20523" name="AutoShape 5"/>
                <p:cNvSpPr>
                  <a:spLocks noChangeAspect="1" noChangeArrowheads="1"/>
                </p:cNvSpPr>
                <p:nvPr/>
              </p:nvSpPr>
              <p:spPr bwMode="auto">
                <a:xfrm>
                  <a:off x="2016" y="2985"/>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20524" name="AutoShape 6"/>
                <p:cNvSpPr>
                  <a:spLocks noChangeAspect="1" noChangeArrowheads="1"/>
                </p:cNvSpPr>
                <p:nvPr/>
              </p:nvSpPr>
              <p:spPr bwMode="auto">
                <a:xfrm>
                  <a:off x="1872" y="3120"/>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grpSp>
              <p:nvGrpSpPr>
                <p:cNvPr id="20525" name="Group 7"/>
                <p:cNvGrpSpPr>
                  <a:grpSpLocks noChangeAspect="1"/>
                </p:cNvGrpSpPr>
                <p:nvPr/>
              </p:nvGrpSpPr>
              <p:grpSpPr bwMode="auto">
                <a:xfrm>
                  <a:off x="2784" y="2832"/>
                  <a:ext cx="432" cy="816"/>
                  <a:chOff x="2976" y="1056"/>
                  <a:chExt cx="432" cy="864"/>
                </a:xfrm>
              </p:grpSpPr>
              <p:sp>
                <p:nvSpPr>
                  <p:cNvPr id="20529" name="Line 8"/>
                  <p:cNvSpPr>
                    <a:spLocks noChangeAspect="1" noChangeShapeType="1"/>
                  </p:cNvSpPr>
                  <p:nvPr>
                    <p:custDataLst>
                      <p:tags r:id="rId14"/>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20530" name="Line 9"/>
                  <p:cNvSpPr>
                    <a:spLocks noChangeAspect="1" noChangeShapeType="1"/>
                  </p:cNvSpPr>
                  <p:nvPr>
                    <p:custDataLst>
                      <p:tags r:id="rId15"/>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nvGrpSpPr>
                <p:cNvPr id="20526" name="Group 10"/>
                <p:cNvGrpSpPr>
                  <a:grpSpLocks noChangeAspect="1"/>
                </p:cNvGrpSpPr>
                <p:nvPr/>
              </p:nvGrpSpPr>
              <p:grpSpPr bwMode="auto">
                <a:xfrm>
                  <a:off x="2304" y="2832"/>
                  <a:ext cx="432" cy="816"/>
                  <a:chOff x="2976" y="1056"/>
                  <a:chExt cx="432" cy="864"/>
                </a:xfrm>
              </p:grpSpPr>
              <p:sp>
                <p:nvSpPr>
                  <p:cNvPr id="20527" name="Line 11"/>
                  <p:cNvSpPr>
                    <a:spLocks noChangeAspect="1" noChangeShapeType="1"/>
                  </p:cNvSpPr>
                  <p:nvPr>
                    <p:custDataLst>
                      <p:tags r:id="rId12"/>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20528" name="Line 12"/>
                  <p:cNvSpPr>
                    <a:spLocks noChangeAspect="1" noChangeShapeType="1"/>
                  </p:cNvSpPr>
                  <p:nvPr>
                    <p:custDataLst>
                      <p:tags r:id="rId13"/>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sp>
            <p:nvSpPr>
              <p:cNvPr id="20521" name="Text Box 13"/>
              <p:cNvSpPr txBox="1">
                <a:spLocks noChangeAspect="1" noChangeArrowheads="1"/>
              </p:cNvSpPr>
              <p:nvPr/>
            </p:nvSpPr>
            <p:spPr bwMode="auto">
              <a:xfrm>
                <a:off x="2052" y="3239"/>
                <a:ext cx="1800" cy="313"/>
              </a:xfrm>
              <a:prstGeom prst="rect">
                <a:avLst/>
              </a:prstGeom>
              <a:noFill/>
              <a:ln w="9525">
                <a:noFill/>
                <a:miter lim="800000"/>
                <a:headEnd/>
                <a:tailEnd/>
              </a:ln>
            </p:spPr>
            <p:txBody>
              <a:bodyPr/>
              <a:lstStyle/>
              <a:p>
                <a:r>
                  <a:rPr lang="en-US" sz="1500" b="1">
                    <a:solidFill>
                      <a:srgbClr val="FF0000"/>
                    </a:solidFill>
                  </a:rPr>
                  <a:t>Education</a:t>
                </a:r>
              </a:p>
            </p:txBody>
          </p:sp>
        </p:grpSp>
        <p:grpSp>
          <p:nvGrpSpPr>
            <p:cNvPr id="20485" name="Group 14"/>
            <p:cNvGrpSpPr>
              <a:grpSpLocks/>
            </p:cNvGrpSpPr>
            <p:nvPr/>
          </p:nvGrpSpPr>
          <p:grpSpPr bwMode="auto">
            <a:xfrm>
              <a:off x="2686050" y="3962400"/>
              <a:ext cx="3524250" cy="1619250"/>
              <a:chOff x="1692" y="2112"/>
              <a:chExt cx="2220" cy="1020"/>
            </a:xfrm>
          </p:grpSpPr>
          <p:grpSp>
            <p:nvGrpSpPr>
              <p:cNvPr id="20509" name="Group 15"/>
              <p:cNvGrpSpPr>
                <a:grpSpLocks noChangeAspect="1"/>
              </p:cNvGrpSpPr>
              <p:nvPr/>
            </p:nvGrpSpPr>
            <p:grpSpPr bwMode="auto">
              <a:xfrm>
                <a:off x="1692" y="2112"/>
                <a:ext cx="2220" cy="1020"/>
                <a:chOff x="1872" y="2832"/>
                <a:chExt cx="1776" cy="816"/>
              </a:xfrm>
            </p:grpSpPr>
            <p:sp>
              <p:nvSpPr>
                <p:cNvPr id="20511" name="AutoShape 16"/>
                <p:cNvSpPr>
                  <a:spLocks noChangeAspect="1" noChangeArrowheads="1"/>
                </p:cNvSpPr>
                <p:nvPr/>
              </p:nvSpPr>
              <p:spPr bwMode="auto">
                <a:xfrm>
                  <a:off x="2160" y="2841"/>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20512" name="AutoShape 17"/>
                <p:cNvSpPr>
                  <a:spLocks noChangeAspect="1" noChangeArrowheads="1"/>
                </p:cNvSpPr>
                <p:nvPr/>
              </p:nvSpPr>
              <p:spPr bwMode="auto">
                <a:xfrm>
                  <a:off x="2016" y="2985"/>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sp>
              <p:nvSpPr>
                <p:cNvPr id="20513" name="AutoShape 18"/>
                <p:cNvSpPr>
                  <a:spLocks noChangeAspect="1" noChangeArrowheads="1"/>
                </p:cNvSpPr>
                <p:nvPr/>
              </p:nvSpPr>
              <p:spPr bwMode="auto">
                <a:xfrm>
                  <a:off x="1872" y="3120"/>
                  <a:ext cx="1488" cy="528"/>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050"/>
                </a:p>
              </p:txBody>
            </p:sp>
            <p:grpSp>
              <p:nvGrpSpPr>
                <p:cNvPr id="20514" name="Group 19"/>
                <p:cNvGrpSpPr>
                  <a:grpSpLocks noChangeAspect="1"/>
                </p:cNvGrpSpPr>
                <p:nvPr/>
              </p:nvGrpSpPr>
              <p:grpSpPr bwMode="auto">
                <a:xfrm>
                  <a:off x="2784" y="2832"/>
                  <a:ext cx="432" cy="816"/>
                  <a:chOff x="2976" y="1056"/>
                  <a:chExt cx="432" cy="864"/>
                </a:xfrm>
              </p:grpSpPr>
              <p:sp>
                <p:nvSpPr>
                  <p:cNvPr id="20518" name="Line 20"/>
                  <p:cNvSpPr>
                    <a:spLocks noChangeAspect="1" noChangeShapeType="1"/>
                  </p:cNvSpPr>
                  <p:nvPr>
                    <p:custDataLst>
                      <p:tags r:id="rId10"/>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20519" name="Line 21"/>
                  <p:cNvSpPr>
                    <a:spLocks noChangeAspect="1" noChangeShapeType="1"/>
                  </p:cNvSpPr>
                  <p:nvPr>
                    <p:custDataLst>
                      <p:tags r:id="rId11"/>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nvGrpSpPr>
                <p:cNvPr id="20515" name="Group 22"/>
                <p:cNvGrpSpPr>
                  <a:grpSpLocks noChangeAspect="1"/>
                </p:cNvGrpSpPr>
                <p:nvPr/>
              </p:nvGrpSpPr>
              <p:grpSpPr bwMode="auto">
                <a:xfrm>
                  <a:off x="2304" y="2832"/>
                  <a:ext cx="432" cy="816"/>
                  <a:chOff x="2976" y="1056"/>
                  <a:chExt cx="432" cy="864"/>
                </a:xfrm>
              </p:grpSpPr>
              <p:sp>
                <p:nvSpPr>
                  <p:cNvPr id="20516" name="Line 23"/>
                  <p:cNvSpPr>
                    <a:spLocks noChangeAspect="1" noChangeShapeType="1"/>
                  </p:cNvSpPr>
                  <p:nvPr>
                    <p:custDataLst>
                      <p:tags r:id="rId8"/>
                    </p:custDataLst>
                  </p:nvPr>
                </p:nvSpPr>
                <p:spPr bwMode="auto">
                  <a:xfrm flipV="1">
                    <a:off x="2976" y="1536"/>
                    <a:ext cx="0" cy="384"/>
                  </a:xfrm>
                  <a:prstGeom prst="line">
                    <a:avLst/>
                  </a:prstGeom>
                  <a:noFill/>
                  <a:ln w="28575">
                    <a:solidFill>
                      <a:schemeClr val="tx1"/>
                    </a:solidFill>
                    <a:round/>
                    <a:headEnd/>
                    <a:tailEnd/>
                  </a:ln>
                </p:spPr>
                <p:txBody>
                  <a:bodyPr/>
                  <a:lstStyle/>
                  <a:p>
                    <a:endParaRPr lang="en-US" sz="1050"/>
                  </a:p>
                </p:txBody>
              </p:sp>
              <p:sp>
                <p:nvSpPr>
                  <p:cNvPr id="20517" name="Line 24"/>
                  <p:cNvSpPr>
                    <a:spLocks noChangeAspect="1" noChangeShapeType="1"/>
                  </p:cNvSpPr>
                  <p:nvPr>
                    <p:custDataLst>
                      <p:tags r:id="rId9"/>
                    </p:custDataLst>
                  </p:nvPr>
                </p:nvSpPr>
                <p:spPr bwMode="auto">
                  <a:xfrm flipV="1">
                    <a:off x="2976" y="1056"/>
                    <a:ext cx="432" cy="480"/>
                  </a:xfrm>
                  <a:prstGeom prst="line">
                    <a:avLst/>
                  </a:prstGeom>
                  <a:noFill/>
                  <a:ln w="28575">
                    <a:solidFill>
                      <a:schemeClr val="tx1"/>
                    </a:solidFill>
                    <a:round/>
                    <a:headEnd/>
                    <a:tailEnd/>
                  </a:ln>
                </p:spPr>
                <p:txBody>
                  <a:bodyPr/>
                  <a:lstStyle/>
                  <a:p>
                    <a:endParaRPr lang="en-US" sz="1050"/>
                  </a:p>
                </p:txBody>
              </p:sp>
            </p:grpSp>
          </p:grpSp>
          <p:sp>
            <p:nvSpPr>
              <p:cNvPr id="20510" name="Text Box 25"/>
              <p:cNvSpPr txBox="1">
                <a:spLocks noChangeAspect="1" noChangeArrowheads="1"/>
              </p:cNvSpPr>
              <p:nvPr/>
            </p:nvSpPr>
            <p:spPr bwMode="auto">
              <a:xfrm>
                <a:off x="1860" y="2721"/>
                <a:ext cx="1800" cy="313"/>
              </a:xfrm>
              <a:prstGeom prst="rect">
                <a:avLst/>
              </a:prstGeom>
              <a:noFill/>
              <a:ln w="9525">
                <a:noFill/>
                <a:miter lim="800000"/>
                <a:headEnd/>
                <a:tailEnd/>
              </a:ln>
            </p:spPr>
            <p:txBody>
              <a:bodyPr/>
              <a:lstStyle/>
              <a:p>
                <a:r>
                  <a:rPr lang="en-US" sz="1500" b="1">
                    <a:solidFill>
                      <a:srgbClr val="FF0000"/>
                    </a:solidFill>
                  </a:rPr>
                  <a:t>Policy &amp; Practice</a:t>
                </a:r>
              </a:p>
            </p:txBody>
          </p:sp>
        </p:grpSp>
        <p:grpSp>
          <p:nvGrpSpPr>
            <p:cNvPr id="20487" name="Group 29"/>
            <p:cNvGrpSpPr>
              <a:grpSpLocks/>
            </p:cNvGrpSpPr>
            <p:nvPr/>
          </p:nvGrpSpPr>
          <p:grpSpPr bwMode="auto">
            <a:xfrm>
              <a:off x="2971800" y="3343275"/>
              <a:ext cx="4927600" cy="1047750"/>
              <a:chOff x="1848" y="1728"/>
              <a:chExt cx="3104" cy="660"/>
            </a:xfrm>
          </p:grpSpPr>
          <p:sp>
            <p:nvSpPr>
              <p:cNvPr id="20505"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20506" name="Text Box 31"/>
              <p:cNvSpPr txBox="1">
                <a:spLocks noChangeAspect="1" noChangeArrowheads="1"/>
              </p:cNvSpPr>
              <p:nvPr/>
            </p:nvSpPr>
            <p:spPr bwMode="auto">
              <a:xfrm>
                <a:off x="4052" y="2030"/>
                <a:ext cx="900" cy="313"/>
              </a:xfrm>
              <a:prstGeom prst="rect">
                <a:avLst/>
              </a:prstGeom>
              <a:noFill/>
              <a:ln w="9525">
                <a:noFill/>
                <a:miter lim="800000"/>
                <a:headEnd/>
                <a:tailEnd/>
              </a:ln>
            </p:spPr>
            <p:txBody>
              <a:bodyPr/>
              <a:lstStyle/>
              <a:p>
                <a:pPr>
                  <a:spcBef>
                    <a:spcPct val="50000"/>
                  </a:spcBef>
                </a:pPr>
                <a:r>
                  <a:rPr lang="en-US" sz="1500" b="1" i="1">
                    <a:solidFill>
                      <a:schemeClr val="accent6">
                        <a:lumMod val="50000"/>
                      </a:schemeClr>
                    </a:solidFill>
                  </a:rPr>
                  <a:t>Storage</a:t>
                </a:r>
              </a:p>
            </p:txBody>
          </p:sp>
        </p:grpSp>
        <p:grpSp>
          <p:nvGrpSpPr>
            <p:cNvPr id="20488" name="Group 32"/>
            <p:cNvGrpSpPr>
              <a:grpSpLocks/>
            </p:cNvGrpSpPr>
            <p:nvPr/>
          </p:nvGrpSpPr>
          <p:grpSpPr bwMode="auto">
            <a:xfrm>
              <a:off x="2681288" y="3648075"/>
              <a:ext cx="5971052" cy="1120775"/>
              <a:chOff x="1680" y="1902"/>
              <a:chExt cx="3774" cy="706"/>
            </a:xfrm>
          </p:grpSpPr>
          <p:sp>
            <p:nvSpPr>
              <p:cNvPr id="20503"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20504" name="Text Box 34"/>
              <p:cNvSpPr txBox="1">
                <a:spLocks noChangeAspect="1" noChangeArrowheads="1"/>
              </p:cNvSpPr>
              <p:nvPr/>
            </p:nvSpPr>
            <p:spPr bwMode="auto">
              <a:xfrm>
                <a:off x="3894" y="2295"/>
                <a:ext cx="1560" cy="313"/>
              </a:xfrm>
              <a:prstGeom prst="rect">
                <a:avLst/>
              </a:prstGeom>
              <a:noFill/>
              <a:ln w="9525">
                <a:noFill/>
                <a:miter lim="800000"/>
                <a:headEnd/>
                <a:tailEnd/>
              </a:ln>
            </p:spPr>
            <p:txBody>
              <a:bodyPr/>
              <a:lstStyle/>
              <a:p>
                <a:pPr>
                  <a:spcBef>
                    <a:spcPct val="50000"/>
                  </a:spcBef>
                </a:pPr>
                <a:r>
                  <a:rPr lang="en-US" sz="1500" b="1" i="1">
                    <a:solidFill>
                      <a:schemeClr val="accent6">
                        <a:lumMod val="50000"/>
                      </a:schemeClr>
                    </a:solidFill>
                  </a:rPr>
                  <a:t>Processing</a:t>
                </a:r>
              </a:p>
            </p:txBody>
          </p:sp>
        </p:grpSp>
        <p:sp>
          <p:nvSpPr>
            <p:cNvPr id="13347" name="Text Box 35"/>
            <p:cNvSpPr txBox="1">
              <a:spLocks noChangeAspect="1" noChangeArrowheads="1"/>
            </p:cNvSpPr>
            <p:nvPr/>
          </p:nvSpPr>
          <p:spPr bwMode="auto">
            <a:xfrm rot="-2625046">
              <a:off x="5357813" y="1828800"/>
              <a:ext cx="2433637" cy="496888"/>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grpSp>
          <p:nvGrpSpPr>
            <p:cNvPr id="20490" name="Group 36"/>
            <p:cNvGrpSpPr>
              <a:grpSpLocks/>
            </p:cNvGrpSpPr>
            <p:nvPr/>
          </p:nvGrpSpPr>
          <p:grpSpPr bwMode="auto">
            <a:xfrm>
              <a:off x="4481513" y="2152650"/>
              <a:ext cx="1481137" cy="2540000"/>
              <a:chOff x="2823" y="1356"/>
              <a:chExt cx="933" cy="1600"/>
            </a:xfrm>
          </p:grpSpPr>
          <p:grpSp>
            <p:nvGrpSpPr>
              <p:cNvPr id="20499" name="Group 37"/>
              <p:cNvGrpSpPr>
                <a:grpSpLocks/>
              </p:cNvGrpSpPr>
              <p:nvPr/>
            </p:nvGrpSpPr>
            <p:grpSpPr bwMode="auto">
              <a:xfrm>
                <a:off x="2828" y="1921"/>
                <a:ext cx="524" cy="1035"/>
                <a:chOff x="2828" y="1921"/>
                <a:chExt cx="524" cy="1035"/>
              </a:xfrm>
            </p:grpSpPr>
            <p:sp>
              <p:nvSpPr>
                <p:cNvPr id="20501" name="Line 38"/>
                <p:cNvSpPr>
                  <a:spLocks noChangeAspect="1" noChangeShapeType="1"/>
                </p:cNvSpPr>
                <p:nvPr>
                  <p:custDataLst>
                    <p:tags r:id="rId6"/>
                  </p:custDataLst>
                </p:nvPr>
              </p:nvSpPr>
              <p:spPr bwMode="auto">
                <a:xfrm flipV="1">
                  <a:off x="2832" y="2471"/>
                  <a:ext cx="0" cy="485"/>
                </a:xfrm>
                <a:prstGeom prst="line">
                  <a:avLst/>
                </a:prstGeom>
                <a:noFill/>
                <a:ln w="28575">
                  <a:solidFill>
                    <a:schemeClr val="tx1"/>
                  </a:solidFill>
                  <a:round/>
                  <a:headEnd/>
                  <a:tailEnd/>
                </a:ln>
              </p:spPr>
              <p:txBody>
                <a:bodyPr/>
                <a:lstStyle/>
                <a:p>
                  <a:endParaRPr lang="en-US" sz="1050"/>
                </a:p>
              </p:txBody>
            </p:sp>
            <p:sp>
              <p:nvSpPr>
                <p:cNvPr id="20502" name="Line 39"/>
                <p:cNvSpPr>
                  <a:spLocks noChangeAspect="1" noChangeShapeType="1"/>
                </p:cNvSpPr>
                <p:nvPr>
                  <p:custDataLst>
                    <p:tags r:id="rId7"/>
                  </p:custDataLst>
                </p:nvPr>
              </p:nvSpPr>
              <p:spPr bwMode="auto">
                <a:xfrm flipV="1">
                  <a:off x="2828" y="1921"/>
                  <a:ext cx="524" cy="550"/>
                </a:xfrm>
                <a:prstGeom prst="line">
                  <a:avLst/>
                </a:prstGeom>
                <a:noFill/>
                <a:ln w="28575">
                  <a:solidFill>
                    <a:schemeClr val="tx1"/>
                  </a:solidFill>
                  <a:round/>
                  <a:headEnd/>
                  <a:tailEnd/>
                </a:ln>
              </p:spPr>
              <p:txBody>
                <a:bodyPr/>
                <a:lstStyle/>
                <a:p>
                  <a:endParaRPr lang="en-US" sz="1050"/>
                </a:p>
              </p:txBody>
            </p:sp>
          </p:grpSp>
          <p:sp>
            <p:nvSpPr>
              <p:cNvPr id="13352" name="Text Box 40"/>
              <p:cNvSpPr txBox="1">
                <a:spLocks noChangeAspect="1" noChangeArrowheads="1"/>
              </p:cNvSpPr>
              <p:nvPr>
                <p:custDataLst>
                  <p:tags r:id="rId5"/>
                </p:custDataLst>
              </p:nvPr>
            </p:nvSpPr>
            <p:spPr bwMode="auto">
              <a:xfrm rot="-2625046">
                <a:off x="2823" y="1356"/>
                <a:ext cx="933"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Integrity</a:t>
                </a:r>
              </a:p>
            </p:txBody>
          </p:sp>
        </p:grpSp>
        <p:grpSp>
          <p:nvGrpSpPr>
            <p:cNvPr id="20491" name="Group 41"/>
            <p:cNvGrpSpPr>
              <a:grpSpLocks/>
            </p:cNvGrpSpPr>
            <p:nvPr/>
          </p:nvGrpSpPr>
          <p:grpSpPr bwMode="auto">
            <a:xfrm>
              <a:off x="3449638" y="2012950"/>
              <a:ext cx="1903412" cy="2686050"/>
              <a:chOff x="2173" y="1268"/>
              <a:chExt cx="1199" cy="1692"/>
            </a:xfrm>
          </p:grpSpPr>
          <p:sp>
            <p:nvSpPr>
              <p:cNvPr id="20496" name="Line 42"/>
              <p:cNvSpPr>
                <a:spLocks noChangeAspect="1" noChangeShapeType="1"/>
              </p:cNvSpPr>
              <p:nvPr>
                <p:custDataLst>
                  <p:tags r:id="rId2"/>
                </p:custDataLst>
              </p:nvPr>
            </p:nvSpPr>
            <p:spPr bwMode="auto">
              <a:xfrm flipV="1">
                <a:off x="2240" y="2464"/>
                <a:ext cx="0" cy="496"/>
              </a:xfrm>
              <a:prstGeom prst="line">
                <a:avLst/>
              </a:prstGeom>
              <a:noFill/>
              <a:ln w="28575">
                <a:solidFill>
                  <a:schemeClr val="tx1"/>
                </a:solidFill>
                <a:round/>
                <a:headEnd/>
                <a:tailEnd/>
              </a:ln>
            </p:spPr>
            <p:txBody>
              <a:bodyPr/>
              <a:lstStyle/>
              <a:p>
                <a:endParaRPr lang="en-US" sz="1050"/>
              </a:p>
            </p:txBody>
          </p:sp>
          <p:sp>
            <p:nvSpPr>
              <p:cNvPr id="20497" name="Line 43"/>
              <p:cNvSpPr>
                <a:spLocks noChangeAspect="1" noChangeShapeType="1"/>
              </p:cNvSpPr>
              <p:nvPr>
                <p:custDataLst>
                  <p:tags r:id="rId3"/>
                </p:custDataLst>
              </p:nvPr>
            </p:nvSpPr>
            <p:spPr bwMode="auto">
              <a:xfrm flipV="1">
                <a:off x="2244" y="1927"/>
                <a:ext cx="507" cy="532"/>
              </a:xfrm>
              <a:prstGeom prst="line">
                <a:avLst/>
              </a:prstGeom>
              <a:noFill/>
              <a:ln w="28575">
                <a:solidFill>
                  <a:schemeClr val="tx1"/>
                </a:solidFill>
                <a:round/>
                <a:headEnd/>
                <a:tailEnd/>
              </a:ln>
            </p:spPr>
            <p:txBody>
              <a:bodyPr/>
              <a:lstStyle/>
              <a:p>
                <a:endParaRPr lang="en-US" sz="1050"/>
              </a:p>
            </p:txBody>
          </p:sp>
          <p:sp>
            <p:nvSpPr>
              <p:cNvPr id="13356" name="Text Box 44"/>
              <p:cNvSpPr txBox="1">
                <a:spLocks noChangeAspect="1" noChangeArrowheads="1"/>
              </p:cNvSpPr>
              <p:nvPr>
                <p:custDataLst>
                  <p:tags r:id="rId4"/>
                </p:custDataLst>
              </p:nvPr>
            </p:nvSpPr>
            <p:spPr bwMode="auto">
              <a:xfrm rot="-2625046">
                <a:off x="2173" y="1268"/>
                <a:ext cx="1199"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Availability</a:t>
                </a:r>
              </a:p>
            </p:txBody>
          </p:sp>
        </p:grpSp>
        <p:sp>
          <p:nvSpPr>
            <p:cNvPr id="20492" name="Text Box 45"/>
            <p:cNvSpPr txBox="1">
              <a:spLocks noChangeAspect="1" noChangeArrowheads="1"/>
            </p:cNvSpPr>
            <p:nvPr/>
          </p:nvSpPr>
          <p:spPr bwMode="auto">
            <a:xfrm>
              <a:off x="3241675" y="4157663"/>
              <a:ext cx="2211388" cy="374650"/>
            </a:xfrm>
            <a:prstGeom prst="rect">
              <a:avLst/>
            </a:prstGeom>
            <a:noFill/>
            <a:ln w="9525">
              <a:noFill/>
              <a:miter lim="800000"/>
              <a:headEnd/>
              <a:tailEnd/>
            </a:ln>
          </p:spPr>
          <p:txBody>
            <a:bodyPr/>
            <a:lstStyle/>
            <a:p>
              <a:r>
                <a:rPr lang="en-US" sz="1500" b="1">
                  <a:solidFill>
                    <a:srgbClr val="FF0000"/>
                  </a:solidFill>
                </a:rPr>
                <a:t>Technology</a:t>
              </a:r>
            </a:p>
          </p:txBody>
        </p:sp>
      </p:grpSp>
      <p:sp>
        <p:nvSpPr>
          <p:cNvPr id="13359" name="Text Box 47"/>
          <p:cNvSpPr txBox="1">
            <a:spLocks noChangeArrowheads="1"/>
          </p:cNvSpPr>
          <p:nvPr/>
        </p:nvSpPr>
        <p:spPr bwMode="auto">
          <a:xfrm>
            <a:off x="672526" y="1812726"/>
            <a:ext cx="1793081" cy="1169551"/>
          </a:xfrm>
          <a:prstGeom prst="rect">
            <a:avLst/>
          </a:prstGeom>
          <a:noFill/>
          <a:ln w="9525">
            <a:noFill/>
            <a:miter lim="800000"/>
            <a:headEnd/>
            <a:tailEnd/>
          </a:ln>
        </p:spPr>
        <p:txBody>
          <a:bodyPr>
            <a:spAutoFit/>
          </a:bodyPr>
          <a:lstStyle/>
          <a:p>
            <a:pPr>
              <a:spcBef>
                <a:spcPct val="50000"/>
              </a:spcBef>
            </a:pPr>
            <a:r>
              <a:rPr lang="en-US" dirty="0"/>
              <a:t>Education, Training and Awareness provide the most prominent IA measure.</a:t>
            </a:r>
          </a:p>
        </p:txBody>
      </p:sp>
    </p:spTree>
    <p:custDataLst>
      <p:tags r:id="rId1"/>
    </p:custDataLst>
    <p:extLst>
      <p:ext uri="{BB962C8B-B14F-4D97-AF65-F5344CB8AC3E}">
        <p14:creationId xmlns:p14="http://schemas.microsoft.com/office/powerpoint/2010/main" val="176228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59"/>
                                        </p:tgtEl>
                                        <p:attrNameLst>
                                          <p:attrName>style.visibility</p:attrName>
                                        </p:attrNameLst>
                                      </p:cBhvr>
                                      <p:to>
                                        <p:strVal val="visible"/>
                                      </p:to>
                                    </p:set>
                                    <p:animEffect transition="in" filter="dissolve">
                                      <p:cBhvr>
                                        <p:cTn id="7" dur="500"/>
                                        <p:tgtEl>
                                          <p:spTgt spid="13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DAED-3423-437E-AC01-FED216017D0A}"/>
              </a:ext>
            </a:extLst>
          </p:cNvPr>
          <p:cNvSpPr>
            <a:spLocks noGrp="1"/>
          </p:cNvSpPr>
          <p:nvPr>
            <p:ph type="title"/>
          </p:nvPr>
        </p:nvSpPr>
        <p:spPr>
          <a:xfrm>
            <a:off x="330851" y="205932"/>
            <a:ext cx="8229600" cy="571589"/>
          </a:xfrm>
        </p:spPr>
        <p:txBody>
          <a:bodyPr/>
          <a:lstStyle/>
          <a:p>
            <a:r>
              <a:rPr lang="en-US" dirty="0"/>
              <a:t>The C.I.A.</a:t>
            </a:r>
          </a:p>
        </p:txBody>
      </p:sp>
      <p:sp>
        <p:nvSpPr>
          <p:cNvPr id="4" name="Content Placeholder 3">
            <a:extLst>
              <a:ext uri="{FF2B5EF4-FFF2-40B4-BE49-F238E27FC236}">
                <a16:creationId xmlns:a16="http://schemas.microsoft.com/office/drawing/2014/main" id="{A4FB07DF-4AB7-4E48-B372-C3F7CEFB1FE9}"/>
              </a:ext>
            </a:extLst>
          </p:cNvPr>
          <p:cNvSpPr>
            <a:spLocks noGrp="1"/>
          </p:cNvSpPr>
          <p:nvPr>
            <p:ph type="body" sz="quarter" idx="11"/>
          </p:nvPr>
        </p:nvSpPr>
        <p:spPr>
          <a:xfrm>
            <a:off x="914493" y="944563"/>
            <a:ext cx="7645958" cy="3303437"/>
          </a:xfrm>
        </p:spPr>
        <p:txBody>
          <a:bodyPr/>
          <a:lstStyle/>
          <a:p>
            <a:r>
              <a:rPr lang="en-US" sz="1600" dirty="0"/>
              <a:t>The CIA of Cyber Security</a:t>
            </a:r>
          </a:p>
          <a:p>
            <a:pPr lvl="1"/>
            <a:r>
              <a:rPr lang="en-US" sz="1600" dirty="0"/>
              <a:t>Refers to the overarching security goals</a:t>
            </a:r>
          </a:p>
          <a:p>
            <a:pPr lvl="1"/>
            <a:r>
              <a:rPr lang="en-US" sz="1600" b="1" dirty="0"/>
              <a:t>Confidentiality: </a:t>
            </a:r>
          </a:p>
          <a:p>
            <a:pPr lvl="2"/>
            <a:r>
              <a:rPr lang="en-US" sz="1600" dirty="0"/>
              <a:t>Preserving authorized restrictions on information access and disclosure, including means for protecting personal privacy and proprietary information. SOURCE: SP 800-53</a:t>
            </a:r>
          </a:p>
          <a:p>
            <a:pPr lvl="1"/>
            <a:r>
              <a:rPr lang="en-US" sz="1600" b="1" dirty="0"/>
              <a:t>Integrity:</a:t>
            </a:r>
          </a:p>
          <a:p>
            <a:pPr lvl="2"/>
            <a:r>
              <a:rPr lang="en-US" sz="1600" dirty="0"/>
              <a:t>Guarding against improper information modification or destruction and includes ensuring information non-repudiation and authenticity.  SOURCE: SP 800-53</a:t>
            </a:r>
          </a:p>
          <a:p>
            <a:pPr lvl="1"/>
            <a:r>
              <a:rPr lang="en-US" sz="1600" b="1" dirty="0"/>
              <a:t>Availability:</a:t>
            </a:r>
          </a:p>
          <a:p>
            <a:pPr lvl="2"/>
            <a:r>
              <a:rPr lang="en-US" sz="1600" dirty="0"/>
              <a:t>Ensuring timely and reliable access to and use of information. SOURCE: SP 800-53</a:t>
            </a:r>
          </a:p>
        </p:txBody>
      </p:sp>
    </p:spTree>
    <p:custDataLst>
      <p:tags r:id="rId1"/>
    </p:custDataLst>
    <p:extLst>
      <p:ext uri="{BB962C8B-B14F-4D97-AF65-F5344CB8AC3E}">
        <p14:creationId xmlns:p14="http://schemas.microsoft.com/office/powerpoint/2010/main" val="296779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E42-EAFC-4F1B-8BA4-AE893939A8E1}"/>
              </a:ext>
            </a:extLst>
          </p:cNvPr>
          <p:cNvSpPr>
            <a:spLocks noGrp="1"/>
          </p:cNvSpPr>
          <p:nvPr>
            <p:ph type="title"/>
          </p:nvPr>
        </p:nvSpPr>
        <p:spPr/>
        <p:txBody>
          <a:bodyPr/>
          <a:lstStyle/>
          <a:p>
            <a:r>
              <a:rPr lang="en-US" dirty="0" err="1"/>
              <a:t>Pakerian</a:t>
            </a:r>
            <a:r>
              <a:rPr lang="en-US" dirty="0"/>
              <a:t> Hexad</a:t>
            </a:r>
          </a:p>
        </p:txBody>
      </p:sp>
      <p:sp>
        <p:nvSpPr>
          <p:cNvPr id="3" name="Text Placeholder 2">
            <a:extLst>
              <a:ext uri="{FF2B5EF4-FFF2-40B4-BE49-F238E27FC236}">
                <a16:creationId xmlns:a16="http://schemas.microsoft.com/office/drawing/2014/main" id="{DA8026F1-B571-47A9-8C58-994F2894B9BF}"/>
              </a:ext>
            </a:extLst>
          </p:cNvPr>
          <p:cNvSpPr>
            <a:spLocks noGrp="1"/>
          </p:cNvSpPr>
          <p:nvPr>
            <p:ph type="body" sz="quarter" idx="11"/>
          </p:nvPr>
        </p:nvSpPr>
        <p:spPr/>
        <p:txBody>
          <a:bodyPr/>
          <a:lstStyle/>
          <a:p>
            <a:r>
              <a:rPr lang="en-US" dirty="0"/>
              <a:t>Expands on C.I.A to include:</a:t>
            </a:r>
          </a:p>
          <a:p>
            <a:pPr marL="662940" lvl="1" indent="-285750">
              <a:buFont typeface="Arial" panose="020B0604020202020204" pitchFamily="34" charset="0"/>
              <a:buChar char="•"/>
            </a:pPr>
            <a:r>
              <a:rPr lang="en-US" b="1" dirty="0"/>
              <a:t>Possession or control</a:t>
            </a:r>
            <a:r>
              <a:rPr lang="en-US" dirty="0"/>
              <a:t>: the physical disposition of media on which information is stored. Example, lost backup tapes (storage) where information is encrypted is less of a risk than unencrypted data.</a:t>
            </a:r>
          </a:p>
          <a:p>
            <a:pPr marL="662940" lvl="1" indent="-285750">
              <a:buFont typeface="Arial" panose="020B0604020202020204" pitchFamily="34" charset="0"/>
              <a:buChar char="•"/>
            </a:pPr>
            <a:r>
              <a:rPr lang="en-US" b="1" dirty="0"/>
              <a:t>Authenticity: </a:t>
            </a:r>
            <a:r>
              <a:rPr lang="en-US" dirty="0"/>
              <a:t>Is the information attributed to proper owner or creator. (A variant of integrity). Related to </a:t>
            </a:r>
            <a:r>
              <a:rPr lang="en-US" i="1" dirty="0"/>
              <a:t>non-repudiation</a:t>
            </a:r>
          </a:p>
          <a:p>
            <a:pPr marL="662940" lvl="1" indent="-285750">
              <a:buFont typeface="Arial" panose="020B0604020202020204" pitchFamily="34" charset="0"/>
              <a:buChar char="•"/>
            </a:pPr>
            <a:r>
              <a:rPr lang="en-US" b="1" dirty="0"/>
              <a:t>Utility: </a:t>
            </a:r>
            <a:r>
              <a:rPr lang="en-US" dirty="0"/>
              <a:t>How useful is the information to you?</a:t>
            </a:r>
          </a:p>
          <a:p>
            <a:pPr marL="662940" lvl="1" indent="-285750">
              <a:buFont typeface="Arial" panose="020B0604020202020204" pitchFamily="34" charset="0"/>
              <a:buChar char="•"/>
            </a:pPr>
            <a:endParaRPr lang="en-US" b="1" dirty="0"/>
          </a:p>
          <a:p>
            <a:pPr marL="662940" lvl="1" indent="-285750">
              <a:buFont typeface="Arial" panose="020B0604020202020204" pitchFamily="34" charset="0"/>
              <a:buChar char="•"/>
            </a:pPr>
            <a:endParaRPr lang="en-US" b="1" dirty="0"/>
          </a:p>
          <a:p>
            <a:pPr marL="662940" lvl="1" indent="-285750">
              <a:buFont typeface="Arial" panose="020B0604020202020204" pitchFamily="34" charset="0"/>
              <a:buChar char="•"/>
            </a:pPr>
            <a:r>
              <a:rPr lang="en-US" b="1" dirty="0"/>
              <a:t>Note – </a:t>
            </a:r>
            <a:r>
              <a:rPr lang="en-US" dirty="0"/>
              <a:t>book uses word “data” instead of “information” – why?</a:t>
            </a:r>
          </a:p>
        </p:txBody>
      </p:sp>
    </p:spTree>
    <p:custDataLst>
      <p:tags r:id="rId1"/>
    </p:custDataLst>
    <p:extLst>
      <p:ext uri="{BB962C8B-B14F-4D97-AF65-F5344CB8AC3E}">
        <p14:creationId xmlns:p14="http://schemas.microsoft.com/office/powerpoint/2010/main" val="256311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EE88-8515-471F-9CE6-6F8D1710BFE3}"/>
              </a:ext>
            </a:extLst>
          </p:cNvPr>
          <p:cNvSpPr>
            <a:spLocks noGrp="1"/>
          </p:cNvSpPr>
          <p:nvPr>
            <p:ph type="title"/>
          </p:nvPr>
        </p:nvSpPr>
        <p:spPr/>
        <p:txBody>
          <a:bodyPr/>
          <a:lstStyle/>
          <a:p>
            <a:r>
              <a:rPr lang="en-US" dirty="0"/>
              <a:t>Attacks</a:t>
            </a:r>
          </a:p>
        </p:txBody>
      </p:sp>
      <p:sp>
        <p:nvSpPr>
          <p:cNvPr id="3" name="Text Placeholder 2">
            <a:extLst>
              <a:ext uri="{FF2B5EF4-FFF2-40B4-BE49-F238E27FC236}">
                <a16:creationId xmlns:a16="http://schemas.microsoft.com/office/drawing/2014/main" id="{86BC124B-006D-44C2-BF07-15A749E4D21A}"/>
              </a:ext>
            </a:extLst>
          </p:cNvPr>
          <p:cNvSpPr>
            <a:spLocks noGrp="1"/>
          </p:cNvSpPr>
          <p:nvPr>
            <p:ph type="body" sz="quarter" idx="11"/>
          </p:nvPr>
        </p:nvSpPr>
        <p:spPr>
          <a:prstGeom prst="rect">
            <a:avLst/>
          </a:prstGeom>
        </p:spPr>
        <p:txBody>
          <a:bodyPr/>
          <a:lstStyle/>
          <a:p>
            <a:r>
              <a:rPr lang="en-US" dirty="0"/>
              <a:t>An attack is an attempt to violate one of the security policies (C.I.A)</a:t>
            </a:r>
          </a:p>
          <a:p>
            <a:r>
              <a:rPr lang="en-US" b="1" dirty="0"/>
              <a:t>Interception </a:t>
            </a:r>
            <a:r>
              <a:rPr lang="en-US" dirty="0"/>
              <a:t>(Violation of Confidentiality)</a:t>
            </a:r>
          </a:p>
          <a:p>
            <a:pPr lvl="1"/>
            <a:r>
              <a:rPr lang="en-US" dirty="0"/>
              <a:t>Viewing email, network messages, getting access to files</a:t>
            </a:r>
          </a:p>
          <a:p>
            <a:r>
              <a:rPr lang="en-US" b="1" dirty="0"/>
              <a:t>Interruption</a:t>
            </a:r>
            <a:r>
              <a:rPr lang="en-US" dirty="0"/>
              <a:t> (Violation of Integrity/Availability)</a:t>
            </a:r>
          </a:p>
          <a:p>
            <a:pPr lvl="1"/>
            <a:r>
              <a:rPr lang="en-US" dirty="0"/>
              <a:t>Manipulating processes on a database denying access to data. Interrupt communication with a web server</a:t>
            </a:r>
          </a:p>
          <a:p>
            <a:r>
              <a:rPr lang="en-US" b="1" dirty="0"/>
              <a:t>Modification</a:t>
            </a:r>
            <a:r>
              <a:rPr lang="en-US" dirty="0"/>
              <a:t> (Violation of Integrity/Availability)</a:t>
            </a:r>
          </a:p>
          <a:p>
            <a:pPr lvl="1"/>
            <a:r>
              <a:rPr lang="en-US" dirty="0"/>
              <a:t>Changing file/database contents, message contents</a:t>
            </a:r>
          </a:p>
          <a:p>
            <a:r>
              <a:rPr lang="en-US" b="1" dirty="0"/>
              <a:t>Fabrication</a:t>
            </a:r>
            <a:r>
              <a:rPr lang="en-US" dirty="0"/>
              <a:t> (Violation of Integrity/Availability)</a:t>
            </a:r>
          </a:p>
          <a:p>
            <a:pPr lvl="1"/>
            <a:r>
              <a:rPr lang="en-US" dirty="0"/>
              <a:t>Spoofing messages/emails/files, creating new records in a database</a:t>
            </a:r>
          </a:p>
          <a:p>
            <a:pPr lvl="1"/>
            <a:endParaRPr lang="en-US" dirty="0"/>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438808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5D21-6838-4BE8-B479-D298E691D7F0}"/>
              </a:ext>
            </a:extLst>
          </p:cNvPr>
          <p:cNvSpPr>
            <a:spLocks noGrp="1"/>
          </p:cNvSpPr>
          <p:nvPr>
            <p:ph type="title"/>
          </p:nvPr>
        </p:nvSpPr>
        <p:spPr>
          <a:xfrm>
            <a:off x="327325" y="206375"/>
            <a:ext cx="8229600" cy="571500"/>
          </a:xfrm>
        </p:spPr>
        <p:txBody>
          <a:bodyPr/>
          <a:lstStyle/>
          <a:p>
            <a:r>
              <a:rPr lang="en-US" sz="3200" dirty="0"/>
              <a:t>Terminology (1)</a:t>
            </a:r>
          </a:p>
        </p:txBody>
      </p:sp>
      <p:sp>
        <p:nvSpPr>
          <p:cNvPr id="3" name="Text Placeholder 2">
            <a:extLst>
              <a:ext uri="{FF2B5EF4-FFF2-40B4-BE49-F238E27FC236}">
                <a16:creationId xmlns:a16="http://schemas.microsoft.com/office/drawing/2014/main" id="{4565531F-D623-4549-9AD1-0FA9AB12CB42}"/>
              </a:ext>
            </a:extLst>
          </p:cNvPr>
          <p:cNvSpPr>
            <a:spLocks noGrp="1"/>
          </p:cNvSpPr>
          <p:nvPr>
            <p:ph type="body" sz="quarter" idx="11"/>
          </p:nvPr>
        </p:nvSpPr>
        <p:spPr>
          <a:xfrm>
            <a:off x="914493" y="944563"/>
            <a:ext cx="7645958" cy="3303437"/>
          </a:xfrm>
        </p:spPr>
        <p:txBody>
          <a:bodyPr/>
          <a:lstStyle/>
          <a:p>
            <a:r>
              <a:rPr lang="en-US" b="1" dirty="0"/>
              <a:t>Threats</a:t>
            </a:r>
            <a:r>
              <a:rPr lang="en-US" dirty="0"/>
              <a:t> (What harm could occur, what could go wrong)</a:t>
            </a:r>
          </a:p>
          <a:p>
            <a:pPr lvl="1"/>
            <a:r>
              <a:rPr lang="en-US" dirty="0"/>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indent="-171450"/>
            <a:r>
              <a:rPr lang="en-US" b="1" dirty="0"/>
              <a:t>Vulnerability</a:t>
            </a:r>
          </a:p>
          <a:p>
            <a:pPr lvl="1"/>
            <a:r>
              <a:rPr lang="en-US" dirty="0"/>
              <a:t>Weakness in an information system, system security procedures, internal controls, or implementation that could be exploited or triggered by a threat source. 	</a:t>
            </a:r>
          </a:p>
        </p:txBody>
      </p:sp>
    </p:spTree>
    <p:custDataLst>
      <p:tags r:id="rId1"/>
    </p:custDataLst>
    <p:extLst>
      <p:ext uri="{BB962C8B-B14F-4D97-AF65-F5344CB8AC3E}">
        <p14:creationId xmlns:p14="http://schemas.microsoft.com/office/powerpoint/2010/main" val="389877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100DE-F4E7-4FDF-8407-62BBF32C5DD0}"/>
              </a:ext>
            </a:extLst>
          </p:cNvPr>
          <p:cNvSpPr>
            <a:spLocks noGrp="1"/>
          </p:cNvSpPr>
          <p:nvPr>
            <p:ph type="title"/>
          </p:nvPr>
        </p:nvSpPr>
        <p:spPr>
          <a:xfrm>
            <a:off x="330851" y="205932"/>
            <a:ext cx="8229600" cy="571589"/>
          </a:xfrm>
        </p:spPr>
        <p:txBody>
          <a:bodyPr/>
          <a:lstStyle/>
          <a:p>
            <a:r>
              <a:rPr lang="en-US" dirty="0"/>
              <a:t>Terminology (2)</a:t>
            </a:r>
          </a:p>
        </p:txBody>
      </p:sp>
      <p:sp>
        <p:nvSpPr>
          <p:cNvPr id="3" name="Text Placeholder 2">
            <a:extLst>
              <a:ext uri="{FF2B5EF4-FFF2-40B4-BE49-F238E27FC236}">
                <a16:creationId xmlns:a16="http://schemas.microsoft.com/office/drawing/2014/main" id="{2172296B-F737-4721-95CB-29458EEC6011}"/>
              </a:ext>
            </a:extLst>
          </p:cNvPr>
          <p:cNvSpPr>
            <a:spLocks noGrp="1"/>
          </p:cNvSpPr>
          <p:nvPr>
            <p:ph type="body" sz="quarter" idx="11"/>
          </p:nvPr>
        </p:nvSpPr>
        <p:spPr>
          <a:xfrm>
            <a:off x="914493" y="944563"/>
            <a:ext cx="7645958" cy="3303437"/>
          </a:xfrm>
        </p:spPr>
        <p:txBody>
          <a:bodyPr/>
          <a:lstStyle/>
          <a:p>
            <a:r>
              <a:rPr lang="en-US" b="1" dirty="0"/>
              <a:t>Risk</a:t>
            </a:r>
          </a:p>
          <a:p>
            <a:pPr lvl="1"/>
            <a:r>
              <a:rPr lang="en-US" dirty="0"/>
              <a:t>A measure of the extent to which an entity is threatened by a potential circumstance or event, and typically a function of: (</a:t>
            </a:r>
            <a:r>
              <a:rPr lang="en-US" dirty="0" err="1"/>
              <a:t>i</a:t>
            </a:r>
            <a:r>
              <a:rPr lang="en-US" dirty="0"/>
              <a:t>) the adverse impacts that would arise if the circumstance or event occurs; and (ii) the likelihood of occurrence. 	</a:t>
            </a:r>
          </a:p>
          <a:p>
            <a:r>
              <a:rPr lang="en-US" b="1" dirty="0"/>
              <a:t>Impact</a:t>
            </a:r>
          </a:p>
          <a:p>
            <a:pPr lvl="1"/>
            <a:r>
              <a:rPr lang="en-US" dirty="0"/>
              <a:t>The effect on organizational operations, organizational assets, individuals, other organizations, or the Nation (including the national security interests of the United States) of a loss of confidentiality, integrity, or availability of information or an information system. 	</a:t>
            </a:r>
          </a:p>
          <a:p>
            <a:r>
              <a:rPr lang="en-US" dirty="0"/>
              <a:t>	</a:t>
            </a:r>
          </a:p>
          <a:p>
            <a:pPr lvl="1"/>
            <a:endParaRPr lang="en-US" dirty="0"/>
          </a:p>
          <a:p>
            <a:pPr lvl="1"/>
            <a:endParaRPr lang="en-US" dirty="0"/>
          </a:p>
          <a:p>
            <a:endParaRPr lang="en-US" dirty="0"/>
          </a:p>
        </p:txBody>
      </p:sp>
    </p:spTree>
    <p:custDataLst>
      <p:tags r:id="rId1"/>
    </p:custDataLst>
    <p:extLst>
      <p:ext uri="{BB962C8B-B14F-4D97-AF65-F5344CB8AC3E}">
        <p14:creationId xmlns:p14="http://schemas.microsoft.com/office/powerpoint/2010/main" val="202708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0E31-75AF-48C2-93D7-7EF4C8592664}"/>
              </a:ext>
            </a:extLst>
          </p:cNvPr>
          <p:cNvSpPr>
            <a:spLocks noGrp="1"/>
          </p:cNvSpPr>
          <p:nvPr>
            <p:ph type="title"/>
          </p:nvPr>
        </p:nvSpPr>
        <p:spPr>
          <a:xfrm>
            <a:off x="330851" y="205932"/>
            <a:ext cx="8229600" cy="571589"/>
          </a:xfrm>
        </p:spPr>
        <p:txBody>
          <a:bodyPr/>
          <a:lstStyle/>
          <a:p>
            <a:r>
              <a:rPr lang="en-US" dirty="0"/>
              <a:t>Terminology (3)</a:t>
            </a:r>
          </a:p>
        </p:txBody>
      </p:sp>
      <p:sp>
        <p:nvSpPr>
          <p:cNvPr id="3" name="Text Placeholder 2">
            <a:extLst>
              <a:ext uri="{FF2B5EF4-FFF2-40B4-BE49-F238E27FC236}">
                <a16:creationId xmlns:a16="http://schemas.microsoft.com/office/drawing/2014/main" id="{7D5FE70A-9C54-41FD-BEBE-9C22C519D442}"/>
              </a:ext>
            </a:extLst>
          </p:cNvPr>
          <p:cNvSpPr>
            <a:spLocks noGrp="1"/>
          </p:cNvSpPr>
          <p:nvPr>
            <p:ph type="body" sz="quarter" idx="11"/>
          </p:nvPr>
        </p:nvSpPr>
        <p:spPr>
          <a:xfrm>
            <a:off x="914493" y="944563"/>
            <a:ext cx="7645958" cy="3303437"/>
          </a:xfrm>
        </p:spPr>
        <p:txBody>
          <a:bodyPr/>
          <a:lstStyle/>
          <a:p>
            <a:r>
              <a:rPr lang="en-US" b="1" dirty="0"/>
              <a:t>Incident</a:t>
            </a:r>
          </a:p>
          <a:p>
            <a:pPr lvl="1"/>
            <a:r>
              <a:rPr lang="en-US" sz="1600" dirty="0"/>
              <a:t>An occurrence that actually or potentially jeopardizes the confidentiality, integrity, or availability of an information system or the information the system processes, stores, or transmits or that constitutes a violation or imminent threat of violation of security policies, security procedures, or acceptable use policies</a:t>
            </a:r>
          </a:p>
          <a:p>
            <a:r>
              <a:rPr lang="en-US" b="1" dirty="0"/>
              <a:t>Risk Management </a:t>
            </a:r>
          </a:p>
          <a:p>
            <a:pPr lvl="1"/>
            <a:r>
              <a:rPr lang="en-US" sz="1600" dirty="0"/>
              <a:t>The program and supporting processes to manage information security risk to organizational operations (including mission, functions, image, reputation), organizational assets, individuals, other organizations, and the Nation, and includes: (</a:t>
            </a:r>
            <a:r>
              <a:rPr lang="en-US" sz="1600" dirty="0" err="1"/>
              <a:t>i</a:t>
            </a:r>
            <a:r>
              <a:rPr lang="en-US" sz="1600" dirty="0"/>
              <a:t>) establishing the context for risk-related activities; (ii) assessing risk; (iii) responding to risk once determined; and (iv) monitoring risk over time. </a:t>
            </a:r>
            <a:r>
              <a:rPr lang="en-US" dirty="0"/>
              <a:t>	</a:t>
            </a:r>
          </a:p>
          <a:p>
            <a:pPr marL="205740" lvl="1" indent="0">
              <a:buNone/>
            </a:pPr>
            <a:endParaRPr lang="en-US" dirty="0"/>
          </a:p>
        </p:txBody>
      </p:sp>
    </p:spTree>
    <p:custDataLst>
      <p:tags r:id="rId1"/>
    </p:custDataLst>
    <p:extLst>
      <p:ext uri="{BB962C8B-B14F-4D97-AF65-F5344CB8AC3E}">
        <p14:creationId xmlns:p14="http://schemas.microsoft.com/office/powerpoint/2010/main" val="171617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C470EC-3511-416F-A259-B11C03C41A3E}"/>
              </a:ext>
            </a:extLst>
          </p:cNvPr>
          <p:cNvSpPr>
            <a:spLocks noGrp="1"/>
          </p:cNvSpPr>
          <p:nvPr>
            <p:ph type="title"/>
          </p:nvPr>
        </p:nvSpPr>
        <p:spPr/>
        <p:txBody>
          <a:bodyPr/>
          <a:lstStyle/>
          <a:p>
            <a:r>
              <a:rPr lang="en-US" dirty="0"/>
              <a:t>Course Description</a:t>
            </a:r>
          </a:p>
        </p:txBody>
      </p:sp>
      <p:sp>
        <p:nvSpPr>
          <p:cNvPr id="5" name="Text Placeholder 4">
            <a:extLst>
              <a:ext uri="{FF2B5EF4-FFF2-40B4-BE49-F238E27FC236}">
                <a16:creationId xmlns:a16="http://schemas.microsoft.com/office/drawing/2014/main" id="{7421C2B0-3E64-44F0-B03B-1A077B50E1F1}"/>
              </a:ext>
            </a:extLst>
          </p:cNvPr>
          <p:cNvSpPr>
            <a:spLocks noGrp="1"/>
          </p:cNvSpPr>
          <p:nvPr>
            <p:ph type="body" sz="quarter" idx="11"/>
          </p:nvPr>
        </p:nvSpPr>
        <p:spPr/>
        <p:txBody>
          <a:bodyPr/>
          <a:lstStyle/>
          <a:p>
            <a:r>
              <a:rPr lang="en-US" sz="2000" b="0" i="0" dirty="0">
                <a:solidFill>
                  <a:srgbClr val="191919"/>
                </a:solidFill>
                <a:effectLst/>
                <a:latin typeface="Ringside Narrow A"/>
              </a:rPr>
              <a:t>An introductory survey of the issues and complexity of cybersecurity and privacy in the digital age. Cybersecurity and privacy foundational concepts, case studies of cybersecurity breaches, application of cybersecurity for business, and social media and the general populace. Survey of common threats, threat actors, and responses. Survey of applicable laws.</a:t>
            </a:r>
            <a:endParaRPr lang="en-US" sz="2000" dirty="0"/>
          </a:p>
        </p:txBody>
      </p:sp>
    </p:spTree>
    <p:custDataLst>
      <p:tags r:id="rId1"/>
    </p:custDataLst>
    <p:extLst>
      <p:ext uri="{BB962C8B-B14F-4D97-AF65-F5344CB8AC3E}">
        <p14:creationId xmlns:p14="http://schemas.microsoft.com/office/powerpoint/2010/main" val="165168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AE0E-0347-440C-A05E-EAB733CCE673}"/>
              </a:ext>
            </a:extLst>
          </p:cNvPr>
          <p:cNvSpPr>
            <a:spLocks noGrp="1"/>
          </p:cNvSpPr>
          <p:nvPr>
            <p:ph type="title"/>
          </p:nvPr>
        </p:nvSpPr>
        <p:spPr/>
        <p:txBody>
          <a:bodyPr/>
          <a:lstStyle/>
          <a:p>
            <a:r>
              <a:rPr lang="en-US" dirty="0"/>
              <a:t>Risk management process</a:t>
            </a:r>
          </a:p>
        </p:txBody>
      </p:sp>
      <p:sp>
        <p:nvSpPr>
          <p:cNvPr id="3" name="Text Placeholder 2">
            <a:extLst>
              <a:ext uri="{FF2B5EF4-FFF2-40B4-BE49-F238E27FC236}">
                <a16:creationId xmlns:a16="http://schemas.microsoft.com/office/drawing/2014/main" id="{0A6F1F8A-3B9F-444C-860B-7EA30BB8165B}"/>
              </a:ext>
            </a:extLst>
          </p:cNvPr>
          <p:cNvSpPr>
            <a:spLocks noGrp="1"/>
          </p:cNvSpPr>
          <p:nvPr>
            <p:ph type="body" sz="quarter" idx="11"/>
          </p:nvPr>
        </p:nvSpPr>
        <p:spPr/>
        <p:txBody>
          <a:bodyPr/>
          <a:lstStyle/>
          <a:p>
            <a:r>
              <a:rPr lang="en-US" dirty="0"/>
              <a:t>Identify Assets</a:t>
            </a:r>
          </a:p>
          <a:p>
            <a:r>
              <a:rPr lang="en-US" dirty="0"/>
              <a:t>Identify Threats</a:t>
            </a:r>
          </a:p>
          <a:p>
            <a:r>
              <a:rPr lang="en-US" dirty="0"/>
              <a:t>Assess Vulnerabilities</a:t>
            </a:r>
          </a:p>
          <a:p>
            <a:r>
              <a:rPr lang="en-US" dirty="0"/>
              <a:t>Assess Risks</a:t>
            </a:r>
          </a:p>
          <a:p>
            <a:r>
              <a:rPr lang="en-US" dirty="0"/>
              <a:t>Mitigate Risks</a:t>
            </a:r>
          </a:p>
        </p:txBody>
      </p:sp>
    </p:spTree>
    <p:custDataLst>
      <p:tags r:id="rId1"/>
    </p:custDataLst>
    <p:extLst>
      <p:ext uri="{BB962C8B-B14F-4D97-AF65-F5344CB8AC3E}">
        <p14:creationId xmlns:p14="http://schemas.microsoft.com/office/powerpoint/2010/main" val="225011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ECD7-A7C7-4AB0-A660-5DEF0DA043E1}"/>
              </a:ext>
            </a:extLst>
          </p:cNvPr>
          <p:cNvSpPr>
            <a:spLocks noGrp="1"/>
          </p:cNvSpPr>
          <p:nvPr>
            <p:ph type="title"/>
          </p:nvPr>
        </p:nvSpPr>
        <p:spPr/>
        <p:txBody>
          <a:bodyPr/>
          <a:lstStyle/>
          <a:p>
            <a:r>
              <a:rPr lang="en-US" dirty="0"/>
              <a:t>identify </a:t>
            </a:r>
            <a:r>
              <a:rPr lang="en-US" dirty="0" err="1"/>
              <a:t>assests</a:t>
            </a:r>
            <a:endParaRPr lang="en-US" dirty="0"/>
          </a:p>
        </p:txBody>
      </p:sp>
      <p:sp>
        <p:nvSpPr>
          <p:cNvPr id="3" name="Text Placeholder 2">
            <a:extLst>
              <a:ext uri="{FF2B5EF4-FFF2-40B4-BE49-F238E27FC236}">
                <a16:creationId xmlns:a16="http://schemas.microsoft.com/office/drawing/2014/main" id="{35074580-B325-4B56-BF43-2D1E523498F1}"/>
              </a:ext>
            </a:extLst>
          </p:cNvPr>
          <p:cNvSpPr>
            <a:spLocks noGrp="1"/>
          </p:cNvSpPr>
          <p:nvPr>
            <p:ph type="body" sz="quarter" idx="11"/>
          </p:nvPr>
        </p:nvSpPr>
        <p:spPr/>
        <p:txBody>
          <a:bodyPr/>
          <a:lstStyle/>
          <a:p>
            <a:r>
              <a:rPr lang="en-US" dirty="0"/>
              <a:t>You need to identify:</a:t>
            </a:r>
          </a:p>
          <a:p>
            <a:pPr marL="285750" indent="-285750">
              <a:buFontTx/>
              <a:buChar char="-"/>
            </a:pPr>
            <a:r>
              <a:rPr lang="en-US" dirty="0"/>
              <a:t>Data/information you use</a:t>
            </a:r>
          </a:p>
          <a:p>
            <a:pPr marL="285750" indent="-285750">
              <a:buFontTx/>
              <a:buChar char="-"/>
            </a:pPr>
            <a:r>
              <a:rPr lang="en-US" dirty="0"/>
              <a:t>Software running on your systems</a:t>
            </a:r>
          </a:p>
          <a:p>
            <a:pPr marL="285750" indent="-285750">
              <a:buFontTx/>
              <a:buChar char="-"/>
            </a:pPr>
            <a:r>
              <a:rPr lang="en-US" dirty="0"/>
              <a:t>Computers (hosts) that run that software</a:t>
            </a:r>
          </a:p>
          <a:p>
            <a:pPr marL="662940" lvl="1" indent="-285750">
              <a:buFontTx/>
              <a:buChar char="-"/>
            </a:pPr>
            <a:r>
              <a:rPr lang="en-US" dirty="0"/>
              <a:t>Mobile Devices</a:t>
            </a:r>
          </a:p>
          <a:p>
            <a:pPr marL="285750" indent="-285750">
              <a:buFontTx/>
              <a:buChar char="-"/>
            </a:pPr>
            <a:r>
              <a:rPr lang="en-US" dirty="0"/>
              <a:t>Network Devices</a:t>
            </a:r>
          </a:p>
          <a:p>
            <a:pPr marL="285750" indent="-285750">
              <a:buFontTx/>
              <a:buChar char="-"/>
            </a:pPr>
            <a:endParaRPr lang="en-US" dirty="0"/>
          </a:p>
        </p:txBody>
      </p:sp>
    </p:spTree>
    <p:custDataLst>
      <p:tags r:id="rId1"/>
    </p:custDataLst>
    <p:extLst>
      <p:ext uri="{BB962C8B-B14F-4D97-AF65-F5344CB8AC3E}">
        <p14:creationId xmlns:p14="http://schemas.microsoft.com/office/powerpoint/2010/main" val="95321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EA34-7EDF-4089-A333-9B075175F549}"/>
              </a:ext>
            </a:extLst>
          </p:cNvPr>
          <p:cNvSpPr>
            <a:spLocks noGrp="1"/>
          </p:cNvSpPr>
          <p:nvPr>
            <p:ph type="title"/>
          </p:nvPr>
        </p:nvSpPr>
        <p:spPr/>
        <p:txBody>
          <a:bodyPr/>
          <a:lstStyle/>
          <a:p>
            <a:r>
              <a:rPr lang="en-US" dirty="0"/>
              <a:t>identify threats</a:t>
            </a:r>
          </a:p>
        </p:txBody>
      </p:sp>
      <p:sp>
        <p:nvSpPr>
          <p:cNvPr id="3" name="Text Placeholder 2">
            <a:extLst>
              <a:ext uri="{FF2B5EF4-FFF2-40B4-BE49-F238E27FC236}">
                <a16:creationId xmlns:a16="http://schemas.microsoft.com/office/drawing/2014/main" id="{70366E48-546D-473A-A914-9FF052DE31C6}"/>
              </a:ext>
            </a:extLst>
          </p:cNvPr>
          <p:cNvSpPr>
            <a:spLocks noGrp="1"/>
          </p:cNvSpPr>
          <p:nvPr>
            <p:ph type="body" sz="quarter" idx="11"/>
          </p:nvPr>
        </p:nvSpPr>
        <p:spPr/>
        <p:txBody>
          <a:bodyPr/>
          <a:lstStyle/>
          <a:p>
            <a:r>
              <a:rPr lang="en-US" sz="1400" dirty="0"/>
              <a:t>What are the threats to your resources? Using the </a:t>
            </a:r>
            <a:r>
              <a:rPr lang="en-US" sz="1400" dirty="0" err="1"/>
              <a:t>Parkerian</a:t>
            </a:r>
            <a:r>
              <a:rPr lang="en-US" sz="1400" dirty="0"/>
              <a:t> Hexad for an application that processes credit cards.</a:t>
            </a:r>
          </a:p>
          <a:p>
            <a:pPr marL="662940" lvl="1" indent="-285750">
              <a:buFont typeface="Arial" panose="020B0604020202020204" pitchFamily="34" charset="0"/>
              <a:buChar char="•"/>
            </a:pPr>
            <a:r>
              <a:rPr lang="en-US" sz="1400" i="1" dirty="0"/>
              <a:t>Confidentiality</a:t>
            </a:r>
            <a:r>
              <a:rPr lang="en-US" sz="1400" dirty="0"/>
              <a:t>: If you expose data inappropriately, you could potentially have a breach.</a:t>
            </a:r>
          </a:p>
          <a:p>
            <a:pPr marL="662940" lvl="1" indent="-285750">
              <a:buFont typeface="Arial" panose="020B0604020202020204" pitchFamily="34" charset="0"/>
              <a:buChar char="•"/>
            </a:pPr>
            <a:r>
              <a:rPr lang="en-US" sz="1400" i="1" dirty="0"/>
              <a:t>Integrity</a:t>
            </a:r>
            <a:r>
              <a:rPr lang="en-US" sz="1400" dirty="0"/>
              <a:t> If data becomes corrupt, you may incorrectly process payments.</a:t>
            </a:r>
          </a:p>
          <a:p>
            <a:pPr marL="662940" lvl="1" indent="-285750">
              <a:buFont typeface="Arial" panose="020B0604020202020204" pitchFamily="34" charset="0"/>
              <a:buChar char="•"/>
            </a:pPr>
            <a:r>
              <a:rPr lang="en-US" sz="1400" i="1" dirty="0"/>
              <a:t>Availability</a:t>
            </a:r>
            <a:r>
              <a:rPr lang="en-US" sz="1400" dirty="0"/>
              <a:t> If the system or application goes down, you won’t be able to process payments.</a:t>
            </a:r>
          </a:p>
          <a:p>
            <a:pPr marL="662940" lvl="1" indent="-285750">
              <a:buFont typeface="Arial" panose="020B0604020202020204" pitchFamily="34" charset="0"/>
              <a:buChar char="•"/>
            </a:pPr>
            <a:r>
              <a:rPr lang="en-US" sz="1400" i="1" dirty="0"/>
              <a:t>Possession</a:t>
            </a:r>
            <a:r>
              <a:rPr lang="en-US" sz="1400" dirty="0"/>
              <a:t> If you lose backup media, you could potentially have a breach.</a:t>
            </a:r>
          </a:p>
          <a:p>
            <a:pPr marL="662940" lvl="1" indent="-285750">
              <a:buFont typeface="Arial" panose="020B0604020202020204" pitchFamily="34" charset="0"/>
              <a:buChar char="•"/>
            </a:pPr>
            <a:r>
              <a:rPr lang="en-US" sz="1400" i="1" dirty="0"/>
              <a:t>Authenticity</a:t>
            </a:r>
            <a:r>
              <a:rPr lang="en-US" sz="1400" dirty="0"/>
              <a:t> If you don’t have authentic customer information, you may process a fraudulent transaction.</a:t>
            </a:r>
          </a:p>
          <a:p>
            <a:pPr marL="662940" lvl="1" indent="-285750">
              <a:buFont typeface="Arial" panose="020B0604020202020204" pitchFamily="34" charset="0"/>
              <a:buChar char="•"/>
            </a:pPr>
            <a:r>
              <a:rPr lang="en-US" sz="1400" i="1" dirty="0"/>
              <a:t>Utility</a:t>
            </a:r>
            <a:r>
              <a:rPr lang="en-US" sz="1400" dirty="0"/>
              <a:t> If you collect invalid or incorrect data, that data will have limited utility.</a:t>
            </a:r>
          </a:p>
        </p:txBody>
      </p:sp>
    </p:spTree>
    <p:custDataLst>
      <p:tags r:id="rId1"/>
    </p:custDataLst>
    <p:extLst>
      <p:ext uri="{BB962C8B-B14F-4D97-AF65-F5344CB8AC3E}">
        <p14:creationId xmlns:p14="http://schemas.microsoft.com/office/powerpoint/2010/main" val="67600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EA34-7EDF-4089-A333-9B075175F549}"/>
              </a:ext>
            </a:extLst>
          </p:cNvPr>
          <p:cNvSpPr>
            <a:spLocks noGrp="1"/>
          </p:cNvSpPr>
          <p:nvPr>
            <p:ph type="title"/>
          </p:nvPr>
        </p:nvSpPr>
        <p:spPr/>
        <p:txBody>
          <a:bodyPr/>
          <a:lstStyle/>
          <a:p>
            <a:r>
              <a:rPr lang="en-US" dirty="0"/>
              <a:t>identify Vulnerabilities (1)</a:t>
            </a:r>
          </a:p>
        </p:txBody>
      </p:sp>
      <p:sp>
        <p:nvSpPr>
          <p:cNvPr id="3" name="Text Placeholder 2">
            <a:extLst>
              <a:ext uri="{FF2B5EF4-FFF2-40B4-BE49-F238E27FC236}">
                <a16:creationId xmlns:a16="http://schemas.microsoft.com/office/drawing/2014/main" id="{70366E48-546D-473A-A914-9FF052DE31C6}"/>
              </a:ext>
            </a:extLst>
          </p:cNvPr>
          <p:cNvSpPr>
            <a:spLocks noGrp="1"/>
          </p:cNvSpPr>
          <p:nvPr>
            <p:ph type="body" sz="quarter" idx="11"/>
          </p:nvPr>
        </p:nvSpPr>
        <p:spPr/>
        <p:txBody>
          <a:bodyPr/>
          <a:lstStyle/>
          <a:p>
            <a:r>
              <a:rPr lang="en-US" sz="1400" dirty="0"/>
              <a:t>What are the threats to your resources? Using the </a:t>
            </a:r>
            <a:r>
              <a:rPr lang="en-US" sz="1400" dirty="0" err="1"/>
              <a:t>Parkerian</a:t>
            </a:r>
            <a:r>
              <a:rPr lang="en-US" sz="1400" dirty="0"/>
              <a:t> Hexad for an application that processes credit cards.</a:t>
            </a:r>
          </a:p>
          <a:p>
            <a:pPr marL="662940" lvl="1" indent="-285750">
              <a:buFont typeface="Arial" panose="020B0604020202020204" pitchFamily="34" charset="0"/>
              <a:buChar char="•"/>
            </a:pPr>
            <a:r>
              <a:rPr lang="en-US" sz="1400" i="1" dirty="0"/>
              <a:t>Confidentiality</a:t>
            </a:r>
            <a:r>
              <a:rPr lang="en-US" sz="1400" dirty="0"/>
              <a:t>: If you expose data inappropriately, you could potentially have a breach.</a:t>
            </a:r>
          </a:p>
          <a:p>
            <a:pPr marL="800100" lvl="2" indent="-285750">
              <a:buFont typeface="Arial" panose="020B0604020202020204" pitchFamily="34" charset="0"/>
              <a:buChar char="•"/>
            </a:pPr>
            <a:r>
              <a:rPr lang="en-US" sz="1400" dirty="0"/>
              <a:t>Your sensitive data is encrypted in motion and at rest. You regularly test your system using an external penetration test team. </a:t>
            </a:r>
            <a:r>
              <a:rPr lang="en-US" sz="1400" i="1" dirty="0"/>
              <a:t>This is not a risk.	</a:t>
            </a:r>
            <a:endParaRPr lang="en-US" sz="1400" dirty="0"/>
          </a:p>
          <a:p>
            <a:pPr marL="662940" lvl="1" indent="-285750">
              <a:buFont typeface="Arial" panose="020B0604020202020204" pitchFamily="34" charset="0"/>
              <a:buChar char="•"/>
            </a:pPr>
            <a:r>
              <a:rPr lang="en-US" sz="1400" i="1" dirty="0"/>
              <a:t>Integrity:</a:t>
            </a:r>
            <a:r>
              <a:rPr lang="en-US" sz="1400" dirty="0"/>
              <a:t> If data becomes corrupt, you may incorrectly process payments.</a:t>
            </a:r>
          </a:p>
          <a:p>
            <a:pPr marL="800100" lvl="2" indent="-285750">
              <a:buFont typeface="Arial" panose="020B0604020202020204" pitchFamily="34" charset="0"/>
              <a:buChar char="•"/>
            </a:pPr>
            <a:r>
              <a:rPr lang="en-US" sz="1400" dirty="0"/>
              <a:t>You carefully validate payment data as part of your processing workflow. Invalid results are rejected.</a:t>
            </a:r>
            <a:r>
              <a:rPr lang="en-US" sz="1400" i="1" dirty="0"/>
              <a:t> This is not a risk.	</a:t>
            </a:r>
            <a:endParaRPr lang="en-US" sz="1400" dirty="0"/>
          </a:p>
          <a:p>
            <a:pPr marL="662940" lvl="1" indent="-285750">
              <a:buFont typeface="Arial" panose="020B0604020202020204" pitchFamily="34" charset="0"/>
              <a:buChar char="•"/>
            </a:pPr>
            <a:r>
              <a:rPr lang="en-US" sz="1400" i="1" dirty="0"/>
              <a:t>Availability:</a:t>
            </a:r>
            <a:r>
              <a:rPr lang="en-US" sz="1400" dirty="0"/>
              <a:t> If the system or application goes down, you won’t be able to process payments.</a:t>
            </a:r>
          </a:p>
          <a:p>
            <a:pPr marL="800100" lvl="2" indent="-285750">
              <a:buFont typeface="Arial" panose="020B0604020202020204" pitchFamily="34" charset="0"/>
              <a:buChar char="•"/>
            </a:pPr>
            <a:r>
              <a:rPr lang="en-US" sz="1400" dirty="0"/>
              <a:t>You do not have system redundancy for the database backend. If it goes down, you cannot process payments. </a:t>
            </a:r>
            <a:r>
              <a:rPr lang="en-US" sz="1400" i="1" dirty="0">
                <a:solidFill>
                  <a:srgbClr val="FF0000"/>
                </a:solidFill>
              </a:rPr>
              <a:t>This is a risk.</a:t>
            </a:r>
            <a:endParaRPr lang="en-US" sz="1400" dirty="0">
              <a:solidFill>
                <a:srgbClr val="FF0000"/>
              </a:solidFill>
            </a:endParaRPr>
          </a:p>
        </p:txBody>
      </p:sp>
    </p:spTree>
    <p:custDataLst>
      <p:tags r:id="rId1"/>
    </p:custDataLst>
    <p:extLst>
      <p:ext uri="{BB962C8B-B14F-4D97-AF65-F5344CB8AC3E}">
        <p14:creationId xmlns:p14="http://schemas.microsoft.com/office/powerpoint/2010/main" val="34215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EA34-7EDF-4089-A333-9B075175F549}"/>
              </a:ext>
            </a:extLst>
          </p:cNvPr>
          <p:cNvSpPr>
            <a:spLocks noGrp="1"/>
          </p:cNvSpPr>
          <p:nvPr>
            <p:ph type="title"/>
          </p:nvPr>
        </p:nvSpPr>
        <p:spPr/>
        <p:txBody>
          <a:bodyPr/>
          <a:lstStyle/>
          <a:p>
            <a:r>
              <a:rPr lang="en-US" dirty="0"/>
              <a:t>identify Vulnerabilities (2)</a:t>
            </a:r>
          </a:p>
        </p:txBody>
      </p:sp>
      <p:sp>
        <p:nvSpPr>
          <p:cNvPr id="3" name="Text Placeholder 2">
            <a:extLst>
              <a:ext uri="{FF2B5EF4-FFF2-40B4-BE49-F238E27FC236}">
                <a16:creationId xmlns:a16="http://schemas.microsoft.com/office/drawing/2014/main" id="{70366E48-546D-473A-A914-9FF052DE31C6}"/>
              </a:ext>
            </a:extLst>
          </p:cNvPr>
          <p:cNvSpPr>
            <a:spLocks noGrp="1"/>
          </p:cNvSpPr>
          <p:nvPr>
            <p:ph type="body" sz="quarter" idx="11"/>
          </p:nvPr>
        </p:nvSpPr>
        <p:spPr/>
        <p:txBody>
          <a:bodyPr/>
          <a:lstStyle/>
          <a:p>
            <a:pPr marL="662940" lvl="1" indent="-285750">
              <a:buFont typeface="Arial" panose="020B0604020202020204" pitchFamily="34" charset="0"/>
              <a:buChar char="•"/>
            </a:pPr>
            <a:r>
              <a:rPr lang="en-US" sz="1400" i="1" dirty="0"/>
              <a:t>Possession:</a:t>
            </a:r>
            <a:r>
              <a:rPr lang="en-US" sz="1400" dirty="0"/>
              <a:t> If you lose backup media, you could potentially have a breach.</a:t>
            </a:r>
          </a:p>
          <a:p>
            <a:pPr marL="800100" lvl="2" indent="-285750">
              <a:buFont typeface="Arial" panose="020B0604020202020204" pitchFamily="34" charset="0"/>
              <a:buChar char="•"/>
            </a:pPr>
            <a:r>
              <a:rPr lang="en-US" sz="1400" dirty="0"/>
              <a:t>Your backup media is encrypted and hand-carried by a courier. </a:t>
            </a:r>
            <a:r>
              <a:rPr lang="en-US" sz="1400" i="1" dirty="0"/>
              <a:t>This is not a risk.</a:t>
            </a:r>
          </a:p>
          <a:p>
            <a:pPr marL="662940" lvl="1" indent="-285750">
              <a:buFont typeface="Arial" panose="020B0604020202020204" pitchFamily="34" charset="0"/>
              <a:buChar char="•"/>
            </a:pPr>
            <a:r>
              <a:rPr lang="en-US" sz="1400" i="1" dirty="0"/>
              <a:t>Authenticity:</a:t>
            </a:r>
            <a:r>
              <a:rPr lang="en-US" sz="1400" dirty="0"/>
              <a:t> If you don’t have authentic customer information, you may process a fraudulent transaction.</a:t>
            </a:r>
          </a:p>
          <a:p>
            <a:pPr marL="800100" lvl="2" indent="-285750">
              <a:buFont typeface="Arial" panose="020B0604020202020204" pitchFamily="34" charset="0"/>
              <a:buChar char="•"/>
            </a:pPr>
            <a:r>
              <a:rPr lang="en-US" sz="1400" dirty="0"/>
              <a:t>Ensuring that valid payment and customer information belongs to the individual conducting the transaction is difficult. You do not have a good way of doing this. </a:t>
            </a:r>
            <a:r>
              <a:rPr lang="en-US" sz="1400" i="1" dirty="0">
                <a:solidFill>
                  <a:srgbClr val="FF0000"/>
                </a:solidFill>
              </a:rPr>
              <a:t>This is a risk</a:t>
            </a:r>
          </a:p>
          <a:p>
            <a:pPr marL="662940" lvl="1" indent="-285750">
              <a:buFont typeface="Arial" panose="020B0604020202020204" pitchFamily="34" charset="0"/>
              <a:buChar char="•"/>
            </a:pPr>
            <a:r>
              <a:rPr lang="en-US" sz="1400" i="1" dirty="0"/>
              <a:t>Utility:</a:t>
            </a:r>
            <a:r>
              <a:rPr lang="en-US" sz="1400" dirty="0"/>
              <a:t> If you collect in valid or incorrect data, that data will have limited utility.</a:t>
            </a:r>
          </a:p>
          <a:p>
            <a:pPr marL="800100" lvl="2" indent="-285750">
              <a:buFont typeface="Arial" panose="020B0604020202020204" pitchFamily="34" charset="0"/>
              <a:buChar char="•"/>
            </a:pPr>
            <a:r>
              <a:rPr lang="en-US" sz="1400" dirty="0"/>
              <a:t>To protect the utility of your data, you checksum credit card numbers, make sure that the billing address and email address are valid, and perform other measures to ensure that your data is correct. </a:t>
            </a:r>
            <a:r>
              <a:rPr lang="en-US" sz="1400" i="1" dirty="0"/>
              <a:t>This is not a risk.</a:t>
            </a:r>
          </a:p>
        </p:txBody>
      </p:sp>
    </p:spTree>
    <p:custDataLst>
      <p:tags r:id="rId1"/>
    </p:custDataLst>
    <p:extLst>
      <p:ext uri="{BB962C8B-B14F-4D97-AF65-F5344CB8AC3E}">
        <p14:creationId xmlns:p14="http://schemas.microsoft.com/office/powerpoint/2010/main" val="38047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6A1E-FAE2-49CB-8EA3-DD80BFA08CA7}"/>
              </a:ext>
            </a:extLst>
          </p:cNvPr>
          <p:cNvSpPr>
            <a:spLocks noGrp="1"/>
          </p:cNvSpPr>
          <p:nvPr>
            <p:ph type="title"/>
          </p:nvPr>
        </p:nvSpPr>
        <p:spPr/>
        <p:txBody>
          <a:bodyPr/>
          <a:lstStyle/>
          <a:p>
            <a:r>
              <a:rPr lang="en-US" dirty="0"/>
              <a:t>Assess Risk</a:t>
            </a:r>
          </a:p>
        </p:txBody>
      </p:sp>
      <p:sp>
        <p:nvSpPr>
          <p:cNvPr id="3" name="Text Placeholder 2">
            <a:extLst>
              <a:ext uri="{FF2B5EF4-FFF2-40B4-BE49-F238E27FC236}">
                <a16:creationId xmlns:a16="http://schemas.microsoft.com/office/drawing/2014/main" id="{1E53E08B-A13C-4D1B-B926-3774C8050DB2}"/>
              </a:ext>
            </a:extLst>
          </p:cNvPr>
          <p:cNvSpPr>
            <a:spLocks noGrp="1"/>
          </p:cNvSpPr>
          <p:nvPr>
            <p:ph type="body" sz="quarter" idx="11"/>
          </p:nvPr>
        </p:nvSpPr>
        <p:spPr/>
        <p:txBody>
          <a:bodyPr/>
          <a:lstStyle/>
          <a:p>
            <a:r>
              <a:rPr lang="en-US" dirty="0"/>
              <a:t>Once you identify threats and vulnerabilities, you now assess risk.</a:t>
            </a:r>
          </a:p>
          <a:p>
            <a:r>
              <a:rPr lang="en-US" dirty="0"/>
              <a:t>Recall:</a:t>
            </a:r>
          </a:p>
          <a:p>
            <a:pPr marL="662940" lvl="1" indent="-285750">
              <a:buFont typeface="Arial" panose="020B0604020202020204" pitchFamily="34" charset="0"/>
              <a:buChar char="•"/>
            </a:pPr>
            <a:r>
              <a:rPr lang="en-US" sz="1400" i="1" dirty="0"/>
              <a:t>Availability:</a:t>
            </a:r>
            <a:r>
              <a:rPr lang="en-US" sz="1400" dirty="0"/>
              <a:t> If the system or application goes down, you won’t be able to process payments.</a:t>
            </a:r>
          </a:p>
          <a:p>
            <a:pPr marL="800100" lvl="2" indent="-285750">
              <a:buFont typeface="Arial" panose="020B0604020202020204" pitchFamily="34" charset="0"/>
              <a:buChar char="•"/>
            </a:pPr>
            <a:r>
              <a:rPr lang="en-US" sz="1400" dirty="0"/>
              <a:t>You do not have system redundancy for the database backend. If it goes down, you cannot process payments. </a:t>
            </a:r>
            <a:r>
              <a:rPr lang="en-US" sz="1400" i="1" dirty="0">
                <a:solidFill>
                  <a:srgbClr val="FF0000"/>
                </a:solidFill>
              </a:rPr>
              <a:t>This is a risk.</a:t>
            </a:r>
            <a:endParaRPr lang="en-US" sz="1400" dirty="0">
              <a:solidFill>
                <a:srgbClr val="FF0000"/>
              </a:solidFill>
            </a:endParaRPr>
          </a:p>
          <a:p>
            <a:r>
              <a:rPr lang="en-US" dirty="0"/>
              <a:t>You have a threat and a corresponding vulnerability. Now ask:</a:t>
            </a:r>
          </a:p>
          <a:p>
            <a:pPr marL="662940" lvl="1" indent="-285750">
              <a:buFont typeface="Arial" panose="020B0604020202020204" pitchFamily="34" charset="0"/>
              <a:buChar char="•"/>
            </a:pPr>
            <a:r>
              <a:rPr lang="en-US" dirty="0"/>
              <a:t>How likely could someone or some event trigger this vulnerability?</a:t>
            </a:r>
          </a:p>
          <a:p>
            <a:pPr marL="662940" lvl="1" indent="-285750">
              <a:buFont typeface="Arial" panose="020B0604020202020204" pitchFamily="34" charset="0"/>
              <a:buChar char="•"/>
            </a:pPr>
            <a:r>
              <a:rPr lang="en-US" dirty="0"/>
              <a:t>What is the impact on the organization?</a:t>
            </a:r>
          </a:p>
          <a:p>
            <a:pPr marL="662940" lvl="1" indent="-285750">
              <a:buFont typeface="Arial" panose="020B0604020202020204" pitchFamily="34" charset="0"/>
              <a:buChar char="•"/>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331372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3614-6BCC-46B3-BD9D-0356E4BE3D72}"/>
              </a:ext>
            </a:extLst>
          </p:cNvPr>
          <p:cNvSpPr>
            <a:spLocks noGrp="1"/>
          </p:cNvSpPr>
          <p:nvPr>
            <p:ph type="title"/>
          </p:nvPr>
        </p:nvSpPr>
        <p:spPr/>
        <p:txBody>
          <a:bodyPr/>
          <a:lstStyle/>
          <a:p>
            <a:r>
              <a:rPr lang="en-US" dirty="0"/>
              <a:t>Mitigation of risk</a:t>
            </a:r>
          </a:p>
        </p:txBody>
      </p:sp>
      <p:sp>
        <p:nvSpPr>
          <p:cNvPr id="3" name="Text Placeholder 2">
            <a:extLst>
              <a:ext uri="{FF2B5EF4-FFF2-40B4-BE49-F238E27FC236}">
                <a16:creationId xmlns:a16="http://schemas.microsoft.com/office/drawing/2014/main" id="{0617A99B-924A-44D1-9183-288559965B79}"/>
              </a:ext>
            </a:extLst>
          </p:cNvPr>
          <p:cNvSpPr>
            <a:spLocks noGrp="1"/>
          </p:cNvSpPr>
          <p:nvPr>
            <p:ph type="body" sz="quarter" idx="11"/>
          </p:nvPr>
        </p:nvSpPr>
        <p:spPr/>
        <p:txBody>
          <a:bodyPr/>
          <a:lstStyle/>
          <a:p>
            <a:pPr>
              <a:lnSpc>
                <a:spcPct val="100000"/>
              </a:lnSpc>
              <a:spcAft>
                <a:spcPts val="600"/>
              </a:spcAft>
            </a:pPr>
            <a:r>
              <a:rPr lang="en-US" sz="1600" dirty="0"/>
              <a:t>There are many ways to address threats to a system. Attempts to reduce the risks are called “mitigations”, usually implemented through “controls”.</a:t>
            </a:r>
          </a:p>
          <a:p>
            <a:pPr>
              <a:lnSpc>
                <a:spcPct val="100000"/>
              </a:lnSpc>
              <a:spcAft>
                <a:spcPts val="600"/>
              </a:spcAft>
            </a:pPr>
            <a:r>
              <a:rPr lang="en-US" sz="1600" b="1" dirty="0"/>
              <a:t>Physical:</a:t>
            </a:r>
            <a:r>
              <a:rPr lang="en-US" sz="1600" dirty="0"/>
              <a:t> An attacker who has physical access to a system can do more than one who is remote. Example: pop out the hard drive</a:t>
            </a:r>
          </a:p>
          <a:p>
            <a:pPr marL="285750" indent="-285750">
              <a:lnSpc>
                <a:spcPct val="100000"/>
              </a:lnSpc>
              <a:spcAft>
                <a:spcPts val="600"/>
              </a:spcAft>
              <a:buFont typeface="Arial" panose="020B0604020202020204" pitchFamily="34" charset="0"/>
              <a:buChar char="•"/>
            </a:pPr>
            <a:r>
              <a:rPr lang="en-US" sz="1600" dirty="0"/>
              <a:t>locks, guards, fences, cameras, battery backups, A/C, fire suppressant,</a:t>
            </a:r>
          </a:p>
          <a:p>
            <a:pPr>
              <a:lnSpc>
                <a:spcPct val="100000"/>
              </a:lnSpc>
              <a:spcAft>
                <a:spcPts val="600"/>
              </a:spcAft>
            </a:pPr>
            <a:r>
              <a:rPr lang="en-US" sz="1600" b="1" dirty="0"/>
              <a:t>Logical: </a:t>
            </a:r>
            <a:r>
              <a:rPr lang="en-US" sz="1600" dirty="0"/>
              <a:t>These are the software/hardware (technical) controls such as encryption, firewalls, passwords that control access. Can also include monitoring systems (intrusion detection, intrusion prevention).</a:t>
            </a:r>
          </a:p>
          <a:p>
            <a:pPr>
              <a:lnSpc>
                <a:spcPct val="100000"/>
              </a:lnSpc>
              <a:spcAft>
                <a:spcPts val="600"/>
              </a:spcAft>
            </a:pPr>
            <a:r>
              <a:rPr lang="en-US" sz="1600" b="1" dirty="0"/>
              <a:t>Administrative: </a:t>
            </a:r>
            <a:r>
              <a:rPr lang="en-US" sz="1600" dirty="0"/>
              <a:t>These are the policies and procedures (paper) controls such as password policies, auditing policies, incident response plan.</a:t>
            </a:r>
          </a:p>
          <a:p>
            <a:pPr>
              <a:lnSpc>
                <a:spcPct val="100000"/>
              </a:lnSpc>
              <a:spcAft>
                <a:spcPts val="600"/>
              </a:spcAft>
            </a:pPr>
            <a:r>
              <a:rPr lang="en-US" sz="1600" dirty="0">
                <a:hlinkClick r:id="rId3"/>
              </a:rPr>
              <a:t>See NIST SP 800-53 (currently revision 5)</a:t>
            </a:r>
            <a:endParaRPr lang="en-US" sz="1600" dirty="0"/>
          </a:p>
          <a:p>
            <a:endParaRPr lang="en-US" b="1" dirty="0"/>
          </a:p>
        </p:txBody>
      </p:sp>
    </p:spTree>
    <p:custDataLst>
      <p:tags r:id="rId1"/>
    </p:custDataLst>
    <p:extLst>
      <p:ext uri="{BB962C8B-B14F-4D97-AF65-F5344CB8AC3E}">
        <p14:creationId xmlns:p14="http://schemas.microsoft.com/office/powerpoint/2010/main" val="2275759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12EA-0968-446B-9515-BF1DBE12DD7F}"/>
              </a:ext>
            </a:extLst>
          </p:cNvPr>
          <p:cNvSpPr>
            <a:spLocks noGrp="1"/>
          </p:cNvSpPr>
          <p:nvPr>
            <p:ph type="title"/>
          </p:nvPr>
        </p:nvSpPr>
        <p:spPr/>
        <p:txBody>
          <a:bodyPr/>
          <a:lstStyle/>
          <a:p>
            <a:r>
              <a:rPr lang="en-US" dirty="0"/>
              <a:t>Incident response process</a:t>
            </a:r>
          </a:p>
        </p:txBody>
      </p:sp>
      <p:sp>
        <p:nvSpPr>
          <p:cNvPr id="3" name="Text Placeholder 2">
            <a:extLst>
              <a:ext uri="{FF2B5EF4-FFF2-40B4-BE49-F238E27FC236}">
                <a16:creationId xmlns:a16="http://schemas.microsoft.com/office/drawing/2014/main" id="{0CE89220-6886-46E1-BE88-16F30F99D7BC}"/>
              </a:ext>
            </a:extLst>
          </p:cNvPr>
          <p:cNvSpPr>
            <a:spLocks noGrp="1"/>
          </p:cNvSpPr>
          <p:nvPr>
            <p:ph type="body" sz="quarter" idx="11"/>
          </p:nvPr>
        </p:nvSpPr>
        <p:spPr/>
        <p:txBody>
          <a:bodyPr/>
          <a:lstStyle/>
          <a:p>
            <a:r>
              <a:rPr lang="en-US" dirty="0"/>
              <a:t>Preparation</a:t>
            </a:r>
          </a:p>
          <a:p>
            <a:r>
              <a:rPr lang="en-US" dirty="0"/>
              <a:t>Detection and Analysis</a:t>
            </a:r>
          </a:p>
          <a:p>
            <a:r>
              <a:rPr lang="en-US" dirty="0"/>
              <a:t>Containment</a:t>
            </a:r>
          </a:p>
          <a:p>
            <a:r>
              <a:rPr lang="en-US" dirty="0"/>
              <a:t>Eradication</a:t>
            </a:r>
          </a:p>
          <a:p>
            <a:r>
              <a:rPr lang="en-US" dirty="0"/>
              <a:t>Recovery</a:t>
            </a:r>
          </a:p>
          <a:p>
            <a:r>
              <a:rPr lang="en-US" dirty="0"/>
              <a:t>Post-incident Activity</a:t>
            </a:r>
          </a:p>
          <a:p>
            <a:endParaRPr lang="en-US" dirty="0"/>
          </a:p>
        </p:txBody>
      </p:sp>
    </p:spTree>
    <p:custDataLst>
      <p:tags r:id="rId1"/>
    </p:custDataLst>
    <p:extLst>
      <p:ext uri="{BB962C8B-B14F-4D97-AF65-F5344CB8AC3E}">
        <p14:creationId xmlns:p14="http://schemas.microsoft.com/office/powerpoint/2010/main" val="2341951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5D36-9EFA-414B-81A2-9C901FEB188F}"/>
              </a:ext>
            </a:extLst>
          </p:cNvPr>
          <p:cNvSpPr>
            <a:spLocks noGrp="1"/>
          </p:cNvSpPr>
          <p:nvPr>
            <p:ph type="title"/>
          </p:nvPr>
        </p:nvSpPr>
        <p:spPr/>
        <p:txBody>
          <a:bodyPr/>
          <a:lstStyle/>
          <a:p>
            <a:r>
              <a:rPr lang="en-US" dirty="0"/>
              <a:t>preparation</a:t>
            </a:r>
          </a:p>
        </p:txBody>
      </p:sp>
      <p:sp>
        <p:nvSpPr>
          <p:cNvPr id="3" name="Text Placeholder 2">
            <a:extLst>
              <a:ext uri="{FF2B5EF4-FFF2-40B4-BE49-F238E27FC236}">
                <a16:creationId xmlns:a16="http://schemas.microsoft.com/office/drawing/2014/main" id="{3CD65118-5E9C-4E44-B258-6B4377EB9FFB}"/>
              </a:ext>
            </a:extLst>
          </p:cNvPr>
          <p:cNvSpPr>
            <a:spLocks noGrp="1"/>
          </p:cNvSpPr>
          <p:nvPr>
            <p:ph type="body" sz="quarter" idx="11"/>
          </p:nvPr>
        </p:nvSpPr>
        <p:spPr/>
        <p:txBody>
          <a:bodyPr/>
          <a:lstStyle/>
          <a:p>
            <a:r>
              <a:rPr lang="en-US" dirty="0"/>
              <a:t>All the activities you can perform before an incident</a:t>
            </a:r>
          </a:p>
          <a:p>
            <a:pPr marL="285750" indent="-285750">
              <a:buFontTx/>
              <a:buChar char="-"/>
            </a:pPr>
            <a:r>
              <a:rPr lang="en-US" dirty="0"/>
              <a:t>Creation of Policies and Procedures</a:t>
            </a:r>
          </a:p>
          <a:p>
            <a:pPr marL="285750" indent="-285750">
              <a:buFontTx/>
              <a:buChar char="-"/>
            </a:pPr>
            <a:r>
              <a:rPr lang="en-US" dirty="0"/>
              <a:t>Training</a:t>
            </a:r>
          </a:p>
          <a:p>
            <a:pPr marL="285750" indent="-285750">
              <a:buFontTx/>
              <a:buChar char="-"/>
            </a:pPr>
            <a:r>
              <a:rPr lang="en-US" dirty="0"/>
              <a:t>Desktop Exercises</a:t>
            </a:r>
          </a:p>
          <a:p>
            <a:pPr marL="285750" indent="-285750">
              <a:buFontTx/>
              <a:buChar char="-"/>
            </a:pPr>
            <a:r>
              <a:rPr lang="en-US" dirty="0"/>
              <a:t>Audit of System/Penetration Tests</a:t>
            </a:r>
          </a:p>
          <a:p>
            <a:pPr marL="285750" indent="-285750">
              <a:buFontTx/>
              <a:buChar char="-"/>
            </a:pPr>
            <a:endParaRPr lang="en-US" dirty="0"/>
          </a:p>
        </p:txBody>
      </p:sp>
    </p:spTree>
    <p:custDataLst>
      <p:tags r:id="rId1"/>
    </p:custDataLst>
    <p:extLst>
      <p:ext uri="{BB962C8B-B14F-4D97-AF65-F5344CB8AC3E}">
        <p14:creationId xmlns:p14="http://schemas.microsoft.com/office/powerpoint/2010/main" val="252159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5113-4015-40FB-AEF4-0EDDA3F29D67}"/>
              </a:ext>
            </a:extLst>
          </p:cNvPr>
          <p:cNvSpPr>
            <a:spLocks noGrp="1"/>
          </p:cNvSpPr>
          <p:nvPr>
            <p:ph type="title"/>
          </p:nvPr>
        </p:nvSpPr>
        <p:spPr/>
        <p:txBody>
          <a:bodyPr/>
          <a:lstStyle/>
          <a:p>
            <a:r>
              <a:rPr lang="en-US" dirty="0"/>
              <a:t>detection and analysis</a:t>
            </a:r>
          </a:p>
        </p:txBody>
      </p:sp>
      <p:sp>
        <p:nvSpPr>
          <p:cNvPr id="3" name="Text Placeholder 2">
            <a:extLst>
              <a:ext uri="{FF2B5EF4-FFF2-40B4-BE49-F238E27FC236}">
                <a16:creationId xmlns:a16="http://schemas.microsoft.com/office/drawing/2014/main" id="{7DE6A107-0854-4DC2-8764-8F1E002F7D19}"/>
              </a:ext>
            </a:extLst>
          </p:cNvPr>
          <p:cNvSpPr>
            <a:spLocks noGrp="1"/>
          </p:cNvSpPr>
          <p:nvPr>
            <p:ph type="body" sz="quarter" idx="11"/>
          </p:nvPr>
        </p:nvSpPr>
        <p:spPr/>
        <p:txBody>
          <a:bodyPr/>
          <a:lstStyle/>
          <a:p>
            <a:r>
              <a:rPr lang="en-US" dirty="0"/>
              <a:t>You will usually detect an incident with:</a:t>
            </a:r>
          </a:p>
          <a:p>
            <a:pPr marL="285750" indent="-285750">
              <a:buFont typeface="Arial" panose="020B0604020202020204" pitchFamily="34" charset="0"/>
              <a:buChar char="•"/>
            </a:pPr>
            <a:r>
              <a:rPr lang="en-US" dirty="0"/>
              <a:t>a security tool such as intrusion detection systems or anti-virus, review of firewall or system security logs, alert from security provider</a:t>
            </a:r>
          </a:p>
          <a:p>
            <a:pPr marL="285750" indent="-285750">
              <a:buFont typeface="Arial" panose="020B0604020202020204" pitchFamily="34" charset="0"/>
              <a:buChar char="•"/>
            </a:pPr>
            <a:r>
              <a:rPr lang="en-US" dirty="0"/>
              <a:t>odd behavior found by a user of the system</a:t>
            </a:r>
          </a:p>
          <a:p>
            <a:r>
              <a:rPr lang="en-US" dirty="0"/>
              <a:t>Analysis</a:t>
            </a:r>
          </a:p>
          <a:p>
            <a:pPr marL="285750" indent="-285750">
              <a:buFont typeface="Arial" panose="020B0604020202020204" pitchFamily="34" charset="0"/>
              <a:buChar char="•"/>
            </a:pPr>
            <a:r>
              <a:rPr lang="en-US" dirty="0"/>
              <a:t>Usually a combination of analysis tool and human intervention</a:t>
            </a:r>
          </a:p>
          <a:p>
            <a:pPr marL="285750" indent="-285750">
              <a:buFont typeface="Arial" panose="020B0604020202020204" pitchFamily="34" charset="0"/>
              <a:buChar char="•"/>
            </a:pPr>
            <a:r>
              <a:rPr lang="en-US" dirty="0"/>
              <a:t>May involve review of logs or system behavior to decide if a real incident (for example an alert about too many failed log in attempts)</a:t>
            </a:r>
          </a:p>
        </p:txBody>
      </p:sp>
    </p:spTree>
    <p:custDataLst>
      <p:tags r:id="rId1"/>
    </p:custDataLst>
    <p:extLst>
      <p:ext uri="{BB962C8B-B14F-4D97-AF65-F5344CB8AC3E}">
        <p14:creationId xmlns:p14="http://schemas.microsoft.com/office/powerpoint/2010/main" val="39128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DEBCDB-9C63-409F-8FAF-07C33C41E17E}"/>
              </a:ext>
            </a:extLst>
          </p:cNvPr>
          <p:cNvSpPr>
            <a:spLocks noGrp="1"/>
          </p:cNvSpPr>
          <p:nvPr>
            <p:ph type="title"/>
          </p:nvPr>
        </p:nvSpPr>
        <p:spPr/>
        <p:txBody>
          <a:bodyPr/>
          <a:lstStyle/>
          <a:p>
            <a:r>
              <a:rPr lang="en-US"/>
              <a:t>Course Information</a:t>
            </a:r>
            <a:endParaRPr lang="en-US" dirty="0"/>
          </a:p>
        </p:txBody>
      </p:sp>
      <p:sp>
        <p:nvSpPr>
          <p:cNvPr id="6" name="Text Placeholder 5">
            <a:extLst>
              <a:ext uri="{FF2B5EF4-FFF2-40B4-BE49-F238E27FC236}">
                <a16:creationId xmlns:a16="http://schemas.microsoft.com/office/drawing/2014/main" id="{4CE63EBF-B067-4C7A-9604-3E6654723F4F}"/>
              </a:ext>
            </a:extLst>
          </p:cNvPr>
          <p:cNvSpPr>
            <a:spLocks noGrp="1"/>
          </p:cNvSpPr>
          <p:nvPr>
            <p:ph type="body" sz="quarter" idx="11"/>
          </p:nvPr>
        </p:nvSpPr>
        <p:spPr/>
        <p:txBody>
          <a:bodyPr/>
          <a:lstStyle/>
          <a:p>
            <a:pPr>
              <a:spcAft>
                <a:spcPts val="0"/>
              </a:spcAft>
            </a:pPr>
            <a:r>
              <a:rPr lang="en-US" sz="1600" b="1" dirty="0"/>
              <a:t>Instructors: </a:t>
            </a:r>
          </a:p>
          <a:p>
            <a:pPr>
              <a:spcAft>
                <a:spcPts val="0"/>
              </a:spcAft>
            </a:pPr>
            <a:r>
              <a:rPr lang="en-US" sz="1600" b="1" dirty="0"/>
              <a:t>	</a:t>
            </a:r>
            <a:r>
              <a:rPr lang="en-US" sz="1600" dirty="0"/>
              <a:t>Jim Alves-Foss		</a:t>
            </a:r>
            <a:r>
              <a:rPr lang="en-US" sz="1600" dirty="0">
                <a:hlinkClick r:id="rId3"/>
              </a:rPr>
              <a:t>jimaf@uidaho.edu</a:t>
            </a:r>
            <a:endParaRPr lang="en-US" sz="1600" dirty="0"/>
          </a:p>
          <a:p>
            <a:pPr>
              <a:spcAft>
                <a:spcPts val="0"/>
              </a:spcAft>
            </a:pPr>
            <a:r>
              <a:rPr lang="en-US" sz="1600" dirty="0"/>
              <a:t>	Jia Song			</a:t>
            </a:r>
            <a:r>
              <a:rPr lang="en-US" sz="1600" dirty="0">
                <a:hlinkClick r:id="rId4"/>
              </a:rPr>
              <a:t>jsong@uidaho.edu</a:t>
            </a:r>
            <a:r>
              <a:rPr lang="en-US" sz="1600" dirty="0"/>
              <a:t> 			</a:t>
            </a:r>
          </a:p>
          <a:p>
            <a:pPr>
              <a:spcAft>
                <a:spcPts val="0"/>
              </a:spcAft>
            </a:pPr>
            <a:endParaRPr lang="en-US" sz="1600" dirty="0"/>
          </a:p>
          <a:p>
            <a:pPr>
              <a:spcAft>
                <a:spcPts val="0"/>
              </a:spcAft>
            </a:pPr>
            <a:r>
              <a:rPr lang="en-US" sz="1600" b="1" dirty="0"/>
              <a:t>Textbook:  </a:t>
            </a:r>
          </a:p>
          <a:p>
            <a:pPr marL="662940" lvl="1" indent="-285750">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J.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Andress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“Foundations of Information Security: A Straightforward Introduction” 2019</a:t>
            </a:r>
            <a:r>
              <a:rPr lang="en-US" sz="16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No Starch Press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ISBN-10: 1718500041, ISBN-13: 978-1718500044</a:t>
            </a:r>
          </a:p>
          <a:p>
            <a:pPr>
              <a:spcAft>
                <a:spcPts val="0"/>
              </a:spcAft>
            </a:pPr>
            <a:endParaRPr lang="en-US" sz="1600" b="1" dirty="0"/>
          </a:p>
          <a:p>
            <a:pPr>
              <a:spcAft>
                <a:spcPts val="0"/>
              </a:spcAft>
            </a:pPr>
            <a:r>
              <a:rPr lang="en-US" sz="1600" b="1" dirty="0"/>
              <a:t>Recommended Textbook:  </a:t>
            </a:r>
            <a:endParaRPr lang="en-US" sz="1600" dirty="0">
              <a:latin typeface="Times New Roman" panose="02020603050405020304" pitchFamily="18" charset="0"/>
              <a:cs typeface="Times New Roman" panose="02020603050405020304" pitchFamily="18" charset="0"/>
            </a:endParaRPr>
          </a:p>
          <a:p>
            <a:pPr marL="662940" lvl="1" indent="-285750">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 Chapple and D. </a:t>
            </a:r>
            <a:r>
              <a:rPr lang="en-US" sz="1600" dirty="0" err="1">
                <a:latin typeface="Times New Roman" panose="02020603050405020304" pitchFamily="18" charset="0"/>
                <a:cs typeface="Times New Roman" panose="02020603050405020304" pitchFamily="18" charset="0"/>
              </a:rPr>
              <a:t>Seidl</a:t>
            </a:r>
            <a:r>
              <a:rPr lang="en-US" sz="1600" dirty="0">
                <a:latin typeface="Times New Roman" panose="02020603050405020304" pitchFamily="18" charset="0"/>
                <a:cs typeface="Times New Roman" panose="02020603050405020304" pitchFamily="18" charset="0"/>
              </a:rPr>
              <a:t>, “CompTIA Security+ Study Guide: Exam SY0-601”, 2021, Wiley, ISBN: 9781119736257</a:t>
            </a:r>
          </a:p>
        </p:txBody>
      </p:sp>
    </p:spTree>
    <p:custDataLst>
      <p:tags r:id="rId1"/>
    </p:custDataLst>
    <p:extLst>
      <p:ext uri="{BB962C8B-B14F-4D97-AF65-F5344CB8AC3E}">
        <p14:creationId xmlns:p14="http://schemas.microsoft.com/office/powerpoint/2010/main" val="383660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2A12-6BF3-4A1E-8ECD-CB24DF99B874}"/>
              </a:ext>
            </a:extLst>
          </p:cNvPr>
          <p:cNvSpPr>
            <a:spLocks noGrp="1"/>
          </p:cNvSpPr>
          <p:nvPr>
            <p:ph type="title"/>
          </p:nvPr>
        </p:nvSpPr>
        <p:spPr/>
        <p:txBody>
          <a:bodyPr/>
          <a:lstStyle/>
          <a:p>
            <a:r>
              <a:rPr lang="en-US" dirty="0"/>
              <a:t>Containment, eradication</a:t>
            </a:r>
          </a:p>
        </p:txBody>
      </p:sp>
      <p:sp>
        <p:nvSpPr>
          <p:cNvPr id="3" name="Text Placeholder 2">
            <a:extLst>
              <a:ext uri="{FF2B5EF4-FFF2-40B4-BE49-F238E27FC236}">
                <a16:creationId xmlns:a16="http://schemas.microsoft.com/office/drawing/2014/main" id="{FDC29EA9-119C-4388-A9D9-EFC784D2BFBB}"/>
              </a:ext>
            </a:extLst>
          </p:cNvPr>
          <p:cNvSpPr>
            <a:spLocks noGrp="1"/>
          </p:cNvSpPr>
          <p:nvPr>
            <p:ph type="body" sz="quarter" idx="11"/>
          </p:nvPr>
        </p:nvSpPr>
        <p:spPr/>
        <p:txBody>
          <a:bodyPr/>
          <a:lstStyle/>
          <a:p>
            <a:r>
              <a:rPr lang="en-US" dirty="0"/>
              <a:t>Containment involves making sure the situation does not get any worse.</a:t>
            </a:r>
          </a:p>
          <a:p>
            <a:pPr marL="285750" indent="-285750">
              <a:buFont typeface="Arial" panose="020B0604020202020204" pitchFamily="34" charset="0"/>
              <a:buChar char="•"/>
            </a:pPr>
            <a:r>
              <a:rPr lang="en-US" dirty="0"/>
              <a:t>May involve locking compromised accounts, disconnecting a server, elevate security tools security level (harsher firewall rules, </a:t>
            </a:r>
            <a:r>
              <a:rPr lang="en-US" dirty="0" err="1"/>
              <a:t>etc</a:t>
            </a:r>
            <a:r>
              <a:rPr lang="en-US" dirty="0"/>
              <a:t>)</a:t>
            </a:r>
          </a:p>
          <a:p>
            <a:r>
              <a:rPr lang="en-US" dirty="0"/>
              <a:t>Eradication is where you try to remove the threat</a:t>
            </a:r>
          </a:p>
          <a:p>
            <a:pPr marL="285750" indent="-285750">
              <a:buFont typeface="Arial" panose="020B0604020202020204" pitchFamily="34" charset="0"/>
              <a:buChar char="•"/>
            </a:pPr>
            <a:r>
              <a:rPr lang="en-US" dirty="0"/>
              <a:t>Changing user passwords, restoring applications from backups, removing malware.</a:t>
            </a:r>
          </a:p>
          <a:p>
            <a:pPr marL="285750" indent="-285750">
              <a:buFont typeface="Arial" panose="020B0604020202020204" pitchFamily="34" charset="0"/>
              <a:buChar char="•"/>
            </a:pPr>
            <a:r>
              <a:rPr lang="en-US" dirty="0"/>
              <a:t>Scanning rest of the system to remove malware spread</a:t>
            </a:r>
          </a:p>
        </p:txBody>
      </p:sp>
    </p:spTree>
    <p:custDataLst>
      <p:tags r:id="rId1"/>
    </p:custDataLst>
    <p:extLst>
      <p:ext uri="{BB962C8B-B14F-4D97-AF65-F5344CB8AC3E}">
        <p14:creationId xmlns:p14="http://schemas.microsoft.com/office/powerpoint/2010/main" val="163032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A652-A88E-406A-8619-0DE6EE40C646}"/>
              </a:ext>
            </a:extLst>
          </p:cNvPr>
          <p:cNvSpPr>
            <a:spLocks noGrp="1"/>
          </p:cNvSpPr>
          <p:nvPr>
            <p:ph type="title"/>
          </p:nvPr>
        </p:nvSpPr>
        <p:spPr/>
        <p:txBody>
          <a:bodyPr/>
          <a:lstStyle/>
          <a:p>
            <a:r>
              <a:rPr lang="en-US" dirty="0"/>
              <a:t>recovery and post-incident</a:t>
            </a:r>
          </a:p>
        </p:txBody>
      </p:sp>
      <p:sp>
        <p:nvSpPr>
          <p:cNvPr id="3" name="Text Placeholder 2">
            <a:extLst>
              <a:ext uri="{FF2B5EF4-FFF2-40B4-BE49-F238E27FC236}">
                <a16:creationId xmlns:a16="http://schemas.microsoft.com/office/drawing/2014/main" id="{187EB587-FC70-4BF2-A1D1-976E2FC8CF09}"/>
              </a:ext>
            </a:extLst>
          </p:cNvPr>
          <p:cNvSpPr>
            <a:spLocks noGrp="1"/>
          </p:cNvSpPr>
          <p:nvPr>
            <p:ph type="body" sz="quarter" idx="11"/>
          </p:nvPr>
        </p:nvSpPr>
        <p:spPr/>
        <p:txBody>
          <a:bodyPr/>
          <a:lstStyle/>
          <a:p>
            <a:r>
              <a:rPr lang="en-US" dirty="0"/>
              <a:t>Recovery</a:t>
            </a:r>
          </a:p>
          <a:p>
            <a:pPr marL="285750" indent="-285750">
              <a:buFont typeface="Arial" panose="020B0604020202020204" pitchFamily="34" charset="0"/>
              <a:buChar char="•"/>
            </a:pPr>
            <a:r>
              <a:rPr lang="en-US" dirty="0"/>
              <a:t>restoring data and applications from backups</a:t>
            </a:r>
          </a:p>
          <a:p>
            <a:pPr marL="662940" lvl="1" indent="-285750">
              <a:buFont typeface="Arial" panose="020B0604020202020204" pitchFamily="34" charset="0"/>
              <a:buChar char="•"/>
            </a:pPr>
            <a:r>
              <a:rPr lang="en-US" dirty="0"/>
              <a:t>make sure backups are viable</a:t>
            </a:r>
          </a:p>
          <a:p>
            <a:pPr marL="662940" lvl="1" indent="-285750">
              <a:buFont typeface="Arial" panose="020B0604020202020204" pitchFamily="34" charset="0"/>
              <a:buChar char="•"/>
            </a:pPr>
            <a:r>
              <a:rPr lang="en-US" dirty="0"/>
              <a:t>make sure backups are not infected</a:t>
            </a:r>
          </a:p>
          <a:p>
            <a:pPr marL="662940" lvl="1" indent="-285750">
              <a:buFont typeface="Arial" panose="020B0604020202020204" pitchFamily="34" charset="0"/>
              <a:buChar char="•"/>
            </a:pPr>
            <a:r>
              <a:rPr lang="en-US" dirty="0"/>
              <a:t>make sure all configuration files are correct and up-to-date</a:t>
            </a:r>
          </a:p>
          <a:p>
            <a:pPr marL="285750" indent="-285750">
              <a:buFont typeface="Arial" panose="020B0604020202020204" pitchFamily="34" charset="0"/>
              <a:buChar char="•"/>
            </a:pPr>
            <a:r>
              <a:rPr lang="en-US" dirty="0"/>
              <a:t>updating system software</a:t>
            </a:r>
          </a:p>
          <a:p>
            <a:r>
              <a:rPr lang="en-US" dirty="0"/>
              <a:t>Post-Incident /Activity</a:t>
            </a:r>
          </a:p>
          <a:p>
            <a:pPr marL="285750" indent="-285750">
              <a:buFont typeface="Arial" panose="020B0604020202020204" pitchFamily="34" charset="0"/>
              <a:buChar char="•"/>
            </a:pPr>
            <a:r>
              <a:rPr lang="en-US" dirty="0"/>
              <a:t>Determine </a:t>
            </a:r>
            <a:r>
              <a:rPr lang="en-US" i="1" dirty="0"/>
              <a:t>what</a:t>
            </a:r>
            <a:r>
              <a:rPr lang="en-US" dirty="0"/>
              <a:t> happened and </a:t>
            </a:r>
            <a:r>
              <a:rPr lang="en-US" i="1" dirty="0"/>
              <a:t>why</a:t>
            </a:r>
            <a:r>
              <a:rPr lang="en-US" dirty="0"/>
              <a:t> it happened, and </a:t>
            </a:r>
            <a:r>
              <a:rPr lang="en-US" i="1" dirty="0"/>
              <a:t>how </a:t>
            </a:r>
            <a:r>
              <a:rPr lang="en-US" dirty="0"/>
              <a:t>to prevent it in the future – not to point fingers, but to make things work better.</a:t>
            </a:r>
          </a:p>
          <a:p>
            <a:endParaRPr lang="en-US" dirty="0"/>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4723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3A77-ECE6-48BF-8939-093A35A0068E}"/>
              </a:ext>
            </a:extLst>
          </p:cNvPr>
          <p:cNvSpPr>
            <a:spLocks noGrp="1"/>
          </p:cNvSpPr>
          <p:nvPr>
            <p:ph type="title"/>
          </p:nvPr>
        </p:nvSpPr>
        <p:spPr/>
        <p:txBody>
          <a:bodyPr/>
          <a:lstStyle/>
          <a:p>
            <a:r>
              <a:rPr lang="en-US" dirty="0"/>
              <a:t>breakout</a:t>
            </a:r>
          </a:p>
        </p:txBody>
      </p:sp>
      <p:sp>
        <p:nvSpPr>
          <p:cNvPr id="3" name="Text Placeholder 2">
            <a:extLst>
              <a:ext uri="{FF2B5EF4-FFF2-40B4-BE49-F238E27FC236}">
                <a16:creationId xmlns:a16="http://schemas.microsoft.com/office/drawing/2014/main" id="{A806F66B-8C5B-45CE-87A7-080F978FE18C}"/>
              </a:ext>
            </a:extLst>
          </p:cNvPr>
          <p:cNvSpPr>
            <a:spLocks noGrp="1"/>
          </p:cNvSpPr>
          <p:nvPr>
            <p:ph type="body" sz="quarter" idx="11"/>
          </p:nvPr>
        </p:nvSpPr>
        <p:spPr/>
        <p:txBody>
          <a:bodyPr/>
          <a:lstStyle/>
          <a:p>
            <a:r>
              <a:rPr lang="en-US" dirty="0"/>
              <a:t>Discuss some of this in small groups. You will be assigned to a breakout group. In that group, discuss (and write down) threats to confidentiality, integrity, availability, … for </a:t>
            </a:r>
            <a:r>
              <a:rPr lang="en-US" b="1" u="sng" dirty="0"/>
              <a:t>one</a:t>
            </a:r>
            <a:r>
              <a:rPr lang="en-US" dirty="0"/>
              <a:t> of these systems.  We will discuss when you return from the breakout. </a:t>
            </a:r>
          </a:p>
          <a:p>
            <a:pPr marL="285750" indent="-285750">
              <a:buFontTx/>
              <a:buChar char="-"/>
            </a:pPr>
            <a:r>
              <a:rPr lang="en-US" dirty="0"/>
              <a:t>(Odd numbered rooms) A laptop used by someone working for a small health-care company. On the laptop are copies of personal and health records for clients.</a:t>
            </a:r>
          </a:p>
          <a:p>
            <a:pPr marL="285750" indent="-285750">
              <a:buFontTx/>
              <a:buChar char="-"/>
            </a:pPr>
            <a:r>
              <a:rPr lang="en-US" dirty="0"/>
              <a:t>(Even numbered rooms) A Peloton  -- internet connected exercise equipment.</a:t>
            </a:r>
          </a:p>
          <a:p>
            <a:endParaRPr lang="en-US" dirty="0"/>
          </a:p>
          <a:p>
            <a:endParaRPr lang="en-US" dirty="0"/>
          </a:p>
        </p:txBody>
      </p:sp>
    </p:spTree>
    <p:custDataLst>
      <p:tags r:id="rId1"/>
    </p:custDataLst>
    <p:extLst>
      <p:ext uri="{BB962C8B-B14F-4D97-AF65-F5344CB8AC3E}">
        <p14:creationId xmlns:p14="http://schemas.microsoft.com/office/powerpoint/2010/main" val="1280273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997B-5DB7-48F2-83AC-644B95D4BF57}"/>
              </a:ext>
            </a:extLst>
          </p:cNvPr>
          <p:cNvSpPr>
            <a:spLocks noGrp="1"/>
          </p:cNvSpPr>
          <p:nvPr>
            <p:ph type="title"/>
          </p:nvPr>
        </p:nvSpPr>
        <p:spPr/>
        <p:txBody>
          <a:bodyPr/>
          <a:lstStyle/>
          <a:p>
            <a:r>
              <a:rPr lang="en-US" dirty="0"/>
              <a:t>HIPPA</a:t>
            </a:r>
          </a:p>
        </p:txBody>
      </p:sp>
      <p:sp>
        <p:nvSpPr>
          <p:cNvPr id="3" name="Text Placeholder 2">
            <a:extLst>
              <a:ext uri="{FF2B5EF4-FFF2-40B4-BE49-F238E27FC236}">
                <a16:creationId xmlns:a16="http://schemas.microsoft.com/office/drawing/2014/main" id="{798739F1-AD17-46C9-9BE7-58D1CD80C60B}"/>
              </a:ext>
            </a:extLst>
          </p:cNvPr>
          <p:cNvSpPr>
            <a:spLocks noGrp="1"/>
          </p:cNvSpPr>
          <p:nvPr>
            <p:ph type="body" sz="quarter" idx="11"/>
          </p:nvPr>
        </p:nvSpPr>
        <p:spPr/>
        <p:txBody>
          <a:bodyPr/>
          <a:lstStyle/>
          <a:p>
            <a:pPr algn="l">
              <a:lnSpc>
                <a:spcPct val="100000"/>
              </a:lnSpc>
              <a:spcAft>
                <a:spcPts val="0"/>
              </a:spcAft>
            </a:pPr>
            <a:r>
              <a:rPr lang="en-US" sz="1200" b="0" i="0" dirty="0">
                <a:solidFill>
                  <a:srgbClr val="000000"/>
                </a:solidFill>
                <a:effectLst/>
                <a:latin typeface="Helvetica" panose="020B0604020202020204" pitchFamily="34" charset="0"/>
              </a:rPr>
              <a:t>(2012) Massachusetts Eye and Ear Infirmary and Massachusetts Eye and Ear Associates, Inc. (collectively referred to as “MEEI”) has agreed to pay the U.S. Department of Health and Human Services (HHS) $1.5 million to settle potential violations of the HIPAA Privacy and Security Rules. MEEI has also agreed to take corrective action to improve policies and procedures to safeguard the privacy and security of their patients’ protected health information and retain an independent monitor to report on MEEI’s compliance efforts. OCR’s investigation followed a breach report submitted by MEEI, as required by the HIPAA Breach Notification Rule, reporting the theft of an unencrypted personal laptop containing the electronic protected health information (ePHI) of MEEI patients and research subjects. The information contained on the laptop included patient prescriptions and clinical information. OCR’s investigation indicated that while MEEI’s management was aware of the Security Rule, MEEI failed to take necessary steps to comply with the requirements of the Rule, such as such as conducting a thorough analysis of the risk to the confidentiality of ePHI maintained on portable devices, implementing security measures sufficient to ensure the confidentiality of ePHI that MEEI created, maintained, and transmitted using portable devices, adopting and implementing policies and procedures to restrict access to ePHI to authorized users of portable devices, and adopting and implementing policies and procedures to address security incident identification, reporting, and response.  </a:t>
            </a:r>
            <a:endParaRPr lang="en-US" sz="1200" dirty="0">
              <a:solidFill>
                <a:srgbClr val="000000"/>
              </a:solidFill>
              <a:latin typeface="Helvetica" panose="020B0604020202020204" pitchFamily="34" charset="0"/>
            </a:endParaRPr>
          </a:p>
          <a:p>
            <a:pPr algn="l">
              <a:lnSpc>
                <a:spcPct val="100000"/>
              </a:lnSpc>
              <a:spcAft>
                <a:spcPts val="0"/>
              </a:spcAft>
            </a:pPr>
            <a:endParaRPr lang="en-US" sz="1200" b="0" i="0" dirty="0">
              <a:solidFill>
                <a:srgbClr val="000000"/>
              </a:solidFill>
              <a:effectLst/>
              <a:latin typeface="Helvetica" panose="020B0604020202020204" pitchFamily="34" charset="0"/>
            </a:endParaRPr>
          </a:p>
          <a:p>
            <a:pPr algn="l">
              <a:lnSpc>
                <a:spcPct val="100000"/>
              </a:lnSpc>
              <a:spcAft>
                <a:spcPts val="0"/>
              </a:spcAft>
            </a:pPr>
            <a:r>
              <a:rPr lang="en-US" sz="1200" dirty="0">
                <a:solidFill>
                  <a:srgbClr val="000000"/>
                </a:solidFill>
                <a:latin typeface="Helvetica" panose="020B0604020202020204" pitchFamily="34" charset="0"/>
              </a:rPr>
              <a:t>2010 incident where laptop </a:t>
            </a:r>
            <a:r>
              <a:rPr lang="en-US" sz="1200" dirty="0" err="1">
                <a:solidFill>
                  <a:srgbClr val="000000"/>
                </a:solidFill>
                <a:latin typeface="Helvetica" panose="020B0604020202020204" pitchFamily="34" charset="0"/>
              </a:rPr>
              <a:t>contianin</a:t>
            </a:r>
            <a:r>
              <a:rPr lang="en-US" sz="1200" dirty="0">
                <a:solidFill>
                  <a:srgbClr val="000000"/>
                </a:solidFill>
                <a:latin typeface="Helvetica" panose="020B0604020202020204" pitchFamily="34" charset="0"/>
              </a:rPr>
              <a:t> records of 3,621 individuals was stolen</a:t>
            </a:r>
            <a:endParaRPr lang="en-US" sz="1200" b="0" i="0" dirty="0">
              <a:solidFill>
                <a:srgbClr val="000000"/>
              </a:solidFill>
              <a:effectLst/>
              <a:latin typeface="Helvetica" panose="020B0604020202020204" pitchFamily="34" charset="0"/>
            </a:endParaRPr>
          </a:p>
          <a:p>
            <a:endParaRPr lang="en-US" sz="1050" dirty="0"/>
          </a:p>
        </p:txBody>
      </p:sp>
    </p:spTree>
    <p:custDataLst>
      <p:tags r:id="rId1"/>
    </p:custDataLst>
    <p:extLst>
      <p:ext uri="{BB962C8B-B14F-4D97-AF65-F5344CB8AC3E}">
        <p14:creationId xmlns:p14="http://schemas.microsoft.com/office/powerpoint/2010/main" val="263408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E0E7-A85C-4A2A-83F5-E22C4D0A6F63}"/>
              </a:ext>
            </a:extLst>
          </p:cNvPr>
          <p:cNvSpPr>
            <a:spLocks noGrp="1"/>
          </p:cNvSpPr>
          <p:nvPr>
            <p:ph type="title"/>
          </p:nvPr>
        </p:nvSpPr>
        <p:spPr/>
        <p:txBody>
          <a:bodyPr/>
          <a:lstStyle/>
          <a:p>
            <a:r>
              <a:rPr lang="en-US" dirty="0" err="1"/>
              <a:t>whitehouse</a:t>
            </a:r>
            <a:endParaRPr lang="en-US" dirty="0"/>
          </a:p>
        </p:txBody>
      </p:sp>
      <p:sp>
        <p:nvSpPr>
          <p:cNvPr id="3" name="Text Placeholder 2">
            <a:extLst>
              <a:ext uri="{FF2B5EF4-FFF2-40B4-BE49-F238E27FC236}">
                <a16:creationId xmlns:a16="http://schemas.microsoft.com/office/drawing/2014/main" id="{66D3186B-894F-4D4F-A46B-F7FE470FC9E2}"/>
              </a:ext>
            </a:extLst>
          </p:cNvPr>
          <p:cNvSpPr>
            <a:spLocks noGrp="1"/>
          </p:cNvSpPr>
          <p:nvPr>
            <p:ph type="body" sz="quarter" idx="11"/>
          </p:nvPr>
        </p:nvSpPr>
        <p:spPr/>
        <p:txBody>
          <a:bodyPr/>
          <a:lstStyle/>
          <a:p>
            <a:r>
              <a:rPr lang="en-US" dirty="0"/>
              <a:t>President Elect Biden and his wife wished to bring their Pelotons into the </a:t>
            </a:r>
            <a:r>
              <a:rPr lang="en-US" dirty="0" err="1"/>
              <a:t>whitehouse</a:t>
            </a:r>
            <a:r>
              <a:rPr lang="en-US" dirty="0"/>
              <a:t>. </a:t>
            </a:r>
          </a:p>
          <a:p>
            <a:r>
              <a:rPr lang="en-US" dirty="0"/>
              <a:t>It is normal for presidents to have personal exercise equipment. President Trump had golf simulator, Obama liked basketball, others has bowling alley, swimming pool, tennis court, etc.</a:t>
            </a:r>
          </a:p>
          <a:p>
            <a:r>
              <a:rPr lang="en-US" dirty="0"/>
              <a:t>But, internet enabled device? Obama’s Blackberry was a big concern. Think about why..</a:t>
            </a:r>
          </a:p>
        </p:txBody>
      </p:sp>
    </p:spTree>
    <p:custDataLst>
      <p:tags r:id="rId1"/>
    </p:custDataLst>
    <p:extLst>
      <p:ext uri="{BB962C8B-B14F-4D97-AF65-F5344CB8AC3E}">
        <p14:creationId xmlns:p14="http://schemas.microsoft.com/office/powerpoint/2010/main" val="1619633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A7E7-1FF0-4D56-A6CF-ACA9802268AA}"/>
              </a:ext>
            </a:extLst>
          </p:cNvPr>
          <p:cNvSpPr>
            <a:spLocks noGrp="1"/>
          </p:cNvSpPr>
          <p:nvPr>
            <p:ph type="title"/>
          </p:nvPr>
        </p:nvSpPr>
        <p:spPr/>
        <p:txBody>
          <a:bodyPr/>
          <a:lstStyle/>
          <a:p>
            <a:r>
              <a:rPr lang="en-US" dirty="0"/>
              <a:t>Defense in depth</a:t>
            </a:r>
          </a:p>
        </p:txBody>
      </p:sp>
      <p:sp>
        <p:nvSpPr>
          <p:cNvPr id="3" name="Text Placeholder 2">
            <a:extLst>
              <a:ext uri="{FF2B5EF4-FFF2-40B4-BE49-F238E27FC236}">
                <a16:creationId xmlns:a16="http://schemas.microsoft.com/office/drawing/2014/main" id="{B72E99B2-38A7-4867-A7B9-1CEC0F92AC30}"/>
              </a:ext>
            </a:extLst>
          </p:cNvPr>
          <p:cNvSpPr>
            <a:spLocks noGrp="1"/>
          </p:cNvSpPr>
          <p:nvPr>
            <p:ph type="body" sz="quarter" idx="11"/>
          </p:nvPr>
        </p:nvSpPr>
        <p:spPr/>
        <p:txBody>
          <a:bodyPr/>
          <a:lstStyle/>
          <a:p>
            <a:r>
              <a:rPr lang="en-US" dirty="0"/>
              <a:t>Layers of protection. </a:t>
            </a:r>
          </a:p>
          <a:p>
            <a:r>
              <a:rPr lang="en-US" dirty="0"/>
              <a:t>One thing to understand is that a single technology, or process could be compromised. Therefore use multiple approaches to protect, detect and respond.</a:t>
            </a:r>
          </a:p>
        </p:txBody>
      </p:sp>
      <p:grpSp>
        <p:nvGrpSpPr>
          <p:cNvPr id="9" name="Group 8">
            <a:extLst>
              <a:ext uri="{FF2B5EF4-FFF2-40B4-BE49-F238E27FC236}">
                <a16:creationId xmlns:a16="http://schemas.microsoft.com/office/drawing/2014/main" id="{DA59F3CC-9868-46EA-90B0-4CF96247D91D}"/>
              </a:ext>
            </a:extLst>
          </p:cNvPr>
          <p:cNvGrpSpPr/>
          <p:nvPr/>
        </p:nvGrpSpPr>
        <p:grpSpPr>
          <a:xfrm>
            <a:off x="3404796" y="2245404"/>
            <a:ext cx="1753496" cy="1611213"/>
            <a:chOff x="3759798" y="2482072"/>
            <a:chExt cx="1032733" cy="1008783"/>
          </a:xfrm>
        </p:grpSpPr>
        <p:sp>
          <p:nvSpPr>
            <p:cNvPr id="8" name="Flowchart: Connector 7">
              <a:extLst>
                <a:ext uri="{FF2B5EF4-FFF2-40B4-BE49-F238E27FC236}">
                  <a16:creationId xmlns:a16="http://schemas.microsoft.com/office/drawing/2014/main" id="{89ECF49B-14FC-4A6E-BC43-F177852F4664}"/>
                </a:ext>
              </a:extLst>
            </p:cNvPr>
            <p:cNvSpPr/>
            <p:nvPr/>
          </p:nvSpPr>
          <p:spPr>
            <a:xfrm>
              <a:off x="3759798" y="2482072"/>
              <a:ext cx="1032733" cy="1008783"/>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B1277A6F-9B47-43B4-A92A-69D17A2ED97E}"/>
                </a:ext>
              </a:extLst>
            </p:cNvPr>
            <p:cNvSpPr/>
            <p:nvPr/>
          </p:nvSpPr>
          <p:spPr>
            <a:xfrm>
              <a:off x="3868887" y="2583520"/>
              <a:ext cx="814554" cy="805886"/>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1A50F91D-A03C-41ED-9E30-E74E7C8D52B2}"/>
                </a:ext>
              </a:extLst>
            </p:cNvPr>
            <p:cNvSpPr/>
            <p:nvPr/>
          </p:nvSpPr>
          <p:spPr>
            <a:xfrm>
              <a:off x="3950297" y="2666759"/>
              <a:ext cx="651734" cy="639409"/>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24B9C495-615C-44EC-B5EA-46DB9D15952C}"/>
                </a:ext>
              </a:extLst>
            </p:cNvPr>
            <p:cNvSpPr/>
            <p:nvPr/>
          </p:nvSpPr>
          <p:spPr>
            <a:xfrm>
              <a:off x="4033668" y="2737244"/>
              <a:ext cx="484992" cy="498438"/>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Flowchart: Connector 3">
              <a:extLst>
                <a:ext uri="{FF2B5EF4-FFF2-40B4-BE49-F238E27FC236}">
                  <a16:creationId xmlns:a16="http://schemas.microsoft.com/office/drawing/2014/main" id="{2CA95E2C-045F-4F35-A745-178D0E728A07}"/>
                </a:ext>
              </a:extLst>
            </p:cNvPr>
            <p:cNvSpPr/>
            <p:nvPr/>
          </p:nvSpPr>
          <p:spPr>
            <a:xfrm>
              <a:off x="4114799" y="2833167"/>
              <a:ext cx="322730" cy="306593"/>
            </a:xfrm>
            <a:prstGeom prst="flowChartConnec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Callout: Line 9">
            <a:extLst>
              <a:ext uri="{FF2B5EF4-FFF2-40B4-BE49-F238E27FC236}">
                <a16:creationId xmlns:a16="http://schemas.microsoft.com/office/drawing/2014/main" id="{E1FEB1B4-C139-4942-A9A5-E58120666D99}"/>
              </a:ext>
            </a:extLst>
          </p:cNvPr>
          <p:cNvSpPr/>
          <p:nvPr/>
        </p:nvSpPr>
        <p:spPr>
          <a:xfrm>
            <a:off x="5037611" y="2018508"/>
            <a:ext cx="1300304" cy="286751"/>
          </a:xfrm>
          <a:prstGeom prst="borderCallout1">
            <a:avLst>
              <a:gd name="adj1" fmla="val 18750"/>
              <a:gd name="adj2" fmla="val -8333"/>
              <a:gd name="adj3" fmla="val 343221"/>
              <a:gd name="adj4" fmla="val -5818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Data</a:t>
            </a:r>
          </a:p>
        </p:txBody>
      </p:sp>
      <p:sp>
        <p:nvSpPr>
          <p:cNvPr id="12" name="Callout: Line 11">
            <a:extLst>
              <a:ext uri="{FF2B5EF4-FFF2-40B4-BE49-F238E27FC236}">
                <a16:creationId xmlns:a16="http://schemas.microsoft.com/office/drawing/2014/main" id="{DC1676A4-EE7F-476F-A5E7-0A620ECA79E9}"/>
              </a:ext>
            </a:extLst>
          </p:cNvPr>
          <p:cNvSpPr/>
          <p:nvPr/>
        </p:nvSpPr>
        <p:spPr>
          <a:xfrm>
            <a:off x="5237353" y="2558071"/>
            <a:ext cx="1300304" cy="286751"/>
          </a:xfrm>
          <a:prstGeom prst="borderCallout1">
            <a:avLst>
              <a:gd name="adj1" fmla="val 18750"/>
              <a:gd name="adj2" fmla="val -8333"/>
              <a:gd name="adj3" fmla="val 181904"/>
              <a:gd name="adj4" fmla="val -4867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Application</a:t>
            </a:r>
          </a:p>
        </p:txBody>
      </p:sp>
      <p:sp>
        <p:nvSpPr>
          <p:cNvPr id="13" name="Callout: Line 12">
            <a:extLst>
              <a:ext uri="{FF2B5EF4-FFF2-40B4-BE49-F238E27FC236}">
                <a16:creationId xmlns:a16="http://schemas.microsoft.com/office/drawing/2014/main" id="{4DD24B96-4CB7-4575-A159-A4D142E509C1}"/>
              </a:ext>
            </a:extLst>
          </p:cNvPr>
          <p:cNvSpPr/>
          <p:nvPr/>
        </p:nvSpPr>
        <p:spPr>
          <a:xfrm>
            <a:off x="5687763" y="3167410"/>
            <a:ext cx="1960832" cy="286751"/>
          </a:xfrm>
          <a:prstGeom prst="borderCallout1">
            <a:avLst>
              <a:gd name="adj1" fmla="val 18750"/>
              <a:gd name="adj2" fmla="val -8333"/>
              <a:gd name="adj3" fmla="val 5580"/>
              <a:gd name="adj4" fmla="val -47443"/>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Host (Device/Computer)</a:t>
            </a:r>
          </a:p>
        </p:txBody>
      </p:sp>
      <p:sp>
        <p:nvSpPr>
          <p:cNvPr id="14" name="Callout: Line 13">
            <a:extLst>
              <a:ext uri="{FF2B5EF4-FFF2-40B4-BE49-F238E27FC236}">
                <a16:creationId xmlns:a16="http://schemas.microsoft.com/office/drawing/2014/main" id="{E199F326-8527-424A-AD01-AF62A54281B6}"/>
              </a:ext>
            </a:extLst>
          </p:cNvPr>
          <p:cNvSpPr/>
          <p:nvPr/>
        </p:nvSpPr>
        <p:spPr>
          <a:xfrm>
            <a:off x="5687763" y="3633373"/>
            <a:ext cx="1960832" cy="286751"/>
          </a:xfrm>
          <a:prstGeom prst="borderCallout1">
            <a:avLst>
              <a:gd name="adj1" fmla="val 18750"/>
              <a:gd name="adj2" fmla="val -8333"/>
              <a:gd name="adj3" fmla="val -61948"/>
              <a:gd name="adj4" fmla="val -4799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Internal Network</a:t>
            </a:r>
          </a:p>
        </p:txBody>
      </p:sp>
      <p:sp>
        <p:nvSpPr>
          <p:cNvPr id="15" name="Callout: Line 14">
            <a:extLst>
              <a:ext uri="{FF2B5EF4-FFF2-40B4-BE49-F238E27FC236}">
                <a16:creationId xmlns:a16="http://schemas.microsoft.com/office/drawing/2014/main" id="{71FDCFE6-D3BF-49E2-B80E-0813EF63040D}"/>
              </a:ext>
            </a:extLst>
          </p:cNvPr>
          <p:cNvSpPr/>
          <p:nvPr/>
        </p:nvSpPr>
        <p:spPr>
          <a:xfrm>
            <a:off x="5158292" y="4145100"/>
            <a:ext cx="1960832" cy="286751"/>
          </a:xfrm>
          <a:prstGeom prst="borderCallout1">
            <a:avLst>
              <a:gd name="adj1" fmla="val 18750"/>
              <a:gd name="adj2" fmla="val -8333"/>
              <a:gd name="adj3" fmla="val -140731"/>
              <a:gd name="adj4" fmla="val -36471"/>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External Network</a:t>
            </a:r>
          </a:p>
        </p:txBody>
      </p:sp>
    </p:spTree>
    <p:custDataLst>
      <p:tags r:id="rId1"/>
    </p:custDataLst>
    <p:extLst>
      <p:ext uri="{BB962C8B-B14F-4D97-AF65-F5344CB8AC3E}">
        <p14:creationId xmlns:p14="http://schemas.microsoft.com/office/powerpoint/2010/main" val="2161095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3DE2-6D8A-4F47-AD1E-9D73D2F6CB47}"/>
              </a:ext>
            </a:extLst>
          </p:cNvPr>
          <p:cNvSpPr>
            <a:spLocks noGrp="1"/>
          </p:cNvSpPr>
          <p:nvPr>
            <p:ph type="title"/>
          </p:nvPr>
        </p:nvSpPr>
        <p:spPr/>
        <p:txBody>
          <a:bodyPr/>
          <a:lstStyle/>
          <a:p>
            <a:r>
              <a:rPr lang="en-US" dirty="0"/>
              <a:t>Defense in Depth (2)</a:t>
            </a:r>
          </a:p>
        </p:txBody>
      </p:sp>
      <p:graphicFrame>
        <p:nvGraphicFramePr>
          <p:cNvPr id="4" name="Table 4">
            <a:extLst>
              <a:ext uri="{FF2B5EF4-FFF2-40B4-BE49-F238E27FC236}">
                <a16:creationId xmlns:a16="http://schemas.microsoft.com/office/drawing/2014/main" id="{0A6CD2FB-C5D7-4496-B8F5-4519C9CED8C5}"/>
              </a:ext>
            </a:extLst>
          </p:cNvPr>
          <p:cNvGraphicFramePr>
            <a:graphicFrameLocks noGrp="1"/>
          </p:cNvGraphicFramePr>
          <p:nvPr/>
        </p:nvGraphicFramePr>
        <p:xfrm>
          <a:off x="1524000" y="900131"/>
          <a:ext cx="6096000" cy="3327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4231205"/>
                    </a:ext>
                  </a:extLst>
                </a:gridCol>
                <a:gridCol w="3048000">
                  <a:extLst>
                    <a:ext uri="{9D8B030D-6E8A-4147-A177-3AD203B41FA5}">
                      <a16:colId xmlns:a16="http://schemas.microsoft.com/office/drawing/2014/main" val="1311285100"/>
                    </a:ext>
                  </a:extLst>
                </a:gridCol>
              </a:tblGrid>
              <a:tr h="370840">
                <a:tc>
                  <a:txBody>
                    <a:bodyPr/>
                    <a:lstStyle/>
                    <a:p>
                      <a:r>
                        <a:rPr lang="en-US" dirty="0"/>
                        <a:t>Layer</a:t>
                      </a:r>
                    </a:p>
                  </a:txBody>
                  <a:tcPr/>
                </a:tc>
                <a:tc>
                  <a:txBody>
                    <a:bodyPr/>
                    <a:lstStyle/>
                    <a:p>
                      <a:r>
                        <a:rPr lang="en-US" dirty="0"/>
                        <a:t>Defensive Measures</a:t>
                      </a:r>
                    </a:p>
                  </a:txBody>
                  <a:tcPr/>
                </a:tc>
                <a:extLst>
                  <a:ext uri="{0D108BD9-81ED-4DB2-BD59-A6C34878D82A}">
                    <a16:rowId xmlns:a16="http://schemas.microsoft.com/office/drawing/2014/main" val="1907684786"/>
                  </a:ext>
                </a:extLst>
              </a:tr>
              <a:tr h="370840">
                <a:tc>
                  <a:txBody>
                    <a:bodyPr/>
                    <a:lstStyle/>
                    <a:p>
                      <a:r>
                        <a:rPr lang="en-US" dirty="0"/>
                        <a:t>External Network</a:t>
                      </a:r>
                    </a:p>
                  </a:txBody>
                  <a:tcPr/>
                </a:tc>
                <a:tc>
                  <a:txBody>
                    <a:bodyPr/>
                    <a:lstStyle/>
                    <a:p>
                      <a:r>
                        <a:rPr lang="en-US" dirty="0"/>
                        <a:t>DMZ</a:t>
                      </a:r>
                    </a:p>
                    <a:p>
                      <a:r>
                        <a:rPr lang="en-US" dirty="0"/>
                        <a:t>VPN</a:t>
                      </a:r>
                    </a:p>
                    <a:p>
                      <a:r>
                        <a:rPr lang="en-US" dirty="0"/>
                        <a:t>Logging</a:t>
                      </a:r>
                    </a:p>
                    <a:p>
                      <a:r>
                        <a:rPr lang="en-US" dirty="0"/>
                        <a:t>Auditing</a:t>
                      </a:r>
                    </a:p>
                    <a:p>
                      <a:r>
                        <a:rPr lang="en-US" dirty="0"/>
                        <a:t>Penetration Testing</a:t>
                      </a:r>
                    </a:p>
                    <a:p>
                      <a:r>
                        <a:rPr lang="en-US" dirty="0"/>
                        <a:t>Vulnerability Analysis</a:t>
                      </a:r>
                    </a:p>
                  </a:txBody>
                  <a:tcPr/>
                </a:tc>
                <a:extLst>
                  <a:ext uri="{0D108BD9-81ED-4DB2-BD59-A6C34878D82A}">
                    <a16:rowId xmlns:a16="http://schemas.microsoft.com/office/drawing/2014/main" val="2755271189"/>
                  </a:ext>
                </a:extLst>
              </a:tr>
              <a:tr h="370840">
                <a:tc>
                  <a:txBody>
                    <a:bodyPr/>
                    <a:lstStyle/>
                    <a:p>
                      <a:r>
                        <a:rPr lang="en-US" dirty="0"/>
                        <a:t>Network Boundary</a:t>
                      </a:r>
                    </a:p>
                  </a:txBody>
                  <a:tcPr/>
                </a:tc>
                <a:tc>
                  <a:txBody>
                    <a:bodyPr/>
                    <a:lstStyle/>
                    <a:p>
                      <a:r>
                        <a:rPr lang="en-US" dirty="0"/>
                        <a:t>Firewalls </a:t>
                      </a:r>
                    </a:p>
                    <a:p>
                      <a:r>
                        <a:rPr lang="en-US" dirty="0"/>
                        <a:t>Proxy</a:t>
                      </a:r>
                    </a:p>
                    <a:p>
                      <a:r>
                        <a:rPr lang="en-US" dirty="0"/>
                        <a:t>Logging</a:t>
                      </a:r>
                    </a:p>
                    <a:p>
                      <a:r>
                        <a:rPr lang="en-US" dirty="0"/>
                        <a:t>Stateful Packet Inspection</a:t>
                      </a:r>
                    </a:p>
                    <a:p>
                      <a:r>
                        <a:rPr lang="en-US" dirty="0"/>
                        <a:t>Auditing</a:t>
                      </a:r>
                    </a:p>
                    <a:p>
                      <a:r>
                        <a:rPr lang="en-US" dirty="0"/>
                        <a:t>Penetration Testing</a:t>
                      </a:r>
                    </a:p>
                    <a:p>
                      <a:r>
                        <a:rPr lang="en-US" dirty="0"/>
                        <a:t>Vulnerability Analysis</a:t>
                      </a:r>
                    </a:p>
                  </a:txBody>
                  <a:tcPr/>
                </a:tc>
                <a:extLst>
                  <a:ext uri="{0D108BD9-81ED-4DB2-BD59-A6C34878D82A}">
                    <a16:rowId xmlns:a16="http://schemas.microsoft.com/office/drawing/2014/main" val="4122909976"/>
                  </a:ext>
                </a:extLst>
              </a:tr>
            </a:tbl>
          </a:graphicData>
        </a:graphic>
      </p:graphicFrame>
    </p:spTree>
    <p:custDataLst>
      <p:tags r:id="rId1"/>
    </p:custDataLst>
    <p:extLst>
      <p:ext uri="{BB962C8B-B14F-4D97-AF65-F5344CB8AC3E}">
        <p14:creationId xmlns:p14="http://schemas.microsoft.com/office/powerpoint/2010/main" val="3511675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3DE2-6D8A-4F47-AD1E-9D73D2F6CB47}"/>
              </a:ext>
            </a:extLst>
          </p:cNvPr>
          <p:cNvSpPr>
            <a:spLocks noGrp="1"/>
          </p:cNvSpPr>
          <p:nvPr>
            <p:ph type="title"/>
          </p:nvPr>
        </p:nvSpPr>
        <p:spPr/>
        <p:txBody>
          <a:bodyPr/>
          <a:lstStyle/>
          <a:p>
            <a:r>
              <a:rPr lang="en-US" dirty="0"/>
              <a:t>Defense in Depth (2)</a:t>
            </a:r>
          </a:p>
        </p:txBody>
      </p:sp>
      <p:graphicFrame>
        <p:nvGraphicFramePr>
          <p:cNvPr id="4" name="Table 4">
            <a:extLst>
              <a:ext uri="{FF2B5EF4-FFF2-40B4-BE49-F238E27FC236}">
                <a16:creationId xmlns:a16="http://schemas.microsoft.com/office/drawing/2014/main" id="{0A6CD2FB-C5D7-4496-B8F5-4519C9CED8C5}"/>
              </a:ext>
            </a:extLst>
          </p:cNvPr>
          <p:cNvGraphicFramePr>
            <a:graphicFrameLocks noGrp="1"/>
          </p:cNvGraphicFramePr>
          <p:nvPr/>
        </p:nvGraphicFramePr>
        <p:xfrm>
          <a:off x="1524000" y="900131"/>
          <a:ext cx="6096000" cy="3114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4231205"/>
                    </a:ext>
                  </a:extLst>
                </a:gridCol>
                <a:gridCol w="1524000">
                  <a:extLst>
                    <a:ext uri="{9D8B030D-6E8A-4147-A177-3AD203B41FA5}">
                      <a16:colId xmlns:a16="http://schemas.microsoft.com/office/drawing/2014/main" val="1311285100"/>
                    </a:ext>
                  </a:extLst>
                </a:gridCol>
                <a:gridCol w="1524000">
                  <a:extLst>
                    <a:ext uri="{9D8B030D-6E8A-4147-A177-3AD203B41FA5}">
                      <a16:colId xmlns:a16="http://schemas.microsoft.com/office/drawing/2014/main" val="3922423206"/>
                    </a:ext>
                  </a:extLst>
                </a:gridCol>
              </a:tblGrid>
              <a:tr h="370840">
                <a:tc>
                  <a:txBody>
                    <a:bodyPr/>
                    <a:lstStyle/>
                    <a:p>
                      <a:r>
                        <a:rPr lang="en-US" dirty="0"/>
                        <a:t>Layer</a:t>
                      </a:r>
                    </a:p>
                  </a:txBody>
                  <a:tcPr/>
                </a:tc>
                <a:tc gridSpan="2">
                  <a:txBody>
                    <a:bodyPr/>
                    <a:lstStyle/>
                    <a:p>
                      <a:r>
                        <a:rPr lang="en-US" dirty="0"/>
                        <a:t>Defensive Measures</a:t>
                      </a:r>
                    </a:p>
                  </a:txBody>
                  <a:tcPr/>
                </a:tc>
                <a:tc hMerge="1">
                  <a:txBody>
                    <a:bodyPr/>
                    <a:lstStyle/>
                    <a:p>
                      <a:endParaRPr lang="en-US"/>
                    </a:p>
                  </a:txBody>
                  <a:tcPr/>
                </a:tc>
                <a:extLst>
                  <a:ext uri="{0D108BD9-81ED-4DB2-BD59-A6C34878D82A}">
                    <a16:rowId xmlns:a16="http://schemas.microsoft.com/office/drawing/2014/main" val="1907684786"/>
                  </a:ext>
                </a:extLst>
              </a:tr>
              <a:tr h="370840">
                <a:tc>
                  <a:txBody>
                    <a:bodyPr/>
                    <a:lstStyle/>
                    <a:p>
                      <a:r>
                        <a:rPr lang="en-US" dirty="0"/>
                        <a:t>Internal Network</a:t>
                      </a:r>
                    </a:p>
                  </a:txBody>
                  <a:tcPr/>
                </a:tc>
                <a:tc gridSpan="2">
                  <a:txBody>
                    <a:bodyPr/>
                    <a:lstStyle/>
                    <a:p>
                      <a:r>
                        <a:rPr lang="en-US" dirty="0"/>
                        <a:t>IDS</a:t>
                      </a:r>
                    </a:p>
                    <a:p>
                      <a:r>
                        <a:rPr lang="en-US" dirty="0"/>
                        <a:t>IPS</a:t>
                      </a:r>
                    </a:p>
                    <a:p>
                      <a:r>
                        <a:rPr lang="en-US" dirty="0"/>
                        <a:t>Logging</a:t>
                      </a:r>
                    </a:p>
                    <a:p>
                      <a:r>
                        <a:rPr lang="en-US" dirty="0"/>
                        <a:t>Auditing</a:t>
                      </a:r>
                    </a:p>
                    <a:p>
                      <a:r>
                        <a:rPr lang="en-US" dirty="0"/>
                        <a:t>Penetration Testing</a:t>
                      </a:r>
                    </a:p>
                    <a:p>
                      <a:r>
                        <a:rPr lang="en-US" dirty="0"/>
                        <a:t>Vulnerability Analysis</a:t>
                      </a:r>
                    </a:p>
                  </a:txBody>
                  <a:tcPr/>
                </a:tc>
                <a:tc hMerge="1">
                  <a:txBody>
                    <a:bodyPr/>
                    <a:lstStyle/>
                    <a:p>
                      <a:endParaRPr lang="en-US"/>
                    </a:p>
                  </a:txBody>
                  <a:tcPr/>
                </a:tc>
                <a:extLst>
                  <a:ext uri="{0D108BD9-81ED-4DB2-BD59-A6C34878D82A}">
                    <a16:rowId xmlns:a16="http://schemas.microsoft.com/office/drawing/2014/main" val="2755271189"/>
                  </a:ext>
                </a:extLst>
              </a:tr>
              <a:tr h="370840">
                <a:tc>
                  <a:txBody>
                    <a:bodyPr/>
                    <a:lstStyle/>
                    <a:p>
                      <a:r>
                        <a:rPr lang="en-US" dirty="0"/>
                        <a:t>Host</a:t>
                      </a:r>
                    </a:p>
                  </a:txBody>
                  <a:tcPr/>
                </a:tc>
                <a:tc>
                  <a:txBody>
                    <a:bodyPr/>
                    <a:lstStyle/>
                    <a:p>
                      <a:r>
                        <a:rPr lang="en-US" dirty="0"/>
                        <a:t>Authentication</a:t>
                      </a:r>
                    </a:p>
                    <a:p>
                      <a:r>
                        <a:rPr lang="en-US" dirty="0"/>
                        <a:t>Firewalls</a:t>
                      </a:r>
                    </a:p>
                    <a:p>
                      <a:r>
                        <a:rPr lang="en-US" dirty="0"/>
                        <a:t>IPS</a:t>
                      </a:r>
                    </a:p>
                    <a:p>
                      <a:r>
                        <a:rPr lang="en-US" dirty="0"/>
                        <a:t>Hashing</a:t>
                      </a:r>
                    </a:p>
                    <a:p>
                      <a:r>
                        <a:rPr lang="en-US" dirty="0"/>
                        <a:t>Auditing</a:t>
                      </a:r>
                    </a:p>
                    <a:p>
                      <a:r>
                        <a:rPr lang="en-US" dirty="0"/>
                        <a:t>Vuln. Analysis</a:t>
                      </a:r>
                    </a:p>
                  </a:txBody>
                  <a:tcPr/>
                </a:tc>
                <a:tc>
                  <a:txBody>
                    <a:bodyPr/>
                    <a:lstStyle/>
                    <a:p>
                      <a:r>
                        <a:rPr lang="en-US" dirty="0"/>
                        <a:t>Antivirus</a:t>
                      </a:r>
                    </a:p>
                    <a:p>
                      <a:r>
                        <a:rPr lang="en-US" dirty="0"/>
                        <a:t>IDS</a:t>
                      </a:r>
                    </a:p>
                    <a:p>
                      <a:r>
                        <a:rPr lang="en-US" dirty="0"/>
                        <a:t>Passwords</a:t>
                      </a:r>
                    </a:p>
                    <a:p>
                      <a:r>
                        <a:rPr lang="en-US" dirty="0"/>
                        <a:t>Logging</a:t>
                      </a:r>
                    </a:p>
                    <a:p>
                      <a:r>
                        <a:rPr lang="en-US" dirty="0"/>
                        <a:t>Penetration Tests</a:t>
                      </a:r>
                    </a:p>
                  </a:txBody>
                  <a:tcPr/>
                </a:tc>
                <a:extLst>
                  <a:ext uri="{0D108BD9-81ED-4DB2-BD59-A6C34878D82A}">
                    <a16:rowId xmlns:a16="http://schemas.microsoft.com/office/drawing/2014/main" val="4122909976"/>
                  </a:ext>
                </a:extLst>
              </a:tr>
            </a:tbl>
          </a:graphicData>
        </a:graphic>
      </p:graphicFrame>
    </p:spTree>
    <p:custDataLst>
      <p:tags r:id="rId1"/>
    </p:custDataLst>
    <p:extLst>
      <p:ext uri="{BB962C8B-B14F-4D97-AF65-F5344CB8AC3E}">
        <p14:creationId xmlns:p14="http://schemas.microsoft.com/office/powerpoint/2010/main" val="1361210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3DE2-6D8A-4F47-AD1E-9D73D2F6CB47}"/>
              </a:ext>
            </a:extLst>
          </p:cNvPr>
          <p:cNvSpPr>
            <a:spLocks noGrp="1"/>
          </p:cNvSpPr>
          <p:nvPr>
            <p:ph type="title"/>
          </p:nvPr>
        </p:nvSpPr>
        <p:spPr/>
        <p:txBody>
          <a:bodyPr/>
          <a:lstStyle/>
          <a:p>
            <a:r>
              <a:rPr lang="en-US" dirty="0"/>
              <a:t>Defense in </a:t>
            </a:r>
            <a:r>
              <a:rPr lang="en-US"/>
              <a:t>Depth (3)</a:t>
            </a:r>
            <a:endParaRPr lang="en-US" dirty="0"/>
          </a:p>
        </p:txBody>
      </p:sp>
      <p:graphicFrame>
        <p:nvGraphicFramePr>
          <p:cNvPr id="4" name="Table 4">
            <a:extLst>
              <a:ext uri="{FF2B5EF4-FFF2-40B4-BE49-F238E27FC236}">
                <a16:creationId xmlns:a16="http://schemas.microsoft.com/office/drawing/2014/main" id="{0A6CD2FB-C5D7-4496-B8F5-4519C9CED8C5}"/>
              </a:ext>
            </a:extLst>
          </p:cNvPr>
          <p:cNvGraphicFramePr>
            <a:graphicFrameLocks noGrp="1"/>
          </p:cNvGraphicFramePr>
          <p:nvPr/>
        </p:nvGraphicFramePr>
        <p:xfrm>
          <a:off x="1524000" y="900131"/>
          <a:ext cx="6096000" cy="2900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54231205"/>
                    </a:ext>
                  </a:extLst>
                </a:gridCol>
                <a:gridCol w="3048000">
                  <a:extLst>
                    <a:ext uri="{9D8B030D-6E8A-4147-A177-3AD203B41FA5}">
                      <a16:colId xmlns:a16="http://schemas.microsoft.com/office/drawing/2014/main" val="1311285100"/>
                    </a:ext>
                  </a:extLst>
                </a:gridCol>
              </a:tblGrid>
              <a:tr h="370840">
                <a:tc>
                  <a:txBody>
                    <a:bodyPr/>
                    <a:lstStyle/>
                    <a:p>
                      <a:r>
                        <a:rPr lang="en-US" dirty="0"/>
                        <a:t>Layer</a:t>
                      </a:r>
                    </a:p>
                  </a:txBody>
                  <a:tcPr/>
                </a:tc>
                <a:tc>
                  <a:txBody>
                    <a:bodyPr/>
                    <a:lstStyle/>
                    <a:p>
                      <a:r>
                        <a:rPr lang="en-US" dirty="0"/>
                        <a:t>Defensive Measures</a:t>
                      </a:r>
                    </a:p>
                  </a:txBody>
                  <a:tcPr/>
                </a:tc>
                <a:extLst>
                  <a:ext uri="{0D108BD9-81ED-4DB2-BD59-A6C34878D82A}">
                    <a16:rowId xmlns:a16="http://schemas.microsoft.com/office/drawing/2014/main" val="1907684786"/>
                  </a:ext>
                </a:extLst>
              </a:tr>
              <a:tr h="370840">
                <a:tc>
                  <a:txBody>
                    <a:bodyPr/>
                    <a:lstStyle/>
                    <a:p>
                      <a:r>
                        <a:rPr lang="en-US" dirty="0"/>
                        <a:t>Application</a:t>
                      </a:r>
                    </a:p>
                  </a:txBody>
                  <a:tcPr/>
                </a:tc>
                <a:tc>
                  <a:txBody>
                    <a:bodyPr/>
                    <a:lstStyle/>
                    <a:p>
                      <a:r>
                        <a:rPr lang="en-US" dirty="0"/>
                        <a:t>SSO</a:t>
                      </a:r>
                    </a:p>
                    <a:p>
                      <a:r>
                        <a:rPr lang="en-US" dirty="0"/>
                        <a:t>Content Filtering</a:t>
                      </a:r>
                    </a:p>
                    <a:p>
                      <a:r>
                        <a:rPr lang="en-US" dirty="0"/>
                        <a:t>Data Validation</a:t>
                      </a:r>
                    </a:p>
                    <a:p>
                      <a:r>
                        <a:rPr lang="en-US" dirty="0"/>
                        <a:t>Auditing</a:t>
                      </a:r>
                    </a:p>
                    <a:p>
                      <a:r>
                        <a:rPr lang="en-US" dirty="0"/>
                        <a:t>Penetration Testing</a:t>
                      </a:r>
                    </a:p>
                    <a:p>
                      <a:r>
                        <a:rPr lang="en-US" dirty="0"/>
                        <a:t>Vulnerability Analysis</a:t>
                      </a:r>
                    </a:p>
                  </a:txBody>
                  <a:tcPr/>
                </a:tc>
                <a:extLst>
                  <a:ext uri="{0D108BD9-81ED-4DB2-BD59-A6C34878D82A}">
                    <a16:rowId xmlns:a16="http://schemas.microsoft.com/office/drawing/2014/main" val="2755271189"/>
                  </a:ext>
                </a:extLst>
              </a:tr>
              <a:tr h="370840">
                <a:tc>
                  <a:txBody>
                    <a:bodyPr/>
                    <a:lstStyle/>
                    <a:p>
                      <a:r>
                        <a:rPr lang="en-US" dirty="0"/>
                        <a:t>Data</a:t>
                      </a:r>
                    </a:p>
                  </a:txBody>
                  <a:tcPr/>
                </a:tc>
                <a:tc>
                  <a:txBody>
                    <a:bodyPr/>
                    <a:lstStyle/>
                    <a:p>
                      <a:r>
                        <a:rPr lang="en-US" dirty="0"/>
                        <a:t>Encryption</a:t>
                      </a:r>
                    </a:p>
                    <a:p>
                      <a:r>
                        <a:rPr lang="en-US" dirty="0"/>
                        <a:t>Access Controls</a:t>
                      </a:r>
                    </a:p>
                    <a:p>
                      <a:r>
                        <a:rPr lang="en-US" dirty="0"/>
                        <a:t>Backups</a:t>
                      </a:r>
                    </a:p>
                    <a:p>
                      <a:r>
                        <a:rPr lang="en-US" dirty="0"/>
                        <a:t>Penetration Testing</a:t>
                      </a:r>
                    </a:p>
                    <a:p>
                      <a:r>
                        <a:rPr lang="en-US" dirty="0"/>
                        <a:t>Vulnerability Analysis</a:t>
                      </a:r>
                    </a:p>
                  </a:txBody>
                  <a:tcPr/>
                </a:tc>
                <a:extLst>
                  <a:ext uri="{0D108BD9-81ED-4DB2-BD59-A6C34878D82A}">
                    <a16:rowId xmlns:a16="http://schemas.microsoft.com/office/drawing/2014/main" val="4122909976"/>
                  </a:ext>
                </a:extLst>
              </a:tr>
            </a:tbl>
          </a:graphicData>
        </a:graphic>
      </p:graphicFrame>
    </p:spTree>
    <p:custDataLst>
      <p:tags r:id="rId1"/>
    </p:custDataLst>
    <p:extLst>
      <p:ext uri="{BB962C8B-B14F-4D97-AF65-F5344CB8AC3E}">
        <p14:creationId xmlns:p14="http://schemas.microsoft.com/office/powerpoint/2010/main" val="3712849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14E5-7FBC-4600-8E60-1B48C0C6360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24996D-C4BF-4373-BEBC-70A320FA1C12}"/>
              </a:ext>
            </a:extLst>
          </p:cNvPr>
          <p:cNvSpPr>
            <a:spLocks noGrp="1"/>
          </p:cNvSpPr>
          <p:nvPr>
            <p:ph type="body" sz="quarter" idx="11"/>
          </p:nvPr>
        </p:nvSpPr>
        <p:spPr/>
        <p:txBody>
          <a:bodyPr/>
          <a:lstStyle/>
          <a:p>
            <a:r>
              <a:rPr lang="en-US" dirty="0"/>
              <a:t>[SP 800-53] “Security and Privacy Controls for Federal Information Systems and Organizations”  NIST Special Publication 88-53r4, 2013.</a:t>
            </a:r>
          </a:p>
          <a:p>
            <a:pPr lvl="1"/>
            <a:r>
              <a:rPr lang="en-US" dirty="0">
                <a:hlinkClick r:id="rId3"/>
              </a:rPr>
              <a:t>http://nvlpubs.nist.gov/nistpubs/SpecialPublications/NIST.SP.800-53r4.pdf</a:t>
            </a:r>
            <a:r>
              <a:rPr lang="en-US" dirty="0"/>
              <a:t> </a:t>
            </a:r>
          </a:p>
        </p:txBody>
      </p:sp>
    </p:spTree>
    <p:custDataLst>
      <p:tags r:id="rId1"/>
    </p:custDataLst>
    <p:extLst>
      <p:ext uri="{BB962C8B-B14F-4D97-AF65-F5344CB8AC3E}">
        <p14:creationId xmlns:p14="http://schemas.microsoft.com/office/powerpoint/2010/main" val="353753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Module 1 Learning Outcomes</a:t>
            </a:r>
          </a:p>
        </p:txBody>
      </p:sp>
      <p:sp>
        <p:nvSpPr>
          <p:cNvPr id="14338" name="Content Placeholder 2"/>
          <p:cNvSpPr>
            <a:spLocks noGrp="1"/>
          </p:cNvSpPr>
          <p:nvPr>
            <p:ph type="body" sz="quarter" idx="11"/>
          </p:nvPr>
        </p:nvSpPr>
        <p:spPr/>
        <p:txBody>
          <a:bodyPr/>
          <a:lstStyle/>
          <a:p>
            <a:r>
              <a:rPr lang="en-US" dirty="0"/>
              <a:t>Upon completion of this lesson, students will be able to</a:t>
            </a:r>
          </a:p>
          <a:p>
            <a:pPr lvl="1"/>
            <a:r>
              <a:rPr lang="en-US" dirty="0"/>
              <a:t>Explain all components of the </a:t>
            </a:r>
            <a:r>
              <a:rPr lang="en-US" dirty="0" err="1"/>
              <a:t>McCumber</a:t>
            </a:r>
            <a:r>
              <a:rPr lang="en-US" dirty="0"/>
              <a:t> model of cybersecurity</a:t>
            </a:r>
          </a:p>
          <a:p>
            <a:pPr lvl="1"/>
            <a:r>
              <a:rPr lang="en-US" dirty="0"/>
              <a:t>Define Confidentiality, Integrity and Availability</a:t>
            </a:r>
          </a:p>
          <a:p>
            <a:pPr lvl="1"/>
            <a:r>
              <a:rPr lang="en-US" dirty="0"/>
              <a:t>Define Attacks, Vulnerabilities, Risks, Impacts, Incidents</a:t>
            </a:r>
          </a:p>
          <a:p>
            <a:pPr lvl="1"/>
            <a:r>
              <a:rPr lang="en-US" dirty="0"/>
              <a:t>Define the Risk Management Process</a:t>
            </a:r>
          </a:p>
          <a:p>
            <a:pPr lvl="1"/>
            <a:r>
              <a:rPr lang="en-US" dirty="0"/>
              <a:t>Define Incident Response Process</a:t>
            </a:r>
          </a:p>
          <a:p>
            <a:pPr lvl="1"/>
            <a:r>
              <a:rPr lang="en-US" dirty="0"/>
              <a:t>Define Defense in Depth</a:t>
            </a:r>
          </a:p>
          <a:p>
            <a:pPr marL="257175" lvl="1" indent="0">
              <a:buNone/>
            </a:pPr>
            <a:endParaRPr lang="en-US"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92882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6" name="Rectangle 68"/>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Transmission</a:t>
            </a:r>
          </a:p>
        </p:txBody>
      </p:sp>
      <p:grpSp>
        <p:nvGrpSpPr>
          <p:cNvPr id="2" name="Group 59"/>
          <p:cNvGrpSpPr>
            <a:grpSpLocks/>
          </p:cNvGrpSpPr>
          <p:nvPr/>
        </p:nvGrpSpPr>
        <p:grpSpPr bwMode="auto">
          <a:xfrm>
            <a:off x="3586163" y="2293144"/>
            <a:ext cx="3971925" cy="785813"/>
            <a:chOff x="2040" y="1536"/>
            <a:chExt cx="3336" cy="660"/>
          </a:xfrm>
        </p:grpSpPr>
        <p:sp>
          <p:nvSpPr>
            <p:cNvPr id="12296" name="AutoShape 4"/>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2297" name="Text Box 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sp>
        <p:nvSpPr>
          <p:cNvPr id="2120" name="Text Box 72"/>
          <p:cNvSpPr txBox="1">
            <a:spLocks noChangeArrowheads="1"/>
          </p:cNvSpPr>
          <p:nvPr/>
        </p:nvSpPr>
        <p:spPr bwMode="auto">
          <a:xfrm>
            <a:off x="171450" y="1376363"/>
            <a:ext cx="2891790" cy="846386"/>
          </a:xfrm>
          <a:prstGeom prst="rect">
            <a:avLst/>
          </a:prstGeom>
          <a:noFill/>
          <a:ln w="9525">
            <a:noFill/>
            <a:miter lim="800000"/>
            <a:headEnd/>
            <a:tailEnd/>
          </a:ln>
        </p:spPr>
        <p:txBody>
          <a:bodyPr wrap="square">
            <a:spAutoFit/>
          </a:bodyPr>
          <a:lstStyle/>
          <a:p>
            <a:pPr>
              <a:spcBef>
                <a:spcPct val="50000"/>
              </a:spcBef>
            </a:pPr>
            <a:r>
              <a:rPr lang="en-US" dirty="0"/>
              <a:t>The transfer of information from one computer system to another</a:t>
            </a:r>
          </a:p>
          <a:p>
            <a:pPr>
              <a:spcBef>
                <a:spcPct val="50000"/>
              </a:spcBef>
              <a:buFontTx/>
              <a:buChar char="•"/>
            </a:pPr>
            <a:r>
              <a:rPr lang="en-US" dirty="0"/>
              <a:t>Using network (wired or wireless)</a:t>
            </a:r>
          </a:p>
        </p:txBody>
      </p:sp>
    </p:spTree>
    <p:custDataLst>
      <p:tags r:id="rId1"/>
    </p:custDataLst>
    <p:extLst>
      <p:ext uri="{BB962C8B-B14F-4D97-AF65-F5344CB8AC3E}">
        <p14:creationId xmlns:p14="http://schemas.microsoft.com/office/powerpoint/2010/main" val="185303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20"/>
                                        </p:tgtEl>
                                        <p:attrNameLst>
                                          <p:attrName>style.visibility</p:attrName>
                                        </p:attrNameLst>
                                      </p:cBhvr>
                                      <p:to>
                                        <p:strVal val="visible"/>
                                      </p:to>
                                    </p:set>
                                    <p:animEffect transition="in" filter="dissolve">
                                      <p:cBhvr>
                                        <p:cTn id="13" dur="500"/>
                                        <p:tgtEl>
                                          <p:spTgt spid="2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6"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Storage </a:t>
            </a:r>
          </a:p>
        </p:txBody>
      </p:sp>
      <p:grpSp>
        <p:nvGrpSpPr>
          <p:cNvPr id="13316" name="Group 26"/>
          <p:cNvGrpSpPr>
            <a:grpSpLocks/>
          </p:cNvGrpSpPr>
          <p:nvPr/>
        </p:nvGrpSpPr>
        <p:grpSpPr bwMode="auto">
          <a:xfrm>
            <a:off x="3586163" y="2293144"/>
            <a:ext cx="3971925" cy="785813"/>
            <a:chOff x="2040" y="1536"/>
            <a:chExt cx="3336" cy="660"/>
          </a:xfrm>
        </p:grpSpPr>
        <p:sp>
          <p:nvSpPr>
            <p:cNvPr id="13323"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3324"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3" name="Group 29"/>
          <p:cNvGrpSpPr>
            <a:grpSpLocks/>
          </p:cNvGrpSpPr>
          <p:nvPr/>
        </p:nvGrpSpPr>
        <p:grpSpPr bwMode="auto">
          <a:xfrm>
            <a:off x="3371850" y="2507456"/>
            <a:ext cx="3543300" cy="785813"/>
            <a:chOff x="1848" y="1728"/>
            <a:chExt cx="2976" cy="660"/>
          </a:xfrm>
        </p:grpSpPr>
        <p:sp>
          <p:nvSpPr>
            <p:cNvPr id="13321"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3322"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sp>
        <p:nvSpPr>
          <p:cNvPr id="5167" name="Text Box 47"/>
          <p:cNvSpPr txBox="1">
            <a:spLocks noChangeArrowheads="1"/>
          </p:cNvSpPr>
          <p:nvPr/>
        </p:nvSpPr>
        <p:spPr bwMode="auto">
          <a:xfrm>
            <a:off x="280035" y="1310824"/>
            <a:ext cx="2703195" cy="1492716"/>
          </a:xfrm>
          <a:prstGeom prst="rect">
            <a:avLst/>
          </a:prstGeom>
          <a:noFill/>
          <a:ln w="9525">
            <a:noFill/>
            <a:miter lim="800000"/>
            <a:headEnd/>
            <a:tailEnd/>
          </a:ln>
        </p:spPr>
        <p:txBody>
          <a:bodyPr wrap="square">
            <a:spAutoFit/>
          </a:bodyPr>
          <a:lstStyle/>
          <a:p>
            <a:pPr>
              <a:spcBef>
                <a:spcPct val="50000"/>
              </a:spcBef>
            </a:pPr>
            <a:r>
              <a:rPr lang="en-US" dirty="0"/>
              <a:t>To use information at a later time it must be stored. </a:t>
            </a:r>
          </a:p>
          <a:p>
            <a:pPr>
              <a:spcBef>
                <a:spcPct val="50000"/>
              </a:spcBef>
              <a:buFontTx/>
              <a:buChar char="•"/>
            </a:pPr>
            <a:r>
              <a:rPr lang="en-US" dirty="0"/>
              <a:t> on disk/tape/CD/DVD</a:t>
            </a:r>
          </a:p>
          <a:p>
            <a:pPr>
              <a:spcBef>
                <a:spcPct val="50000"/>
              </a:spcBef>
              <a:buFontTx/>
              <a:buChar char="•"/>
            </a:pPr>
            <a:r>
              <a:rPr lang="en-US" dirty="0"/>
              <a:t> in memory registers</a:t>
            </a:r>
          </a:p>
          <a:p>
            <a:pPr>
              <a:spcBef>
                <a:spcPct val="50000"/>
              </a:spcBef>
              <a:buFontTx/>
              <a:buChar char="•"/>
            </a:pPr>
            <a:r>
              <a:rPr lang="en-US" dirty="0"/>
              <a:t> cache/ RAM / ROM</a:t>
            </a:r>
          </a:p>
        </p:txBody>
      </p:sp>
    </p:spTree>
    <p:custDataLst>
      <p:tags r:id="rId1"/>
    </p:custDataLst>
    <p:extLst>
      <p:ext uri="{BB962C8B-B14F-4D97-AF65-F5344CB8AC3E}">
        <p14:creationId xmlns:p14="http://schemas.microsoft.com/office/powerpoint/2010/main" val="58715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167"/>
                                        </p:tgtEl>
                                        <p:attrNameLst>
                                          <p:attrName>style.visibility</p:attrName>
                                        </p:attrNameLst>
                                      </p:cBhvr>
                                      <p:to>
                                        <p:strVal val="visible"/>
                                      </p:to>
                                    </p:set>
                                    <p:animEffect transition="in" filter="dissolve">
                                      <p:cBhvr>
                                        <p:cTn id="13" dur="500"/>
                                        <p:tgtEl>
                                          <p:spTgt spid="5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0"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Processing</a:t>
            </a:r>
          </a:p>
        </p:txBody>
      </p:sp>
      <p:grpSp>
        <p:nvGrpSpPr>
          <p:cNvPr id="14340" name="Group 26"/>
          <p:cNvGrpSpPr>
            <a:grpSpLocks/>
          </p:cNvGrpSpPr>
          <p:nvPr/>
        </p:nvGrpSpPr>
        <p:grpSpPr bwMode="auto">
          <a:xfrm>
            <a:off x="3586163" y="2293144"/>
            <a:ext cx="3971925" cy="785813"/>
            <a:chOff x="2040" y="1536"/>
            <a:chExt cx="3336" cy="660"/>
          </a:xfrm>
        </p:grpSpPr>
        <p:sp>
          <p:nvSpPr>
            <p:cNvPr id="14350"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4351"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4341" name="Group 29"/>
          <p:cNvGrpSpPr>
            <a:grpSpLocks/>
          </p:cNvGrpSpPr>
          <p:nvPr/>
        </p:nvGrpSpPr>
        <p:grpSpPr bwMode="auto">
          <a:xfrm>
            <a:off x="3371850" y="2507456"/>
            <a:ext cx="3543300" cy="785813"/>
            <a:chOff x="1848" y="1728"/>
            <a:chExt cx="2976" cy="660"/>
          </a:xfrm>
        </p:grpSpPr>
        <p:sp>
          <p:nvSpPr>
            <p:cNvPr id="14348"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4349"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4" name="Group 32"/>
          <p:cNvGrpSpPr>
            <a:grpSpLocks/>
          </p:cNvGrpSpPr>
          <p:nvPr/>
        </p:nvGrpSpPr>
        <p:grpSpPr bwMode="auto">
          <a:xfrm>
            <a:off x="3153966" y="2736056"/>
            <a:ext cx="4229100" cy="785813"/>
            <a:chOff x="1680" y="1902"/>
            <a:chExt cx="3564" cy="660"/>
          </a:xfrm>
        </p:grpSpPr>
        <p:sp>
          <p:nvSpPr>
            <p:cNvPr id="14346"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4347"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6191" name="Text Box 47"/>
          <p:cNvSpPr txBox="1">
            <a:spLocks noChangeArrowheads="1"/>
          </p:cNvSpPr>
          <p:nvPr/>
        </p:nvSpPr>
        <p:spPr bwMode="auto">
          <a:xfrm>
            <a:off x="265273" y="1412690"/>
            <a:ext cx="2329338" cy="1169551"/>
          </a:xfrm>
          <a:prstGeom prst="rect">
            <a:avLst/>
          </a:prstGeom>
          <a:noFill/>
          <a:ln w="9525">
            <a:noFill/>
            <a:miter lim="800000"/>
            <a:headEnd/>
            <a:tailEnd/>
          </a:ln>
        </p:spPr>
        <p:txBody>
          <a:bodyPr wrap="square">
            <a:spAutoFit/>
          </a:bodyPr>
          <a:lstStyle/>
          <a:p>
            <a:r>
              <a:rPr lang="en-US" dirty="0"/>
              <a:t>Processing presents its own challenges, as information must be made available to the processing unit and is likely to be modified.</a:t>
            </a:r>
          </a:p>
        </p:txBody>
      </p:sp>
    </p:spTree>
    <p:custDataLst>
      <p:tags r:id="rId1"/>
    </p:custDataLst>
    <p:extLst>
      <p:ext uri="{BB962C8B-B14F-4D97-AF65-F5344CB8AC3E}">
        <p14:creationId xmlns:p14="http://schemas.microsoft.com/office/powerpoint/2010/main" val="413647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191"/>
                                        </p:tgtEl>
                                        <p:attrNameLst>
                                          <p:attrName>style.visibility</p:attrName>
                                        </p:attrNameLst>
                                      </p:cBhvr>
                                      <p:to>
                                        <p:strVal val="visible"/>
                                      </p:to>
                                    </p:set>
                                    <p:animEffect transition="in" filter="dissolve">
                                      <p:cBhvr>
                                        <p:cTn id="13" dur="500"/>
                                        <p:tgtEl>
                                          <p:spTgt spid="6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4"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Confidentiality</a:t>
            </a:r>
          </a:p>
        </p:txBody>
      </p:sp>
      <p:grpSp>
        <p:nvGrpSpPr>
          <p:cNvPr id="15364" name="Group 26"/>
          <p:cNvGrpSpPr>
            <a:grpSpLocks/>
          </p:cNvGrpSpPr>
          <p:nvPr/>
        </p:nvGrpSpPr>
        <p:grpSpPr bwMode="auto">
          <a:xfrm>
            <a:off x="3586163" y="2293144"/>
            <a:ext cx="3971925" cy="785813"/>
            <a:chOff x="2040" y="1536"/>
            <a:chExt cx="3336" cy="660"/>
          </a:xfrm>
        </p:grpSpPr>
        <p:sp>
          <p:nvSpPr>
            <p:cNvPr id="15375"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5376"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5365" name="Group 29"/>
          <p:cNvGrpSpPr>
            <a:grpSpLocks/>
          </p:cNvGrpSpPr>
          <p:nvPr/>
        </p:nvGrpSpPr>
        <p:grpSpPr bwMode="auto">
          <a:xfrm>
            <a:off x="3371850" y="2507456"/>
            <a:ext cx="3543300" cy="785813"/>
            <a:chOff x="1848" y="1728"/>
            <a:chExt cx="2976" cy="660"/>
          </a:xfrm>
        </p:grpSpPr>
        <p:sp>
          <p:nvSpPr>
            <p:cNvPr id="15373"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5374"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15366" name="Group 32"/>
          <p:cNvGrpSpPr>
            <a:grpSpLocks/>
          </p:cNvGrpSpPr>
          <p:nvPr/>
        </p:nvGrpSpPr>
        <p:grpSpPr bwMode="auto">
          <a:xfrm>
            <a:off x="3171339" y="2743439"/>
            <a:ext cx="4229100" cy="785813"/>
            <a:chOff x="1680" y="1902"/>
            <a:chExt cx="3564" cy="660"/>
          </a:xfrm>
        </p:grpSpPr>
        <p:sp>
          <p:nvSpPr>
            <p:cNvPr id="15371"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5372"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7203" name="Text Box 35"/>
          <p:cNvSpPr txBox="1">
            <a:spLocks noChangeAspect="1" noChangeArrowheads="1"/>
          </p:cNvSpPr>
          <p:nvPr/>
        </p:nvSpPr>
        <p:spPr bwMode="auto">
          <a:xfrm rot="-2625046">
            <a:off x="5161360" y="1371600"/>
            <a:ext cx="1825228" cy="372666"/>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sp>
        <p:nvSpPr>
          <p:cNvPr id="7215" name="Text Box 47"/>
          <p:cNvSpPr txBox="1">
            <a:spLocks noChangeArrowheads="1"/>
          </p:cNvSpPr>
          <p:nvPr/>
        </p:nvSpPr>
        <p:spPr bwMode="auto">
          <a:xfrm>
            <a:off x="405764" y="1614965"/>
            <a:ext cx="1876177" cy="738664"/>
          </a:xfrm>
          <a:prstGeom prst="rect">
            <a:avLst/>
          </a:prstGeom>
          <a:noFill/>
          <a:ln w="9525">
            <a:noFill/>
            <a:miter lim="800000"/>
            <a:headEnd/>
            <a:tailEnd/>
          </a:ln>
        </p:spPr>
        <p:txBody>
          <a:bodyPr wrap="square">
            <a:spAutoFit/>
          </a:bodyPr>
          <a:lstStyle/>
          <a:p>
            <a:pPr>
              <a:spcBef>
                <a:spcPct val="50000"/>
              </a:spcBef>
            </a:pPr>
            <a:r>
              <a:rPr lang="en-US" dirty="0"/>
              <a:t>The ability to control the release of information. </a:t>
            </a:r>
          </a:p>
        </p:txBody>
      </p:sp>
    </p:spTree>
    <p:custDataLst>
      <p:tags r:id="rId1"/>
    </p:custDataLst>
    <p:extLst>
      <p:ext uri="{BB962C8B-B14F-4D97-AF65-F5344CB8AC3E}">
        <p14:creationId xmlns:p14="http://schemas.microsoft.com/office/powerpoint/2010/main" val="26500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203"/>
                                        </p:tgtEl>
                                        <p:attrNameLst>
                                          <p:attrName>style.visibility</p:attrName>
                                        </p:attrNameLst>
                                      </p:cBhvr>
                                      <p:to>
                                        <p:strVal val="visible"/>
                                      </p:to>
                                    </p:set>
                                    <p:anim calcmode="lin" valueType="num">
                                      <p:cBhvr additive="base">
                                        <p:cTn id="7" dur="500" fill="hold"/>
                                        <p:tgtEl>
                                          <p:spTgt spid="7203"/>
                                        </p:tgtEl>
                                        <p:attrNameLst>
                                          <p:attrName>ppt_x</p:attrName>
                                        </p:attrNameLst>
                                      </p:cBhvr>
                                      <p:tavLst>
                                        <p:tav tm="0">
                                          <p:val>
                                            <p:strVal val="#ppt_x"/>
                                          </p:val>
                                        </p:tav>
                                        <p:tav tm="100000">
                                          <p:val>
                                            <p:strVal val="#ppt_x"/>
                                          </p:val>
                                        </p:tav>
                                      </p:tavLst>
                                    </p:anim>
                                    <p:anim calcmode="lin" valueType="num">
                                      <p:cBhvr additive="base">
                                        <p:cTn id="8" dur="500" fill="hold"/>
                                        <p:tgtEl>
                                          <p:spTgt spid="720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15"/>
                                        </p:tgtEl>
                                        <p:attrNameLst>
                                          <p:attrName>style.visibility</p:attrName>
                                        </p:attrNameLst>
                                      </p:cBhvr>
                                      <p:to>
                                        <p:strVal val="visible"/>
                                      </p:to>
                                    </p:set>
                                    <p:animEffect transition="in" filter="dissolve">
                                      <p:cBhvr>
                                        <p:cTn id="13" dur="500"/>
                                        <p:tgtEl>
                                          <p:spTgt spid="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P spid="72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8" name="Rectangle 46"/>
          <p:cNvSpPr>
            <a:spLocks noGrp="1" noChangeArrowheads="1"/>
          </p:cNvSpPr>
          <p:nvPr>
            <p:ph type="title"/>
          </p:nvPr>
        </p:nvSpPr>
        <p:spPr/>
        <p:txBody>
          <a:bodyPr/>
          <a:lstStyle/>
          <a:p>
            <a:r>
              <a:rPr lang="en-US" sz="2800" dirty="0"/>
              <a:t>Information Assurance:</a:t>
            </a:r>
            <a:br>
              <a:rPr lang="en-US" sz="2800" dirty="0">
                <a:solidFill>
                  <a:srgbClr val="FF00FF"/>
                </a:solidFill>
              </a:rPr>
            </a:br>
            <a:r>
              <a:rPr lang="en-US" sz="2800" dirty="0"/>
              <a:t>A Comprehensive Model - Integrity</a:t>
            </a:r>
          </a:p>
        </p:txBody>
      </p:sp>
      <p:grpSp>
        <p:nvGrpSpPr>
          <p:cNvPr id="16388" name="Group 26"/>
          <p:cNvGrpSpPr>
            <a:grpSpLocks/>
          </p:cNvGrpSpPr>
          <p:nvPr/>
        </p:nvGrpSpPr>
        <p:grpSpPr bwMode="auto">
          <a:xfrm>
            <a:off x="3586163" y="2293144"/>
            <a:ext cx="3971925" cy="785813"/>
            <a:chOff x="2040" y="1536"/>
            <a:chExt cx="3336" cy="660"/>
          </a:xfrm>
        </p:grpSpPr>
        <p:sp>
          <p:nvSpPr>
            <p:cNvPr id="16404" name="AutoShape 27"/>
            <p:cNvSpPr>
              <a:spLocks noChangeAspect="1" noChangeArrowheads="1"/>
            </p:cNvSpPr>
            <p:nvPr/>
          </p:nvSpPr>
          <p:spPr bwMode="auto">
            <a:xfrm>
              <a:off x="2040" y="1536"/>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6405" name="Text Box 28"/>
            <p:cNvSpPr txBox="1">
              <a:spLocks noChangeAspect="1" noChangeArrowheads="1"/>
            </p:cNvSpPr>
            <p:nvPr/>
          </p:nvSpPr>
          <p:spPr bwMode="auto">
            <a:xfrm>
              <a:off x="4116" y="1742"/>
              <a:ext cx="1260" cy="313"/>
            </a:xfrm>
            <a:prstGeom prst="rect">
              <a:avLst/>
            </a:prstGeom>
            <a:noFill/>
            <a:ln w="9525">
              <a:noFill/>
              <a:miter lim="800000"/>
              <a:headEnd/>
              <a:tailEnd/>
            </a:ln>
          </p:spPr>
          <p:txBody>
            <a:bodyPr/>
            <a:lstStyle/>
            <a:p>
              <a:pPr>
                <a:spcBef>
                  <a:spcPct val="50000"/>
                </a:spcBef>
              </a:pPr>
              <a:r>
                <a:rPr lang="en-US" sz="1500" b="1" i="1">
                  <a:solidFill>
                    <a:srgbClr val="FF0000"/>
                  </a:solidFill>
                </a:rPr>
                <a:t>Transmission</a:t>
              </a:r>
            </a:p>
          </p:txBody>
        </p:sp>
      </p:grpSp>
      <p:grpSp>
        <p:nvGrpSpPr>
          <p:cNvPr id="16389" name="Group 29"/>
          <p:cNvGrpSpPr>
            <a:grpSpLocks/>
          </p:cNvGrpSpPr>
          <p:nvPr/>
        </p:nvGrpSpPr>
        <p:grpSpPr bwMode="auto">
          <a:xfrm>
            <a:off x="3371850" y="2507456"/>
            <a:ext cx="3543300" cy="785813"/>
            <a:chOff x="1848" y="1728"/>
            <a:chExt cx="2976" cy="660"/>
          </a:xfrm>
        </p:grpSpPr>
        <p:sp>
          <p:nvSpPr>
            <p:cNvPr id="16402" name="AutoShape 30"/>
            <p:cNvSpPr>
              <a:spLocks noChangeAspect="1" noChangeArrowheads="1"/>
            </p:cNvSpPr>
            <p:nvPr/>
          </p:nvSpPr>
          <p:spPr bwMode="auto">
            <a:xfrm>
              <a:off x="1848" y="1728"/>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6403" name="Text Box 31"/>
            <p:cNvSpPr txBox="1">
              <a:spLocks noChangeAspect="1" noChangeArrowheads="1"/>
            </p:cNvSpPr>
            <p:nvPr/>
          </p:nvSpPr>
          <p:spPr bwMode="auto">
            <a:xfrm>
              <a:off x="3924" y="1943"/>
              <a:ext cx="900" cy="313"/>
            </a:xfrm>
            <a:prstGeom prst="rect">
              <a:avLst/>
            </a:prstGeom>
            <a:noFill/>
            <a:ln w="9525">
              <a:noFill/>
              <a:miter lim="800000"/>
              <a:headEnd/>
              <a:tailEnd/>
            </a:ln>
          </p:spPr>
          <p:txBody>
            <a:bodyPr/>
            <a:lstStyle/>
            <a:p>
              <a:pPr>
                <a:spcBef>
                  <a:spcPct val="50000"/>
                </a:spcBef>
              </a:pPr>
              <a:r>
                <a:rPr lang="en-US" sz="1500" b="1" i="1">
                  <a:solidFill>
                    <a:srgbClr val="FF0000"/>
                  </a:solidFill>
                </a:rPr>
                <a:t>Storage</a:t>
              </a:r>
            </a:p>
          </p:txBody>
        </p:sp>
      </p:grpSp>
      <p:grpSp>
        <p:nvGrpSpPr>
          <p:cNvPr id="16390" name="Group 32"/>
          <p:cNvGrpSpPr>
            <a:grpSpLocks/>
          </p:cNvGrpSpPr>
          <p:nvPr/>
        </p:nvGrpSpPr>
        <p:grpSpPr bwMode="auto">
          <a:xfrm>
            <a:off x="3153966" y="2736056"/>
            <a:ext cx="4229100" cy="785813"/>
            <a:chOff x="1680" y="1902"/>
            <a:chExt cx="3564" cy="660"/>
          </a:xfrm>
        </p:grpSpPr>
        <p:sp>
          <p:nvSpPr>
            <p:cNvPr id="16400" name="AutoShape 33"/>
            <p:cNvSpPr>
              <a:spLocks noChangeAspect="1" noChangeArrowheads="1"/>
            </p:cNvSpPr>
            <p:nvPr/>
          </p:nvSpPr>
          <p:spPr bwMode="auto">
            <a:xfrm>
              <a:off x="1680" y="1902"/>
              <a:ext cx="1860" cy="66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500"/>
            </a:p>
          </p:txBody>
        </p:sp>
        <p:sp>
          <p:nvSpPr>
            <p:cNvPr id="16401" name="Text Box 34"/>
            <p:cNvSpPr txBox="1">
              <a:spLocks noChangeAspect="1" noChangeArrowheads="1"/>
            </p:cNvSpPr>
            <p:nvPr/>
          </p:nvSpPr>
          <p:spPr bwMode="auto">
            <a:xfrm>
              <a:off x="3684" y="2183"/>
              <a:ext cx="1560" cy="313"/>
            </a:xfrm>
            <a:prstGeom prst="rect">
              <a:avLst/>
            </a:prstGeom>
            <a:noFill/>
            <a:ln w="9525">
              <a:noFill/>
              <a:miter lim="800000"/>
              <a:headEnd/>
              <a:tailEnd/>
            </a:ln>
          </p:spPr>
          <p:txBody>
            <a:bodyPr/>
            <a:lstStyle/>
            <a:p>
              <a:pPr>
                <a:spcBef>
                  <a:spcPct val="50000"/>
                </a:spcBef>
              </a:pPr>
              <a:r>
                <a:rPr lang="en-US" sz="1500" b="1" i="1">
                  <a:solidFill>
                    <a:srgbClr val="FF0000"/>
                  </a:solidFill>
                </a:rPr>
                <a:t>Processing</a:t>
              </a:r>
            </a:p>
          </p:txBody>
        </p:sp>
      </p:grpSp>
      <p:sp>
        <p:nvSpPr>
          <p:cNvPr id="8227" name="Text Box 35"/>
          <p:cNvSpPr txBox="1">
            <a:spLocks noChangeAspect="1" noChangeArrowheads="1"/>
          </p:cNvSpPr>
          <p:nvPr/>
        </p:nvSpPr>
        <p:spPr bwMode="auto">
          <a:xfrm rot="-2625046">
            <a:off x="5161360" y="1371600"/>
            <a:ext cx="1825228" cy="372666"/>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Confidentiality</a:t>
            </a:r>
          </a:p>
        </p:txBody>
      </p:sp>
      <p:grpSp>
        <p:nvGrpSpPr>
          <p:cNvPr id="5" name="Group 36"/>
          <p:cNvGrpSpPr>
            <a:grpSpLocks/>
          </p:cNvGrpSpPr>
          <p:nvPr/>
        </p:nvGrpSpPr>
        <p:grpSpPr bwMode="auto">
          <a:xfrm>
            <a:off x="4504135" y="1614488"/>
            <a:ext cx="1110853" cy="1905000"/>
            <a:chOff x="2823" y="1356"/>
            <a:chExt cx="933" cy="1600"/>
          </a:xfrm>
        </p:grpSpPr>
        <p:grpSp>
          <p:nvGrpSpPr>
            <p:cNvPr id="16396" name="Group 37"/>
            <p:cNvGrpSpPr>
              <a:grpSpLocks/>
            </p:cNvGrpSpPr>
            <p:nvPr/>
          </p:nvGrpSpPr>
          <p:grpSpPr bwMode="auto">
            <a:xfrm>
              <a:off x="2828" y="1921"/>
              <a:ext cx="524" cy="1035"/>
              <a:chOff x="2828" y="1921"/>
              <a:chExt cx="524" cy="1035"/>
            </a:xfrm>
          </p:grpSpPr>
          <p:sp>
            <p:nvSpPr>
              <p:cNvPr id="16398" name="Line 38"/>
              <p:cNvSpPr>
                <a:spLocks noChangeAspect="1" noChangeShapeType="1"/>
              </p:cNvSpPr>
              <p:nvPr>
                <p:custDataLst>
                  <p:tags r:id="rId3"/>
                </p:custDataLst>
              </p:nvPr>
            </p:nvSpPr>
            <p:spPr bwMode="auto">
              <a:xfrm flipV="1">
                <a:off x="2832" y="2471"/>
                <a:ext cx="0" cy="485"/>
              </a:xfrm>
              <a:prstGeom prst="line">
                <a:avLst/>
              </a:prstGeom>
              <a:noFill/>
              <a:ln w="28575">
                <a:solidFill>
                  <a:schemeClr val="tx1"/>
                </a:solidFill>
                <a:round/>
                <a:headEnd/>
                <a:tailEnd/>
              </a:ln>
            </p:spPr>
            <p:txBody>
              <a:bodyPr/>
              <a:lstStyle/>
              <a:p>
                <a:endParaRPr lang="en-US" sz="1050"/>
              </a:p>
            </p:txBody>
          </p:sp>
          <p:sp>
            <p:nvSpPr>
              <p:cNvPr id="16399" name="Line 39"/>
              <p:cNvSpPr>
                <a:spLocks noChangeAspect="1" noChangeShapeType="1"/>
              </p:cNvSpPr>
              <p:nvPr>
                <p:custDataLst>
                  <p:tags r:id="rId4"/>
                </p:custDataLst>
              </p:nvPr>
            </p:nvSpPr>
            <p:spPr bwMode="auto">
              <a:xfrm flipV="1">
                <a:off x="2828" y="1921"/>
                <a:ext cx="524" cy="550"/>
              </a:xfrm>
              <a:prstGeom prst="line">
                <a:avLst/>
              </a:prstGeom>
              <a:noFill/>
              <a:ln w="28575">
                <a:solidFill>
                  <a:schemeClr val="tx1"/>
                </a:solidFill>
                <a:round/>
                <a:headEnd/>
                <a:tailEnd/>
              </a:ln>
            </p:spPr>
            <p:txBody>
              <a:bodyPr/>
              <a:lstStyle/>
              <a:p>
                <a:endParaRPr lang="en-US" sz="1050"/>
              </a:p>
            </p:txBody>
          </p:sp>
        </p:grpSp>
        <p:sp>
          <p:nvSpPr>
            <p:cNvPr id="8232" name="Text Box 40"/>
            <p:cNvSpPr txBox="1">
              <a:spLocks noChangeAspect="1" noChangeArrowheads="1"/>
            </p:cNvSpPr>
            <p:nvPr>
              <p:custDataLst>
                <p:tags r:id="rId2"/>
              </p:custDataLst>
            </p:nvPr>
          </p:nvSpPr>
          <p:spPr bwMode="auto">
            <a:xfrm rot="-2625046">
              <a:off x="2823" y="1356"/>
              <a:ext cx="933" cy="313"/>
            </a:xfrm>
            <a:prstGeom prst="rect">
              <a:avLst/>
            </a:prstGeom>
            <a:noFill/>
            <a:ln w="9525">
              <a:noFill/>
              <a:miter lim="800000"/>
              <a:headEnd/>
              <a:tailEnd/>
            </a:ln>
            <a:effectLst/>
          </p:spPr>
          <p:txBody>
            <a:bodyPr wrap="none"/>
            <a:lstStyle/>
            <a:p>
              <a:pPr>
                <a:defRPr/>
              </a:pPr>
              <a:r>
                <a:rPr lang="en-US" sz="1500" b="1">
                  <a:solidFill>
                    <a:srgbClr val="0033CC"/>
                  </a:solidFill>
                  <a:effectLst>
                    <a:outerShdw blurRad="38100" dist="38100" dir="2700000" algn="tl">
                      <a:srgbClr val="C0C0C0"/>
                    </a:outerShdw>
                  </a:effectLst>
                  <a:latin typeface="Arial" pitchFamily="34" charset="0"/>
                </a:rPr>
                <a:t>Integrity</a:t>
              </a:r>
            </a:p>
          </p:txBody>
        </p:sp>
      </p:grpSp>
      <p:sp>
        <p:nvSpPr>
          <p:cNvPr id="8239" name="Text Box 47"/>
          <p:cNvSpPr txBox="1">
            <a:spLocks noChangeArrowheads="1"/>
          </p:cNvSpPr>
          <p:nvPr/>
        </p:nvSpPr>
        <p:spPr bwMode="auto">
          <a:xfrm>
            <a:off x="330852" y="1557932"/>
            <a:ext cx="2075164" cy="954107"/>
          </a:xfrm>
          <a:prstGeom prst="rect">
            <a:avLst/>
          </a:prstGeom>
          <a:noFill/>
          <a:ln w="9525">
            <a:noFill/>
            <a:miter lim="800000"/>
            <a:headEnd/>
            <a:tailEnd/>
          </a:ln>
        </p:spPr>
        <p:txBody>
          <a:bodyPr wrap="square">
            <a:spAutoFit/>
          </a:bodyPr>
          <a:lstStyle/>
          <a:p>
            <a:pPr>
              <a:spcBef>
                <a:spcPct val="50000"/>
              </a:spcBef>
            </a:pPr>
            <a:r>
              <a:rPr lang="en-US" dirty="0"/>
              <a:t>The quality of information that identifies how closely the information reflects reality.</a:t>
            </a:r>
          </a:p>
        </p:txBody>
      </p:sp>
    </p:spTree>
    <p:custDataLst>
      <p:tags r:id="rId1"/>
    </p:custDataLst>
    <p:extLst>
      <p:ext uri="{BB962C8B-B14F-4D97-AF65-F5344CB8AC3E}">
        <p14:creationId xmlns:p14="http://schemas.microsoft.com/office/powerpoint/2010/main" val="86554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239"/>
                                        </p:tgtEl>
                                        <p:attrNameLst>
                                          <p:attrName>style.visibility</p:attrName>
                                        </p:attrNameLst>
                                      </p:cBhvr>
                                      <p:to>
                                        <p:strVal val="visible"/>
                                      </p:to>
                                    </p:set>
                                    <p:animEffect transition="in" filter="dissolve">
                                      <p:cBhvr>
                                        <p:cTn id="13" dur="500"/>
                                        <p:tgtEl>
                                          <p:spTgt spid="8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4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30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12"/>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1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14"/>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315"/>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316"/>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DUPLICATEID" val="5606544a3ea04f8d95d76b62e55eb9af"/>
</p:tagLst>
</file>

<file path=ppt/tags/tag18.xml><?xml version="1.0" encoding="utf-8"?>
<p:tagLst xmlns:a="http://schemas.openxmlformats.org/drawingml/2006/main" xmlns:r="http://schemas.openxmlformats.org/officeDocument/2006/relationships" xmlns:p="http://schemas.openxmlformats.org/presentationml/2006/main">
  <p:tag name="DUPLICATEID" val="cf9e84a3179543efb01974bf48f0e3d9"/>
</p:tagLst>
</file>

<file path=ppt/tags/tag19.xml><?xml version="1.0" encoding="utf-8"?>
<p:tagLst xmlns:a="http://schemas.openxmlformats.org/drawingml/2006/main" xmlns:r="http://schemas.openxmlformats.org/officeDocument/2006/relationships" xmlns:p="http://schemas.openxmlformats.org/presentationml/2006/main">
  <p:tag name="DUPLICATEID" val="fa27e7151ec54130b43b9f66771bc99a"/>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17"/>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DUPLICATEID" val="5f3e5efe50ad4438875a4213349bcb51"/>
</p:tagLst>
</file>

<file path=ppt/tags/tag22.xml><?xml version="1.0" encoding="utf-8"?>
<p:tagLst xmlns:a="http://schemas.openxmlformats.org/drawingml/2006/main" xmlns:r="http://schemas.openxmlformats.org/officeDocument/2006/relationships" xmlns:p="http://schemas.openxmlformats.org/presentationml/2006/main">
  <p:tag name="DUPLICATEID" val="4a4ad280cf5c4c3ca296545115b41e45"/>
</p:tagLst>
</file>

<file path=ppt/tags/tag23.xml><?xml version="1.0" encoding="utf-8"?>
<p:tagLst xmlns:a="http://schemas.openxmlformats.org/drawingml/2006/main" xmlns:r="http://schemas.openxmlformats.org/officeDocument/2006/relationships" xmlns:p="http://schemas.openxmlformats.org/presentationml/2006/main">
  <p:tag name="DUPLICATEID" val="2b54d6e48ceb4401858436250e7917a2"/>
</p:tagLst>
</file>

<file path=ppt/tags/tag24.xml><?xml version="1.0" encoding="utf-8"?>
<p:tagLst xmlns:a="http://schemas.openxmlformats.org/drawingml/2006/main" xmlns:r="http://schemas.openxmlformats.org/officeDocument/2006/relationships" xmlns:p="http://schemas.openxmlformats.org/presentationml/2006/main">
  <p:tag name="DUPLICATEID" val="a46bda38999b40a2ba474495e0a2feed"/>
</p:tagLst>
</file>

<file path=ppt/tags/tag25.xml><?xml version="1.0" encoding="utf-8"?>
<p:tagLst xmlns:a="http://schemas.openxmlformats.org/drawingml/2006/main" xmlns:r="http://schemas.openxmlformats.org/officeDocument/2006/relationships" xmlns:p="http://schemas.openxmlformats.org/presentationml/2006/main">
  <p:tag name="DUPLICATEID" val="4c3bb9c4511944fd8c14f775fee8bd5b"/>
</p:tagLst>
</file>

<file path=ppt/tags/tag26.xml><?xml version="1.0" encoding="utf-8"?>
<p:tagLst xmlns:a="http://schemas.openxmlformats.org/drawingml/2006/main" xmlns:r="http://schemas.openxmlformats.org/officeDocument/2006/relationships" xmlns:p="http://schemas.openxmlformats.org/presentationml/2006/main">
  <p:tag name="DUPLICATEID" val="66fea3d2d38243319b9f7eabee8506b8"/>
</p:tagLst>
</file>

<file path=ppt/tags/tag27.xml><?xml version="1.0" encoding="utf-8"?>
<p:tagLst xmlns:a="http://schemas.openxmlformats.org/drawingml/2006/main" xmlns:r="http://schemas.openxmlformats.org/officeDocument/2006/relationships" xmlns:p="http://schemas.openxmlformats.org/presentationml/2006/main">
  <p:tag name="AUDIO_ID" val="318"/>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DUPLICATEID" val="92a3de53d19f45db846d6f966aa738e6"/>
</p:tagLst>
</file>

<file path=ppt/tags/tag29.xml><?xml version="1.0" encoding="utf-8"?>
<p:tagLst xmlns:a="http://schemas.openxmlformats.org/drawingml/2006/main" xmlns:r="http://schemas.openxmlformats.org/officeDocument/2006/relationships" xmlns:p="http://schemas.openxmlformats.org/presentationml/2006/main">
  <p:tag name="DUPLICATEID" val="f21f099fed5e4e3abd5a52ad832beda4"/>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DUPLICATEID" val="a17e201de7ce4d0a96a7b4e019bd19bf"/>
</p:tagLst>
</file>

<file path=ppt/tags/tag31.xml><?xml version="1.0" encoding="utf-8"?>
<p:tagLst xmlns:a="http://schemas.openxmlformats.org/drawingml/2006/main" xmlns:r="http://schemas.openxmlformats.org/officeDocument/2006/relationships" xmlns:p="http://schemas.openxmlformats.org/presentationml/2006/main">
  <p:tag name="DUPLICATEID" val="b2443529c39a4ec4b21551aaac5388d2"/>
</p:tagLst>
</file>

<file path=ppt/tags/tag32.xml><?xml version="1.0" encoding="utf-8"?>
<p:tagLst xmlns:a="http://schemas.openxmlformats.org/drawingml/2006/main" xmlns:r="http://schemas.openxmlformats.org/officeDocument/2006/relationships" xmlns:p="http://schemas.openxmlformats.org/presentationml/2006/main">
  <p:tag name="DUPLICATEID" val="167e8307d0494bb490b60c5d701f662a"/>
</p:tagLst>
</file>

<file path=ppt/tags/tag33.xml><?xml version="1.0" encoding="utf-8"?>
<p:tagLst xmlns:a="http://schemas.openxmlformats.org/drawingml/2006/main" xmlns:r="http://schemas.openxmlformats.org/officeDocument/2006/relationships" xmlns:p="http://schemas.openxmlformats.org/presentationml/2006/main">
  <p:tag name="DUPLICATEID" val="559c41292c87422099b0f8c98158a511"/>
</p:tagLst>
</file>

<file path=ppt/tags/tag34.xml><?xml version="1.0" encoding="utf-8"?>
<p:tagLst xmlns:a="http://schemas.openxmlformats.org/drawingml/2006/main" xmlns:r="http://schemas.openxmlformats.org/officeDocument/2006/relationships" xmlns:p="http://schemas.openxmlformats.org/presentationml/2006/main">
  <p:tag name="AUDIO_ID" val="319"/>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DUPLICATEID" val="b1b0ec3738e84b4888df23f12f847fdd"/>
</p:tagLst>
</file>

<file path=ppt/tags/tag36.xml><?xml version="1.0" encoding="utf-8"?>
<p:tagLst xmlns:a="http://schemas.openxmlformats.org/drawingml/2006/main" xmlns:r="http://schemas.openxmlformats.org/officeDocument/2006/relationships" xmlns:p="http://schemas.openxmlformats.org/presentationml/2006/main">
  <p:tag name="DUPLICATEID" val="5608a34c783f44f7a629aa3436159003"/>
</p:tagLst>
</file>

<file path=ppt/tags/tag37.xml><?xml version="1.0" encoding="utf-8"?>
<p:tagLst xmlns:a="http://schemas.openxmlformats.org/drawingml/2006/main" xmlns:r="http://schemas.openxmlformats.org/officeDocument/2006/relationships" xmlns:p="http://schemas.openxmlformats.org/presentationml/2006/main">
  <p:tag name="DUPLICATEID" val="7f41557761204a7c8d176a03e72e1f98"/>
</p:tagLst>
</file>

<file path=ppt/tags/tag38.xml><?xml version="1.0" encoding="utf-8"?>
<p:tagLst xmlns:a="http://schemas.openxmlformats.org/drawingml/2006/main" xmlns:r="http://schemas.openxmlformats.org/officeDocument/2006/relationships" xmlns:p="http://schemas.openxmlformats.org/presentationml/2006/main">
  <p:tag name="DUPLICATEID" val="1f31c94ce3894bfdb036772a5ef0e69f"/>
</p:tagLst>
</file>

<file path=ppt/tags/tag39.xml><?xml version="1.0" encoding="utf-8"?>
<p:tagLst xmlns:a="http://schemas.openxmlformats.org/drawingml/2006/main" xmlns:r="http://schemas.openxmlformats.org/officeDocument/2006/relationships" xmlns:p="http://schemas.openxmlformats.org/presentationml/2006/main">
  <p:tag name="DUPLICATEID" val="c1aa10e339c049699a8386d43641f4c0"/>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DUPLICATEID" val="fff7402f213a4deebf0fbcde00df15f3"/>
</p:tagLst>
</file>

<file path=ppt/tags/tag41.xml><?xml version="1.0" encoding="utf-8"?>
<p:tagLst xmlns:a="http://schemas.openxmlformats.org/drawingml/2006/main" xmlns:r="http://schemas.openxmlformats.org/officeDocument/2006/relationships" xmlns:p="http://schemas.openxmlformats.org/presentationml/2006/main">
  <p:tag name="DUPLICATEID" val="d9a89ee33cb545a59fcf133670963b99"/>
</p:tagLst>
</file>

<file path=ppt/tags/tag42.xml><?xml version="1.0" encoding="utf-8"?>
<p:tagLst xmlns:a="http://schemas.openxmlformats.org/drawingml/2006/main" xmlns:r="http://schemas.openxmlformats.org/officeDocument/2006/relationships" xmlns:p="http://schemas.openxmlformats.org/presentationml/2006/main">
  <p:tag name="DUPLICATEID" val="2769471483f54723a23e5b18f8831e03"/>
</p:tagLst>
</file>

<file path=ppt/tags/tag43.xml><?xml version="1.0" encoding="utf-8"?>
<p:tagLst xmlns:a="http://schemas.openxmlformats.org/drawingml/2006/main" xmlns:r="http://schemas.openxmlformats.org/officeDocument/2006/relationships" xmlns:p="http://schemas.openxmlformats.org/presentationml/2006/main">
  <p:tag name="DUPLICATEID" val="b2fdf21680eb4590acce0fcc11ace43b"/>
</p:tagLst>
</file>

<file path=ppt/tags/tag44.xml><?xml version="1.0" encoding="utf-8"?>
<p:tagLst xmlns:a="http://schemas.openxmlformats.org/drawingml/2006/main" xmlns:r="http://schemas.openxmlformats.org/officeDocument/2006/relationships" xmlns:p="http://schemas.openxmlformats.org/presentationml/2006/main">
  <p:tag name="DUPLICATEID" val="ff21361e695347d8937183292549cecc"/>
</p:tagLst>
</file>

<file path=ppt/tags/tag45.xml><?xml version="1.0" encoding="utf-8"?>
<p:tagLst xmlns:a="http://schemas.openxmlformats.org/drawingml/2006/main" xmlns:r="http://schemas.openxmlformats.org/officeDocument/2006/relationships" xmlns:p="http://schemas.openxmlformats.org/presentationml/2006/main">
  <p:tag name="AUDIO_ID" val="320"/>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6"/>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DUPLICATEID" val="040ec57b561844aca41c847dca2c150d"/>
</p:tagLst>
</file>

<file path=ppt/tags/tag47.xml><?xml version="1.0" encoding="utf-8"?>
<p:tagLst xmlns:a="http://schemas.openxmlformats.org/drawingml/2006/main" xmlns:r="http://schemas.openxmlformats.org/officeDocument/2006/relationships" xmlns:p="http://schemas.openxmlformats.org/presentationml/2006/main">
  <p:tag name="DUPLICATEID" val="61dbfec6bfd24f5489989c024a6fe33f"/>
</p:tagLst>
</file>

<file path=ppt/tags/tag48.xml><?xml version="1.0" encoding="utf-8"?>
<p:tagLst xmlns:a="http://schemas.openxmlformats.org/drawingml/2006/main" xmlns:r="http://schemas.openxmlformats.org/officeDocument/2006/relationships" xmlns:p="http://schemas.openxmlformats.org/presentationml/2006/main">
  <p:tag name="DUPLICATEID" val="0791417778f543968732fdfa719154a8"/>
</p:tagLst>
</file>

<file path=ppt/tags/tag49.xml><?xml version="1.0" encoding="utf-8"?>
<p:tagLst xmlns:a="http://schemas.openxmlformats.org/drawingml/2006/main" xmlns:r="http://schemas.openxmlformats.org/officeDocument/2006/relationships" xmlns:p="http://schemas.openxmlformats.org/presentationml/2006/main">
  <p:tag name="DUPLICATEID" val="70705825a26b4f7692c670ca0a968c5b"/>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DUPLICATEID" val="0bd8b79ce97b4bd9b307371be5d45602"/>
</p:tagLst>
</file>

<file path=ppt/tags/tag51.xml><?xml version="1.0" encoding="utf-8"?>
<p:tagLst xmlns:a="http://schemas.openxmlformats.org/drawingml/2006/main" xmlns:r="http://schemas.openxmlformats.org/officeDocument/2006/relationships" xmlns:p="http://schemas.openxmlformats.org/presentationml/2006/main">
  <p:tag name="DUPLICATEID" val="dd44ca0ee6984eb5820f77802113f7a4"/>
</p:tagLst>
</file>

<file path=ppt/tags/tag52.xml><?xml version="1.0" encoding="utf-8"?>
<p:tagLst xmlns:a="http://schemas.openxmlformats.org/drawingml/2006/main" xmlns:r="http://schemas.openxmlformats.org/officeDocument/2006/relationships" xmlns:p="http://schemas.openxmlformats.org/presentationml/2006/main">
  <p:tag name="DUPLICATEID" val="3d2e416eb8b644b9bd337ce5b6773f37"/>
</p:tagLst>
</file>

<file path=ppt/tags/tag53.xml><?xml version="1.0" encoding="utf-8"?>
<p:tagLst xmlns:a="http://schemas.openxmlformats.org/drawingml/2006/main" xmlns:r="http://schemas.openxmlformats.org/officeDocument/2006/relationships" xmlns:p="http://schemas.openxmlformats.org/presentationml/2006/main">
  <p:tag name="DUPLICATEID" val="e616438b8b5843b0a4cce732abaaece5"/>
</p:tagLst>
</file>

<file path=ppt/tags/tag54.xml><?xml version="1.0" encoding="utf-8"?>
<p:tagLst xmlns:a="http://schemas.openxmlformats.org/drawingml/2006/main" xmlns:r="http://schemas.openxmlformats.org/officeDocument/2006/relationships" xmlns:p="http://schemas.openxmlformats.org/presentationml/2006/main">
  <p:tag name="DUPLICATEID" val="698dfd6c5b7c4cd89402cd97bde55344"/>
</p:tagLst>
</file>

<file path=ppt/tags/tag55.xml><?xml version="1.0" encoding="utf-8"?>
<p:tagLst xmlns:a="http://schemas.openxmlformats.org/drawingml/2006/main" xmlns:r="http://schemas.openxmlformats.org/officeDocument/2006/relationships" xmlns:p="http://schemas.openxmlformats.org/presentationml/2006/main">
  <p:tag name="DUPLICATEID" val="362f04d4db4a4a7badb78f9dfd70f8fc"/>
</p:tagLst>
</file>

<file path=ppt/tags/tag56.xml><?xml version="1.0" encoding="utf-8"?>
<p:tagLst xmlns:a="http://schemas.openxmlformats.org/drawingml/2006/main" xmlns:r="http://schemas.openxmlformats.org/officeDocument/2006/relationships" xmlns:p="http://schemas.openxmlformats.org/presentationml/2006/main">
  <p:tag name="DUPLICATEID" val="09a6a8718f9d491daac2c3351d74861f"/>
</p:tagLst>
</file>

<file path=ppt/tags/tag57.xml><?xml version="1.0" encoding="utf-8"?>
<p:tagLst xmlns:a="http://schemas.openxmlformats.org/drawingml/2006/main" xmlns:r="http://schemas.openxmlformats.org/officeDocument/2006/relationships" xmlns:p="http://schemas.openxmlformats.org/presentationml/2006/main">
  <p:tag name="DUPLICATEID" val="9ca0279b4f1b409ca6c32e8bd0439e44"/>
</p:tagLst>
</file>

<file path=ppt/tags/tag58.xml><?xml version="1.0" encoding="utf-8"?>
<p:tagLst xmlns:a="http://schemas.openxmlformats.org/drawingml/2006/main" xmlns:r="http://schemas.openxmlformats.org/officeDocument/2006/relationships" xmlns:p="http://schemas.openxmlformats.org/presentationml/2006/main">
  <p:tag name="DUPLICATEID" val="6b7509b0aeb941a3919b3b57cdc99c2d"/>
</p:tagLst>
</file>

<file path=ppt/tags/tag59.xml><?xml version="1.0" encoding="utf-8"?>
<p:tagLst xmlns:a="http://schemas.openxmlformats.org/drawingml/2006/main" xmlns:r="http://schemas.openxmlformats.org/officeDocument/2006/relationships" xmlns:p="http://schemas.openxmlformats.org/presentationml/2006/main">
  <p:tag name="DUPLICATEID" val="2446083fab9242f18bf543e60db71ef8"/>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customXml/itemProps3.xml><?xml version="1.0" encoding="utf-8"?>
<ds:datastoreItem xmlns:ds="http://schemas.openxmlformats.org/officeDocument/2006/customXml" ds:itemID="{6FA4B46C-3CCA-487D-A9B7-2402D13DBD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1366</TotalTime>
  <Words>2788</Words>
  <Application>Microsoft Office PowerPoint</Application>
  <PresentationFormat>On-screen Show (16:9)</PresentationFormat>
  <Paragraphs>313</Paragraphs>
  <Slides>40</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Arial</vt:lpstr>
      <vt:lpstr>Calibri</vt:lpstr>
      <vt:lpstr>Helvetica</vt:lpstr>
      <vt:lpstr>Ringside Narrow A</vt:lpstr>
      <vt:lpstr>Rockwell</vt:lpstr>
      <vt:lpstr>Times New Roman</vt:lpstr>
      <vt:lpstr>Wingdings</vt:lpstr>
      <vt:lpstr>UI_ED_template_2015</vt:lpstr>
      <vt:lpstr>Title</vt:lpstr>
      <vt:lpstr>CYB 110 Cybersecurity and privacy Module 1 - introduction  Jim Alves-Foss and Jia Song</vt:lpstr>
      <vt:lpstr>Course Description</vt:lpstr>
      <vt:lpstr>Course Information</vt:lpstr>
      <vt:lpstr>Module 1 Learning Outcomes</vt:lpstr>
      <vt:lpstr>Information Assurance: A Comprehensive Model - Transmission</vt:lpstr>
      <vt:lpstr>Information Assurance: A Comprehensive Model - Storage </vt:lpstr>
      <vt:lpstr>Information Assurance: A Comprehensive Model - Processing</vt:lpstr>
      <vt:lpstr>Information Assurance: A Comprehensive Model - Confidentiality</vt:lpstr>
      <vt:lpstr>Information Assurance: A Comprehensive Model - Integrity</vt:lpstr>
      <vt:lpstr>Information Assurance: A Comprehensive Model - Availability</vt:lpstr>
      <vt:lpstr>Information Assurance: A Comprehensive Model - Technology</vt:lpstr>
      <vt:lpstr>Information Assurance: A Comprehensive Model – Policy &amp; Practice</vt:lpstr>
      <vt:lpstr>Information Assurance: A Comprehensive Model - Education</vt:lpstr>
      <vt:lpstr>The C.I.A.</vt:lpstr>
      <vt:lpstr>Pakerian Hexad</vt:lpstr>
      <vt:lpstr>Attacks</vt:lpstr>
      <vt:lpstr>Terminology (1)</vt:lpstr>
      <vt:lpstr>Terminology (2)</vt:lpstr>
      <vt:lpstr>Terminology (3)</vt:lpstr>
      <vt:lpstr>Risk management process</vt:lpstr>
      <vt:lpstr>identify assests</vt:lpstr>
      <vt:lpstr>identify threats</vt:lpstr>
      <vt:lpstr>identify Vulnerabilities (1)</vt:lpstr>
      <vt:lpstr>identify Vulnerabilities (2)</vt:lpstr>
      <vt:lpstr>Assess Risk</vt:lpstr>
      <vt:lpstr>Mitigation of risk</vt:lpstr>
      <vt:lpstr>Incident response process</vt:lpstr>
      <vt:lpstr>preparation</vt:lpstr>
      <vt:lpstr>detection and analysis</vt:lpstr>
      <vt:lpstr>Containment, eradication</vt:lpstr>
      <vt:lpstr>recovery and post-incident</vt:lpstr>
      <vt:lpstr>breakout</vt:lpstr>
      <vt:lpstr>HIPPA</vt:lpstr>
      <vt:lpstr>whitehouse</vt:lpstr>
      <vt:lpstr>Defense in depth</vt:lpstr>
      <vt:lpstr>Defense in Depth (2)</vt:lpstr>
      <vt:lpstr>Defense in Depth (2)</vt:lpstr>
      <vt:lpstr>Defense in Depth (3)</vt:lpstr>
      <vt:lpstr>References</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Alves-Foss, Jim (jimaf@uidaho.edu)</cp:lastModifiedBy>
  <cp:revision>11</cp:revision>
  <dcterms:created xsi:type="dcterms:W3CDTF">2019-10-29T15:40:59Z</dcterms:created>
  <dcterms:modified xsi:type="dcterms:W3CDTF">2021-06-11T04:03:15Z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