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 id="2147483656"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Lst>
  <p:sldSz cy="5143500" cx="9144000"/>
  <p:notesSz cx="6858000" cy="9144000"/>
  <p:embeddedFontLst>
    <p:embeddedFont>
      <p:font typeface="Inter"/>
      <p:regular r:id="rId77"/>
      <p:bold r:id="rId78"/>
    </p:embeddedFont>
    <p:embeddedFont>
      <p:font typeface="Poppins"/>
      <p:regular r:id="rId79"/>
      <p:bold r:id="rId80"/>
      <p:italic r:id="rId81"/>
      <p:boldItalic r:id="rId82"/>
    </p:embeddedFont>
    <p:embeddedFont>
      <p:font typeface="Book Antiqua"/>
      <p:regular r:id="rId83"/>
      <p:bold r:id="rId84"/>
      <p:italic r:id="rId85"/>
      <p:boldItalic r:id="rId86"/>
    </p:embeddedFont>
    <p:embeddedFont>
      <p:font typeface="Helvetica Neue"/>
      <p:regular r:id="rId87"/>
      <p:bold r:id="rId88"/>
      <p:italic r:id="rId89"/>
      <p:boldItalic r:id="rId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 uri="http://customooxmlschemas.google.com/">
      <go:slidesCustomData xmlns:go="http://customooxmlschemas.google.com/" r:id="rId91" roundtripDataSignature="AMtx7mgvuIZ0JHARiVA6WoXgjdsPz9xN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19C954-3528-46FC-86B0-9588B159B279}">
  <a:tblStyle styleId="{0E19C954-3528-46FC-86B0-9588B159B27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84" Type="http://schemas.openxmlformats.org/officeDocument/2006/relationships/font" Target="fonts/BookAntiqua-bold.fntdata"/><Relationship Id="rId83" Type="http://schemas.openxmlformats.org/officeDocument/2006/relationships/font" Target="fonts/BookAntiqua-regular.fntdata"/><Relationship Id="rId42" Type="http://schemas.openxmlformats.org/officeDocument/2006/relationships/slide" Target="slides/slide34.xml"/><Relationship Id="rId86" Type="http://schemas.openxmlformats.org/officeDocument/2006/relationships/font" Target="fonts/BookAntiqua-boldItalic.fntdata"/><Relationship Id="rId41" Type="http://schemas.openxmlformats.org/officeDocument/2006/relationships/slide" Target="slides/slide33.xml"/><Relationship Id="rId85" Type="http://schemas.openxmlformats.org/officeDocument/2006/relationships/font" Target="fonts/BookAntiqua-italic.fntdata"/><Relationship Id="rId44" Type="http://schemas.openxmlformats.org/officeDocument/2006/relationships/slide" Target="slides/slide36.xml"/><Relationship Id="rId88" Type="http://schemas.openxmlformats.org/officeDocument/2006/relationships/font" Target="fonts/HelveticaNeue-bold.fntdata"/><Relationship Id="rId43" Type="http://schemas.openxmlformats.org/officeDocument/2006/relationships/slide" Target="slides/slide35.xml"/><Relationship Id="rId87" Type="http://schemas.openxmlformats.org/officeDocument/2006/relationships/font" Target="fonts/HelveticaNeue-regular.fntdata"/><Relationship Id="rId46" Type="http://schemas.openxmlformats.org/officeDocument/2006/relationships/slide" Target="slides/slide38.xml"/><Relationship Id="rId45" Type="http://schemas.openxmlformats.org/officeDocument/2006/relationships/slide" Target="slides/slide37.xml"/><Relationship Id="rId89" Type="http://schemas.openxmlformats.org/officeDocument/2006/relationships/font" Target="fonts/HelveticaNeue-italic.fntdata"/><Relationship Id="rId80" Type="http://schemas.openxmlformats.org/officeDocument/2006/relationships/font" Target="fonts/Poppins-bold.fntdata"/><Relationship Id="rId82" Type="http://schemas.openxmlformats.org/officeDocument/2006/relationships/font" Target="fonts/Poppins-boldItalic.fntdata"/><Relationship Id="rId81" Type="http://schemas.openxmlformats.org/officeDocument/2006/relationships/font" Target="fonts/Poppi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31" Type="http://schemas.openxmlformats.org/officeDocument/2006/relationships/slide" Target="slides/slide23.xml"/><Relationship Id="rId75" Type="http://schemas.openxmlformats.org/officeDocument/2006/relationships/slide" Target="slides/slide67.xml"/><Relationship Id="rId30" Type="http://schemas.openxmlformats.org/officeDocument/2006/relationships/slide" Target="slides/slide22.xml"/><Relationship Id="rId74" Type="http://schemas.openxmlformats.org/officeDocument/2006/relationships/slide" Target="slides/slide66.xml"/><Relationship Id="rId33" Type="http://schemas.openxmlformats.org/officeDocument/2006/relationships/slide" Target="slides/slide25.xml"/><Relationship Id="rId77" Type="http://schemas.openxmlformats.org/officeDocument/2006/relationships/font" Target="fonts/Inter-regular.fntdata"/><Relationship Id="rId32" Type="http://schemas.openxmlformats.org/officeDocument/2006/relationships/slide" Target="slides/slide24.xml"/><Relationship Id="rId76" Type="http://schemas.openxmlformats.org/officeDocument/2006/relationships/slide" Target="slides/slide68.xml"/><Relationship Id="rId35" Type="http://schemas.openxmlformats.org/officeDocument/2006/relationships/slide" Target="slides/slide27.xml"/><Relationship Id="rId79" Type="http://schemas.openxmlformats.org/officeDocument/2006/relationships/font" Target="fonts/Poppins-regular.fntdata"/><Relationship Id="rId34" Type="http://schemas.openxmlformats.org/officeDocument/2006/relationships/slide" Target="slides/slide26.xml"/><Relationship Id="rId78" Type="http://schemas.openxmlformats.org/officeDocument/2006/relationships/font" Target="fonts/Inter-bold.fntdata"/><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91" Type="http://customschemas.google.com/relationships/presentationmetadata" Target="metadata"/><Relationship Id="rId90" Type="http://schemas.openxmlformats.org/officeDocument/2006/relationships/font" Target="fonts/HelveticaNeue-boldItalic.fntdata"/><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5" name="Google Shape;425;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 name="Google Shape;439;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 name="Google Shape;6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3" name="Google Shape;453;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9" name="Google Shape;469;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3" name="Google Shape;483;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0" name="Google Shape;490;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 name="Google Shape;497;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1" name="Google Shape;511;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8" name="Google Shape;518;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5" name="Google Shape;525;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1" name="Google Shape;561;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6" name="Google Shape;636;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8" name="Google Shape;648;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8" name="Google Shape;678;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4" name="Google Shape;684;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0" name="Google Shape;690;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1" name="Google Shape;721;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7" name="Google Shape;727;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5" name="Google Shape;735;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1" name="Google Shape;741;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8" name="Google Shape;748;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4" name="Google Shape;754;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0" name="Google Shape;760;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6" name="Google Shape;766;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3" name="Google Shape;773;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0" name="Google Shape;780;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6" name="Google Shape;786;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2" name="Google Shape;792;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8" name="Google Shape;798;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4" name="Google Shape;804;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5" name="Shape 15"/>
        <p:cNvGrpSpPr/>
        <p:nvPr/>
      </p:nvGrpSpPr>
      <p:grpSpPr>
        <a:xfrm>
          <a:off x="0" y="0"/>
          <a:ext cx="0" cy="0"/>
          <a:chOff x="0" y="0"/>
          <a:chExt cx="0" cy="0"/>
        </a:xfrm>
      </p:grpSpPr>
      <p:sp>
        <p:nvSpPr>
          <p:cNvPr id="16" name="Google Shape;16;p71"/>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73"/>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A27E55"/>
              </a:buClr>
              <a:buSzPts val="36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73"/>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lvl1pPr indent="-228600" lvl="0" marL="457200" algn="l">
              <a:lnSpc>
                <a:spcPct val="102857"/>
              </a:lnSpc>
              <a:spcBef>
                <a:spcPts val="0"/>
              </a:spcBef>
              <a:spcAft>
                <a:spcPts val="0"/>
              </a:spcAft>
              <a:buSzPts val="2100"/>
              <a:buNone/>
              <a:defRPr sz="2100"/>
            </a:lvl1pPr>
            <a:lvl2pPr indent="-342900" lvl="1" marL="914400" algn="l">
              <a:lnSpc>
                <a:spcPct val="95000"/>
              </a:lnSpc>
              <a:spcBef>
                <a:spcPts val="900"/>
              </a:spcBef>
              <a:spcAft>
                <a:spcPts val="0"/>
              </a:spcAft>
              <a:buSzPts val="1800"/>
              <a:buChar char="▪"/>
              <a:defRPr sz="1800"/>
            </a:lvl2pPr>
            <a:lvl3pPr indent="-314325" lvl="2" marL="1371600" algn="l">
              <a:lnSpc>
                <a:spcPct val="115555"/>
              </a:lnSpc>
              <a:spcBef>
                <a:spcPts val="900"/>
              </a:spcBef>
              <a:spcAft>
                <a:spcPts val="0"/>
              </a:spcAft>
              <a:buSzPts val="1350"/>
              <a:buChar char="▪"/>
              <a:defRPr sz="1350"/>
            </a:lvl3pPr>
            <a:lvl4pPr indent="-304800" lvl="3" marL="1828800" algn="l">
              <a:lnSpc>
                <a:spcPct val="123749"/>
              </a:lnSpc>
              <a:spcBef>
                <a:spcPts val="450"/>
              </a:spcBef>
              <a:spcAft>
                <a:spcPts val="0"/>
              </a:spcAft>
              <a:buSzPts val="1200"/>
              <a:buChar char="▪"/>
              <a:defRPr sz="1200"/>
            </a:lvl4pPr>
            <a:lvl5pPr indent="-304800" lvl="4" marL="2286000" algn="l">
              <a:lnSpc>
                <a:spcPct val="104999"/>
              </a:lnSpc>
              <a:spcBef>
                <a:spcPts val="450"/>
              </a:spcBef>
              <a:spcAft>
                <a:spcPts val="0"/>
              </a:spcAft>
              <a:buSzPts val="1200"/>
              <a:buChar char="▪"/>
              <a:defRPr sz="1200"/>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7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825" u="none" cap="none" strike="noStrike">
                <a:solidFill>
                  <a:schemeClr val="dk1"/>
                </a:solidFill>
                <a:latin typeface="Calibri"/>
                <a:ea typeface="Calibri"/>
                <a:cs typeface="Calibri"/>
                <a:sym typeface="Calibri"/>
              </a:defRPr>
            </a:lvl1pPr>
            <a:lvl2pPr indent="0" lvl="1" marL="0" marR="0" rtl="0" algn="l">
              <a:spcBef>
                <a:spcPts val="0"/>
              </a:spcBef>
              <a:buNone/>
              <a:defRPr b="0" i="0" sz="825" u="none" cap="none" strike="noStrike">
                <a:solidFill>
                  <a:schemeClr val="dk1"/>
                </a:solidFill>
                <a:latin typeface="Calibri"/>
                <a:ea typeface="Calibri"/>
                <a:cs typeface="Calibri"/>
                <a:sym typeface="Calibri"/>
              </a:defRPr>
            </a:lvl2pPr>
            <a:lvl3pPr indent="0" lvl="2" marL="0" marR="0" rtl="0" algn="l">
              <a:spcBef>
                <a:spcPts val="0"/>
              </a:spcBef>
              <a:buNone/>
              <a:defRPr b="0" i="0" sz="825" u="none" cap="none" strike="noStrike">
                <a:solidFill>
                  <a:schemeClr val="dk1"/>
                </a:solidFill>
                <a:latin typeface="Calibri"/>
                <a:ea typeface="Calibri"/>
                <a:cs typeface="Calibri"/>
                <a:sym typeface="Calibri"/>
              </a:defRPr>
            </a:lvl3pPr>
            <a:lvl4pPr indent="0" lvl="3" marL="0" marR="0" rtl="0" algn="l">
              <a:spcBef>
                <a:spcPts val="0"/>
              </a:spcBef>
              <a:buNone/>
              <a:defRPr b="0" i="0" sz="825" u="none" cap="none" strike="noStrike">
                <a:solidFill>
                  <a:schemeClr val="dk1"/>
                </a:solidFill>
                <a:latin typeface="Calibri"/>
                <a:ea typeface="Calibri"/>
                <a:cs typeface="Calibri"/>
                <a:sym typeface="Calibri"/>
              </a:defRPr>
            </a:lvl4pPr>
            <a:lvl5pPr indent="0" lvl="4" marL="0" marR="0" rtl="0" algn="l">
              <a:spcBef>
                <a:spcPts val="0"/>
              </a:spcBef>
              <a:buNone/>
              <a:defRPr b="0" i="0" sz="825" u="none" cap="none" strike="noStrike">
                <a:solidFill>
                  <a:schemeClr val="dk1"/>
                </a:solidFill>
                <a:latin typeface="Calibri"/>
                <a:ea typeface="Calibri"/>
                <a:cs typeface="Calibri"/>
                <a:sym typeface="Calibri"/>
              </a:defRPr>
            </a:lvl5pPr>
            <a:lvl6pPr indent="0" lvl="5" marL="0" marR="0" rtl="0" algn="l">
              <a:spcBef>
                <a:spcPts val="0"/>
              </a:spcBef>
              <a:buNone/>
              <a:defRPr b="0" i="0" sz="825" u="none" cap="none" strike="noStrike">
                <a:solidFill>
                  <a:schemeClr val="dk1"/>
                </a:solidFill>
                <a:latin typeface="Calibri"/>
                <a:ea typeface="Calibri"/>
                <a:cs typeface="Calibri"/>
                <a:sym typeface="Calibri"/>
              </a:defRPr>
            </a:lvl6pPr>
            <a:lvl7pPr indent="0" lvl="6" marL="0" marR="0" rtl="0" algn="l">
              <a:spcBef>
                <a:spcPts val="0"/>
              </a:spcBef>
              <a:buNone/>
              <a:defRPr b="0" i="0" sz="825" u="none" cap="none" strike="noStrike">
                <a:solidFill>
                  <a:schemeClr val="dk1"/>
                </a:solidFill>
                <a:latin typeface="Calibri"/>
                <a:ea typeface="Calibri"/>
                <a:cs typeface="Calibri"/>
                <a:sym typeface="Calibri"/>
              </a:defRPr>
            </a:lvl7pPr>
            <a:lvl8pPr indent="0" lvl="7" marL="0" marR="0" rtl="0" algn="l">
              <a:spcBef>
                <a:spcPts val="0"/>
              </a:spcBef>
              <a:buNone/>
              <a:defRPr b="0" i="0" sz="825" u="none" cap="none" strike="noStrike">
                <a:solidFill>
                  <a:schemeClr val="dk1"/>
                </a:solidFill>
                <a:latin typeface="Calibri"/>
                <a:ea typeface="Calibri"/>
                <a:cs typeface="Calibri"/>
                <a:sym typeface="Calibri"/>
              </a:defRPr>
            </a:lvl8pPr>
            <a:lvl9pPr indent="0" lvl="8" marL="0" marR="0" rtl="0" algn="l">
              <a:spcBef>
                <a:spcPts val="0"/>
              </a:spcBef>
              <a:buNone/>
              <a:defRPr b="0" i="0" sz="825"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8" name="Shape 28"/>
        <p:cNvGrpSpPr/>
        <p:nvPr/>
      </p:nvGrpSpPr>
      <p:grpSpPr>
        <a:xfrm>
          <a:off x="0" y="0"/>
          <a:ext cx="0" cy="0"/>
          <a:chOff x="0" y="0"/>
          <a:chExt cx="0" cy="0"/>
        </a:xfrm>
      </p:grpSpPr>
      <p:sp>
        <p:nvSpPr>
          <p:cNvPr id="29" name="Google Shape;29;p77"/>
          <p:cNvSpPr/>
          <p:nvPr/>
        </p:nvSpPr>
        <p:spPr>
          <a:xfrm>
            <a:off x="-31749" y="626619"/>
            <a:ext cx="214313" cy="317944"/>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938953"/>
              </a:solidFill>
              <a:latin typeface="Calibri"/>
              <a:ea typeface="Calibri"/>
              <a:cs typeface="Calibri"/>
              <a:sym typeface="Calibri"/>
            </a:endParaRPr>
          </a:p>
        </p:txBody>
      </p:sp>
      <p:sp>
        <p:nvSpPr>
          <p:cNvPr id="30" name="Google Shape;30;p77"/>
          <p:cNvSpPr txBox="1"/>
          <p:nvPr>
            <p:ph idx="1" type="body"/>
          </p:nvPr>
        </p:nvSpPr>
        <p:spPr>
          <a:xfrm>
            <a:off x="914400" y="944563"/>
            <a:ext cx="7646051" cy="3281836"/>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800"/>
              <a:buNone/>
              <a:defRPr/>
            </a:lvl1pPr>
            <a:lvl2pPr indent="-342900" lvl="1" marL="914400" algn="l">
              <a:lnSpc>
                <a:spcPct val="95000"/>
              </a:lnSpc>
              <a:spcBef>
                <a:spcPts val="900"/>
              </a:spcBef>
              <a:spcAft>
                <a:spcPts val="0"/>
              </a:spcAft>
              <a:buSzPts val="1800"/>
              <a:buChar char="▪"/>
              <a:defRPr/>
            </a:lvl2pPr>
            <a:lvl3pPr indent="-342900" lvl="2" marL="1371600" algn="l">
              <a:lnSpc>
                <a:spcPct val="86666"/>
              </a:lnSpc>
              <a:spcBef>
                <a:spcPts val="900"/>
              </a:spcBef>
              <a:spcAft>
                <a:spcPts val="0"/>
              </a:spcAft>
              <a:buSzPts val="1800"/>
              <a:buChar char="▪"/>
              <a:defRPr/>
            </a:lvl3pPr>
            <a:lvl4pPr indent="-342900" lvl="3" marL="1828800" algn="l">
              <a:lnSpc>
                <a:spcPct val="82500"/>
              </a:lnSpc>
              <a:spcBef>
                <a:spcPts val="450"/>
              </a:spcBef>
              <a:spcAft>
                <a:spcPts val="0"/>
              </a:spcAft>
              <a:buSzPts val="1800"/>
              <a:buChar char="▪"/>
              <a:defRPr/>
            </a:lvl4pPr>
            <a:lvl5pPr indent="-342900" lvl="4" marL="2286000" algn="l">
              <a:lnSpc>
                <a:spcPct val="70000"/>
              </a:lnSpc>
              <a:spcBef>
                <a:spcPts val="450"/>
              </a:spcBef>
              <a:spcAft>
                <a:spcPts val="0"/>
              </a:spcAft>
              <a:buSzPts val="1800"/>
              <a:buChar char="▪"/>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77"/>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A27E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2" name="Shape 32"/>
        <p:cNvGrpSpPr/>
        <p:nvPr/>
      </p:nvGrpSpPr>
      <p:grpSpPr>
        <a:xfrm>
          <a:off x="0" y="0"/>
          <a:ext cx="0" cy="0"/>
          <a:chOff x="0" y="0"/>
          <a:chExt cx="0" cy="0"/>
        </a:xfrm>
      </p:grpSpPr>
      <p:sp>
        <p:nvSpPr>
          <p:cNvPr id="33" name="Google Shape;33;p78"/>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7F7F7F"/>
              </a:solidFill>
              <a:latin typeface="Calibri"/>
              <a:ea typeface="Calibri"/>
              <a:cs typeface="Calibri"/>
              <a:sym typeface="Calibri"/>
            </a:endParaRPr>
          </a:p>
        </p:txBody>
      </p:sp>
      <p:sp>
        <p:nvSpPr>
          <p:cNvPr id="34" name="Google Shape;34;p78"/>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A27E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8"/>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800"/>
              <a:buNone/>
              <a:defRPr>
                <a:solidFill>
                  <a:schemeClr val="dk1"/>
                </a:solidFill>
              </a:defRPr>
            </a:lvl1pPr>
            <a:lvl2pPr indent="-342900" lvl="1" marL="914400" algn="l">
              <a:lnSpc>
                <a:spcPct val="95000"/>
              </a:lnSpc>
              <a:spcBef>
                <a:spcPts val="900"/>
              </a:spcBef>
              <a:spcAft>
                <a:spcPts val="0"/>
              </a:spcAft>
              <a:buSzPts val="1800"/>
              <a:buChar char="▪"/>
              <a:defRPr>
                <a:solidFill>
                  <a:schemeClr val="dk1"/>
                </a:solidFill>
              </a:defRPr>
            </a:lvl2pPr>
            <a:lvl3pPr indent="-342900" lvl="2" marL="1371600" algn="l">
              <a:lnSpc>
                <a:spcPct val="86666"/>
              </a:lnSpc>
              <a:spcBef>
                <a:spcPts val="900"/>
              </a:spcBef>
              <a:spcAft>
                <a:spcPts val="0"/>
              </a:spcAft>
              <a:buSzPts val="1800"/>
              <a:buChar char="▪"/>
              <a:defRPr>
                <a:solidFill>
                  <a:schemeClr val="dk1"/>
                </a:solidFill>
              </a:defRPr>
            </a:lvl3pPr>
            <a:lvl4pPr indent="-330200" lvl="3" marL="1828800" algn="l">
              <a:lnSpc>
                <a:spcPct val="92812"/>
              </a:lnSpc>
              <a:spcBef>
                <a:spcPts val="450"/>
              </a:spcBef>
              <a:spcAft>
                <a:spcPts val="0"/>
              </a:spcAft>
              <a:buSzPts val="1600"/>
              <a:buChar char="▪"/>
              <a:defRPr>
                <a:solidFill>
                  <a:schemeClr val="dk1"/>
                </a:solidFill>
              </a:defRPr>
            </a:lvl4pPr>
            <a:lvl5pPr indent="-317500" lvl="4" marL="2286000" algn="l">
              <a:lnSpc>
                <a:spcPct val="90000"/>
              </a:lnSpc>
              <a:spcBef>
                <a:spcPts val="450"/>
              </a:spcBef>
              <a:spcAft>
                <a:spcPts val="0"/>
              </a:spcAft>
              <a:buSzPts val="1400"/>
              <a:buChar char="▪"/>
              <a:defRPr>
                <a:solidFill>
                  <a:schemeClr val="dk1"/>
                </a:solidFill>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79"/>
          <p:cNvSpPr txBox="1"/>
          <p:nvPr>
            <p:ph type="title"/>
          </p:nvPr>
        </p:nvSpPr>
        <p:spPr>
          <a:xfrm>
            <a:off x="628650" y="273845"/>
            <a:ext cx="7886700" cy="68580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A27E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9"/>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solidFill>
          <a:schemeClr val="dk1"/>
        </a:solidFill>
      </p:bgPr>
    </p:bg>
    <p:spTree>
      <p:nvGrpSpPr>
        <p:cNvPr id="39" name="Shape 39"/>
        <p:cNvGrpSpPr/>
        <p:nvPr/>
      </p:nvGrpSpPr>
      <p:grpSpPr>
        <a:xfrm>
          <a:off x="0" y="0"/>
          <a:ext cx="0" cy="0"/>
          <a:chOff x="0" y="0"/>
          <a:chExt cx="0" cy="0"/>
        </a:xfrm>
      </p:grpSpPr>
      <p:sp>
        <p:nvSpPr>
          <p:cNvPr id="40" name="Google Shape;40;p75"/>
          <p:cNvSpPr txBox="1"/>
          <p:nvPr>
            <p:ph type="title"/>
          </p:nvPr>
        </p:nvSpPr>
        <p:spPr>
          <a:xfrm>
            <a:off x="864066" y="347174"/>
            <a:ext cx="7651284" cy="4010907"/>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A27E55"/>
              </a:buClr>
              <a:buSzPts val="1200"/>
              <a:buFont typeface="Rockwell"/>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75"/>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900">
                <a:solidFill>
                  <a:schemeClr val="lt1"/>
                </a:solidFill>
                <a:latin typeface="Calibri"/>
                <a:ea typeface="Calibri"/>
                <a:cs typeface="Calibri"/>
                <a:sym typeface="Calibri"/>
              </a:defRPr>
            </a:lvl1pPr>
            <a:lvl2pPr indent="0" lvl="1" marL="0" marR="0" rtl="0" algn="r">
              <a:spcBef>
                <a:spcPts val="0"/>
              </a:spcBef>
              <a:spcAft>
                <a:spcPts val="0"/>
              </a:spcAft>
              <a:buNone/>
              <a:defRPr sz="900">
                <a:solidFill>
                  <a:schemeClr val="lt1"/>
                </a:solidFill>
                <a:latin typeface="Calibri"/>
                <a:ea typeface="Calibri"/>
                <a:cs typeface="Calibri"/>
                <a:sym typeface="Calibri"/>
              </a:defRPr>
            </a:lvl2pPr>
            <a:lvl3pPr indent="0" lvl="2" marL="0" marR="0" rtl="0" algn="r">
              <a:spcBef>
                <a:spcPts val="0"/>
              </a:spcBef>
              <a:spcAft>
                <a:spcPts val="0"/>
              </a:spcAft>
              <a:buNone/>
              <a:defRPr sz="900">
                <a:solidFill>
                  <a:schemeClr val="lt1"/>
                </a:solidFill>
                <a:latin typeface="Calibri"/>
                <a:ea typeface="Calibri"/>
                <a:cs typeface="Calibri"/>
                <a:sym typeface="Calibri"/>
              </a:defRPr>
            </a:lvl3pPr>
            <a:lvl4pPr indent="0" lvl="3" marL="0" marR="0" rtl="0" algn="r">
              <a:spcBef>
                <a:spcPts val="0"/>
              </a:spcBef>
              <a:spcAft>
                <a:spcPts val="0"/>
              </a:spcAft>
              <a:buNone/>
              <a:defRPr sz="900">
                <a:solidFill>
                  <a:schemeClr val="lt1"/>
                </a:solidFill>
                <a:latin typeface="Calibri"/>
                <a:ea typeface="Calibri"/>
                <a:cs typeface="Calibri"/>
                <a:sym typeface="Calibri"/>
              </a:defRPr>
            </a:lvl4pPr>
            <a:lvl5pPr indent="0" lvl="4" marL="0" marR="0" rtl="0" algn="r">
              <a:spcBef>
                <a:spcPts val="0"/>
              </a:spcBef>
              <a:spcAft>
                <a:spcPts val="0"/>
              </a:spcAft>
              <a:buNone/>
              <a:defRPr sz="900">
                <a:solidFill>
                  <a:schemeClr val="lt1"/>
                </a:solidFill>
                <a:latin typeface="Calibri"/>
                <a:ea typeface="Calibri"/>
                <a:cs typeface="Calibri"/>
                <a:sym typeface="Calibri"/>
              </a:defRPr>
            </a:lvl5pPr>
            <a:lvl6pPr indent="0" lvl="5" marL="0" marR="0" rtl="0" algn="r">
              <a:spcBef>
                <a:spcPts val="0"/>
              </a:spcBef>
              <a:spcAft>
                <a:spcPts val="0"/>
              </a:spcAft>
              <a:buNone/>
              <a:defRPr sz="900">
                <a:solidFill>
                  <a:schemeClr val="lt1"/>
                </a:solidFill>
                <a:latin typeface="Calibri"/>
                <a:ea typeface="Calibri"/>
                <a:cs typeface="Calibri"/>
                <a:sym typeface="Calibri"/>
              </a:defRPr>
            </a:lvl6pPr>
            <a:lvl7pPr indent="0" lvl="6" marL="0" marR="0" rtl="0" algn="r">
              <a:spcBef>
                <a:spcPts val="0"/>
              </a:spcBef>
              <a:spcAft>
                <a:spcPts val="0"/>
              </a:spcAft>
              <a:buNone/>
              <a:defRPr sz="900">
                <a:solidFill>
                  <a:schemeClr val="lt1"/>
                </a:solidFill>
                <a:latin typeface="Calibri"/>
                <a:ea typeface="Calibri"/>
                <a:cs typeface="Calibri"/>
                <a:sym typeface="Calibri"/>
              </a:defRPr>
            </a:lvl7pPr>
            <a:lvl8pPr indent="0" lvl="7" marL="0" marR="0" rtl="0" algn="r">
              <a:spcBef>
                <a:spcPts val="0"/>
              </a:spcBef>
              <a:spcAft>
                <a:spcPts val="0"/>
              </a:spcAft>
              <a:buNone/>
              <a:defRPr sz="900">
                <a:solidFill>
                  <a:schemeClr val="lt1"/>
                </a:solidFill>
                <a:latin typeface="Calibri"/>
                <a:ea typeface="Calibri"/>
                <a:cs typeface="Calibri"/>
                <a:sym typeface="Calibri"/>
              </a:defRPr>
            </a:lvl8pPr>
            <a:lvl9pPr indent="0" lvl="8" marL="0" marR="0" rtl="0" algn="r">
              <a:spcBef>
                <a:spcPts val="0"/>
              </a:spcBef>
              <a:spcAft>
                <a:spcPts val="0"/>
              </a:spcAft>
              <a:buNone/>
              <a:defRPr sz="9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2" name="Google Shape;42;p75"/>
          <p:cNvPicPr preferRelativeResize="0"/>
          <p:nvPr/>
        </p:nvPicPr>
        <p:blipFill rotWithShape="1">
          <a:blip r:embed="rId2">
            <a:alphaModFix/>
          </a:blip>
          <a:srcRect b="0" l="0" r="0" t="0"/>
          <a:stretch/>
        </p:blipFill>
        <p:spPr>
          <a:xfrm>
            <a:off x="2071883" y="1150487"/>
            <a:ext cx="5200650" cy="9072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solidFill>
          <a:schemeClr val="dk1"/>
        </a:solidFill>
      </p:bgPr>
    </p:bg>
    <p:spTree>
      <p:nvGrpSpPr>
        <p:cNvPr id="50" name="Shape 50"/>
        <p:cNvGrpSpPr/>
        <p:nvPr/>
      </p:nvGrpSpPr>
      <p:grpSpPr>
        <a:xfrm>
          <a:off x="0" y="0"/>
          <a:ext cx="0" cy="0"/>
          <a:chOff x="0" y="0"/>
          <a:chExt cx="0" cy="0"/>
        </a:xfrm>
      </p:grpSpPr>
      <p:sp>
        <p:nvSpPr>
          <p:cNvPr id="51" name="Google Shape;51;p76"/>
          <p:cNvSpPr txBox="1"/>
          <p:nvPr>
            <p:ph type="title"/>
          </p:nvPr>
        </p:nvSpPr>
        <p:spPr>
          <a:xfrm>
            <a:off x="864066" y="347174"/>
            <a:ext cx="7651284" cy="4010907"/>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A27E55"/>
              </a:buClr>
              <a:buSzPts val="1200"/>
              <a:buFont typeface="Rockwell"/>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6"/>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900">
                <a:solidFill>
                  <a:schemeClr val="lt1"/>
                </a:solidFill>
                <a:latin typeface="Calibri"/>
                <a:ea typeface="Calibri"/>
                <a:cs typeface="Calibri"/>
                <a:sym typeface="Calibri"/>
              </a:defRPr>
            </a:lvl1pPr>
            <a:lvl2pPr indent="0" lvl="1" marL="0" marR="0" rtl="0" algn="r">
              <a:spcBef>
                <a:spcPts val="0"/>
              </a:spcBef>
              <a:spcAft>
                <a:spcPts val="0"/>
              </a:spcAft>
              <a:buNone/>
              <a:defRPr sz="900">
                <a:solidFill>
                  <a:schemeClr val="lt1"/>
                </a:solidFill>
                <a:latin typeface="Calibri"/>
                <a:ea typeface="Calibri"/>
                <a:cs typeface="Calibri"/>
                <a:sym typeface="Calibri"/>
              </a:defRPr>
            </a:lvl2pPr>
            <a:lvl3pPr indent="0" lvl="2" marL="0" marR="0" rtl="0" algn="r">
              <a:spcBef>
                <a:spcPts val="0"/>
              </a:spcBef>
              <a:spcAft>
                <a:spcPts val="0"/>
              </a:spcAft>
              <a:buNone/>
              <a:defRPr sz="900">
                <a:solidFill>
                  <a:schemeClr val="lt1"/>
                </a:solidFill>
                <a:latin typeface="Calibri"/>
                <a:ea typeface="Calibri"/>
                <a:cs typeface="Calibri"/>
                <a:sym typeface="Calibri"/>
              </a:defRPr>
            </a:lvl3pPr>
            <a:lvl4pPr indent="0" lvl="3" marL="0" marR="0" rtl="0" algn="r">
              <a:spcBef>
                <a:spcPts val="0"/>
              </a:spcBef>
              <a:spcAft>
                <a:spcPts val="0"/>
              </a:spcAft>
              <a:buNone/>
              <a:defRPr sz="900">
                <a:solidFill>
                  <a:schemeClr val="lt1"/>
                </a:solidFill>
                <a:latin typeface="Calibri"/>
                <a:ea typeface="Calibri"/>
                <a:cs typeface="Calibri"/>
                <a:sym typeface="Calibri"/>
              </a:defRPr>
            </a:lvl4pPr>
            <a:lvl5pPr indent="0" lvl="4" marL="0" marR="0" rtl="0" algn="r">
              <a:spcBef>
                <a:spcPts val="0"/>
              </a:spcBef>
              <a:spcAft>
                <a:spcPts val="0"/>
              </a:spcAft>
              <a:buNone/>
              <a:defRPr sz="900">
                <a:solidFill>
                  <a:schemeClr val="lt1"/>
                </a:solidFill>
                <a:latin typeface="Calibri"/>
                <a:ea typeface="Calibri"/>
                <a:cs typeface="Calibri"/>
                <a:sym typeface="Calibri"/>
              </a:defRPr>
            </a:lvl5pPr>
            <a:lvl6pPr indent="0" lvl="5" marL="0" marR="0" rtl="0" algn="r">
              <a:spcBef>
                <a:spcPts val="0"/>
              </a:spcBef>
              <a:spcAft>
                <a:spcPts val="0"/>
              </a:spcAft>
              <a:buNone/>
              <a:defRPr sz="900">
                <a:solidFill>
                  <a:schemeClr val="lt1"/>
                </a:solidFill>
                <a:latin typeface="Calibri"/>
                <a:ea typeface="Calibri"/>
                <a:cs typeface="Calibri"/>
                <a:sym typeface="Calibri"/>
              </a:defRPr>
            </a:lvl6pPr>
            <a:lvl7pPr indent="0" lvl="6" marL="0" marR="0" rtl="0" algn="r">
              <a:spcBef>
                <a:spcPts val="0"/>
              </a:spcBef>
              <a:spcAft>
                <a:spcPts val="0"/>
              </a:spcAft>
              <a:buNone/>
              <a:defRPr sz="900">
                <a:solidFill>
                  <a:schemeClr val="lt1"/>
                </a:solidFill>
                <a:latin typeface="Calibri"/>
                <a:ea typeface="Calibri"/>
                <a:cs typeface="Calibri"/>
                <a:sym typeface="Calibri"/>
              </a:defRPr>
            </a:lvl7pPr>
            <a:lvl8pPr indent="0" lvl="7" marL="0" marR="0" rtl="0" algn="r">
              <a:spcBef>
                <a:spcPts val="0"/>
              </a:spcBef>
              <a:spcAft>
                <a:spcPts val="0"/>
              </a:spcAft>
              <a:buNone/>
              <a:defRPr sz="900">
                <a:solidFill>
                  <a:schemeClr val="lt1"/>
                </a:solidFill>
                <a:latin typeface="Calibri"/>
                <a:ea typeface="Calibri"/>
                <a:cs typeface="Calibri"/>
                <a:sym typeface="Calibri"/>
              </a:defRPr>
            </a:lvl8pPr>
            <a:lvl9pPr indent="0" lvl="8" marL="0" marR="0" rtl="0" algn="r">
              <a:spcBef>
                <a:spcPts val="0"/>
              </a:spcBef>
              <a:spcAft>
                <a:spcPts val="0"/>
              </a:spcAft>
              <a:buNone/>
              <a:defRPr sz="9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3" name="Google Shape;53;p76"/>
          <p:cNvPicPr preferRelativeResize="0"/>
          <p:nvPr/>
        </p:nvPicPr>
        <p:blipFill rotWithShape="1">
          <a:blip r:embed="rId2">
            <a:alphaModFix/>
          </a:blip>
          <a:srcRect b="0" l="0" r="0" t="0"/>
          <a:stretch/>
        </p:blipFill>
        <p:spPr>
          <a:xfrm>
            <a:off x="2071883" y="1150487"/>
            <a:ext cx="5200650" cy="9072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xml"/><Relationship Id="rId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hyperlink" Target="https://creativecommons.org/licenses/by-nc-sa/4.0/" TargetMode="External"/><Relationship Id="rId4" Type="http://schemas.openxmlformats.org/officeDocument/2006/relationships/slideLayout" Target="../slideLayouts/slideLayout2.xml"/><Relationship Id="rId9" Type="http://schemas.openxmlformats.org/officeDocument/2006/relationships/theme" Target="../theme/theme3.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hyperlink" Target="https://creativecommons.org/licenses/by-nc-sa/4.0/" TargetMode="External"/><Relationship Id="rId4" Type="http://schemas.openxmlformats.org/officeDocument/2006/relationships/slideLayout" Target="../slideLayouts/slideLayout7.xml"/><Relationship Id="rId5"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70"/>
          <p:cNvPicPr preferRelativeResize="0"/>
          <p:nvPr/>
        </p:nvPicPr>
        <p:blipFill rotWithShape="1">
          <a:blip r:embed="rId1">
            <a:alphaModFix/>
          </a:blip>
          <a:srcRect b="0" l="0" r="0" t="0"/>
          <a:stretch/>
        </p:blipFill>
        <p:spPr>
          <a:xfrm>
            <a:off x="5926673" y="3869273"/>
            <a:ext cx="3742256" cy="1871128"/>
          </a:xfrm>
          <a:prstGeom prst="rect">
            <a:avLst/>
          </a:prstGeom>
          <a:noFill/>
          <a:ln>
            <a:noFill/>
          </a:ln>
        </p:spPr>
      </p:pic>
      <p:sp>
        <p:nvSpPr>
          <p:cNvPr id="11" name="Google Shape;11;p70"/>
          <p:cNvSpPr/>
          <p:nvPr/>
        </p:nvSpPr>
        <p:spPr>
          <a:xfrm>
            <a:off x="0" y="0"/>
            <a:ext cx="9144000" cy="4385733"/>
          </a:xfrm>
          <a:prstGeom prst="rect">
            <a:avLst/>
          </a:prstGeom>
          <a:solidFill>
            <a:srgbClr val="27282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Rockwell"/>
              <a:ea typeface="Rockwell"/>
              <a:cs typeface="Rockwell"/>
              <a:sym typeface="Rockwell"/>
            </a:endParaRPr>
          </a:p>
        </p:txBody>
      </p:sp>
      <p:pic>
        <p:nvPicPr>
          <p:cNvPr id="12" name="Google Shape;12;p70"/>
          <p:cNvPicPr preferRelativeResize="0"/>
          <p:nvPr/>
        </p:nvPicPr>
        <p:blipFill rotWithShape="1">
          <a:blip r:embed="rId2">
            <a:alphaModFix/>
          </a:blip>
          <a:srcRect b="0" l="0" r="0" t="0"/>
          <a:stretch/>
        </p:blipFill>
        <p:spPr>
          <a:xfrm>
            <a:off x="297220" y="3824672"/>
            <a:ext cx="579961" cy="1112897"/>
          </a:xfrm>
          <a:prstGeom prst="rect">
            <a:avLst/>
          </a:prstGeom>
          <a:noFill/>
          <a:ln>
            <a:noFill/>
          </a:ln>
        </p:spPr>
      </p:pic>
      <p:sp>
        <p:nvSpPr>
          <p:cNvPr id="13" name="Google Shape;13;p70"/>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1"/>
              </a:buClr>
              <a:buSzPts val="3200"/>
              <a:buFont typeface="Rockwell"/>
              <a:buNone/>
              <a:defRPr b="0" i="0" sz="3200" u="none" cap="none" strike="noStrike">
                <a:solidFill>
                  <a:schemeClr val="l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descr="UI_Seal_white.png" id="14" name="Google Shape;14;p70"/>
          <p:cNvPicPr preferRelativeResize="0"/>
          <p:nvPr/>
        </p:nvPicPr>
        <p:blipFill rotWithShape="1">
          <a:blip r:embed="rId3">
            <a:alphaModFix amt="6000"/>
          </a:blip>
          <a:srcRect b="5349" l="0" r="4445" t="9218"/>
          <a:stretch/>
        </p:blipFill>
        <p:spPr>
          <a:xfrm>
            <a:off x="4229100" y="-1"/>
            <a:ext cx="4914900" cy="4394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 name="Shape 17"/>
        <p:cNvGrpSpPr/>
        <p:nvPr/>
      </p:nvGrpSpPr>
      <p:grpSpPr>
        <a:xfrm>
          <a:off x="0" y="0"/>
          <a:ext cx="0" cy="0"/>
          <a:chOff x="0" y="0"/>
          <a:chExt cx="0" cy="0"/>
        </a:xfrm>
      </p:grpSpPr>
      <p:sp>
        <p:nvSpPr>
          <p:cNvPr id="18" name="Google Shape;18;p72"/>
          <p:cNvSpPr txBox="1"/>
          <p:nvPr>
            <p:ph idx="1" type="body"/>
          </p:nvPr>
        </p:nvSpPr>
        <p:spPr>
          <a:xfrm>
            <a:off x="972000" y="928800"/>
            <a:ext cx="7588450" cy="3319200"/>
          </a:xfrm>
          <a:prstGeom prst="rect">
            <a:avLst/>
          </a:prstGeom>
          <a:noFill/>
          <a:ln>
            <a:noFill/>
          </a:ln>
        </p:spPr>
        <p:txBody>
          <a:bodyPr anchorCtr="0" anchor="t" bIns="0" lIns="0" spcFirstLastPara="1" rIns="0" wrap="square" tIns="0">
            <a:noAutofit/>
          </a:bodyPr>
          <a:lstStyle>
            <a:lvl1pPr indent="-228600" lvl="0" marL="457200" marR="0" rtl="0" algn="l">
              <a:lnSpc>
                <a:spcPct val="120000"/>
              </a:lnSpc>
              <a:spcBef>
                <a:spcPts val="0"/>
              </a:spcBef>
              <a:spcAft>
                <a:spcPts val="0"/>
              </a:spcAft>
              <a:buClr>
                <a:srgbClr val="A27E55"/>
              </a:buClr>
              <a:buSzPts val="1800"/>
              <a:buFont typeface="Noto Sans Symbols"/>
              <a:buNone/>
              <a:defRPr b="0" i="0" sz="1800" u="none" cap="none" strike="noStrike">
                <a:solidFill>
                  <a:srgbClr val="6E6E6E"/>
                </a:solidFill>
                <a:latin typeface="Helvetica Neue"/>
                <a:ea typeface="Helvetica Neue"/>
                <a:cs typeface="Helvetica Neue"/>
                <a:sym typeface="Helvetica Neue"/>
              </a:defRPr>
            </a:lvl1pPr>
            <a:lvl2pPr indent="-342900" lvl="1" marL="914400" marR="0" rtl="0" algn="l">
              <a:lnSpc>
                <a:spcPct val="95000"/>
              </a:lnSpc>
              <a:spcBef>
                <a:spcPts val="900"/>
              </a:spcBef>
              <a:spcAft>
                <a:spcPts val="0"/>
              </a:spcAft>
              <a:buClr>
                <a:srgbClr val="A27E55"/>
              </a:buClr>
              <a:buSzPts val="1800"/>
              <a:buFont typeface="Noto Sans Symbols"/>
              <a:buChar char="▪"/>
              <a:defRPr b="0" i="0" sz="1800" u="none" cap="none" strike="noStrike">
                <a:solidFill>
                  <a:srgbClr val="6E6E6E"/>
                </a:solidFill>
                <a:latin typeface="Helvetica Neue"/>
                <a:ea typeface="Helvetica Neue"/>
                <a:cs typeface="Helvetica Neue"/>
                <a:sym typeface="Helvetica Neue"/>
              </a:defRPr>
            </a:lvl2pPr>
            <a:lvl3pPr indent="-342900" lvl="2" marL="1371600" marR="0" rtl="0" algn="l">
              <a:lnSpc>
                <a:spcPct val="86666"/>
              </a:lnSpc>
              <a:spcBef>
                <a:spcPts val="900"/>
              </a:spcBef>
              <a:spcAft>
                <a:spcPts val="0"/>
              </a:spcAft>
              <a:buClr>
                <a:srgbClr val="A27E55"/>
              </a:buClr>
              <a:buSzPts val="1800"/>
              <a:buFont typeface="Noto Sans Symbols"/>
              <a:buChar char="▪"/>
              <a:defRPr b="0" i="0" sz="1800" u="none" cap="none" strike="noStrike">
                <a:solidFill>
                  <a:srgbClr val="6E6E6E"/>
                </a:solidFill>
                <a:latin typeface="Helvetica Neue"/>
                <a:ea typeface="Helvetica Neue"/>
                <a:cs typeface="Helvetica Neue"/>
                <a:sym typeface="Helvetica Neue"/>
              </a:defRPr>
            </a:lvl3pPr>
            <a:lvl4pPr indent="-330200" lvl="3" marL="1828800" marR="0" rtl="0" algn="l">
              <a:lnSpc>
                <a:spcPct val="92812"/>
              </a:lnSpc>
              <a:spcBef>
                <a:spcPts val="450"/>
              </a:spcBef>
              <a:spcAft>
                <a:spcPts val="0"/>
              </a:spcAft>
              <a:buClr>
                <a:srgbClr val="A27E55"/>
              </a:buClr>
              <a:buSzPts val="1600"/>
              <a:buFont typeface="Noto Sans Symbols"/>
              <a:buChar char="▪"/>
              <a:defRPr b="0" i="0" sz="1600" u="none" cap="none" strike="noStrike">
                <a:solidFill>
                  <a:srgbClr val="6E6E6E"/>
                </a:solidFill>
                <a:latin typeface="Helvetica Neue"/>
                <a:ea typeface="Helvetica Neue"/>
                <a:cs typeface="Helvetica Neue"/>
                <a:sym typeface="Helvetica Neue"/>
              </a:defRPr>
            </a:lvl4pPr>
            <a:lvl5pPr indent="-317500" lvl="4" marL="2286000" marR="0" rtl="0" algn="l">
              <a:lnSpc>
                <a:spcPct val="90000"/>
              </a:lnSpc>
              <a:spcBef>
                <a:spcPts val="450"/>
              </a:spcBef>
              <a:spcAft>
                <a:spcPts val="0"/>
              </a:spcAft>
              <a:buClr>
                <a:srgbClr val="A27E55"/>
              </a:buClr>
              <a:buSzPts val="1400"/>
              <a:buFont typeface="Noto Sans Symbols"/>
              <a:buChar char="▪"/>
              <a:defRPr b="0" i="0" sz="1400" u="none" cap="none" strike="noStrike">
                <a:solidFill>
                  <a:srgbClr val="6E6E6E"/>
                </a:solidFill>
                <a:latin typeface="Helvetica Neue"/>
                <a:ea typeface="Helvetica Neue"/>
                <a:cs typeface="Helvetica Neue"/>
                <a:sym typeface="Helvetica Neue"/>
              </a:defRPr>
            </a:lvl5pPr>
            <a:lvl6pPr indent="-228600" lvl="5" marL="27432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9" name="Google Shape;19;p72"/>
          <p:cNvSpPr/>
          <p:nvPr/>
        </p:nvSpPr>
        <p:spPr>
          <a:xfrm>
            <a:off x="0" y="4356881"/>
            <a:ext cx="9144000" cy="754063"/>
          </a:xfrm>
          <a:prstGeom prst="rect">
            <a:avLst/>
          </a:prstGeom>
          <a:solidFill>
            <a:srgbClr val="A5A5A5"/>
          </a:soli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A5A5A5"/>
              </a:solidFill>
              <a:latin typeface="Calibri"/>
              <a:ea typeface="Calibri"/>
              <a:cs typeface="Calibri"/>
              <a:sym typeface="Calibri"/>
            </a:endParaRPr>
          </a:p>
        </p:txBody>
      </p:sp>
      <p:pic>
        <p:nvPicPr>
          <p:cNvPr id="20" name="Google Shape;20;p72"/>
          <p:cNvPicPr preferRelativeResize="0"/>
          <p:nvPr/>
        </p:nvPicPr>
        <p:blipFill rotWithShape="1">
          <a:blip r:embed="rId1">
            <a:alphaModFix/>
          </a:blip>
          <a:srcRect b="0" l="0" r="0" t="0"/>
          <a:stretch/>
        </p:blipFill>
        <p:spPr>
          <a:xfrm>
            <a:off x="297219" y="3824671"/>
            <a:ext cx="579961" cy="1112897"/>
          </a:xfrm>
          <a:prstGeom prst="rect">
            <a:avLst/>
          </a:prstGeom>
          <a:noFill/>
          <a:ln>
            <a:noFill/>
          </a:ln>
        </p:spPr>
      </p:pic>
      <p:sp>
        <p:nvSpPr>
          <p:cNvPr id="21" name="Google Shape;21;p72"/>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A27E55"/>
              </a:buClr>
              <a:buSzPts val="3600"/>
              <a:buFont typeface="Rockwell"/>
              <a:buNone/>
              <a:defRPr b="0" i="0" sz="3600" u="none" cap="none" strike="noStrike">
                <a:solidFill>
                  <a:srgbClr val="A27E55"/>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22" name="Google Shape;22;p72"/>
          <p:cNvPicPr preferRelativeResize="0"/>
          <p:nvPr/>
        </p:nvPicPr>
        <p:blipFill rotWithShape="1">
          <a:blip r:embed="rId2">
            <a:alphaModFix/>
          </a:blip>
          <a:srcRect b="0" l="0" r="0" t="0"/>
          <a:stretch/>
        </p:blipFill>
        <p:spPr>
          <a:xfrm>
            <a:off x="6819266" y="4013390"/>
            <a:ext cx="2882086" cy="1441043"/>
          </a:xfrm>
          <a:prstGeom prst="rect">
            <a:avLst/>
          </a:prstGeom>
          <a:noFill/>
          <a:ln>
            <a:noFill/>
          </a:ln>
        </p:spPr>
      </p:pic>
      <p:sp>
        <p:nvSpPr>
          <p:cNvPr id="23" name="Google Shape;23;p72"/>
          <p:cNvSpPr txBox="1"/>
          <p:nvPr/>
        </p:nvSpPr>
        <p:spPr>
          <a:xfrm>
            <a:off x="926984" y="4503079"/>
            <a:ext cx="6581164"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100" u="none" cap="none" strike="noStrike">
                <a:solidFill>
                  <a:schemeClr val="dk1"/>
                </a:solidFill>
                <a:latin typeface="Calibri"/>
                <a:ea typeface="Calibri"/>
                <a:cs typeface="Calibri"/>
                <a:sym typeface="Calibri"/>
              </a:rPr>
              <a:t>©2021 by Dr.  Jim Alves-Foss and Dr. Jia Song. This document is licensed with a </a:t>
            </a:r>
            <a:endParaRPr/>
          </a:p>
          <a:p>
            <a:pPr indent="0" lvl="0" marL="0" marR="0" rtl="0" algn="ctr">
              <a:spcBef>
                <a:spcPts val="0"/>
              </a:spcBef>
              <a:spcAft>
                <a:spcPts val="0"/>
              </a:spcAft>
              <a:buNone/>
            </a:pPr>
            <a:r>
              <a:rPr b="0" i="0" lang="en-US" sz="1100" u="sng" cap="none" strike="noStrike">
                <a:solidFill>
                  <a:schemeClr val="dk1"/>
                </a:solidFill>
                <a:latin typeface="Calibri"/>
                <a:ea typeface="Calibri"/>
                <a:cs typeface="Calibri"/>
                <a:sym typeface="Calibri"/>
                <a:hlinkClick r:id="rId3">
                  <a:extLst>
                    <a:ext uri="{A12FA001-AC4F-418D-AE19-62706E023703}">
                      <ahyp:hlinkClr val="tx"/>
                    </a:ext>
                  </a:extLst>
                </a:hlinkClick>
              </a:rPr>
              <a:t>Creative Commons Attribution-Non-Commercial-Share Alike 4.0 International License (CC BY-NC-SA 4.0)</a:t>
            </a:r>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 name="Shape 43"/>
        <p:cNvGrpSpPr/>
        <p:nvPr/>
      </p:nvGrpSpPr>
      <p:grpSpPr>
        <a:xfrm>
          <a:off x="0" y="0"/>
          <a:ext cx="0" cy="0"/>
          <a:chOff x="0" y="0"/>
          <a:chExt cx="0" cy="0"/>
        </a:xfrm>
      </p:grpSpPr>
      <p:sp>
        <p:nvSpPr>
          <p:cNvPr id="44" name="Google Shape;44;p74"/>
          <p:cNvSpPr txBox="1"/>
          <p:nvPr>
            <p:ph idx="1" type="body"/>
          </p:nvPr>
        </p:nvSpPr>
        <p:spPr>
          <a:xfrm>
            <a:off x="972000" y="928800"/>
            <a:ext cx="7588450" cy="3319200"/>
          </a:xfrm>
          <a:prstGeom prst="rect">
            <a:avLst/>
          </a:prstGeom>
          <a:noFill/>
          <a:ln>
            <a:noFill/>
          </a:ln>
        </p:spPr>
        <p:txBody>
          <a:bodyPr anchorCtr="0" anchor="t" bIns="0" lIns="0" spcFirstLastPara="1" rIns="0" wrap="square" tIns="0">
            <a:noAutofit/>
          </a:bodyPr>
          <a:lstStyle>
            <a:lvl1pPr indent="-228600" lvl="0" marL="457200" marR="0" rtl="0" algn="l">
              <a:lnSpc>
                <a:spcPct val="120000"/>
              </a:lnSpc>
              <a:spcBef>
                <a:spcPts val="0"/>
              </a:spcBef>
              <a:spcAft>
                <a:spcPts val="0"/>
              </a:spcAft>
              <a:buClr>
                <a:srgbClr val="A27E55"/>
              </a:buClr>
              <a:buSzPts val="1800"/>
              <a:buFont typeface="Noto Sans Symbols"/>
              <a:buNone/>
              <a:defRPr b="0" i="0" sz="1800" u="none" cap="none" strike="noStrike">
                <a:solidFill>
                  <a:srgbClr val="6E6E6E"/>
                </a:solidFill>
                <a:latin typeface="Helvetica Neue"/>
                <a:ea typeface="Helvetica Neue"/>
                <a:cs typeface="Helvetica Neue"/>
                <a:sym typeface="Helvetica Neue"/>
              </a:defRPr>
            </a:lvl1pPr>
            <a:lvl2pPr indent="-342900" lvl="1" marL="914400" marR="0" rtl="0" algn="l">
              <a:lnSpc>
                <a:spcPct val="95000"/>
              </a:lnSpc>
              <a:spcBef>
                <a:spcPts val="900"/>
              </a:spcBef>
              <a:spcAft>
                <a:spcPts val="0"/>
              </a:spcAft>
              <a:buClr>
                <a:srgbClr val="A27E55"/>
              </a:buClr>
              <a:buSzPts val="1800"/>
              <a:buFont typeface="Noto Sans Symbols"/>
              <a:buChar char="▪"/>
              <a:defRPr b="0" i="0" sz="1800" u="none" cap="none" strike="noStrike">
                <a:solidFill>
                  <a:srgbClr val="6E6E6E"/>
                </a:solidFill>
                <a:latin typeface="Helvetica Neue"/>
                <a:ea typeface="Helvetica Neue"/>
                <a:cs typeface="Helvetica Neue"/>
                <a:sym typeface="Helvetica Neue"/>
              </a:defRPr>
            </a:lvl2pPr>
            <a:lvl3pPr indent="-342900" lvl="2" marL="1371600" marR="0" rtl="0" algn="l">
              <a:lnSpc>
                <a:spcPct val="86666"/>
              </a:lnSpc>
              <a:spcBef>
                <a:spcPts val="900"/>
              </a:spcBef>
              <a:spcAft>
                <a:spcPts val="0"/>
              </a:spcAft>
              <a:buClr>
                <a:srgbClr val="A27E55"/>
              </a:buClr>
              <a:buSzPts val="1800"/>
              <a:buFont typeface="Noto Sans Symbols"/>
              <a:buChar char="▪"/>
              <a:defRPr b="0" i="0" sz="1800" u="none" cap="none" strike="noStrike">
                <a:solidFill>
                  <a:srgbClr val="6E6E6E"/>
                </a:solidFill>
                <a:latin typeface="Helvetica Neue"/>
                <a:ea typeface="Helvetica Neue"/>
                <a:cs typeface="Helvetica Neue"/>
                <a:sym typeface="Helvetica Neue"/>
              </a:defRPr>
            </a:lvl3pPr>
            <a:lvl4pPr indent="-330200" lvl="3" marL="1828800" marR="0" rtl="0" algn="l">
              <a:lnSpc>
                <a:spcPct val="92812"/>
              </a:lnSpc>
              <a:spcBef>
                <a:spcPts val="450"/>
              </a:spcBef>
              <a:spcAft>
                <a:spcPts val="0"/>
              </a:spcAft>
              <a:buClr>
                <a:srgbClr val="A27E55"/>
              </a:buClr>
              <a:buSzPts val="1600"/>
              <a:buFont typeface="Noto Sans Symbols"/>
              <a:buChar char="▪"/>
              <a:defRPr b="0" i="0" sz="1600" u="none" cap="none" strike="noStrike">
                <a:solidFill>
                  <a:srgbClr val="6E6E6E"/>
                </a:solidFill>
                <a:latin typeface="Helvetica Neue"/>
                <a:ea typeface="Helvetica Neue"/>
                <a:cs typeface="Helvetica Neue"/>
                <a:sym typeface="Helvetica Neue"/>
              </a:defRPr>
            </a:lvl4pPr>
            <a:lvl5pPr indent="-317500" lvl="4" marL="2286000" marR="0" rtl="0" algn="l">
              <a:lnSpc>
                <a:spcPct val="90000"/>
              </a:lnSpc>
              <a:spcBef>
                <a:spcPts val="450"/>
              </a:spcBef>
              <a:spcAft>
                <a:spcPts val="0"/>
              </a:spcAft>
              <a:buClr>
                <a:srgbClr val="A27E55"/>
              </a:buClr>
              <a:buSzPts val="1400"/>
              <a:buFont typeface="Noto Sans Symbols"/>
              <a:buChar char="▪"/>
              <a:defRPr b="0" i="0" sz="1400" u="none" cap="none" strike="noStrike">
                <a:solidFill>
                  <a:srgbClr val="6E6E6E"/>
                </a:solidFill>
                <a:latin typeface="Helvetica Neue"/>
                <a:ea typeface="Helvetica Neue"/>
                <a:cs typeface="Helvetica Neue"/>
                <a:sym typeface="Helvetica Neue"/>
              </a:defRPr>
            </a:lvl5pPr>
            <a:lvl6pPr indent="-228600" lvl="5" marL="2743200" marR="0" rtl="0" algn="l">
              <a:spcBef>
                <a:spcPts val="3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6pPr>
            <a:lvl7pPr indent="-323850" lvl="6" marL="3200400" marR="0" rtl="0" algn="l">
              <a:spcBef>
                <a:spcPts val="300"/>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7pPr>
            <a:lvl8pPr indent="-323850" lvl="7" marL="3657600" marR="0" rtl="0" algn="l">
              <a:spcBef>
                <a:spcPts val="300"/>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8pPr>
            <a:lvl9pPr indent="-323850" lvl="8" marL="4114800" marR="0" rtl="0" algn="l">
              <a:spcBef>
                <a:spcPts val="300"/>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9pPr>
          </a:lstStyle>
          <a:p/>
        </p:txBody>
      </p:sp>
      <p:sp>
        <p:nvSpPr>
          <p:cNvPr id="45" name="Google Shape;45;p74"/>
          <p:cNvSpPr/>
          <p:nvPr/>
        </p:nvSpPr>
        <p:spPr>
          <a:xfrm>
            <a:off x="0" y="4356881"/>
            <a:ext cx="9144000" cy="754063"/>
          </a:xfrm>
          <a:prstGeom prst="rect">
            <a:avLst/>
          </a:prstGeom>
          <a:solidFill>
            <a:schemeClr val="dk1"/>
          </a:soli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pic>
        <p:nvPicPr>
          <p:cNvPr id="46" name="Google Shape;46;p74"/>
          <p:cNvPicPr preferRelativeResize="0"/>
          <p:nvPr/>
        </p:nvPicPr>
        <p:blipFill rotWithShape="1">
          <a:blip r:embed="rId1">
            <a:alphaModFix/>
          </a:blip>
          <a:srcRect b="0" l="0" r="0" t="0"/>
          <a:stretch/>
        </p:blipFill>
        <p:spPr>
          <a:xfrm>
            <a:off x="297219" y="3824671"/>
            <a:ext cx="579961" cy="1112897"/>
          </a:xfrm>
          <a:prstGeom prst="rect">
            <a:avLst/>
          </a:prstGeom>
          <a:noFill/>
          <a:ln>
            <a:noFill/>
          </a:ln>
        </p:spPr>
      </p:pic>
      <p:sp>
        <p:nvSpPr>
          <p:cNvPr id="47" name="Google Shape;47;p74"/>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A27E55"/>
              </a:buClr>
              <a:buSzPts val="3600"/>
              <a:buFont typeface="Rockwell"/>
              <a:buNone/>
              <a:defRPr b="0" i="0" sz="3600" u="none" cap="none" strike="noStrike">
                <a:solidFill>
                  <a:srgbClr val="A27E55"/>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48" name="Google Shape;48;p74"/>
          <p:cNvPicPr preferRelativeResize="0"/>
          <p:nvPr/>
        </p:nvPicPr>
        <p:blipFill rotWithShape="1">
          <a:blip r:embed="rId2">
            <a:alphaModFix/>
          </a:blip>
          <a:srcRect b="0" l="0" r="0" t="0"/>
          <a:stretch/>
        </p:blipFill>
        <p:spPr>
          <a:xfrm>
            <a:off x="6819266" y="4013390"/>
            <a:ext cx="2882086" cy="1441043"/>
          </a:xfrm>
          <a:prstGeom prst="rect">
            <a:avLst/>
          </a:prstGeom>
          <a:noFill/>
          <a:ln>
            <a:noFill/>
          </a:ln>
        </p:spPr>
      </p:pic>
      <p:sp>
        <p:nvSpPr>
          <p:cNvPr id="49" name="Google Shape;49;p74"/>
          <p:cNvSpPr txBox="1"/>
          <p:nvPr/>
        </p:nvSpPr>
        <p:spPr>
          <a:xfrm>
            <a:off x="926984" y="4503079"/>
            <a:ext cx="6581164"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lt1"/>
                </a:solidFill>
                <a:latin typeface="Calibri"/>
                <a:ea typeface="Calibri"/>
                <a:cs typeface="Calibri"/>
                <a:sym typeface="Calibri"/>
              </a:rPr>
              <a:t>©2021 by Dr.  Jim Alves-Foss and Dr. Jia Song. This document is licensed with a </a:t>
            </a:r>
            <a:endParaRPr/>
          </a:p>
          <a:p>
            <a:pPr indent="0" lvl="0" marL="0" marR="0" rtl="0" algn="ctr">
              <a:spcBef>
                <a:spcPts val="0"/>
              </a:spcBef>
              <a:spcAft>
                <a:spcPts val="0"/>
              </a:spcAft>
              <a:buNone/>
            </a:pPr>
            <a:r>
              <a:rPr lang="en-US" sz="1100" u="sng">
                <a:solidFill>
                  <a:schemeClr val="lt1"/>
                </a:solidFill>
                <a:latin typeface="Calibri"/>
                <a:ea typeface="Calibri"/>
                <a:cs typeface="Calibri"/>
                <a:sym typeface="Calibri"/>
                <a:hlinkClick r:id="rId3">
                  <a:extLst>
                    <a:ext uri="{A12FA001-AC4F-418D-AE19-62706E023703}">
                      <ahyp:hlinkClr val="tx"/>
                    </a:ext>
                  </a:extLst>
                </a:hlinkClick>
              </a:rPr>
              <a:t>Creative Commons Attribution-Non-Commercial-Share Alike 4.0 International License (CC BY-NC-SA 4.0)</a:t>
            </a:r>
            <a:endParaRPr sz="1100">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7"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tools.ietf.org/html/rfc791"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datatracker.ietf.org/doc/html/rfc768"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datatracker.ietf.org/doc/html/rfc793"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6.png"/><Relationship Id="rId6" Type="http://schemas.openxmlformats.org/officeDocument/2006/relationships/image" Target="../media/image9.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hyperlink" Target="https://www.snort.org/documents/snort-rule-infographic"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6.png"/><Relationship Id="rId6" Type="http://schemas.openxmlformats.org/officeDocument/2006/relationships/image" Target="../media/image9.jpg"/><Relationship Id="rId7" Type="http://schemas.openxmlformats.org/officeDocument/2006/relationships/image" Target="../media/image1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7.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hyperlink" Target="https://commons.wikimedia.org/w/index.php?curid=61795882" TargetMode="External"/><Relationship Id="rId4" Type="http://schemas.openxmlformats.org/officeDocument/2006/relationships/image" Target="../media/image13.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hyperlink" Target="https://www.kali.org/" TargetMode="External"/><Relationship Id="rId4" Type="http://schemas.openxmlformats.org/officeDocument/2006/relationships/hyperlink" Target="https://www.virtualbox.org/wiki/Downloads" TargetMode="External"/><Relationship Id="rId5" Type="http://schemas.openxmlformats.org/officeDocument/2006/relationships/hyperlink" Target="https://www.kali.org/docs/virtualization/install-virtualbox-guest-vm/"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hyperlink" Target="https://github.com/secdev/scapy"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title"/>
          </p:nvPr>
        </p:nvSpPr>
        <p:spPr>
          <a:xfrm>
            <a:off x="605259" y="1711614"/>
            <a:ext cx="6787214" cy="1170886"/>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3200"/>
              <a:buFont typeface="Rockwell"/>
              <a:buNone/>
            </a:pPr>
            <a:r>
              <a:rPr lang="en-US"/>
              <a:t>CYB 110</a:t>
            </a:r>
            <a:br>
              <a:rPr lang="en-US"/>
            </a:br>
            <a:r>
              <a:rPr lang="en-US"/>
              <a:t>CYBERSECURITY AND PRIVACY</a:t>
            </a:r>
            <a:br>
              <a:rPr lang="en-US"/>
            </a:br>
            <a:r>
              <a:rPr lang="en-US">
                <a:solidFill>
                  <a:srgbClr val="FFD966"/>
                </a:solidFill>
              </a:rPr>
              <a:t>MODULE 10 – NETWORK SECURITY</a:t>
            </a:r>
            <a:br>
              <a:rPr lang="en-US"/>
            </a:br>
            <a:br>
              <a:rPr lang="en-US"/>
            </a:br>
            <a:r>
              <a:rPr lang="en-US" sz="2000"/>
              <a:t>JIM ALVES-FOSS AND JIA SONG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0"/>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ISO MODEL (2)</a:t>
            </a:r>
            <a:endParaRPr/>
          </a:p>
        </p:txBody>
      </p:sp>
      <p:sp>
        <p:nvSpPr>
          <p:cNvPr id="221" name="Google Shape;221;p10"/>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Layers of the ISO/OSI Hierarchy</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Physical Layer </a:t>
            </a:r>
            <a:endParaRPr>
              <a:solidFill>
                <a:schemeClr val="dk1"/>
              </a:solidFill>
            </a:endParaRPr>
          </a:p>
          <a:p>
            <a:pPr indent="-123444" lvl="2" marL="514350" rtl="0" algn="l">
              <a:lnSpc>
                <a:spcPct val="120000"/>
              </a:lnSpc>
              <a:spcBef>
                <a:spcPts val="900"/>
              </a:spcBef>
              <a:spcAft>
                <a:spcPts val="0"/>
              </a:spcAft>
              <a:buClr>
                <a:schemeClr val="dk1"/>
              </a:buClr>
              <a:buSzPts val="1300"/>
              <a:buChar char="▪"/>
            </a:pPr>
            <a:r>
              <a:rPr lang="en-US">
                <a:solidFill>
                  <a:schemeClr val="dk1"/>
                </a:solidFill>
              </a:rPr>
              <a:t>This layer is responsible for defining the method of transmitting bits of information across a transmission medium. This layer includes mechanical electrical, functional and procedural specifications. Examples of such standards are EIA-232-D (RS-232), Ethernet, Modem Standards.</a:t>
            </a:r>
            <a:endParaRPr>
              <a:solidFill>
                <a:schemeClr val="dk1"/>
              </a:solidFill>
            </a:endParaRPr>
          </a:p>
          <a:p>
            <a:pPr indent="-171450" lvl="1" marL="377190" rtl="0" algn="l">
              <a:lnSpc>
                <a:spcPct val="95000"/>
              </a:lnSpc>
              <a:spcBef>
                <a:spcPts val="450"/>
              </a:spcBef>
              <a:spcAft>
                <a:spcPts val="0"/>
              </a:spcAft>
              <a:buClr>
                <a:schemeClr val="dk1"/>
              </a:buClr>
              <a:buSzPts val="1800"/>
              <a:buChar char="▪"/>
            </a:pPr>
            <a:r>
              <a:rPr lang="en-US">
                <a:solidFill>
                  <a:schemeClr val="dk1"/>
                </a:solidFill>
              </a:rPr>
              <a:t>Data Link Layer</a:t>
            </a:r>
            <a:endParaRPr>
              <a:solidFill>
                <a:schemeClr val="dk1"/>
              </a:solidFill>
            </a:endParaRPr>
          </a:p>
          <a:p>
            <a:pPr indent="-123444" lvl="2" marL="514350" rtl="0" algn="l">
              <a:lnSpc>
                <a:spcPct val="120000"/>
              </a:lnSpc>
              <a:spcBef>
                <a:spcPts val="900"/>
              </a:spcBef>
              <a:spcAft>
                <a:spcPts val="0"/>
              </a:spcAft>
              <a:buClr>
                <a:schemeClr val="dk1"/>
              </a:buClr>
              <a:buSzPts val="1300"/>
              <a:buChar char="▪"/>
            </a:pPr>
            <a:r>
              <a:rPr lang="en-US">
                <a:solidFill>
                  <a:schemeClr val="dk1"/>
                </a:solidFill>
              </a:rPr>
              <a:t>This layer is responsible for managing transmission of information across a single communication link. It attempts to add reliability, flow and error control, and communication management (HDLC, LAP-B)</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1"/>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ISO MODEL (3)</a:t>
            </a:r>
            <a:endParaRPr/>
          </a:p>
        </p:txBody>
      </p:sp>
      <p:sp>
        <p:nvSpPr>
          <p:cNvPr id="228" name="Google Shape;228;p11"/>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171450" lvl="1" marL="377190" rtl="0" algn="l">
              <a:lnSpc>
                <a:spcPct val="95000"/>
              </a:lnSpc>
              <a:spcBef>
                <a:spcPts val="0"/>
              </a:spcBef>
              <a:spcAft>
                <a:spcPts val="0"/>
              </a:spcAft>
              <a:buClr>
                <a:schemeClr val="dk1"/>
              </a:buClr>
              <a:buSzPts val="1800"/>
              <a:buChar char="▪"/>
            </a:pPr>
            <a:r>
              <a:rPr lang="en-US">
                <a:solidFill>
                  <a:schemeClr val="dk1"/>
                </a:solidFill>
              </a:rPr>
              <a:t>Network Layer</a:t>
            </a:r>
            <a:endParaRPr>
              <a:solidFill>
                <a:schemeClr val="dk1"/>
              </a:solidFill>
            </a:endParaRPr>
          </a:p>
          <a:p>
            <a:pPr indent="-123444" lvl="2" marL="514350" rtl="0" algn="l">
              <a:lnSpc>
                <a:spcPct val="120000"/>
              </a:lnSpc>
              <a:spcBef>
                <a:spcPts val="900"/>
              </a:spcBef>
              <a:spcAft>
                <a:spcPts val="0"/>
              </a:spcAft>
              <a:buClr>
                <a:schemeClr val="dk1"/>
              </a:buClr>
              <a:buSzPts val="1300"/>
              <a:buChar char="▪"/>
            </a:pPr>
            <a:r>
              <a:rPr lang="en-US">
                <a:solidFill>
                  <a:schemeClr val="dk1"/>
                </a:solidFill>
              </a:rPr>
              <a:t>This layer is responsible for providing communication between two hosts across a  communication network. It provides the interface such that higher layers need not know about the underlying topology. It provides connection management, routing, and error and flow control. (X.25 is best known protocol, DoD’s IP fits in here too).</a:t>
            </a:r>
            <a:endParaRPr>
              <a:solidFill>
                <a:schemeClr val="dk1"/>
              </a:solidFill>
            </a:endParaRPr>
          </a:p>
          <a:p>
            <a:pPr indent="-171450" lvl="1" marL="377190" rtl="0" algn="l">
              <a:lnSpc>
                <a:spcPct val="95000"/>
              </a:lnSpc>
              <a:spcBef>
                <a:spcPts val="450"/>
              </a:spcBef>
              <a:spcAft>
                <a:spcPts val="0"/>
              </a:spcAft>
              <a:buClr>
                <a:schemeClr val="dk1"/>
              </a:buClr>
              <a:buSzPts val="1800"/>
              <a:buChar char="▪"/>
            </a:pPr>
            <a:r>
              <a:rPr lang="en-US">
                <a:solidFill>
                  <a:schemeClr val="dk1"/>
                </a:solidFill>
              </a:rPr>
              <a:t>Transport Layer</a:t>
            </a:r>
            <a:endParaRPr>
              <a:solidFill>
                <a:schemeClr val="dk1"/>
              </a:solidFill>
            </a:endParaRPr>
          </a:p>
          <a:p>
            <a:pPr indent="-123444" lvl="2" marL="514350" rtl="0" algn="l">
              <a:lnSpc>
                <a:spcPct val="120000"/>
              </a:lnSpc>
              <a:spcBef>
                <a:spcPts val="900"/>
              </a:spcBef>
              <a:spcAft>
                <a:spcPts val="0"/>
              </a:spcAft>
              <a:buClr>
                <a:schemeClr val="dk1"/>
              </a:buClr>
              <a:buSzPts val="1300"/>
              <a:buChar char="▪"/>
            </a:pPr>
            <a:r>
              <a:rPr lang="en-US">
                <a:solidFill>
                  <a:schemeClr val="dk1"/>
                </a:solidFill>
              </a:rPr>
              <a:t>Provides reliable end-to-end communication between processes on hosts. Ensures error-free delivery and sequencing and provides connection management. (DoD’s TCP best known).</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2"/>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ISO MODEL (4)</a:t>
            </a:r>
            <a:endParaRPr/>
          </a:p>
        </p:txBody>
      </p:sp>
      <p:sp>
        <p:nvSpPr>
          <p:cNvPr id="235" name="Google Shape;235;p12"/>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171450" lvl="1" marL="377190" rtl="0" algn="l">
              <a:lnSpc>
                <a:spcPct val="95000"/>
              </a:lnSpc>
              <a:spcBef>
                <a:spcPts val="0"/>
              </a:spcBef>
              <a:spcAft>
                <a:spcPts val="0"/>
              </a:spcAft>
              <a:buClr>
                <a:schemeClr val="dk1"/>
              </a:buClr>
              <a:buSzPts val="1800"/>
              <a:buChar char="▪"/>
            </a:pPr>
            <a:r>
              <a:rPr lang="en-US">
                <a:solidFill>
                  <a:schemeClr val="dk1"/>
                </a:solidFill>
              </a:rPr>
              <a:t>Session Layer</a:t>
            </a:r>
            <a:endParaRPr>
              <a:solidFill>
                <a:schemeClr val="dk1"/>
              </a:solidFill>
            </a:endParaRPr>
          </a:p>
          <a:p>
            <a:pPr indent="-123444" lvl="2" marL="514350" rtl="0" algn="l">
              <a:lnSpc>
                <a:spcPct val="120000"/>
              </a:lnSpc>
              <a:spcBef>
                <a:spcPts val="900"/>
              </a:spcBef>
              <a:spcAft>
                <a:spcPts val="0"/>
              </a:spcAft>
              <a:buClr>
                <a:schemeClr val="dk1"/>
              </a:buClr>
              <a:buSzPts val="1300"/>
              <a:buChar char="▪"/>
            </a:pPr>
            <a:r>
              <a:rPr lang="en-US">
                <a:solidFill>
                  <a:schemeClr val="dk1"/>
                </a:solidFill>
              </a:rPr>
              <a:t>Provides ability to control flow of information (the dialogue) between end users, grouping of data and checkpointing for error-recovery.</a:t>
            </a:r>
            <a:endParaRPr>
              <a:solidFill>
                <a:schemeClr val="dk1"/>
              </a:solidFill>
            </a:endParaRPr>
          </a:p>
          <a:p>
            <a:pPr indent="-171450" lvl="1" marL="377190" rtl="0" algn="l">
              <a:lnSpc>
                <a:spcPct val="95000"/>
              </a:lnSpc>
              <a:spcBef>
                <a:spcPts val="450"/>
              </a:spcBef>
              <a:spcAft>
                <a:spcPts val="0"/>
              </a:spcAft>
              <a:buClr>
                <a:schemeClr val="dk1"/>
              </a:buClr>
              <a:buSzPts val="1800"/>
              <a:buChar char="▪"/>
            </a:pPr>
            <a:r>
              <a:rPr lang="en-US">
                <a:solidFill>
                  <a:schemeClr val="dk1"/>
                </a:solidFill>
              </a:rPr>
              <a:t>Presentation Layer</a:t>
            </a:r>
            <a:endParaRPr>
              <a:solidFill>
                <a:schemeClr val="dk1"/>
              </a:solidFill>
            </a:endParaRPr>
          </a:p>
          <a:p>
            <a:pPr indent="-123444" lvl="2" marL="514350" rtl="0" algn="l">
              <a:lnSpc>
                <a:spcPct val="120000"/>
              </a:lnSpc>
              <a:spcBef>
                <a:spcPts val="900"/>
              </a:spcBef>
              <a:spcAft>
                <a:spcPts val="0"/>
              </a:spcAft>
              <a:buClr>
                <a:schemeClr val="dk1"/>
              </a:buClr>
              <a:buSzPts val="1300"/>
              <a:buChar char="▪"/>
            </a:pPr>
            <a:r>
              <a:rPr lang="en-US">
                <a:solidFill>
                  <a:schemeClr val="dk1"/>
                </a:solidFill>
              </a:rPr>
              <a:t>This layer manages the syntax of the data being transmitted. It is responsible for conversion between different formats and representations. (e.g., virtual terminals, cryptography)</a:t>
            </a:r>
            <a:endParaRPr>
              <a:solidFill>
                <a:schemeClr val="dk1"/>
              </a:solidFill>
            </a:endParaRPr>
          </a:p>
          <a:p>
            <a:pPr indent="-171450" lvl="1" marL="377190" rtl="0" algn="l">
              <a:lnSpc>
                <a:spcPct val="95000"/>
              </a:lnSpc>
              <a:spcBef>
                <a:spcPts val="450"/>
              </a:spcBef>
              <a:spcAft>
                <a:spcPts val="0"/>
              </a:spcAft>
              <a:buClr>
                <a:schemeClr val="dk1"/>
              </a:buClr>
              <a:buSzPts val="1800"/>
              <a:buChar char="▪"/>
            </a:pPr>
            <a:r>
              <a:rPr lang="en-US">
                <a:solidFill>
                  <a:schemeClr val="dk1"/>
                </a:solidFill>
              </a:rPr>
              <a:t>Application Layer</a:t>
            </a:r>
            <a:endParaRPr>
              <a:solidFill>
                <a:schemeClr val="dk1"/>
              </a:solidFill>
            </a:endParaRPr>
          </a:p>
          <a:p>
            <a:pPr indent="-123444" lvl="2" marL="514350" rtl="0" algn="l">
              <a:lnSpc>
                <a:spcPct val="120000"/>
              </a:lnSpc>
              <a:spcBef>
                <a:spcPts val="900"/>
              </a:spcBef>
              <a:spcAft>
                <a:spcPts val="0"/>
              </a:spcAft>
              <a:buClr>
                <a:schemeClr val="dk1"/>
              </a:buClr>
              <a:buSzPts val="1300"/>
              <a:buChar char="▪"/>
            </a:pPr>
            <a:r>
              <a:rPr lang="en-US">
                <a:solidFill>
                  <a:schemeClr val="dk1"/>
                </a:solidFill>
              </a:rPr>
              <a:t>This layer provides management functions to support distributed applications utilizing the OSI environment.</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3"/>
          <p:cNvSpPr txBox="1"/>
          <p:nvPr>
            <p:ph type="title"/>
          </p:nvPr>
        </p:nvSpPr>
        <p:spPr>
          <a:xfrm>
            <a:off x="628650" y="237961"/>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DOD MODEL</a:t>
            </a:r>
            <a:endParaRPr/>
          </a:p>
        </p:txBody>
      </p:sp>
      <p:sp>
        <p:nvSpPr>
          <p:cNvPr id="242" name="Google Shape;242;p13"/>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sz="1900">
                <a:solidFill>
                  <a:schemeClr val="dk1"/>
                </a:solidFill>
              </a:rPr>
              <a:t>DOD  (TCP/IP) Network Stack </a:t>
            </a:r>
            <a:endParaRPr sz="1900">
              <a:solidFill>
                <a:schemeClr val="dk1"/>
              </a:solidFill>
            </a:endParaRPr>
          </a:p>
          <a:p>
            <a:pPr indent="-158750" lvl="1" marL="377190" rtl="0" algn="l">
              <a:lnSpc>
                <a:spcPct val="95000"/>
              </a:lnSpc>
              <a:spcBef>
                <a:spcPts val="900"/>
              </a:spcBef>
              <a:spcAft>
                <a:spcPts val="0"/>
              </a:spcAft>
              <a:buClr>
                <a:schemeClr val="dk1"/>
              </a:buClr>
              <a:buSzPts val="1600"/>
              <a:buChar char="▪"/>
            </a:pPr>
            <a:r>
              <a:rPr lang="en-US" sz="1600">
                <a:solidFill>
                  <a:schemeClr val="dk1"/>
                </a:solidFill>
              </a:rPr>
              <a:t>Developed in the 1970s</a:t>
            </a:r>
            <a:endParaRPr sz="1600">
              <a:solidFill>
                <a:schemeClr val="dk1"/>
              </a:solidFill>
            </a:endParaRPr>
          </a:p>
          <a:p>
            <a:pPr indent="-158750" lvl="1" marL="377190" rtl="0" algn="l">
              <a:lnSpc>
                <a:spcPct val="95000"/>
              </a:lnSpc>
              <a:spcBef>
                <a:spcPts val="900"/>
              </a:spcBef>
              <a:spcAft>
                <a:spcPts val="0"/>
              </a:spcAft>
              <a:buClr>
                <a:schemeClr val="dk1"/>
              </a:buClr>
              <a:buSzPts val="1600"/>
              <a:buChar char="▪"/>
            </a:pPr>
            <a:r>
              <a:rPr lang="en-US" sz="1600">
                <a:solidFill>
                  <a:schemeClr val="dk1"/>
                </a:solidFill>
              </a:rPr>
              <a:t>Part of project that grew into the modern internet</a:t>
            </a:r>
            <a:endParaRPr sz="1600">
              <a:solidFill>
                <a:schemeClr val="dk1"/>
              </a:solidFill>
            </a:endParaRPr>
          </a:p>
          <a:p>
            <a:pPr indent="-57150" lvl="1" marL="377190" rtl="0" algn="l">
              <a:lnSpc>
                <a:spcPct val="95000"/>
              </a:lnSpc>
              <a:spcBef>
                <a:spcPts val="900"/>
              </a:spcBef>
              <a:spcAft>
                <a:spcPts val="0"/>
              </a:spcAft>
              <a:buSzPts val="1800"/>
              <a:buNone/>
            </a:pPr>
            <a:r>
              <a:t/>
            </a:r>
            <a:endParaRPr/>
          </a:p>
        </p:txBody>
      </p:sp>
      <p:graphicFrame>
        <p:nvGraphicFramePr>
          <p:cNvPr id="243" name="Google Shape;243;p13"/>
          <p:cNvGraphicFramePr/>
          <p:nvPr/>
        </p:nvGraphicFramePr>
        <p:xfrm>
          <a:off x="1822988" y="2210511"/>
          <a:ext cx="3000000" cy="3000000"/>
        </p:xfrm>
        <a:graphic>
          <a:graphicData uri="http://schemas.openxmlformats.org/drawingml/2006/table">
            <a:tbl>
              <a:tblPr bandRow="1" firstRow="1">
                <a:noFill/>
                <a:tableStyleId>{0E19C954-3528-46FC-86B0-9588B159B279}</a:tableStyleId>
              </a:tblPr>
              <a:tblGrid>
                <a:gridCol w="2416150"/>
                <a:gridCol w="2416150"/>
                <a:gridCol w="2416150"/>
              </a:tblGrid>
              <a:tr h="281950">
                <a:tc>
                  <a:txBody>
                    <a:bodyPr/>
                    <a:lstStyle/>
                    <a:p>
                      <a:pPr indent="0" lvl="0" marL="0" marR="0" rtl="0" algn="l">
                        <a:spcBef>
                          <a:spcPts val="0"/>
                        </a:spcBef>
                        <a:spcAft>
                          <a:spcPts val="0"/>
                        </a:spcAft>
                        <a:buNone/>
                      </a:pPr>
                      <a:r>
                        <a:rPr b="1" lang="en-US" sz="1400" u="none" cap="none" strike="noStrike"/>
                        <a:t>DoD Layers</a:t>
                      </a:r>
                      <a:endParaRPr b="1"/>
                    </a:p>
                  </a:txBody>
                  <a:tcPr marT="34300" marB="34300" marR="68575" marL="68575"/>
                </a:tc>
                <a:tc>
                  <a:txBody>
                    <a:bodyPr/>
                    <a:lstStyle/>
                    <a:p>
                      <a:pPr indent="0" lvl="0" marL="0" marR="0" rtl="0" algn="l">
                        <a:spcBef>
                          <a:spcPts val="0"/>
                        </a:spcBef>
                        <a:spcAft>
                          <a:spcPts val="0"/>
                        </a:spcAft>
                        <a:buNone/>
                      </a:pPr>
                      <a:r>
                        <a:rPr b="1" lang="en-US" sz="1400"/>
                        <a:t>ISO Layers</a:t>
                      </a:r>
                      <a:endParaRPr b="1"/>
                    </a:p>
                  </a:txBody>
                  <a:tcPr marT="34300" marB="34300" marR="68575" marL="68575"/>
                </a:tc>
                <a:tc>
                  <a:txBody>
                    <a:bodyPr/>
                    <a:lstStyle/>
                    <a:p>
                      <a:pPr indent="0" lvl="0" marL="0" marR="0" rtl="0" algn="l">
                        <a:spcBef>
                          <a:spcPts val="0"/>
                        </a:spcBef>
                        <a:spcAft>
                          <a:spcPts val="0"/>
                        </a:spcAft>
                        <a:buNone/>
                      </a:pPr>
                      <a:r>
                        <a:rPr b="1" lang="en-US" sz="1400"/>
                        <a:t>Protocols</a:t>
                      </a:r>
                      <a:endParaRPr b="1"/>
                    </a:p>
                  </a:txBody>
                  <a:tcPr marT="34300" marB="34300" marR="68575" marL="68575"/>
                </a:tc>
              </a:tr>
              <a:tr h="495325">
                <a:tc>
                  <a:txBody>
                    <a:bodyPr/>
                    <a:lstStyle/>
                    <a:p>
                      <a:pPr indent="0" lvl="0" marL="0" marR="0" rtl="0" algn="l">
                        <a:spcBef>
                          <a:spcPts val="0"/>
                        </a:spcBef>
                        <a:spcAft>
                          <a:spcPts val="0"/>
                        </a:spcAft>
                        <a:buNone/>
                      </a:pPr>
                      <a:r>
                        <a:rPr lang="en-US" sz="1400"/>
                        <a:t>Process Layer</a:t>
                      </a:r>
                      <a:endParaRPr/>
                    </a:p>
                  </a:txBody>
                  <a:tcPr marT="34300" marB="34300" marR="68575" marL="68575" anchor="ctr"/>
                </a:tc>
                <a:tc>
                  <a:txBody>
                    <a:bodyPr/>
                    <a:lstStyle/>
                    <a:p>
                      <a:pPr indent="0" lvl="0" marL="0" marR="0" rtl="0" algn="l">
                        <a:spcBef>
                          <a:spcPts val="0"/>
                        </a:spcBef>
                        <a:spcAft>
                          <a:spcPts val="0"/>
                        </a:spcAft>
                        <a:buNone/>
                      </a:pPr>
                      <a:r>
                        <a:rPr lang="en-US" sz="1400"/>
                        <a:t>Applicatio</a:t>
                      </a:r>
                      <a:r>
                        <a:rPr lang="en-US" sz="1400"/>
                        <a:t>n Layer</a:t>
                      </a:r>
                      <a:endParaRPr sz="1400"/>
                    </a:p>
                  </a:txBody>
                  <a:tcPr marT="34300" marB="34300" marR="68575" marL="68575" anchor="ctr"/>
                </a:tc>
                <a:tc>
                  <a:txBody>
                    <a:bodyPr/>
                    <a:lstStyle/>
                    <a:p>
                      <a:pPr indent="0" lvl="0" marL="0" marR="0" rtl="0" algn="l">
                        <a:spcBef>
                          <a:spcPts val="0"/>
                        </a:spcBef>
                        <a:spcAft>
                          <a:spcPts val="0"/>
                        </a:spcAft>
                        <a:buNone/>
                      </a:pPr>
                      <a:r>
                        <a:rPr lang="en-US" sz="1400"/>
                        <a:t>SMTP, HTTP, FTP, etc.</a:t>
                      </a:r>
                      <a:endParaRPr/>
                    </a:p>
                  </a:txBody>
                  <a:tcPr marT="34300" marB="34300" marR="68575" marL="68575" anchor="ctr"/>
                </a:tc>
              </a:tr>
              <a:tr h="302000">
                <a:tc>
                  <a:txBody>
                    <a:bodyPr/>
                    <a:lstStyle/>
                    <a:p>
                      <a:pPr indent="0" lvl="0" marL="0" marR="0" rtl="0" algn="l">
                        <a:spcBef>
                          <a:spcPts val="0"/>
                        </a:spcBef>
                        <a:spcAft>
                          <a:spcPts val="0"/>
                        </a:spcAft>
                        <a:buNone/>
                      </a:pPr>
                      <a:r>
                        <a:rPr lang="en-US" sz="1400"/>
                        <a:t>Host-to-host Layer</a:t>
                      </a:r>
                      <a:endParaRPr/>
                    </a:p>
                  </a:txBody>
                  <a:tcPr marT="34300" marB="34300" marR="68575" marL="68575" anchor="ctr"/>
                </a:tc>
                <a:tc>
                  <a:txBody>
                    <a:bodyPr/>
                    <a:lstStyle/>
                    <a:p>
                      <a:pPr indent="0" lvl="0" marL="0" marR="0" rtl="0" algn="l">
                        <a:spcBef>
                          <a:spcPts val="0"/>
                        </a:spcBef>
                        <a:spcAft>
                          <a:spcPts val="0"/>
                        </a:spcAft>
                        <a:buNone/>
                      </a:pPr>
                      <a:r>
                        <a:rPr lang="en-US" sz="1400"/>
                        <a:t>Transport Layer</a:t>
                      </a:r>
                      <a:endParaRPr/>
                    </a:p>
                  </a:txBody>
                  <a:tcPr marT="34300" marB="34300" marR="68575" marL="68575" anchor="ctr"/>
                </a:tc>
                <a:tc>
                  <a:txBody>
                    <a:bodyPr/>
                    <a:lstStyle/>
                    <a:p>
                      <a:pPr indent="0" lvl="0" marL="0" marR="0" rtl="0" algn="l">
                        <a:spcBef>
                          <a:spcPts val="0"/>
                        </a:spcBef>
                        <a:spcAft>
                          <a:spcPts val="0"/>
                        </a:spcAft>
                        <a:buNone/>
                      </a:pPr>
                      <a:r>
                        <a:rPr lang="en-US" sz="1400"/>
                        <a:t>TCP, UDP</a:t>
                      </a:r>
                      <a:endParaRPr/>
                    </a:p>
                  </a:txBody>
                  <a:tcPr marT="34300" marB="34300" marR="68575" marL="68575" anchor="ctr"/>
                </a:tc>
              </a:tr>
              <a:tr h="302000">
                <a:tc>
                  <a:txBody>
                    <a:bodyPr/>
                    <a:lstStyle/>
                    <a:p>
                      <a:pPr indent="0" lvl="0" marL="0" marR="0" rtl="0" algn="l">
                        <a:spcBef>
                          <a:spcPts val="0"/>
                        </a:spcBef>
                        <a:spcAft>
                          <a:spcPts val="0"/>
                        </a:spcAft>
                        <a:buNone/>
                      </a:pPr>
                      <a:r>
                        <a:rPr lang="en-US" sz="1400"/>
                        <a:t>Internet Layer</a:t>
                      </a:r>
                      <a:endParaRPr/>
                    </a:p>
                  </a:txBody>
                  <a:tcPr marT="34300" marB="34300" marR="68575" marL="68575" anchor="ctr"/>
                </a:tc>
                <a:tc>
                  <a:txBody>
                    <a:bodyPr/>
                    <a:lstStyle/>
                    <a:p>
                      <a:pPr indent="0" lvl="0" marL="0" marR="0" rtl="0" algn="l">
                        <a:spcBef>
                          <a:spcPts val="0"/>
                        </a:spcBef>
                        <a:spcAft>
                          <a:spcPts val="0"/>
                        </a:spcAft>
                        <a:buNone/>
                      </a:pPr>
                      <a:r>
                        <a:rPr lang="en-US" sz="1400"/>
                        <a:t>Network Layer</a:t>
                      </a:r>
                      <a:endParaRPr/>
                    </a:p>
                  </a:txBody>
                  <a:tcPr marT="34300" marB="34300" marR="68575" marL="68575" anchor="ctr"/>
                </a:tc>
                <a:tc>
                  <a:txBody>
                    <a:bodyPr/>
                    <a:lstStyle/>
                    <a:p>
                      <a:pPr indent="0" lvl="0" marL="0" marR="0" rtl="0" algn="l">
                        <a:spcBef>
                          <a:spcPts val="0"/>
                        </a:spcBef>
                        <a:spcAft>
                          <a:spcPts val="0"/>
                        </a:spcAft>
                        <a:buNone/>
                      </a:pPr>
                      <a:r>
                        <a:rPr lang="en-US" sz="1400"/>
                        <a:t>IP. ICMP, IGMP</a:t>
                      </a:r>
                      <a:endParaRPr/>
                    </a:p>
                  </a:txBody>
                  <a:tcPr marT="34300" marB="34300" marR="68575" marL="68575" anchor="ctr"/>
                </a:tc>
              </a:tr>
              <a:tr h="495325">
                <a:tc rowSpan="2">
                  <a:txBody>
                    <a:bodyPr/>
                    <a:lstStyle/>
                    <a:p>
                      <a:pPr indent="0" lvl="0" marL="0" marR="0" rtl="0" algn="l">
                        <a:spcBef>
                          <a:spcPts val="0"/>
                        </a:spcBef>
                        <a:spcAft>
                          <a:spcPts val="0"/>
                        </a:spcAft>
                        <a:buNone/>
                      </a:pPr>
                      <a:r>
                        <a:rPr lang="en-US" sz="1400"/>
                        <a:t>Network Access Layer</a:t>
                      </a:r>
                      <a:endParaRPr/>
                    </a:p>
                  </a:txBody>
                  <a:tcPr marT="34300" marB="34300" marR="68575" marL="68575" anchor="ctr"/>
                </a:tc>
                <a:tc>
                  <a:txBody>
                    <a:bodyPr/>
                    <a:lstStyle/>
                    <a:p>
                      <a:pPr indent="0" lvl="0" marL="0" marR="0" rtl="0" algn="l">
                        <a:spcBef>
                          <a:spcPts val="0"/>
                        </a:spcBef>
                        <a:spcAft>
                          <a:spcPts val="0"/>
                        </a:spcAft>
                        <a:buNone/>
                      </a:pPr>
                      <a:r>
                        <a:rPr lang="en-US" sz="1400"/>
                        <a:t>Logical Link Layer</a:t>
                      </a:r>
                      <a:endParaRPr/>
                    </a:p>
                  </a:txBody>
                  <a:tcPr marT="34300" marB="34300" marR="68575" marL="68575" anchor="ctr"/>
                </a:tc>
                <a:tc>
                  <a:txBody>
                    <a:bodyPr/>
                    <a:lstStyle/>
                    <a:p>
                      <a:pPr indent="0" lvl="0" marL="0" marR="0" rtl="0" algn="l">
                        <a:spcBef>
                          <a:spcPts val="0"/>
                        </a:spcBef>
                        <a:spcAft>
                          <a:spcPts val="0"/>
                        </a:spcAft>
                        <a:buNone/>
                      </a:pPr>
                      <a:r>
                        <a:rPr lang="en-US" sz="1400"/>
                        <a:t>Device Drivers (IEEE802.x)</a:t>
                      </a:r>
                      <a:endParaRPr/>
                    </a:p>
                  </a:txBody>
                  <a:tcPr marT="34300" marB="34300" marR="68575" marL="68575" anchor="ctr"/>
                </a:tc>
              </a:tr>
              <a:tr h="302000">
                <a:tc vMerge="1"/>
                <a:tc>
                  <a:txBody>
                    <a:bodyPr/>
                    <a:lstStyle/>
                    <a:p>
                      <a:pPr indent="0" lvl="0" marL="0" marR="0" rtl="0" algn="l">
                        <a:spcBef>
                          <a:spcPts val="0"/>
                        </a:spcBef>
                        <a:spcAft>
                          <a:spcPts val="0"/>
                        </a:spcAft>
                        <a:buNone/>
                      </a:pPr>
                      <a:r>
                        <a:rPr lang="en-US" sz="1400"/>
                        <a:t>Physical Layer</a:t>
                      </a:r>
                      <a:endParaRPr/>
                    </a:p>
                  </a:txBody>
                  <a:tcPr marT="34300" marB="34300" marR="68575" marL="68575" anchor="ctr"/>
                </a:tc>
                <a:tc>
                  <a:txBody>
                    <a:bodyPr/>
                    <a:lstStyle/>
                    <a:p>
                      <a:pPr indent="0" lvl="0" marL="0" marR="0" rtl="0" algn="l">
                        <a:spcBef>
                          <a:spcPts val="0"/>
                        </a:spcBef>
                        <a:spcAft>
                          <a:spcPts val="0"/>
                        </a:spcAft>
                        <a:buNone/>
                      </a:pPr>
                      <a:r>
                        <a:rPr lang="en-US" sz="1400"/>
                        <a:t>Network Adapters</a:t>
                      </a:r>
                      <a:endParaRPr/>
                    </a:p>
                  </a:txBody>
                  <a:tcPr marT="34300" marB="34300" marR="68575" marL="6857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4"/>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ENCAPSULATION</a:t>
            </a:r>
            <a:endParaRPr/>
          </a:p>
        </p:txBody>
      </p:sp>
      <p:sp>
        <p:nvSpPr>
          <p:cNvPr id="250" name="Google Shape;250;p14"/>
          <p:cNvSpPr txBox="1"/>
          <p:nvPr>
            <p:ph idx="1" type="body"/>
          </p:nvPr>
        </p:nvSpPr>
        <p:spPr>
          <a:xfrm>
            <a:off x="1614488" y="1033397"/>
            <a:ext cx="5915025"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For any layered network model, encapsulation is key. For example, for an http request:</a:t>
            </a:r>
            <a:endParaRPr>
              <a:solidFill>
                <a:schemeClr val="dk1"/>
              </a:solidFill>
            </a:endParaRPr>
          </a:p>
        </p:txBody>
      </p:sp>
      <p:sp>
        <p:nvSpPr>
          <p:cNvPr descr="Sample http packet" id="251" name="Google Shape;251;p14" title="HTTP Packet"/>
          <p:cNvSpPr/>
          <p:nvPr/>
        </p:nvSpPr>
        <p:spPr>
          <a:xfrm>
            <a:off x="3618860" y="1859797"/>
            <a:ext cx="743918" cy="348712"/>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Calibri"/>
                <a:ea typeface="Calibri"/>
                <a:cs typeface="Calibri"/>
                <a:sym typeface="Calibri"/>
              </a:rPr>
              <a:t>HTTP</a:t>
            </a:r>
            <a:endParaRPr/>
          </a:p>
        </p:txBody>
      </p:sp>
      <p:grpSp>
        <p:nvGrpSpPr>
          <p:cNvPr descr="TCP Header prepended to HTTP packet." id="252" name="Google Shape;252;p14" title="TCP Wrapped HTTP packet"/>
          <p:cNvGrpSpPr/>
          <p:nvPr/>
        </p:nvGrpSpPr>
        <p:grpSpPr>
          <a:xfrm>
            <a:off x="2874941" y="2552048"/>
            <a:ext cx="1487837" cy="348713"/>
            <a:chOff x="2696706" y="3125491"/>
            <a:chExt cx="1983782" cy="464950"/>
          </a:xfrm>
        </p:grpSpPr>
        <p:sp>
          <p:nvSpPr>
            <p:cNvPr id="253" name="Google Shape;253;p14"/>
            <p:cNvSpPr/>
            <p:nvPr/>
          </p:nvSpPr>
          <p:spPr>
            <a:xfrm>
              <a:off x="3688597" y="3125492"/>
              <a:ext cx="991891" cy="464949"/>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Calibri"/>
                  <a:ea typeface="Calibri"/>
                  <a:cs typeface="Calibri"/>
                  <a:sym typeface="Calibri"/>
                </a:rPr>
                <a:t>HTTP</a:t>
              </a:r>
              <a:endParaRPr/>
            </a:p>
          </p:txBody>
        </p:sp>
        <p:sp>
          <p:nvSpPr>
            <p:cNvPr id="254" name="Google Shape;254;p14"/>
            <p:cNvSpPr/>
            <p:nvPr/>
          </p:nvSpPr>
          <p:spPr>
            <a:xfrm>
              <a:off x="2696706" y="3125491"/>
              <a:ext cx="991891" cy="464949"/>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Calibri"/>
                  <a:ea typeface="Calibri"/>
                  <a:cs typeface="Calibri"/>
                  <a:sym typeface="Calibri"/>
                </a:rPr>
                <a:t>TCP Header</a:t>
              </a:r>
              <a:endParaRPr/>
            </a:p>
          </p:txBody>
        </p:sp>
      </p:grpSp>
      <p:grpSp>
        <p:nvGrpSpPr>
          <p:cNvPr descr="IP Header prepended to from of TCP packet (which contains TCP header prepedned to HTTP packet)" id="255" name="Google Shape;255;p14" title="IP Wrapped TCP Packet"/>
          <p:cNvGrpSpPr/>
          <p:nvPr/>
        </p:nvGrpSpPr>
        <p:grpSpPr>
          <a:xfrm>
            <a:off x="2131023" y="3339884"/>
            <a:ext cx="2231755" cy="350014"/>
            <a:chOff x="1704815" y="3817747"/>
            <a:chExt cx="2975673" cy="466685"/>
          </a:xfrm>
        </p:grpSpPr>
        <p:sp>
          <p:nvSpPr>
            <p:cNvPr id="256" name="Google Shape;256;p14"/>
            <p:cNvSpPr/>
            <p:nvPr/>
          </p:nvSpPr>
          <p:spPr>
            <a:xfrm>
              <a:off x="3688597" y="3819483"/>
              <a:ext cx="991891" cy="464949"/>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Calibri"/>
                  <a:ea typeface="Calibri"/>
                  <a:cs typeface="Calibri"/>
                  <a:sym typeface="Calibri"/>
                </a:rPr>
                <a:t>HTTP</a:t>
              </a:r>
              <a:endParaRPr/>
            </a:p>
          </p:txBody>
        </p:sp>
        <p:sp>
          <p:nvSpPr>
            <p:cNvPr id="257" name="Google Shape;257;p14"/>
            <p:cNvSpPr/>
            <p:nvPr/>
          </p:nvSpPr>
          <p:spPr>
            <a:xfrm>
              <a:off x="2696706" y="3819482"/>
              <a:ext cx="991891" cy="464949"/>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Calibri"/>
                  <a:ea typeface="Calibri"/>
                  <a:cs typeface="Calibri"/>
                  <a:sym typeface="Calibri"/>
                </a:rPr>
                <a:t>TCP Header</a:t>
              </a:r>
              <a:endParaRPr/>
            </a:p>
          </p:txBody>
        </p:sp>
        <p:sp>
          <p:nvSpPr>
            <p:cNvPr id="258" name="Google Shape;258;p14"/>
            <p:cNvSpPr/>
            <p:nvPr/>
          </p:nvSpPr>
          <p:spPr>
            <a:xfrm>
              <a:off x="1704815" y="3817747"/>
              <a:ext cx="991891" cy="464949"/>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Calibri"/>
                  <a:ea typeface="Calibri"/>
                  <a:cs typeface="Calibri"/>
                  <a:sym typeface="Calibri"/>
                </a:rPr>
                <a:t>IP Header</a:t>
              </a:r>
              <a:endParaRPr/>
            </a:p>
          </p:txBody>
        </p:sp>
      </p:grpSp>
      <p:grpSp>
        <p:nvGrpSpPr>
          <p:cNvPr descr="PPP protocol transmits full packet from one machine to the next." id="259" name="Google Shape;259;p14" title="PPP Encapsulation"/>
          <p:cNvGrpSpPr/>
          <p:nvPr/>
        </p:nvGrpSpPr>
        <p:grpSpPr>
          <a:xfrm>
            <a:off x="1436141" y="4033437"/>
            <a:ext cx="3091912" cy="546315"/>
            <a:chOff x="790414" y="5377916"/>
            <a:chExt cx="4122549" cy="728420"/>
          </a:xfrm>
        </p:grpSpPr>
        <p:sp>
          <p:nvSpPr>
            <p:cNvPr descr="PPP protocol encapsulated whole packet to allow node to node communication." id="260" name="Google Shape;260;p14" title="PPP Encapsulation"/>
            <p:cNvSpPr/>
            <p:nvPr/>
          </p:nvSpPr>
          <p:spPr>
            <a:xfrm>
              <a:off x="790414" y="5377916"/>
              <a:ext cx="4122549" cy="728420"/>
            </a:xfrm>
            <a:prstGeom prst="roundRect">
              <a:avLst>
                <a:gd fmla="val 16667" name="adj"/>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50">
                  <a:solidFill>
                    <a:schemeClr val="lt1"/>
                  </a:solidFill>
                  <a:latin typeface="Calibri"/>
                  <a:ea typeface="Calibri"/>
                  <a:cs typeface="Calibri"/>
                  <a:sym typeface="Calibri"/>
                </a:rPr>
                <a:t>PPP</a:t>
              </a:r>
              <a:endParaRPr/>
            </a:p>
          </p:txBody>
        </p:sp>
        <p:sp>
          <p:nvSpPr>
            <p:cNvPr id="261" name="Google Shape;261;p14"/>
            <p:cNvSpPr/>
            <p:nvPr/>
          </p:nvSpPr>
          <p:spPr>
            <a:xfrm>
              <a:off x="3688597" y="5504274"/>
              <a:ext cx="991891" cy="464949"/>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Calibri"/>
                  <a:ea typeface="Calibri"/>
                  <a:cs typeface="Calibri"/>
                  <a:sym typeface="Calibri"/>
                </a:rPr>
                <a:t>HTTP</a:t>
              </a:r>
              <a:endParaRPr/>
            </a:p>
          </p:txBody>
        </p:sp>
        <p:sp>
          <p:nvSpPr>
            <p:cNvPr id="262" name="Google Shape;262;p14"/>
            <p:cNvSpPr/>
            <p:nvPr/>
          </p:nvSpPr>
          <p:spPr>
            <a:xfrm>
              <a:off x="2696706" y="5504273"/>
              <a:ext cx="991891" cy="464949"/>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Calibri"/>
                  <a:ea typeface="Calibri"/>
                  <a:cs typeface="Calibri"/>
                  <a:sym typeface="Calibri"/>
                </a:rPr>
                <a:t>TCP Header</a:t>
              </a:r>
              <a:endParaRPr/>
            </a:p>
          </p:txBody>
        </p:sp>
        <p:sp>
          <p:nvSpPr>
            <p:cNvPr id="263" name="Google Shape;263;p14"/>
            <p:cNvSpPr/>
            <p:nvPr/>
          </p:nvSpPr>
          <p:spPr>
            <a:xfrm>
              <a:off x="1704815" y="5502538"/>
              <a:ext cx="991891" cy="464949"/>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Calibri"/>
                  <a:ea typeface="Calibri"/>
                  <a:cs typeface="Calibri"/>
                  <a:sym typeface="Calibri"/>
                </a:rPr>
                <a:t>IP Header</a:t>
              </a:r>
              <a:endParaRPr/>
            </a:p>
          </p:txBody>
        </p:sp>
      </p:grpSp>
      <p:sp>
        <p:nvSpPr>
          <p:cNvPr id="264" name="Google Shape;264;p14"/>
          <p:cNvSpPr txBox="1"/>
          <p:nvPr/>
        </p:nvSpPr>
        <p:spPr>
          <a:xfrm>
            <a:off x="4609418" y="1791778"/>
            <a:ext cx="3217227"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http request/response may include a large amount of data</a:t>
            </a:r>
            <a:endParaRPr>
              <a:solidFill>
                <a:schemeClr val="dk1"/>
              </a:solidFill>
            </a:endParaRPr>
          </a:p>
        </p:txBody>
      </p:sp>
      <p:sp>
        <p:nvSpPr>
          <p:cNvPr id="265" name="Google Shape;265;p14"/>
          <p:cNvSpPr txBox="1"/>
          <p:nvPr/>
        </p:nvSpPr>
        <p:spPr>
          <a:xfrm>
            <a:off x="4609426" y="2484025"/>
            <a:ext cx="3598200" cy="253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TCP provides connection management and reliable delivery</a:t>
            </a:r>
            <a:endParaRPr>
              <a:solidFill>
                <a:schemeClr val="dk1"/>
              </a:solidFill>
            </a:endParaRPr>
          </a:p>
        </p:txBody>
      </p:sp>
      <p:sp>
        <p:nvSpPr>
          <p:cNvPr id="266" name="Google Shape;266;p14"/>
          <p:cNvSpPr txBox="1"/>
          <p:nvPr/>
        </p:nvSpPr>
        <p:spPr>
          <a:xfrm>
            <a:off x="4609426" y="3273175"/>
            <a:ext cx="3504000" cy="253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IP provides machine to machine delivery, may segment data</a:t>
            </a:r>
            <a:endParaRPr>
              <a:solidFill>
                <a:schemeClr val="dk1"/>
              </a:solidFill>
            </a:endParaRPr>
          </a:p>
        </p:txBody>
      </p:sp>
      <p:sp>
        <p:nvSpPr>
          <p:cNvPr id="267" name="Google Shape;267;p14"/>
          <p:cNvSpPr txBox="1"/>
          <p:nvPr/>
        </p:nvSpPr>
        <p:spPr>
          <a:xfrm>
            <a:off x="4609426" y="3982450"/>
            <a:ext cx="35982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Point-to-Point Protocol provide delivery from one machine to next. may compress, modify, encrypt data, etc.</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5"/>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INTERNETWORKING (1)</a:t>
            </a:r>
            <a:endParaRPr/>
          </a:p>
        </p:txBody>
      </p:sp>
      <p:sp>
        <p:nvSpPr>
          <p:cNvPr id="273" name="Google Shape;273;p15"/>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Major issues behind internetworking</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Network Service:</a:t>
            </a:r>
            <a:endParaRPr>
              <a:solidFill>
                <a:schemeClr val="dk1"/>
              </a:solidFill>
            </a:endParaRPr>
          </a:p>
          <a:p>
            <a:pPr indent="-123444" lvl="2" marL="514350" rtl="0" algn="l">
              <a:lnSpc>
                <a:spcPct val="120000"/>
              </a:lnSpc>
              <a:spcBef>
                <a:spcPts val="900"/>
              </a:spcBef>
              <a:spcAft>
                <a:spcPts val="0"/>
              </a:spcAft>
              <a:buClr>
                <a:schemeClr val="dk1"/>
              </a:buClr>
              <a:buSzPts val="1300"/>
              <a:buChar char="▪"/>
            </a:pPr>
            <a:r>
              <a:rPr lang="en-US">
                <a:solidFill>
                  <a:schemeClr val="dk1"/>
                </a:solidFill>
              </a:rPr>
              <a:t>Networks attached to an internetwork may consist of connectionless LANs and connection oriented WANs. </a:t>
            </a:r>
            <a:endParaRPr>
              <a:solidFill>
                <a:schemeClr val="dk1"/>
              </a:solidFill>
            </a:endParaRPr>
          </a:p>
          <a:p>
            <a:pPr indent="-123444" lvl="2" marL="514350" rtl="0" algn="l">
              <a:lnSpc>
                <a:spcPct val="120000"/>
              </a:lnSpc>
              <a:spcBef>
                <a:spcPts val="450"/>
              </a:spcBef>
              <a:spcAft>
                <a:spcPts val="0"/>
              </a:spcAft>
              <a:buClr>
                <a:schemeClr val="dk1"/>
              </a:buClr>
              <a:buSzPts val="1300"/>
              <a:buChar char="▪"/>
            </a:pPr>
            <a:r>
              <a:rPr lang="en-US">
                <a:solidFill>
                  <a:schemeClr val="dk1"/>
                </a:solidFill>
              </a:rPr>
              <a:t>Each network may have different delay rates, error control mechanisms, etc.</a:t>
            </a:r>
            <a:endParaRPr>
              <a:solidFill>
                <a:schemeClr val="dk1"/>
              </a:solidFill>
            </a:endParaRPr>
          </a:p>
          <a:p>
            <a:pPr indent="-123444" lvl="2" marL="514350" rtl="0" algn="l">
              <a:lnSpc>
                <a:spcPct val="120000"/>
              </a:lnSpc>
              <a:spcBef>
                <a:spcPts val="450"/>
              </a:spcBef>
              <a:spcAft>
                <a:spcPts val="0"/>
              </a:spcAft>
              <a:buClr>
                <a:schemeClr val="dk1"/>
              </a:buClr>
              <a:buSzPts val="1300"/>
              <a:buChar char="▪"/>
            </a:pPr>
            <a:r>
              <a:rPr lang="en-US">
                <a:solidFill>
                  <a:schemeClr val="dk1"/>
                </a:solidFill>
              </a:rPr>
              <a:t>Protocol must integrate these services into a standard user interface</a:t>
            </a:r>
            <a:endParaRPr>
              <a:solidFill>
                <a:schemeClr val="dk1"/>
              </a:solidFill>
            </a:endParaRPr>
          </a:p>
        </p:txBody>
      </p:sp>
      <p:sp>
        <p:nvSpPr>
          <p:cNvPr id="274" name="Google Shape;274;p15"/>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6"/>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INTERNETWORKING (2)</a:t>
            </a:r>
            <a:endParaRPr/>
          </a:p>
        </p:txBody>
      </p:sp>
      <p:sp>
        <p:nvSpPr>
          <p:cNvPr id="280" name="Google Shape;280;p16"/>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171450" lvl="1" marL="377190" rtl="0" algn="l">
              <a:lnSpc>
                <a:spcPct val="95000"/>
              </a:lnSpc>
              <a:spcBef>
                <a:spcPts val="0"/>
              </a:spcBef>
              <a:spcAft>
                <a:spcPts val="0"/>
              </a:spcAft>
              <a:buClr>
                <a:schemeClr val="dk1"/>
              </a:buClr>
              <a:buSzPts val="1800"/>
              <a:buChar char="▪"/>
            </a:pPr>
            <a:r>
              <a:rPr lang="en-US">
                <a:solidFill>
                  <a:schemeClr val="dk1"/>
                </a:solidFill>
              </a:rPr>
              <a:t>Addressing</a:t>
            </a:r>
            <a:endParaRPr>
              <a:solidFill>
                <a:schemeClr val="dk1"/>
              </a:solidFill>
            </a:endParaRPr>
          </a:p>
          <a:p>
            <a:pPr indent="-123444" lvl="2" marL="514350" rtl="0" algn="l">
              <a:lnSpc>
                <a:spcPct val="120000"/>
              </a:lnSpc>
              <a:spcBef>
                <a:spcPts val="900"/>
              </a:spcBef>
              <a:spcAft>
                <a:spcPts val="0"/>
              </a:spcAft>
              <a:buClr>
                <a:schemeClr val="dk1"/>
              </a:buClr>
              <a:buSzPts val="1300"/>
              <a:buChar char="▪"/>
            </a:pPr>
            <a:r>
              <a:rPr lang="en-US">
                <a:solidFill>
                  <a:schemeClr val="dk1"/>
                </a:solidFill>
              </a:rPr>
              <a:t>The NPA (network point of attachment) is a unique network wide identifier to address a particular user.</a:t>
            </a:r>
            <a:endParaRPr>
              <a:solidFill>
                <a:schemeClr val="dk1"/>
              </a:solidFill>
            </a:endParaRPr>
          </a:p>
          <a:p>
            <a:pPr indent="-123444" lvl="2" marL="514350" rtl="0" algn="l">
              <a:lnSpc>
                <a:spcPct val="120000"/>
              </a:lnSpc>
              <a:spcBef>
                <a:spcPts val="450"/>
              </a:spcBef>
              <a:spcAft>
                <a:spcPts val="0"/>
              </a:spcAft>
              <a:buClr>
                <a:schemeClr val="dk1"/>
              </a:buClr>
              <a:buSzPts val="1300"/>
              <a:buChar char="▪"/>
            </a:pPr>
            <a:r>
              <a:rPr lang="en-US">
                <a:solidFill>
                  <a:schemeClr val="dk1"/>
                </a:solidFill>
              </a:rPr>
              <a:t>Naming structure may be different per network</a:t>
            </a:r>
            <a:endParaRPr>
              <a:solidFill>
                <a:schemeClr val="dk1"/>
              </a:solidFill>
            </a:endParaRPr>
          </a:p>
          <a:p>
            <a:pPr indent="-123444" lvl="2" marL="514350" rtl="0" algn="l">
              <a:lnSpc>
                <a:spcPct val="120000"/>
              </a:lnSpc>
              <a:spcBef>
                <a:spcPts val="450"/>
              </a:spcBef>
              <a:spcAft>
                <a:spcPts val="0"/>
              </a:spcAft>
              <a:buClr>
                <a:schemeClr val="dk1"/>
              </a:buClr>
              <a:buSzPts val="1300"/>
              <a:buChar char="▪"/>
            </a:pPr>
            <a:r>
              <a:rPr lang="en-US">
                <a:solidFill>
                  <a:schemeClr val="dk1"/>
                </a:solidFill>
              </a:rPr>
              <a:t>Need an Open System Internetworking Environment (OSIE) with internetwork-wide addressing and name resolution (based on unique NSAPs = network service attachment point)</a:t>
            </a:r>
            <a:endParaRPr>
              <a:solidFill>
                <a:schemeClr val="dk1"/>
              </a:solidFill>
            </a:endParaRPr>
          </a:p>
          <a:p>
            <a:pPr indent="0" lvl="0" marL="0" rtl="0" algn="l">
              <a:lnSpc>
                <a:spcPct val="102857"/>
              </a:lnSpc>
              <a:spcBef>
                <a:spcPts val="450"/>
              </a:spcBef>
              <a:spcAft>
                <a:spcPts val="0"/>
              </a:spcAft>
              <a:buSzPts val="2100"/>
              <a:buNone/>
            </a:pPr>
            <a:r>
              <a:t/>
            </a:r>
            <a:endParaRPr>
              <a:solidFill>
                <a:schemeClr val="dk1"/>
              </a:solidFill>
            </a:endParaRPr>
          </a:p>
        </p:txBody>
      </p:sp>
      <p:sp>
        <p:nvSpPr>
          <p:cNvPr id="281" name="Google Shape;281;p16"/>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7"/>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INTERNETWORKING (3)</a:t>
            </a:r>
            <a:endParaRPr/>
          </a:p>
        </p:txBody>
      </p:sp>
      <p:sp>
        <p:nvSpPr>
          <p:cNvPr id="287" name="Google Shape;287;p17"/>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171450" lvl="1" marL="377190" rtl="0" algn="l">
              <a:lnSpc>
                <a:spcPct val="95000"/>
              </a:lnSpc>
              <a:spcBef>
                <a:spcPts val="0"/>
              </a:spcBef>
              <a:spcAft>
                <a:spcPts val="0"/>
              </a:spcAft>
              <a:buClr>
                <a:schemeClr val="dk1"/>
              </a:buClr>
              <a:buSzPts val="1800"/>
              <a:buChar char="▪"/>
            </a:pPr>
            <a:r>
              <a:rPr lang="en-US">
                <a:solidFill>
                  <a:schemeClr val="dk1"/>
                </a:solidFill>
              </a:rPr>
              <a:t>Routing</a:t>
            </a:r>
            <a:endParaRPr>
              <a:solidFill>
                <a:schemeClr val="dk1"/>
              </a:solidFill>
            </a:endParaRPr>
          </a:p>
          <a:p>
            <a:pPr indent="-123444" lvl="2" marL="514350" rtl="0" algn="l">
              <a:lnSpc>
                <a:spcPct val="120000"/>
              </a:lnSpc>
              <a:spcBef>
                <a:spcPts val="900"/>
              </a:spcBef>
              <a:spcAft>
                <a:spcPts val="0"/>
              </a:spcAft>
              <a:buClr>
                <a:schemeClr val="dk1"/>
              </a:buClr>
              <a:buSzPts val="1300"/>
              <a:buChar char="▪"/>
            </a:pPr>
            <a:r>
              <a:rPr lang="en-US">
                <a:solidFill>
                  <a:schemeClr val="dk1"/>
                </a:solidFill>
              </a:rPr>
              <a:t>ES = end-system (host); NPS = (Network address); IS = (Intermediate system/Gateway)</a:t>
            </a:r>
            <a:endParaRPr>
              <a:solidFill>
                <a:schemeClr val="dk1"/>
              </a:solidFill>
            </a:endParaRPr>
          </a:p>
          <a:p>
            <a:pPr indent="-123444" lvl="2" marL="514350" rtl="0" algn="l">
              <a:lnSpc>
                <a:spcPct val="120000"/>
              </a:lnSpc>
              <a:spcBef>
                <a:spcPts val="450"/>
              </a:spcBef>
              <a:spcAft>
                <a:spcPts val="0"/>
              </a:spcAft>
              <a:buClr>
                <a:schemeClr val="dk1"/>
              </a:buClr>
              <a:buSzPts val="1300"/>
              <a:buChar char="▪"/>
            </a:pPr>
            <a:r>
              <a:rPr lang="en-US">
                <a:solidFill>
                  <a:schemeClr val="dk1"/>
                </a:solidFill>
              </a:rPr>
              <a:t>How does ES determine NPA address(es) of IS(s) attached to its network?</a:t>
            </a:r>
            <a:endParaRPr>
              <a:solidFill>
                <a:schemeClr val="dk1"/>
              </a:solidFill>
            </a:endParaRPr>
          </a:p>
          <a:p>
            <a:pPr indent="-123444" lvl="2" marL="514350" rtl="0" algn="l">
              <a:lnSpc>
                <a:spcPct val="120000"/>
              </a:lnSpc>
              <a:spcBef>
                <a:spcPts val="450"/>
              </a:spcBef>
              <a:spcAft>
                <a:spcPts val="0"/>
              </a:spcAft>
              <a:buClr>
                <a:schemeClr val="dk1"/>
              </a:buClr>
              <a:buSzPts val="1300"/>
              <a:buChar char="▪"/>
            </a:pPr>
            <a:r>
              <a:rPr lang="en-US">
                <a:solidFill>
                  <a:schemeClr val="dk1"/>
                </a:solidFill>
              </a:rPr>
              <a:t>How does an  IS determine NPA address of ESs attached to its network?</a:t>
            </a:r>
            <a:endParaRPr>
              <a:solidFill>
                <a:schemeClr val="dk1"/>
              </a:solidFill>
            </a:endParaRPr>
          </a:p>
          <a:p>
            <a:pPr indent="-123444" lvl="2" marL="514350" rtl="0" algn="l">
              <a:lnSpc>
                <a:spcPct val="120000"/>
              </a:lnSpc>
              <a:spcBef>
                <a:spcPts val="450"/>
              </a:spcBef>
              <a:spcAft>
                <a:spcPts val="0"/>
              </a:spcAft>
              <a:buClr>
                <a:schemeClr val="dk1"/>
              </a:buClr>
              <a:buSzPts val="1300"/>
              <a:buChar char="▪"/>
            </a:pPr>
            <a:r>
              <a:rPr lang="en-US">
                <a:solidFill>
                  <a:schemeClr val="dk1"/>
                </a:solidFill>
              </a:rPr>
              <a:t>How does an ES select a specific IS when sending an NPDU?</a:t>
            </a:r>
            <a:endParaRPr>
              <a:solidFill>
                <a:schemeClr val="dk1"/>
              </a:solidFill>
            </a:endParaRPr>
          </a:p>
          <a:p>
            <a:pPr indent="-123444" lvl="2" marL="514350" rtl="0" algn="l">
              <a:lnSpc>
                <a:spcPct val="120000"/>
              </a:lnSpc>
              <a:spcBef>
                <a:spcPts val="450"/>
              </a:spcBef>
              <a:spcAft>
                <a:spcPts val="0"/>
              </a:spcAft>
              <a:buClr>
                <a:schemeClr val="dk1"/>
              </a:buClr>
              <a:buSzPts val="1300"/>
              <a:buChar char="▪"/>
            </a:pPr>
            <a:r>
              <a:rPr lang="en-US">
                <a:solidFill>
                  <a:schemeClr val="dk1"/>
                </a:solidFill>
              </a:rPr>
              <a:t>How does an IS determine the NPA addresses of other ISs that are attached to the same network?</a:t>
            </a:r>
            <a:endParaRPr>
              <a:solidFill>
                <a:schemeClr val="dk1"/>
              </a:solidFill>
            </a:endParaRPr>
          </a:p>
          <a:p>
            <a:pPr indent="-123444" lvl="2" marL="514350" rtl="0" algn="l">
              <a:lnSpc>
                <a:spcPct val="120000"/>
              </a:lnSpc>
              <a:spcBef>
                <a:spcPts val="450"/>
              </a:spcBef>
              <a:spcAft>
                <a:spcPts val="0"/>
              </a:spcAft>
              <a:buClr>
                <a:schemeClr val="dk1"/>
              </a:buClr>
              <a:buSzPts val="1300"/>
              <a:buChar char="▪"/>
            </a:pPr>
            <a:r>
              <a:rPr lang="en-US">
                <a:solidFill>
                  <a:schemeClr val="dk1"/>
                </a:solidFill>
              </a:rPr>
              <a:t>How does an IS select a specific IS to route an NPDU to a given destination ES?</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8"/>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INTERNETWORKING (4)</a:t>
            </a:r>
            <a:endParaRPr/>
          </a:p>
          <a:p>
            <a:pPr indent="0" lvl="0" marL="0" rtl="0" algn="l">
              <a:spcBef>
                <a:spcPts val="0"/>
              </a:spcBef>
              <a:spcAft>
                <a:spcPts val="0"/>
              </a:spcAft>
              <a:buClr>
                <a:srgbClr val="A27E55"/>
              </a:buClr>
              <a:buSzPts val="3600"/>
              <a:buFont typeface="Rockwell"/>
              <a:buNone/>
            </a:pPr>
            <a:r>
              <a:t/>
            </a:r>
            <a:endParaRPr/>
          </a:p>
        </p:txBody>
      </p:sp>
      <p:sp>
        <p:nvSpPr>
          <p:cNvPr id="293" name="Google Shape;293;p18"/>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171450" lvl="1" marL="377190" rtl="0" algn="l">
              <a:lnSpc>
                <a:spcPct val="95000"/>
              </a:lnSpc>
              <a:spcBef>
                <a:spcPts val="0"/>
              </a:spcBef>
              <a:spcAft>
                <a:spcPts val="0"/>
              </a:spcAft>
              <a:buClr>
                <a:schemeClr val="dk1"/>
              </a:buClr>
              <a:buSzPts val="1800"/>
              <a:buChar char="▪"/>
            </a:pPr>
            <a:r>
              <a:rPr lang="en-US">
                <a:solidFill>
                  <a:schemeClr val="dk1"/>
                </a:solidFill>
              </a:rPr>
              <a:t>Quality of Service</a:t>
            </a:r>
            <a:endParaRPr>
              <a:solidFill>
                <a:schemeClr val="dk1"/>
              </a:solidFill>
            </a:endParaRPr>
          </a:p>
          <a:p>
            <a:pPr indent="-123444" lvl="2" marL="514350" rtl="0" algn="l">
              <a:lnSpc>
                <a:spcPct val="120000"/>
              </a:lnSpc>
              <a:spcBef>
                <a:spcPts val="900"/>
              </a:spcBef>
              <a:spcAft>
                <a:spcPts val="0"/>
              </a:spcAft>
              <a:buClr>
                <a:schemeClr val="dk1"/>
              </a:buClr>
              <a:buSzPts val="1300"/>
              <a:buChar char="▪"/>
            </a:pPr>
            <a:r>
              <a:rPr lang="en-US">
                <a:solidFill>
                  <a:schemeClr val="dk1"/>
                </a:solidFill>
              </a:rPr>
              <a:t>Each network allows user to specify a set of expected performance parameters (transit delay; security; cost limits; expected residual error rate; priority)</a:t>
            </a:r>
            <a:endParaRPr>
              <a:solidFill>
                <a:schemeClr val="dk1"/>
              </a:solidFill>
            </a:endParaRPr>
          </a:p>
          <a:p>
            <a:pPr indent="-123444" lvl="2" marL="514350" rtl="0" algn="l">
              <a:lnSpc>
                <a:spcPct val="120000"/>
              </a:lnSpc>
              <a:spcBef>
                <a:spcPts val="450"/>
              </a:spcBef>
              <a:spcAft>
                <a:spcPts val="0"/>
              </a:spcAft>
              <a:buClr>
                <a:schemeClr val="dk1"/>
              </a:buClr>
              <a:buSzPts val="1300"/>
              <a:buChar char="▪"/>
            </a:pPr>
            <a:r>
              <a:rPr lang="en-US">
                <a:solidFill>
                  <a:schemeClr val="dk1"/>
                </a:solidFill>
              </a:rPr>
              <a:t>These QOS parameters may be different for different networks</a:t>
            </a:r>
            <a:endParaRPr>
              <a:solidFill>
                <a:schemeClr val="dk1"/>
              </a:solidFill>
            </a:endParaRPr>
          </a:p>
          <a:p>
            <a:pPr indent="-123444" lvl="2" marL="514350" rtl="0" algn="l">
              <a:lnSpc>
                <a:spcPct val="120000"/>
              </a:lnSpc>
              <a:spcBef>
                <a:spcPts val="450"/>
              </a:spcBef>
              <a:spcAft>
                <a:spcPts val="0"/>
              </a:spcAft>
              <a:buClr>
                <a:schemeClr val="dk1"/>
              </a:buClr>
              <a:buSzPts val="1300"/>
              <a:buChar char="▪"/>
            </a:pPr>
            <a:r>
              <a:rPr lang="en-US">
                <a:solidFill>
                  <a:schemeClr val="dk1"/>
                </a:solidFill>
              </a:rPr>
              <a:t>Must provide a means of letting each network entity build of knowledge of internetwork-wide QOS to be expected when going to any destination NSAP</a:t>
            </a:r>
            <a:endParaRPr>
              <a:solidFill>
                <a:schemeClr val="dk1"/>
              </a:solidFill>
            </a:endParaRPr>
          </a:p>
          <a:p>
            <a:pPr indent="-123444" lvl="2" marL="514350" rtl="0" algn="l">
              <a:lnSpc>
                <a:spcPct val="120000"/>
              </a:lnSpc>
              <a:spcBef>
                <a:spcPts val="450"/>
              </a:spcBef>
              <a:spcAft>
                <a:spcPts val="0"/>
              </a:spcAft>
              <a:buClr>
                <a:schemeClr val="dk1"/>
              </a:buClr>
              <a:buSzPts val="1300"/>
              <a:buChar char="▪"/>
            </a:pPr>
            <a:r>
              <a:rPr lang="en-US">
                <a:solidFill>
                  <a:schemeClr val="dk1"/>
                </a:solidFill>
              </a:rPr>
              <a:t>How does this work over networks with different size constraints?</a:t>
            </a:r>
            <a:endParaRPr>
              <a:solidFill>
                <a:schemeClr val="dk1"/>
              </a:solidFill>
            </a:endParaRPr>
          </a:p>
        </p:txBody>
      </p:sp>
      <p:sp>
        <p:nvSpPr>
          <p:cNvPr id="294" name="Google Shape;294;p18"/>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9"/>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INTERNETWORKING (5)</a:t>
            </a:r>
            <a:endParaRPr/>
          </a:p>
        </p:txBody>
      </p:sp>
      <p:sp>
        <p:nvSpPr>
          <p:cNvPr id="300" name="Google Shape;300;p19"/>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165100" lvl="1" marL="377190" rtl="0" algn="l">
              <a:lnSpc>
                <a:spcPct val="95000"/>
              </a:lnSpc>
              <a:spcBef>
                <a:spcPts val="0"/>
              </a:spcBef>
              <a:spcAft>
                <a:spcPts val="0"/>
              </a:spcAft>
              <a:buClr>
                <a:schemeClr val="dk1"/>
              </a:buClr>
              <a:buSzPts val="1700"/>
              <a:buChar char="▪"/>
            </a:pPr>
            <a:r>
              <a:rPr lang="en-US" sz="1700">
                <a:solidFill>
                  <a:schemeClr val="dk1"/>
                </a:solidFill>
              </a:rPr>
              <a:t>Maximum Packet Size</a:t>
            </a:r>
            <a:endParaRPr sz="1700">
              <a:solidFill>
                <a:schemeClr val="dk1"/>
              </a:solidFill>
            </a:endParaRPr>
          </a:p>
          <a:p>
            <a:pPr indent="-117094" lvl="2" marL="514350" rtl="0" algn="l">
              <a:lnSpc>
                <a:spcPct val="120000"/>
              </a:lnSpc>
              <a:spcBef>
                <a:spcPts val="900"/>
              </a:spcBef>
              <a:spcAft>
                <a:spcPts val="0"/>
              </a:spcAft>
              <a:buClr>
                <a:schemeClr val="dk1"/>
              </a:buClr>
              <a:buSzPts val="1200"/>
              <a:buChar char="▪"/>
            </a:pPr>
            <a:r>
              <a:rPr lang="en-US" sz="1250">
                <a:solidFill>
                  <a:schemeClr val="dk1"/>
                </a:solidFill>
              </a:rPr>
              <a:t>Affected by error rates, transit delay, buffer limits, processing overhead (128-65,535 bytes are typical – depends upon protocol)</a:t>
            </a:r>
            <a:endParaRPr sz="1250">
              <a:solidFill>
                <a:schemeClr val="dk1"/>
              </a:solidFill>
            </a:endParaRPr>
          </a:p>
          <a:p>
            <a:pPr indent="-117094" lvl="2" marL="514350" rtl="0" algn="l">
              <a:lnSpc>
                <a:spcPct val="120000"/>
              </a:lnSpc>
              <a:spcBef>
                <a:spcPts val="450"/>
              </a:spcBef>
              <a:spcAft>
                <a:spcPts val="0"/>
              </a:spcAft>
              <a:buClr>
                <a:schemeClr val="dk1"/>
              </a:buClr>
              <a:buSzPts val="1200"/>
              <a:buChar char="▪"/>
            </a:pPr>
            <a:r>
              <a:rPr lang="en-US" sz="1250">
                <a:solidFill>
                  <a:schemeClr val="dk1"/>
                </a:solidFill>
              </a:rPr>
              <a:t>Each network has a maximum specified for transport layer to divide TPDU into segments or fragments.</a:t>
            </a:r>
            <a:endParaRPr sz="1250">
              <a:solidFill>
                <a:schemeClr val="dk1"/>
              </a:solidFill>
            </a:endParaRPr>
          </a:p>
          <a:p>
            <a:pPr indent="-165100" lvl="1" marL="377190" rtl="0" algn="l">
              <a:lnSpc>
                <a:spcPct val="95000"/>
              </a:lnSpc>
              <a:spcBef>
                <a:spcPts val="450"/>
              </a:spcBef>
              <a:spcAft>
                <a:spcPts val="0"/>
              </a:spcAft>
              <a:buClr>
                <a:schemeClr val="dk1"/>
              </a:buClr>
              <a:buSzPts val="1700"/>
              <a:buChar char="▪"/>
            </a:pPr>
            <a:r>
              <a:rPr lang="en-US" sz="1700">
                <a:solidFill>
                  <a:schemeClr val="dk1"/>
                </a:solidFill>
              </a:rPr>
              <a:t>Flow and Congestion Control</a:t>
            </a:r>
            <a:endParaRPr sz="1700">
              <a:solidFill>
                <a:schemeClr val="dk1"/>
              </a:solidFill>
            </a:endParaRPr>
          </a:p>
          <a:p>
            <a:pPr indent="-117094" lvl="2" marL="514350" rtl="0" algn="l">
              <a:lnSpc>
                <a:spcPct val="120000"/>
              </a:lnSpc>
              <a:spcBef>
                <a:spcPts val="900"/>
              </a:spcBef>
              <a:spcAft>
                <a:spcPts val="0"/>
              </a:spcAft>
              <a:buClr>
                <a:schemeClr val="dk1"/>
              </a:buClr>
              <a:buSzPts val="1200"/>
              <a:buChar char="▪"/>
            </a:pPr>
            <a:r>
              <a:rPr lang="en-US" sz="1250">
                <a:solidFill>
                  <a:schemeClr val="dk1"/>
                </a:solidFill>
              </a:rPr>
              <a:t>Completely different mechanisms are used for connection-oriented and connectionless networks</a:t>
            </a:r>
            <a:endParaRPr sz="1250">
              <a:solidFill>
                <a:schemeClr val="dk1"/>
              </a:solidFill>
            </a:endParaRPr>
          </a:p>
          <a:p>
            <a:pPr indent="-117094" lvl="2" marL="514350" rtl="0" algn="l">
              <a:lnSpc>
                <a:spcPct val="120000"/>
              </a:lnSpc>
              <a:spcBef>
                <a:spcPts val="450"/>
              </a:spcBef>
              <a:spcAft>
                <a:spcPts val="0"/>
              </a:spcAft>
              <a:buClr>
                <a:schemeClr val="dk1"/>
              </a:buClr>
              <a:buSzPts val="1200"/>
              <a:buChar char="▪"/>
            </a:pPr>
            <a:r>
              <a:rPr lang="en-US" sz="1250">
                <a:solidFill>
                  <a:schemeClr val="dk1"/>
                </a:solidFill>
              </a:rPr>
              <a:t>Must integrate these mechanisms to provide for internetwork-wide error and flow control</a:t>
            </a:r>
            <a:endParaRPr sz="1250">
              <a:solidFill>
                <a:schemeClr val="dk1"/>
              </a:solidFill>
            </a:endParaRPr>
          </a:p>
          <a:p>
            <a:pPr indent="-165100" lvl="1" marL="377190" rtl="0" algn="l">
              <a:lnSpc>
                <a:spcPct val="95000"/>
              </a:lnSpc>
              <a:spcBef>
                <a:spcPts val="450"/>
              </a:spcBef>
              <a:spcAft>
                <a:spcPts val="0"/>
              </a:spcAft>
              <a:buClr>
                <a:schemeClr val="dk1"/>
              </a:buClr>
              <a:buSzPts val="1700"/>
              <a:buChar char="▪"/>
            </a:pPr>
            <a:r>
              <a:rPr lang="en-US" sz="1700">
                <a:solidFill>
                  <a:schemeClr val="dk1"/>
                </a:solidFill>
              </a:rPr>
              <a:t>Error Reporting</a:t>
            </a:r>
            <a:endParaRPr sz="1700">
              <a:solidFill>
                <a:schemeClr val="dk1"/>
              </a:solidFill>
            </a:endParaRPr>
          </a:p>
          <a:p>
            <a:pPr indent="-117094" lvl="2" marL="514350" rtl="0" algn="l">
              <a:lnSpc>
                <a:spcPct val="120000"/>
              </a:lnSpc>
              <a:spcBef>
                <a:spcPts val="900"/>
              </a:spcBef>
              <a:spcAft>
                <a:spcPts val="0"/>
              </a:spcAft>
              <a:buClr>
                <a:schemeClr val="dk1"/>
              </a:buClr>
              <a:buSzPts val="1200"/>
              <a:buChar char="▪"/>
            </a:pPr>
            <a:r>
              <a:rPr lang="en-US" sz="1250">
                <a:solidFill>
                  <a:schemeClr val="dk1"/>
                </a:solidFill>
              </a:rPr>
              <a:t>Varies from one network type to another</a:t>
            </a:r>
            <a:endParaRPr sz="1250">
              <a:solidFill>
                <a:schemeClr val="dk1"/>
              </a:solidFill>
            </a:endParaRPr>
          </a:p>
          <a:p>
            <a:pPr indent="-117094" lvl="2" marL="514350" rtl="0" algn="l">
              <a:lnSpc>
                <a:spcPct val="120000"/>
              </a:lnSpc>
              <a:spcBef>
                <a:spcPts val="450"/>
              </a:spcBef>
              <a:spcAft>
                <a:spcPts val="0"/>
              </a:spcAft>
              <a:buClr>
                <a:schemeClr val="dk1"/>
              </a:buClr>
              <a:buSzPts val="1200"/>
              <a:buChar char="▪"/>
            </a:pPr>
            <a:r>
              <a:rPr lang="en-US" sz="1250">
                <a:solidFill>
                  <a:schemeClr val="dk1"/>
                </a:solidFill>
              </a:rPr>
              <a:t>A global scheme must be established to integrate these</a:t>
            </a:r>
            <a:endParaRPr sz="1250">
              <a:solidFill>
                <a:schemeClr val="dk1"/>
              </a:solidFill>
            </a:endParaRPr>
          </a:p>
          <a:p>
            <a:pPr indent="-37719" lvl="2" marL="514350" rtl="0" algn="l">
              <a:lnSpc>
                <a:spcPct val="115555"/>
              </a:lnSpc>
              <a:spcBef>
                <a:spcPts val="450"/>
              </a:spcBef>
              <a:spcAft>
                <a:spcPts val="0"/>
              </a:spcAft>
              <a:buSzPts val="1350"/>
              <a:buNone/>
            </a:pPr>
            <a:r>
              <a:t/>
            </a:r>
            <a:endParaRPr sz="1250">
              <a:solidFill>
                <a:schemeClr val="dk1"/>
              </a:solidFill>
            </a:endParaRPr>
          </a:p>
        </p:txBody>
      </p:sp>
      <p:sp>
        <p:nvSpPr>
          <p:cNvPr id="301" name="Google Shape;301;p19"/>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2"/>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NETWORKING BACKGROUND</a:t>
            </a:r>
            <a:endParaRPr/>
          </a:p>
        </p:txBody>
      </p:sp>
      <p:sp>
        <p:nvSpPr>
          <p:cNvPr id="65" name="Google Shape;65;p2"/>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What are networked systems?</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A set of devices (hosts) connected by a communication medium that are able to share data through transmission over the media</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System Characteristics include (but are not limited to)</a:t>
            </a:r>
            <a:endParaRPr>
              <a:solidFill>
                <a:schemeClr val="dk1"/>
              </a:solidFill>
            </a:endParaRPr>
          </a:p>
          <a:p>
            <a:pPr indent="-123444" lvl="2" marL="514350" rtl="0" algn="l">
              <a:lnSpc>
                <a:spcPct val="120000"/>
              </a:lnSpc>
              <a:spcBef>
                <a:spcPts val="900"/>
              </a:spcBef>
              <a:spcAft>
                <a:spcPts val="0"/>
              </a:spcAft>
              <a:buClr>
                <a:schemeClr val="dk1"/>
              </a:buClr>
              <a:buSzPts val="1300"/>
              <a:buChar char="▪"/>
            </a:pPr>
            <a:r>
              <a:rPr lang="en-US">
                <a:solidFill>
                  <a:schemeClr val="dk1"/>
                </a:solidFill>
              </a:rPr>
              <a:t>Physical properties of the communication signals</a:t>
            </a:r>
            <a:endParaRPr>
              <a:solidFill>
                <a:schemeClr val="dk1"/>
              </a:solidFill>
            </a:endParaRPr>
          </a:p>
          <a:p>
            <a:pPr indent="-123444" lvl="2" marL="514350" rtl="0" algn="l">
              <a:lnSpc>
                <a:spcPct val="120000"/>
              </a:lnSpc>
              <a:spcBef>
                <a:spcPts val="450"/>
              </a:spcBef>
              <a:spcAft>
                <a:spcPts val="0"/>
              </a:spcAft>
              <a:buClr>
                <a:schemeClr val="dk1"/>
              </a:buClr>
              <a:buSzPts val="1300"/>
              <a:buChar char="▪"/>
            </a:pPr>
            <a:r>
              <a:rPr lang="en-US">
                <a:solidFill>
                  <a:schemeClr val="dk1"/>
                </a:solidFill>
              </a:rPr>
              <a:t>Physical topology of the communication medium and logical topology of the data transmission</a:t>
            </a:r>
            <a:endParaRPr>
              <a:solidFill>
                <a:schemeClr val="dk1"/>
              </a:solidFill>
            </a:endParaRPr>
          </a:p>
          <a:p>
            <a:pPr indent="-123444" lvl="2" marL="514350" rtl="0" algn="l">
              <a:lnSpc>
                <a:spcPct val="120000"/>
              </a:lnSpc>
              <a:spcBef>
                <a:spcPts val="450"/>
              </a:spcBef>
              <a:spcAft>
                <a:spcPts val="0"/>
              </a:spcAft>
              <a:buClr>
                <a:schemeClr val="dk1"/>
              </a:buClr>
              <a:buSzPts val="1300"/>
              <a:buChar char="▪"/>
            </a:pPr>
            <a:r>
              <a:rPr lang="en-US">
                <a:solidFill>
                  <a:schemeClr val="dk1"/>
                </a:solidFill>
              </a:rPr>
              <a:t>Format and timing of the signals</a:t>
            </a:r>
            <a:endParaRPr>
              <a:solidFill>
                <a:schemeClr val="dk1"/>
              </a:solidFill>
            </a:endParaRPr>
          </a:p>
          <a:p>
            <a:pPr indent="-123444" lvl="2" marL="514350" rtl="0" algn="l">
              <a:lnSpc>
                <a:spcPct val="120000"/>
              </a:lnSpc>
              <a:spcBef>
                <a:spcPts val="450"/>
              </a:spcBef>
              <a:spcAft>
                <a:spcPts val="0"/>
              </a:spcAft>
              <a:buClr>
                <a:schemeClr val="dk1"/>
              </a:buClr>
              <a:buSzPts val="1300"/>
              <a:buChar char="▪"/>
            </a:pPr>
            <a:r>
              <a:rPr lang="en-US">
                <a:solidFill>
                  <a:schemeClr val="dk1"/>
                </a:solidFill>
              </a:rPr>
              <a:t>Error and Flow control, connection management, recovery, security </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0"/>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INTERNETWORKING (6)</a:t>
            </a:r>
            <a:endParaRPr/>
          </a:p>
        </p:txBody>
      </p:sp>
      <p:sp>
        <p:nvSpPr>
          <p:cNvPr id="307" name="Google Shape;307;p20"/>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The Internet Protocol (IP)</a:t>
            </a:r>
            <a:endParaRPr>
              <a:solidFill>
                <a:schemeClr val="dk1"/>
              </a:solidFill>
            </a:endParaRPr>
          </a:p>
          <a:p>
            <a:pPr indent="-171450" lvl="1" marL="377190" rtl="0" algn="l">
              <a:lnSpc>
                <a:spcPct val="95000"/>
              </a:lnSpc>
              <a:spcBef>
                <a:spcPts val="900"/>
              </a:spcBef>
              <a:spcAft>
                <a:spcPts val="0"/>
              </a:spcAft>
              <a:buSzPts val="1800"/>
              <a:buChar char="▪"/>
            </a:pPr>
            <a:r>
              <a:rPr lang="en-US">
                <a:solidFill>
                  <a:schemeClr val="dk1"/>
                </a:solidFill>
              </a:rPr>
              <a:t>RFC 791 </a:t>
            </a:r>
            <a:r>
              <a:rPr lang="en-US" u="sng">
                <a:solidFill>
                  <a:schemeClr val="hlink"/>
                </a:solidFill>
                <a:hlinkClick r:id="rId3"/>
              </a:rPr>
              <a:t>https://tools.ietf.org/html/rfc791</a:t>
            </a:r>
            <a:r>
              <a:rPr lang="en-US"/>
              <a:t> </a:t>
            </a:r>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Read the RFC, it is the official standard. Can you follow it?</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1.1.  Motivation</a:t>
            </a:r>
            <a:endParaRPr>
              <a:solidFill>
                <a:schemeClr val="dk1"/>
              </a:solidFill>
            </a:endParaRPr>
          </a:p>
          <a:p>
            <a:pPr indent="-123444" lvl="2" marL="514350" rtl="0" algn="l">
              <a:lnSpc>
                <a:spcPct val="120000"/>
              </a:lnSpc>
              <a:spcBef>
                <a:spcPts val="900"/>
              </a:spcBef>
              <a:spcAft>
                <a:spcPts val="0"/>
              </a:spcAft>
              <a:buClr>
                <a:schemeClr val="dk1"/>
              </a:buClr>
              <a:buSzPts val="1300"/>
              <a:buChar char="▪"/>
            </a:pPr>
            <a:r>
              <a:rPr lang="en-US">
                <a:solidFill>
                  <a:schemeClr val="dk1"/>
                </a:solidFill>
              </a:rPr>
              <a:t>The Internet Protocol is designed for use in interconnected systems of  packet-switched computer communication networks.  Such a system has been called a "catenet" [1].  The Internet protocol provides for transmitting blocks of data called datagrams from sources to destinations, where sources and destinations are hosts identified by fixed length addresses.  The Internet protocol also provides for fragmentation and reassembly of long datagrams, if necessary, for transmission through "small packet" networks.</a:t>
            </a:r>
            <a:endParaRPr>
              <a:solidFill>
                <a:schemeClr val="dk1"/>
              </a:solidFill>
            </a:endParaRPr>
          </a:p>
          <a:p>
            <a:pPr indent="0" lvl="1" marL="257175" rtl="0" algn="l">
              <a:lnSpc>
                <a:spcPct val="95000"/>
              </a:lnSpc>
              <a:spcBef>
                <a:spcPts val="450"/>
              </a:spcBef>
              <a:spcAft>
                <a:spcPts val="0"/>
              </a:spcAft>
              <a:buSzPts val="1800"/>
              <a:buNone/>
            </a:pPr>
            <a:r>
              <a:t/>
            </a:r>
            <a:endParaRPr>
              <a:solidFill>
                <a:schemeClr val="dk1"/>
              </a:solidFill>
            </a:endParaRPr>
          </a:p>
        </p:txBody>
      </p:sp>
      <p:sp>
        <p:nvSpPr>
          <p:cNvPr id="308" name="Google Shape;308;p20"/>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1"/>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INTERNETWORKING (7)</a:t>
            </a:r>
            <a:endParaRPr/>
          </a:p>
          <a:p>
            <a:pPr indent="0" lvl="0" marL="0" rtl="0" algn="l">
              <a:spcBef>
                <a:spcPts val="0"/>
              </a:spcBef>
              <a:spcAft>
                <a:spcPts val="0"/>
              </a:spcAft>
              <a:buClr>
                <a:srgbClr val="A27E55"/>
              </a:buClr>
              <a:buSzPts val="3600"/>
              <a:buFont typeface="Rockwell"/>
              <a:buNone/>
            </a:pPr>
            <a:r>
              <a:t/>
            </a:r>
            <a:endParaRPr/>
          </a:p>
        </p:txBody>
      </p:sp>
      <p:sp>
        <p:nvSpPr>
          <p:cNvPr id="314" name="Google Shape;314;p21"/>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171450" lvl="1" marL="377190" rtl="0" algn="l">
              <a:lnSpc>
                <a:spcPct val="95000"/>
              </a:lnSpc>
              <a:spcBef>
                <a:spcPts val="0"/>
              </a:spcBef>
              <a:spcAft>
                <a:spcPts val="0"/>
              </a:spcAft>
              <a:buClr>
                <a:schemeClr val="dk1"/>
              </a:buClr>
              <a:buSzPts val="1800"/>
              <a:buChar char="▪"/>
            </a:pPr>
            <a:r>
              <a:rPr lang="en-US">
                <a:solidFill>
                  <a:schemeClr val="dk1"/>
                </a:solidFill>
              </a:rPr>
              <a:t>1.2.  Scope</a:t>
            </a:r>
            <a:endParaRPr>
              <a:solidFill>
                <a:schemeClr val="dk1"/>
              </a:solidFill>
            </a:endParaRPr>
          </a:p>
          <a:p>
            <a:pPr indent="-123444" lvl="2" marL="514350" rtl="0" algn="l">
              <a:lnSpc>
                <a:spcPct val="120000"/>
              </a:lnSpc>
              <a:spcBef>
                <a:spcPts val="900"/>
              </a:spcBef>
              <a:spcAft>
                <a:spcPts val="0"/>
              </a:spcAft>
              <a:buClr>
                <a:schemeClr val="dk1"/>
              </a:buClr>
              <a:buSzPts val="1300"/>
              <a:buChar char="▪"/>
            </a:pPr>
            <a:r>
              <a:rPr lang="en-US">
                <a:solidFill>
                  <a:schemeClr val="dk1"/>
                </a:solidFill>
              </a:rPr>
              <a:t>The Internet protocol is specifically limited in scope to provide the  functions necessary to deliver a package of bits (an Internet datagram) from a source to a destination over an interconnected system of networks.  There are no mechanisms to augment end-to-end data reliability, flow control, sequencing, or other services commonly found in host-to-host protocols.  The Internet protocol can capitalize on the services of its supporting networks to provide various types and qualities of service.</a:t>
            </a:r>
            <a:endParaRPr>
              <a:solidFill>
                <a:schemeClr val="dk1"/>
              </a:solidFill>
            </a:endParaRPr>
          </a:p>
          <a:p>
            <a:pPr indent="-171450" lvl="1" marL="377190" rtl="0" algn="l">
              <a:lnSpc>
                <a:spcPct val="95000"/>
              </a:lnSpc>
              <a:spcBef>
                <a:spcPts val="450"/>
              </a:spcBef>
              <a:spcAft>
                <a:spcPts val="0"/>
              </a:spcAft>
              <a:buClr>
                <a:schemeClr val="dk1"/>
              </a:buClr>
              <a:buSzPts val="1800"/>
              <a:buChar char="▪"/>
            </a:pPr>
            <a:r>
              <a:rPr lang="en-US">
                <a:solidFill>
                  <a:schemeClr val="dk1"/>
                </a:solidFill>
              </a:rPr>
              <a:t>1.3.  Interfaces</a:t>
            </a:r>
            <a:endParaRPr>
              <a:solidFill>
                <a:schemeClr val="dk1"/>
              </a:solidFill>
            </a:endParaRPr>
          </a:p>
          <a:p>
            <a:pPr indent="-123444" lvl="2" marL="514350" rtl="0" algn="l">
              <a:lnSpc>
                <a:spcPct val="120000"/>
              </a:lnSpc>
              <a:spcBef>
                <a:spcPts val="900"/>
              </a:spcBef>
              <a:spcAft>
                <a:spcPts val="0"/>
              </a:spcAft>
              <a:buClr>
                <a:schemeClr val="dk1"/>
              </a:buClr>
              <a:buSzPts val="1300"/>
              <a:buChar char="▪"/>
            </a:pPr>
            <a:r>
              <a:rPr lang="en-US">
                <a:solidFill>
                  <a:schemeClr val="dk1"/>
                </a:solidFill>
              </a:rPr>
              <a:t>This protocol is called on by host-to-host protocols in an Internet  environment.  This protocol calls on local network protocols to carry  the Internet datagram to the next gateway or destination host. </a:t>
            </a:r>
            <a:endParaRPr>
              <a:solidFill>
                <a:schemeClr val="dk1"/>
              </a:solidFill>
            </a:endParaRPr>
          </a:p>
        </p:txBody>
      </p:sp>
      <p:sp>
        <p:nvSpPr>
          <p:cNvPr id="315" name="Google Shape;315;p21"/>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2"/>
          <p:cNvSpPr txBox="1"/>
          <p:nvPr>
            <p:ph type="title"/>
          </p:nvPr>
        </p:nvSpPr>
        <p:spPr>
          <a:xfrm>
            <a:off x="1896602" y="485557"/>
            <a:ext cx="5915025"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INTERNETWORKING (8)</a:t>
            </a:r>
            <a:endParaRPr/>
          </a:p>
        </p:txBody>
      </p:sp>
      <p:sp>
        <p:nvSpPr>
          <p:cNvPr id="321" name="Google Shape;321;p22"/>
          <p:cNvSpPr txBox="1"/>
          <p:nvPr>
            <p:ph idx="1" type="body"/>
          </p:nvPr>
        </p:nvSpPr>
        <p:spPr>
          <a:xfrm>
            <a:off x="-1128713" y="-766265"/>
            <a:ext cx="5915025" cy="3599325"/>
          </a:xfrm>
          <a:prstGeom prst="rect">
            <a:avLst/>
          </a:prstGeom>
          <a:noFill/>
          <a:ln>
            <a:noFill/>
          </a:ln>
        </p:spPr>
        <p:txBody>
          <a:bodyPr anchorCtr="0" anchor="t" bIns="0" lIns="0" spcFirstLastPara="1" rIns="0" wrap="square" tIns="0">
            <a:noAutofit/>
          </a:bodyPr>
          <a:lstStyle/>
          <a:p>
            <a:pPr indent="-171450" lvl="1" marL="377190" rtl="0" algn="l">
              <a:lnSpc>
                <a:spcPct val="95000"/>
              </a:lnSpc>
              <a:spcBef>
                <a:spcPts val="0"/>
              </a:spcBef>
              <a:spcAft>
                <a:spcPts val="0"/>
              </a:spcAft>
              <a:buSzPts val="1800"/>
              <a:buChar char="▪"/>
            </a:pPr>
            <a:r>
              <a:rPr lang="en-US"/>
              <a:t>Where does IP fit?</a:t>
            </a:r>
            <a:endParaRPr/>
          </a:p>
          <a:p>
            <a:pPr indent="0" lvl="1" marL="257175" rtl="0" algn="l">
              <a:lnSpc>
                <a:spcPct val="95000"/>
              </a:lnSpc>
              <a:spcBef>
                <a:spcPts val="900"/>
              </a:spcBef>
              <a:spcAft>
                <a:spcPts val="0"/>
              </a:spcAft>
              <a:buSzPts val="1800"/>
              <a:buNone/>
            </a:pPr>
            <a:r>
              <a:t/>
            </a:r>
            <a:endParaRPr/>
          </a:p>
          <a:p>
            <a:pPr indent="0" lvl="0" marL="0" rtl="0" algn="l">
              <a:lnSpc>
                <a:spcPct val="100000"/>
              </a:lnSpc>
              <a:spcBef>
                <a:spcPts val="900"/>
              </a:spcBef>
              <a:spcAft>
                <a:spcPts val="0"/>
              </a:spcAft>
              <a:buSzPts val="1200"/>
              <a:buNone/>
            </a:pPr>
            <a:r>
              <a:rPr lang="en-US" sz="1200">
                <a:latin typeface="Courier New"/>
                <a:ea typeface="Courier New"/>
                <a:cs typeface="Courier New"/>
                <a:sym typeface="Courier New"/>
              </a:rPr>
              <a:t>                 </a:t>
            </a:r>
            <a:endParaRPr/>
          </a:p>
        </p:txBody>
      </p:sp>
      <p:sp>
        <p:nvSpPr>
          <p:cNvPr id="322" name="Google Shape;322;p22"/>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sp>
        <p:nvSpPr>
          <p:cNvPr id="323" name="Google Shape;323;p22"/>
          <p:cNvSpPr/>
          <p:nvPr/>
        </p:nvSpPr>
        <p:spPr>
          <a:xfrm>
            <a:off x="1979909" y="3893949"/>
            <a:ext cx="3103535" cy="464949"/>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Calibri"/>
                <a:ea typeface="Calibri"/>
                <a:cs typeface="Calibri"/>
                <a:sym typeface="Calibri"/>
              </a:rPr>
              <a:t>Local Network Protocol</a:t>
            </a:r>
            <a:endParaRPr/>
          </a:p>
        </p:txBody>
      </p:sp>
      <p:sp>
        <p:nvSpPr>
          <p:cNvPr id="324" name="Google Shape;324;p22"/>
          <p:cNvSpPr/>
          <p:nvPr/>
        </p:nvSpPr>
        <p:spPr>
          <a:xfrm>
            <a:off x="1979908" y="3141614"/>
            <a:ext cx="3103535" cy="464949"/>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Calibri"/>
                <a:ea typeface="Calibri"/>
                <a:cs typeface="Calibri"/>
                <a:sym typeface="Calibri"/>
              </a:rPr>
              <a:t>Internet Protocol (IP) &amp; ICMP</a:t>
            </a:r>
            <a:endParaRPr/>
          </a:p>
        </p:txBody>
      </p:sp>
      <p:sp>
        <p:nvSpPr>
          <p:cNvPr id="325" name="Google Shape;325;p22"/>
          <p:cNvSpPr/>
          <p:nvPr/>
        </p:nvSpPr>
        <p:spPr>
          <a:xfrm>
            <a:off x="1979907" y="2402841"/>
            <a:ext cx="802039" cy="464949"/>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Calibri"/>
                <a:ea typeface="Calibri"/>
                <a:cs typeface="Calibri"/>
                <a:sym typeface="Calibri"/>
              </a:rPr>
              <a:t>TCP</a:t>
            </a:r>
            <a:endParaRPr/>
          </a:p>
        </p:txBody>
      </p:sp>
      <p:sp>
        <p:nvSpPr>
          <p:cNvPr id="326" name="Google Shape;326;p22"/>
          <p:cNvSpPr/>
          <p:nvPr/>
        </p:nvSpPr>
        <p:spPr>
          <a:xfrm>
            <a:off x="3130656" y="2402841"/>
            <a:ext cx="802039" cy="464949"/>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Calibri"/>
                <a:ea typeface="Calibri"/>
                <a:cs typeface="Calibri"/>
                <a:sym typeface="Calibri"/>
              </a:rPr>
              <a:t>UDP</a:t>
            </a:r>
            <a:endParaRPr/>
          </a:p>
        </p:txBody>
      </p:sp>
      <p:sp>
        <p:nvSpPr>
          <p:cNvPr id="327" name="Google Shape;327;p22"/>
          <p:cNvSpPr/>
          <p:nvPr/>
        </p:nvSpPr>
        <p:spPr>
          <a:xfrm>
            <a:off x="4281404" y="2402841"/>
            <a:ext cx="802039" cy="464949"/>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Calibri"/>
              <a:ea typeface="Calibri"/>
              <a:cs typeface="Calibri"/>
              <a:sym typeface="Calibri"/>
            </a:endParaRPr>
          </a:p>
        </p:txBody>
      </p:sp>
      <p:sp>
        <p:nvSpPr>
          <p:cNvPr id="328" name="Google Shape;328;p22"/>
          <p:cNvSpPr/>
          <p:nvPr/>
        </p:nvSpPr>
        <p:spPr>
          <a:xfrm>
            <a:off x="1507212" y="1382900"/>
            <a:ext cx="802039" cy="464949"/>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Calibri"/>
                <a:ea typeface="Calibri"/>
                <a:cs typeface="Calibri"/>
                <a:sym typeface="Calibri"/>
              </a:rPr>
              <a:t>Telnet</a:t>
            </a:r>
            <a:endParaRPr/>
          </a:p>
        </p:txBody>
      </p:sp>
      <p:sp>
        <p:nvSpPr>
          <p:cNvPr id="329" name="Google Shape;329;p22"/>
          <p:cNvSpPr/>
          <p:nvPr/>
        </p:nvSpPr>
        <p:spPr>
          <a:xfrm>
            <a:off x="2677330" y="1382628"/>
            <a:ext cx="802039" cy="464949"/>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Calibri"/>
                <a:ea typeface="Calibri"/>
                <a:cs typeface="Calibri"/>
                <a:sym typeface="Calibri"/>
              </a:rPr>
              <a:t>HTTP</a:t>
            </a:r>
            <a:endParaRPr/>
          </a:p>
        </p:txBody>
      </p:sp>
      <p:sp>
        <p:nvSpPr>
          <p:cNvPr id="330" name="Google Shape;330;p22"/>
          <p:cNvSpPr/>
          <p:nvPr/>
        </p:nvSpPr>
        <p:spPr>
          <a:xfrm>
            <a:off x="3828078" y="1382628"/>
            <a:ext cx="802039" cy="464949"/>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Calibri"/>
                <a:ea typeface="Calibri"/>
                <a:cs typeface="Calibri"/>
                <a:sym typeface="Calibri"/>
              </a:rPr>
              <a:t>FTP</a:t>
            </a:r>
            <a:endParaRPr/>
          </a:p>
        </p:txBody>
      </p:sp>
      <p:cxnSp>
        <p:nvCxnSpPr>
          <p:cNvPr id="331" name="Google Shape;331;p22"/>
          <p:cNvCxnSpPr>
            <a:stCxn id="324" idx="2"/>
            <a:endCxn id="323" idx="0"/>
          </p:cNvCxnSpPr>
          <p:nvPr/>
        </p:nvCxnSpPr>
        <p:spPr>
          <a:xfrm>
            <a:off x="3531676" y="3606563"/>
            <a:ext cx="0" cy="287400"/>
          </a:xfrm>
          <a:prstGeom prst="straightConnector1">
            <a:avLst/>
          </a:prstGeom>
          <a:noFill/>
          <a:ln cap="flat" cmpd="sng" w="50800">
            <a:solidFill>
              <a:srgbClr val="4A7DBA"/>
            </a:solidFill>
            <a:prstDash val="solid"/>
            <a:round/>
            <a:headEnd len="sm" w="sm" type="none"/>
            <a:tailEnd len="med" w="med" type="triangle"/>
          </a:ln>
        </p:spPr>
      </p:cxnSp>
      <p:cxnSp>
        <p:nvCxnSpPr>
          <p:cNvPr id="332" name="Google Shape;332;p22"/>
          <p:cNvCxnSpPr/>
          <p:nvPr/>
        </p:nvCxnSpPr>
        <p:spPr>
          <a:xfrm>
            <a:off x="2373176" y="2848958"/>
            <a:ext cx="1" cy="287386"/>
          </a:xfrm>
          <a:prstGeom prst="straightConnector1">
            <a:avLst/>
          </a:prstGeom>
          <a:noFill/>
          <a:ln cap="flat" cmpd="sng" w="50800">
            <a:solidFill>
              <a:srgbClr val="4A7DBA"/>
            </a:solidFill>
            <a:prstDash val="solid"/>
            <a:round/>
            <a:headEnd len="sm" w="sm" type="none"/>
            <a:tailEnd len="med" w="med" type="triangle"/>
          </a:ln>
        </p:spPr>
      </p:cxnSp>
      <p:cxnSp>
        <p:nvCxnSpPr>
          <p:cNvPr id="333" name="Google Shape;333;p22"/>
          <p:cNvCxnSpPr/>
          <p:nvPr/>
        </p:nvCxnSpPr>
        <p:spPr>
          <a:xfrm>
            <a:off x="3531677" y="2867790"/>
            <a:ext cx="1" cy="287386"/>
          </a:xfrm>
          <a:prstGeom prst="straightConnector1">
            <a:avLst/>
          </a:prstGeom>
          <a:noFill/>
          <a:ln cap="flat" cmpd="sng" w="50800">
            <a:solidFill>
              <a:srgbClr val="4A7DBA"/>
            </a:solidFill>
            <a:prstDash val="solid"/>
            <a:round/>
            <a:headEnd len="sm" w="sm" type="none"/>
            <a:tailEnd len="med" w="med" type="triangle"/>
          </a:ln>
        </p:spPr>
      </p:cxnSp>
      <p:cxnSp>
        <p:nvCxnSpPr>
          <p:cNvPr id="334" name="Google Shape;334;p22"/>
          <p:cNvCxnSpPr/>
          <p:nvPr/>
        </p:nvCxnSpPr>
        <p:spPr>
          <a:xfrm>
            <a:off x="4661596" y="2873061"/>
            <a:ext cx="1" cy="287386"/>
          </a:xfrm>
          <a:prstGeom prst="straightConnector1">
            <a:avLst/>
          </a:prstGeom>
          <a:noFill/>
          <a:ln cap="flat" cmpd="sng" w="50800">
            <a:solidFill>
              <a:srgbClr val="4A7DBA"/>
            </a:solidFill>
            <a:prstDash val="solid"/>
            <a:round/>
            <a:headEnd len="sm" w="sm" type="none"/>
            <a:tailEnd len="med" w="med" type="triangle"/>
          </a:ln>
        </p:spPr>
      </p:cxnSp>
      <p:cxnSp>
        <p:nvCxnSpPr>
          <p:cNvPr id="335" name="Google Shape;335;p22"/>
          <p:cNvCxnSpPr/>
          <p:nvPr/>
        </p:nvCxnSpPr>
        <p:spPr>
          <a:xfrm>
            <a:off x="1456840" y="2102948"/>
            <a:ext cx="5172560" cy="0"/>
          </a:xfrm>
          <a:prstGeom prst="straightConnector1">
            <a:avLst/>
          </a:prstGeom>
          <a:noFill/>
          <a:ln cap="flat" cmpd="sng" w="9525">
            <a:solidFill>
              <a:srgbClr val="4A7DBA"/>
            </a:solidFill>
            <a:prstDash val="dash"/>
            <a:round/>
            <a:headEnd len="sm" w="sm" type="none"/>
            <a:tailEnd len="sm" w="sm" type="none"/>
          </a:ln>
        </p:spPr>
      </p:cxnSp>
      <p:cxnSp>
        <p:nvCxnSpPr>
          <p:cNvPr id="336" name="Google Shape;336;p22"/>
          <p:cNvCxnSpPr/>
          <p:nvPr/>
        </p:nvCxnSpPr>
        <p:spPr>
          <a:xfrm>
            <a:off x="2357675" y="2114573"/>
            <a:ext cx="1" cy="287386"/>
          </a:xfrm>
          <a:prstGeom prst="straightConnector1">
            <a:avLst/>
          </a:prstGeom>
          <a:noFill/>
          <a:ln cap="flat" cmpd="sng" w="50800">
            <a:solidFill>
              <a:srgbClr val="4A7DBA"/>
            </a:solidFill>
            <a:prstDash val="solid"/>
            <a:round/>
            <a:headEnd len="sm" w="sm" type="none"/>
            <a:tailEnd len="med" w="med" type="triangle"/>
          </a:ln>
        </p:spPr>
      </p:cxnSp>
      <p:cxnSp>
        <p:nvCxnSpPr>
          <p:cNvPr id="337" name="Google Shape;337;p22"/>
          <p:cNvCxnSpPr/>
          <p:nvPr/>
        </p:nvCxnSpPr>
        <p:spPr>
          <a:xfrm>
            <a:off x="3531678" y="2125506"/>
            <a:ext cx="1" cy="287386"/>
          </a:xfrm>
          <a:prstGeom prst="straightConnector1">
            <a:avLst/>
          </a:prstGeom>
          <a:noFill/>
          <a:ln cap="flat" cmpd="sng" w="50800">
            <a:solidFill>
              <a:srgbClr val="4A7DBA"/>
            </a:solidFill>
            <a:prstDash val="solid"/>
            <a:round/>
            <a:headEnd len="sm" w="sm" type="none"/>
            <a:tailEnd len="med" w="med" type="triangle"/>
          </a:ln>
        </p:spPr>
      </p:cxnSp>
      <p:cxnSp>
        <p:nvCxnSpPr>
          <p:cNvPr id="338" name="Google Shape;338;p22"/>
          <p:cNvCxnSpPr/>
          <p:nvPr/>
        </p:nvCxnSpPr>
        <p:spPr>
          <a:xfrm>
            <a:off x="4682422" y="2125537"/>
            <a:ext cx="1" cy="287386"/>
          </a:xfrm>
          <a:prstGeom prst="straightConnector1">
            <a:avLst/>
          </a:prstGeom>
          <a:noFill/>
          <a:ln cap="flat" cmpd="sng" w="50800">
            <a:solidFill>
              <a:srgbClr val="4A7DBA"/>
            </a:solidFill>
            <a:prstDash val="solid"/>
            <a:round/>
            <a:headEnd len="sm" w="sm" type="none"/>
            <a:tailEnd len="med" w="med" type="triangle"/>
          </a:ln>
        </p:spPr>
      </p:cxnSp>
      <p:cxnSp>
        <p:nvCxnSpPr>
          <p:cNvPr id="339" name="Google Shape;339;p22"/>
          <p:cNvCxnSpPr/>
          <p:nvPr/>
        </p:nvCxnSpPr>
        <p:spPr>
          <a:xfrm>
            <a:off x="1896601" y="1815562"/>
            <a:ext cx="1" cy="287386"/>
          </a:xfrm>
          <a:prstGeom prst="straightConnector1">
            <a:avLst/>
          </a:prstGeom>
          <a:noFill/>
          <a:ln cap="flat" cmpd="sng" w="50800">
            <a:solidFill>
              <a:srgbClr val="4A7DBA"/>
            </a:solidFill>
            <a:prstDash val="solid"/>
            <a:round/>
            <a:headEnd len="sm" w="sm" type="none"/>
            <a:tailEnd len="med" w="med" type="triangle"/>
          </a:ln>
        </p:spPr>
      </p:cxnSp>
      <p:cxnSp>
        <p:nvCxnSpPr>
          <p:cNvPr id="340" name="Google Shape;340;p22"/>
          <p:cNvCxnSpPr/>
          <p:nvPr/>
        </p:nvCxnSpPr>
        <p:spPr>
          <a:xfrm>
            <a:off x="3070605" y="1810643"/>
            <a:ext cx="1" cy="287386"/>
          </a:xfrm>
          <a:prstGeom prst="straightConnector1">
            <a:avLst/>
          </a:prstGeom>
          <a:noFill/>
          <a:ln cap="flat" cmpd="sng" w="50800">
            <a:solidFill>
              <a:srgbClr val="4A7DBA"/>
            </a:solidFill>
            <a:prstDash val="solid"/>
            <a:round/>
            <a:headEnd len="sm" w="sm" type="none"/>
            <a:tailEnd len="med" w="med" type="triangle"/>
          </a:ln>
        </p:spPr>
      </p:cxnSp>
      <p:cxnSp>
        <p:nvCxnSpPr>
          <p:cNvPr id="341" name="Google Shape;341;p22"/>
          <p:cNvCxnSpPr/>
          <p:nvPr/>
        </p:nvCxnSpPr>
        <p:spPr>
          <a:xfrm>
            <a:off x="4221349" y="1815563"/>
            <a:ext cx="1" cy="287386"/>
          </a:xfrm>
          <a:prstGeom prst="straightConnector1">
            <a:avLst/>
          </a:prstGeom>
          <a:noFill/>
          <a:ln cap="flat" cmpd="sng" w="50800">
            <a:solidFill>
              <a:srgbClr val="4A7DBA"/>
            </a:solidFill>
            <a:prstDash val="solid"/>
            <a:round/>
            <a:headEnd len="sm" w="sm" type="none"/>
            <a:tailEnd len="med" w="med" type="triangle"/>
          </a:ln>
        </p:spPr>
      </p:cxnSp>
      <p:grpSp>
        <p:nvGrpSpPr>
          <p:cNvPr id="342" name="Google Shape;342;p22"/>
          <p:cNvGrpSpPr/>
          <p:nvPr/>
        </p:nvGrpSpPr>
        <p:grpSpPr>
          <a:xfrm>
            <a:off x="4014036" y="2619641"/>
            <a:ext cx="207313" cy="34289"/>
            <a:chOff x="6200968" y="1687065"/>
            <a:chExt cx="276417" cy="45719"/>
          </a:xfrm>
        </p:grpSpPr>
        <p:sp>
          <p:nvSpPr>
            <p:cNvPr id="343" name="Google Shape;343;p22"/>
            <p:cNvSpPr/>
            <p:nvPr/>
          </p:nvSpPr>
          <p:spPr>
            <a:xfrm>
              <a:off x="6200968" y="1687065"/>
              <a:ext cx="45719" cy="45719"/>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Calibri"/>
                <a:ea typeface="Calibri"/>
                <a:cs typeface="Calibri"/>
                <a:sym typeface="Calibri"/>
              </a:endParaRPr>
            </a:p>
          </p:txBody>
        </p:sp>
        <p:sp>
          <p:nvSpPr>
            <p:cNvPr id="344" name="Google Shape;344;p22"/>
            <p:cNvSpPr/>
            <p:nvPr/>
          </p:nvSpPr>
          <p:spPr>
            <a:xfrm>
              <a:off x="6316317" y="1687065"/>
              <a:ext cx="45719" cy="45719"/>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Calibri"/>
                <a:ea typeface="Calibri"/>
                <a:cs typeface="Calibri"/>
                <a:sym typeface="Calibri"/>
              </a:endParaRPr>
            </a:p>
          </p:txBody>
        </p:sp>
        <p:sp>
          <p:nvSpPr>
            <p:cNvPr id="345" name="Google Shape;345;p22"/>
            <p:cNvSpPr/>
            <p:nvPr/>
          </p:nvSpPr>
          <p:spPr>
            <a:xfrm>
              <a:off x="6431666" y="1687065"/>
              <a:ext cx="45719" cy="45719"/>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Calibri"/>
                <a:ea typeface="Calibri"/>
                <a:cs typeface="Calibri"/>
                <a:sym typeface="Calibri"/>
              </a:endParaRPr>
            </a:p>
          </p:txBody>
        </p:sp>
      </p:grpSp>
      <p:grpSp>
        <p:nvGrpSpPr>
          <p:cNvPr id="346" name="Google Shape;346;p22"/>
          <p:cNvGrpSpPr/>
          <p:nvPr/>
        </p:nvGrpSpPr>
        <p:grpSpPr>
          <a:xfrm>
            <a:off x="4786313" y="1591534"/>
            <a:ext cx="207313" cy="34289"/>
            <a:chOff x="6200968" y="1687065"/>
            <a:chExt cx="276417" cy="45719"/>
          </a:xfrm>
        </p:grpSpPr>
        <p:sp>
          <p:nvSpPr>
            <p:cNvPr id="347" name="Google Shape;347;p22"/>
            <p:cNvSpPr/>
            <p:nvPr/>
          </p:nvSpPr>
          <p:spPr>
            <a:xfrm>
              <a:off x="6200968" y="1687065"/>
              <a:ext cx="45719" cy="45719"/>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Calibri"/>
                <a:ea typeface="Calibri"/>
                <a:cs typeface="Calibri"/>
                <a:sym typeface="Calibri"/>
              </a:endParaRPr>
            </a:p>
          </p:txBody>
        </p:sp>
        <p:sp>
          <p:nvSpPr>
            <p:cNvPr id="348" name="Google Shape;348;p22"/>
            <p:cNvSpPr/>
            <p:nvPr/>
          </p:nvSpPr>
          <p:spPr>
            <a:xfrm>
              <a:off x="6316317" y="1687065"/>
              <a:ext cx="45719" cy="45719"/>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Calibri"/>
                <a:ea typeface="Calibri"/>
                <a:cs typeface="Calibri"/>
                <a:sym typeface="Calibri"/>
              </a:endParaRPr>
            </a:p>
          </p:txBody>
        </p:sp>
        <p:sp>
          <p:nvSpPr>
            <p:cNvPr id="349" name="Google Shape;349;p22"/>
            <p:cNvSpPr/>
            <p:nvPr/>
          </p:nvSpPr>
          <p:spPr>
            <a:xfrm>
              <a:off x="6431666" y="1687065"/>
              <a:ext cx="45719" cy="45719"/>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Calibri"/>
                <a:ea typeface="Calibri"/>
                <a:cs typeface="Calibri"/>
                <a:sym typeface="Calibri"/>
              </a:endParaRPr>
            </a:p>
          </p:txBody>
        </p:sp>
      </p:grpSp>
      <p:grpSp>
        <p:nvGrpSpPr>
          <p:cNvPr id="350" name="Google Shape;350;p22"/>
          <p:cNvGrpSpPr/>
          <p:nvPr/>
        </p:nvGrpSpPr>
        <p:grpSpPr>
          <a:xfrm>
            <a:off x="4570059" y="2622607"/>
            <a:ext cx="207313" cy="34289"/>
            <a:chOff x="6200968" y="1687065"/>
            <a:chExt cx="276417" cy="45719"/>
          </a:xfrm>
        </p:grpSpPr>
        <p:sp>
          <p:nvSpPr>
            <p:cNvPr id="351" name="Google Shape;351;p22"/>
            <p:cNvSpPr/>
            <p:nvPr/>
          </p:nvSpPr>
          <p:spPr>
            <a:xfrm>
              <a:off x="6200968" y="1687065"/>
              <a:ext cx="45719" cy="45719"/>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Calibri"/>
                <a:ea typeface="Calibri"/>
                <a:cs typeface="Calibri"/>
                <a:sym typeface="Calibri"/>
              </a:endParaRPr>
            </a:p>
          </p:txBody>
        </p:sp>
        <p:sp>
          <p:nvSpPr>
            <p:cNvPr id="352" name="Google Shape;352;p22"/>
            <p:cNvSpPr/>
            <p:nvPr/>
          </p:nvSpPr>
          <p:spPr>
            <a:xfrm>
              <a:off x="6316317" y="1687065"/>
              <a:ext cx="45719" cy="45719"/>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Calibri"/>
                <a:ea typeface="Calibri"/>
                <a:cs typeface="Calibri"/>
                <a:sym typeface="Calibri"/>
              </a:endParaRPr>
            </a:p>
          </p:txBody>
        </p:sp>
        <p:sp>
          <p:nvSpPr>
            <p:cNvPr id="353" name="Google Shape;353;p22"/>
            <p:cNvSpPr/>
            <p:nvPr/>
          </p:nvSpPr>
          <p:spPr>
            <a:xfrm>
              <a:off x="6431666" y="1687065"/>
              <a:ext cx="45719" cy="45719"/>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Calibri"/>
                <a:ea typeface="Calibri"/>
                <a:cs typeface="Calibri"/>
                <a:sym typeface="Calibri"/>
              </a:endParaRPr>
            </a:p>
          </p:txBody>
        </p:sp>
      </p:grpSp>
      <p:sp>
        <p:nvSpPr>
          <p:cNvPr id="354" name="Google Shape;354;p22"/>
          <p:cNvSpPr/>
          <p:nvPr/>
        </p:nvSpPr>
        <p:spPr>
          <a:xfrm>
            <a:off x="5162754" y="1378733"/>
            <a:ext cx="802039" cy="464949"/>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Calibri"/>
              <a:ea typeface="Calibri"/>
              <a:cs typeface="Calibri"/>
              <a:sym typeface="Calibri"/>
            </a:endParaRPr>
          </a:p>
        </p:txBody>
      </p:sp>
      <p:cxnSp>
        <p:nvCxnSpPr>
          <p:cNvPr id="355" name="Google Shape;355;p22"/>
          <p:cNvCxnSpPr/>
          <p:nvPr/>
        </p:nvCxnSpPr>
        <p:spPr>
          <a:xfrm>
            <a:off x="5542947" y="1816836"/>
            <a:ext cx="1" cy="287386"/>
          </a:xfrm>
          <a:prstGeom prst="straightConnector1">
            <a:avLst/>
          </a:prstGeom>
          <a:noFill/>
          <a:ln cap="flat" cmpd="sng" w="50800">
            <a:solidFill>
              <a:srgbClr val="4A7DBA"/>
            </a:solidFill>
            <a:prstDash val="solid"/>
            <a:round/>
            <a:headEnd len="sm" w="sm" type="none"/>
            <a:tailEnd len="med" w="med" type="triangle"/>
          </a:ln>
        </p:spPr>
      </p:cxnSp>
      <p:grpSp>
        <p:nvGrpSpPr>
          <p:cNvPr id="356" name="Google Shape;356;p22"/>
          <p:cNvGrpSpPr/>
          <p:nvPr/>
        </p:nvGrpSpPr>
        <p:grpSpPr>
          <a:xfrm>
            <a:off x="5451409" y="1566382"/>
            <a:ext cx="207313" cy="34289"/>
            <a:chOff x="6200968" y="1687065"/>
            <a:chExt cx="276417" cy="45719"/>
          </a:xfrm>
        </p:grpSpPr>
        <p:sp>
          <p:nvSpPr>
            <p:cNvPr id="357" name="Google Shape;357;p22"/>
            <p:cNvSpPr/>
            <p:nvPr/>
          </p:nvSpPr>
          <p:spPr>
            <a:xfrm>
              <a:off x="6200968" y="1687065"/>
              <a:ext cx="45719" cy="45719"/>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Calibri"/>
                <a:ea typeface="Calibri"/>
                <a:cs typeface="Calibri"/>
                <a:sym typeface="Calibri"/>
              </a:endParaRPr>
            </a:p>
          </p:txBody>
        </p:sp>
        <p:sp>
          <p:nvSpPr>
            <p:cNvPr id="358" name="Google Shape;358;p22"/>
            <p:cNvSpPr/>
            <p:nvPr/>
          </p:nvSpPr>
          <p:spPr>
            <a:xfrm>
              <a:off x="6316317" y="1687065"/>
              <a:ext cx="45719" cy="45719"/>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Calibri"/>
                <a:ea typeface="Calibri"/>
                <a:cs typeface="Calibri"/>
                <a:sym typeface="Calibri"/>
              </a:endParaRPr>
            </a:p>
          </p:txBody>
        </p:sp>
        <p:sp>
          <p:nvSpPr>
            <p:cNvPr id="359" name="Google Shape;359;p22"/>
            <p:cNvSpPr/>
            <p:nvPr/>
          </p:nvSpPr>
          <p:spPr>
            <a:xfrm>
              <a:off x="6431666" y="1687065"/>
              <a:ext cx="45719" cy="45719"/>
            </a:xfrm>
            <a:prstGeom prst="ellipse">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chemeClr val="lt1"/>
                </a:solidFill>
                <a:latin typeface="Calibri"/>
                <a:ea typeface="Calibri"/>
                <a:cs typeface="Calibri"/>
                <a:sym typeface="Calibri"/>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3"/>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INTERNETWORKING (9)</a:t>
            </a:r>
            <a:endParaRPr/>
          </a:p>
        </p:txBody>
      </p:sp>
      <p:sp>
        <p:nvSpPr>
          <p:cNvPr id="365" name="Google Shape;365;p23"/>
          <p:cNvSpPr txBox="1"/>
          <p:nvPr>
            <p:ph idx="1" type="body"/>
          </p:nvPr>
        </p:nvSpPr>
        <p:spPr>
          <a:xfrm>
            <a:off x="547967" y="1076428"/>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sz="1800">
                <a:solidFill>
                  <a:schemeClr val="dk1"/>
                </a:solidFill>
              </a:rPr>
              <a:t>Network Addresses are 32 bits in IPV4</a:t>
            </a:r>
            <a:endParaRPr sz="1800">
              <a:solidFill>
                <a:schemeClr val="dk1"/>
              </a:solidFill>
            </a:endParaRPr>
          </a:p>
          <a:p>
            <a:pPr indent="-152400" lvl="1" marL="377190" rtl="0" algn="l">
              <a:lnSpc>
                <a:spcPct val="95000"/>
              </a:lnSpc>
              <a:spcBef>
                <a:spcPts val="900"/>
              </a:spcBef>
              <a:spcAft>
                <a:spcPts val="0"/>
              </a:spcAft>
              <a:buClr>
                <a:schemeClr val="dk1"/>
              </a:buClr>
              <a:buSzPts val="1500"/>
              <a:buChar char="▪"/>
            </a:pPr>
            <a:r>
              <a:rPr b="1" lang="en-US" sz="1500">
                <a:solidFill>
                  <a:schemeClr val="dk1"/>
                </a:solidFill>
              </a:rPr>
              <a:t>Class A </a:t>
            </a:r>
            <a:r>
              <a:rPr lang="en-US" sz="1500">
                <a:solidFill>
                  <a:schemeClr val="dk1"/>
                </a:solidFill>
              </a:rPr>
              <a:t>(for large independent networks) they are indexed with a 7 bit netid and a 24 bit hostid (bit 1 = 0)</a:t>
            </a:r>
            <a:endParaRPr sz="1500">
              <a:solidFill>
                <a:schemeClr val="dk1"/>
              </a:solidFill>
            </a:endParaRPr>
          </a:p>
          <a:p>
            <a:pPr indent="-152400" lvl="1" marL="377190" rtl="0" algn="l">
              <a:lnSpc>
                <a:spcPct val="95000"/>
              </a:lnSpc>
              <a:spcBef>
                <a:spcPts val="900"/>
              </a:spcBef>
              <a:spcAft>
                <a:spcPts val="0"/>
              </a:spcAft>
              <a:buClr>
                <a:schemeClr val="dk1"/>
              </a:buClr>
              <a:buSzPts val="1500"/>
              <a:buChar char="▪"/>
            </a:pPr>
            <a:r>
              <a:rPr b="1" lang="en-US" sz="1500">
                <a:solidFill>
                  <a:schemeClr val="dk1"/>
                </a:solidFill>
              </a:rPr>
              <a:t>Class B </a:t>
            </a:r>
            <a:r>
              <a:rPr lang="en-US" sz="1500">
                <a:solidFill>
                  <a:schemeClr val="dk1"/>
                </a:solidFill>
              </a:rPr>
              <a:t>(for corporate-wide networks) they are indexed with a 14 bit netid and a 16 bit hostid (bits 1,2 = 1,0).</a:t>
            </a:r>
            <a:endParaRPr sz="1500">
              <a:solidFill>
                <a:schemeClr val="dk1"/>
              </a:solidFill>
            </a:endParaRPr>
          </a:p>
          <a:p>
            <a:pPr indent="-152400" lvl="1" marL="377190" rtl="0" algn="l">
              <a:lnSpc>
                <a:spcPct val="95000"/>
              </a:lnSpc>
              <a:spcBef>
                <a:spcPts val="900"/>
              </a:spcBef>
              <a:spcAft>
                <a:spcPts val="0"/>
              </a:spcAft>
              <a:buClr>
                <a:schemeClr val="dk1"/>
              </a:buClr>
              <a:buSzPts val="1500"/>
              <a:buChar char="▪"/>
            </a:pPr>
            <a:r>
              <a:rPr b="1" lang="en-US" sz="1500">
                <a:solidFill>
                  <a:schemeClr val="dk1"/>
                </a:solidFill>
              </a:rPr>
              <a:t>Class C </a:t>
            </a:r>
            <a:r>
              <a:rPr lang="en-US" sz="1500">
                <a:solidFill>
                  <a:schemeClr val="dk1"/>
                </a:solidFill>
              </a:rPr>
              <a:t>(for single small LANs) they are indexed with a 21 bits netid and an 8 bit hostid (bits 1-3 = 1,1,0). Note: many agencies locally divide their Class B into subnets similar to Class C (based on a subnet mask, where 1’s are used to indicate valid netid portion)</a:t>
            </a:r>
            <a:endParaRPr sz="1500">
              <a:solidFill>
                <a:schemeClr val="dk1"/>
              </a:solidFill>
            </a:endParaRPr>
          </a:p>
          <a:p>
            <a:pPr indent="-152400" lvl="1" marL="377190" rtl="0" algn="l">
              <a:lnSpc>
                <a:spcPct val="95000"/>
              </a:lnSpc>
              <a:spcBef>
                <a:spcPts val="900"/>
              </a:spcBef>
              <a:spcAft>
                <a:spcPts val="0"/>
              </a:spcAft>
              <a:buClr>
                <a:schemeClr val="dk1"/>
              </a:buClr>
              <a:buSzPts val="1500"/>
              <a:buChar char="▪"/>
            </a:pPr>
            <a:r>
              <a:rPr b="1" lang="en-US" sz="1500">
                <a:solidFill>
                  <a:schemeClr val="dk1"/>
                </a:solidFill>
              </a:rPr>
              <a:t>Class D </a:t>
            </a:r>
            <a:r>
              <a:rPr lang="en-US" sz="1500">
                <a:solidFill>
                  <a:schemeClr val="dk1"/>
                </a:solidFill>
              </a:rPr>
              <a:t>multicast (bits 1-4 = 1,1,1,0) remaining 28 are group id. </a:t>
            </a:r>
            <a:endParaRPr sz="1500">
              <a:solidFill>
                <a:schemeClr val="dk1"/>
              </a:solidFill>
            </a:endParaRPr>
          </a:p>
          <a:p>
            <a:pPr indent="-104394" lvl="2" marL="514350" rtl="0" algn="l">
              <a:lnSpc>
                <a:spcPct val="120000"/>
              </a:lnSpc>
              <a:spcBef>
                <a:spcPts val="900"/>
              </a:spcBef>
              <a:spcAft>
                <a:spcPts val="0"/>
              </a:spcAft>
              <a:buClr>
                <a:schemeClr val="dk1"/>
              </a:buClr>
              <a:buSzPts val="1000"/>
              <a:buChar char="▪"/>
            </a:pPr>
            <a:r>
              <a:rPr lang="en-US" sz="1050">
                <a:solidFill>
                  <a:schemeClr val="dk1"/>
                </a:solidFill>
              </a:rPr>
              <a:t>all 1’s usually all-station broadcast, although address with bits 1-4 = 1,1,1,1 is technically reserved</a:t>
            </a:r>
            <a:endParaRPr sz="1050">
              <a:solidFill>
                <a:schemeClr val="dk1"/>
              </a:solidFill>
            </a:endParaRPr>
          </a:p>
        </p:txBody>
      </p:sp>
      <p:sp>
        <p:nvSpPr>
          <p:cNvPr id="366" name="Google Shape;366;p23"/>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4"/>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INTERNETWORKING (10)</a:t>
            </a:r>
            <a:endParaRPr/>
          </a:p>
        </p:txBody>
      </p:sp>
      <p:sp>
        <p:nvSpPr>
          <p:cNvPr id="372" name="Google Shape;372;p24"/>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sz="2000">
                <a:solidFill>
                  <a:schemeClr val="dk1"/>
                </a:solidFill>
              </a:rPr>
              <a:t>Network Addresses Continued:</a:t>
            </a:r>
            <a:endParaRPr sz="2000">
              <a:solidFill>
                <a:schemeClr val="dk1"/>
              </a:solidFill>
            </a:endParaRPr>
          </a:p>
          <a:p>
            <a:pPr indent="-165100" lvl="1" marL="377190" rtl="0" algn="l">
              <a:lnSpc>
                <a:spcPct val="95000"/>
              </a:lnSpc>
              <a:spcBef>
                <a:spcPts val="900"/>
              </a:spcBef>
              <a:spcAft>
                <a:spcPts val="0"/>
              </a:spcAft>
              <a:buClr>
                <a:schemeClr val="dk1"/>
              </a:buClr>
              <a:buSzPts val="1700"/>
              <a:buChar char="▪"/>
            </a:pPr>
            <a:r>
              <a:rPr lang="en-US" sz="1700">
                <a:solidFill>
                  <a:schemeClr val="dk1"/>
                </a:solidFill>
              </a:rPr>
              <a:t>Usually represented with dotted-decimal notation: 10.0.0.0 = (originally Arpanet – which no longer exists, now private); 129.101.100.1 = machine 1 on subnet 100 or machine 100.1 of Class B network 129.101 </a:t>
            </a:r>
            <a:endParaRPr sz="1700">
              <a:solidFill>
                <a:schemeClr val="dk1"/>
              </a:solidFill>
            </a:endParaRPr>
          </a:p>
          <a:p>
            <a:pPr indent="-165100" lvl="1" marL="377190" rtl="0" algn="l">
              <a:lnSpc>
                <a:spcPct val="95000"/>
              </a:lnSpc>
              <a:spcBef>
                <a:spcPts val="900"/>
              </a:spcBef>
              <a:spcAft>
                <a:spcPts val="0"/>
              </a:spcAft>
              <a:buClr>
                <a:schemeClr val="dk1"/>
              </a:buClr>
              <a:buSzPts val="1700"/>
              <a:buChar char="▪"/>
            </a:pPr>
            <a:r>
              <a:rPr lang="en-US" sz="1700">
                <a:solidFill>
                  <a:schemeClr val="dk1"/>
                </a:solidFill>
              </a:rPr>
              <a:t>A local network may combine different LAN types (at the network layer), thus causing routers to be used and each network to have a unique net_id. The subnetworking of Class B networks is used to help reduce workload on ISs (routers/bridges) that combine the site-wide network into a single LAN. If not decoupled, each would be involved in overall internet routing.</a:t>
            </a:r>
            <a:endParaRPr sz="1700">
              <a:solidFill>
                <a:schemeClr val="dk1"/>
              </a:solidFill>
            </a:endParaRPr>
          </a:p>
          <a:p>
            <a:pPr indent="-165100" lvl="1" marL="377190" rtl="0" algn="l">
              <a:lnSpc>
                <a:spcPct val="95000"/>
              </a:lnSpc>
              <a:spcBef>
                <a:spcPts val="900"/>
              </a:spcBef>
              <a:spcAft>
                <a:spcPts val="0"/>
              </a:spcAft>
              <a:buClr>
                <a:schemeClr val="dk1"/>
              </a:buClr>
              <a:buSzPts val="1700"/>
              <a:buChar char="▪"/>
            </a:pPr>
            <a:r>
              <a:rPr lang="en-US" sz="1700">
                <a:solidFill>
                  <a:schemeClr val="dk1"/>
                </a:solidFill>
              </a:rPr>
              <a:t>Single gateway from site provides internetwork-wide routing, internally the subnetwork routing is handled.</a:t>
            </a:r>
            <a:endParaRPr sz="17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5"/>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INTERNETWORKING (11)</a:t>
            </a:r>
            <a:endParaRPr/>
          </a:p>
        </p:txBody>
      </p:sp>
      <p:sp>
        <p:nvSpPr>
          <p:cNvPr id="378" name="Google Shape;378;p25"/>
          <p:cNvSpPr txBox="1"/>
          <p:nvPr>
            <p:ph idx="1" type="body"/>
          </p:nvPr>
        </p:nvSpPr>
        <p:spPr>
          <a:xfrm>
            <a:off x="1260970" y="872032"/>
            <a:ext cx="6532535" cy="35993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100"/>
              <a:buNone/>
            </a:pPr>
            <a:r>
              <a:rPr lang="en-US">
                <a:solidFill>
                  <a:schemeClr val="dk1"/>
                </a:solidFill>
              </a:rPr>
              <a:t>The IP NPDU: (see the RFC)</a:t>
            </a:r>
            <a:endParaRPr>
              <a:solidFill>
                <a:schemeClr val="dk1"/>
              </a:solidFill>
            </a:endParaRPr>
          </a:p>
          <a:p>
            <a:pPr indent="0" lvl="0" marL="0" rtl="0" algn="l">
              <a:lnSpc>
                <a:spcPct val="100000"/>
              </a:lnSpc>
              <a:spcBef>
                <a:spcPts val="0"/>
              </a:spcBef>
              <a:spcAft>
                <a:spcPts val="0"/>
              </a:spcAft>
              <a:buSzPts val="1200"/>
              <a:buNone/>
            </a:pPr>
            <a:r>
              <a:rPr lang="en-US" sz="1200">
                <a:solidFill>
                  <a:schemeClr val="dk1"/>
                </a:solidFill>
                <a:latin typeface="Courier New"/>
                <a:ea typeface="Courier New"/>
                <a:cs typeface="Courier New"/>
                <a:sym typeface="Courier New"/>
              </a:rPr>
              <a:t>   0                   1                   2                   3   </a:t>
            </a:r>
            <a:endParaRPr>
              <a:solidFill>
                <a:schemeClr val="dk1"/>
              </a:solidFill>
            </a:endParaRPr>
          </a:p>
          <a:p>
            <a:pPr indent="0" lvl="0" marL="0" rtl="0" algn="l">
              <a:lnSpc>
                <a:spcPct val="100000"/>
              </a:lnSpc>
              <a:spcBef>
                <a:spcPts val="0"/>
              </a:spcBef>
              <a:spcAft>
                <a:spcPts val="0"/>
              </a:spcAft>
              <a:buSzPts val="1200"/>
              <a:buNone/>
            </a:pPr>
            <a:r>
              <a:rPr lang="en-US" sz="1200">
                <a:solidFill>
                  <a:schemeClr val="dk1"/>
                </a:solidFill>
                <a:latin typeface="Courier New"/>
                <a:ea typeface="Courier New"/>
                <a:cs typeface="Courier New"/>
                <a:sym typeface="Courier New"/>
              </a:rPr>
              <a:t>   0 1 2 3 4 5 6 7 8 9 0 1 2 3 4 5 6 7 8 9 0 1 2 3 4 5 6 7 8 9 0 1 </a:t>
            </a:r>
            <a:endParaRPr>
              <a:solidFill>
                <a:schemeClr val="dk1"/>
              </a:solidFill>
            </a:endParaRPr>
          </a:p>
          <a:p>
            <a:pPr indent="0" lvl="0" marL="0" rtl="0" algn="l">
              <a:lnSpc>
                <a:spcPct val="100000"/>
              </a:lnSpc>
              <a:spcBef>
                <a:spcPts val="0"/>
              </a:spcBef>
              <a:spcAft>
                <a:spcPts val="0"/>
              </a:spcAft>
              <a:buSzPts val="1200"/>
              <a:buNone/>
            </a:pPr>
            <a:r>
              <a:rPr lang="en-US" sz="1200">
                <a:solidFill>
                  <a:schemeClr val="dk1"/>
                </a:solidFill>
                <a:latin typeface="Courier New"/>
                <a:ea typeface="Courier New"/>
                <a:cs typeface="Courier New"/>
                <a:sym typeface="Courier New"/>
              </a:rPr>
              <a:t>   +-+-+-+-+-+-+-+-+-+-+-+-+-+-+-+-+-+-+-+-+-+-+-+-+-+-+-+-+-+-+-+-+</a:t>
            </a:r>
            <a:endParaRPr>
              <a:solidFill>
                <a:schemeClr val="dk1"/>
              </a:solidFill>
            </a:endParaRPr>
          </a:p>
          <a:p>
            <a:pPr indent="0" lvl="0" marL="0" rtl="0" algn="l">
              <a:lnSpc>
                <a:spcPct val="100000"/>
              </a:lnSpc>
              <a:spcBef>
                <a:spcPts val="0"/>
              </a:spcBef>
              <a:spcAft>
                <a:spcPts val="0"/>
              </a:spcAft>
              <a:buSzPts val="1200"/>
              <a:buNone/>
            </a:pPr>
            <a:r>
              <a:rPr lang="en-US" sz="1200">
                <a:solidFill>
                  <a:schemeClr val="dk1"/>
                </a:solidFill>
                <a:latin typeface="Courier New"/>
                <a:ea typeface="Courier New"/>
                <a:cs typeface="Courier New"/>
                <a:sym typeface="Courier New"/>
              </a:rPr>
              <a:t>   |Version|  IHL  |Type of Service|          Total Length         |</a:t>
            </a:r>
            <a:endParaRPr>
              <a:solidFill>
                <a:schemeClr val="dk1"/>
              </a:solidFill>
            </a:endParaRPr>
          </a:p>
          <a:p>
            <a:pPr indent="0" lvl="0" marL="0" rtl="0" algn="l">
              <a:lnSpc>
                <a:spcPct val="100000"/>
              </a:lnSpc>
              <a:spcBef>
                <a:spcPts val="0"/>
              </a:spcBef>
              <a:spcAft>
                <a:spcPts val="0"/>
              </a:spcAft>
              <a:buSzPts val="1200"/>
              <a:buNone/>
            </a:pPr>
            <a:r>
              <a:rPr lang="en-US" sz="1200">
                <a:solidFill>
                  <a:schemeClr val="dk1"/>
                </a:solidFill>
                <a:latin typeface="Courier New"/>
                <a:ea typeface="Courier New"/>
                <a:cs typeface="Courier New"/>
                <a:sym typeface="Courier New"/>
              </a:rPr>
              <a:t>   +-+-+-+-+-+-+-+-+-+-+-+-+-+-+-+-+-+-+-+-+-+-+-+-+-+-+-+-+-+-+-+-+</a:t>
            </a:r>
            <a:endParaRPr>
              <a:solidFill>
                <a:schemeClr val="dk1"/>
              </a:solidFill>
            </a:endParaRPr>
          </a:p>
          <a:p>
            <a:pPr indent="0" lvl="0" marL="0" rtl="0" algn="l">
              <a:lnSpc>
                <a:spcPct val="100000"/>
              </a:lnSpc>
              <a:spcBef>
                <a:spcPts val="0"/>
              </a:spcBef>
              <a:spcAft>
                <a:spcPts val="0"/>
              </a:spcAft>
              <a:buSzPts val="1200"/>
              <a:buNone/>
            </a:pPr>
            <a:r>
              <a:rPr lang="en-US" sz="1200">
                <a:solidFill>
                  <a:schemeClr val="dk1"/>
                </a:solidFill>
                <a:latin typeface="Courier New"/>
                <a:ea typeface="Courier New"/>
                <a:cs typeface="Courier New"/>
                <a:sym typeface="Courier New"/>
              </a:rPr>
              <a:t>   |         Identification        |Flags|      Fragment Offset    |</a:t>
            </a:r>
            <a:endParaRPr>
              <a:solidFill>
                <a:schemeClr val="dk1"/>
              </a:solidFill>
            </a:endParaRPr>
          </a:p>
          <a:p>
            <a:pPr indent="0" lvl="0" marL="0" rtl="0" algn="l">
              <a:lnSpc>
                <a:spcPct val="100000"/>
              </a:lnSpc>
              <a:spcBef>
                <a:spcPts val="0"/>
              </a:spcBef>
              <a:spcAft>
                <a:spcPts val="0"/>
              </a:spcAft>
              <a:buSzPts val="1200"/>
              <a:buNone/>
            </a:pPr>
            <a:r>
              <a:rPr lang="en-US" sz="1200">
                <a:solidFill>
                  <a:schemeClr val="dk1"/>
                </a:solidFill>
                <a:latin typeface="Courier New"/>
                <a:ea typeface="Courier New"/>
                <a:cs typeface="Courier New"/>
                <a:sym typeface="Courier New"/>
              </a:rPr>
              <a:t>   +-+-+-+-+-+-+-+-+-+-+-+-+-+-+-+-+-+-+-+-+-+-+-+-+-+-+-+-+-+-+-+-+</a:t>
            </a:r>
            <a:endParaRPr>
              <a:solidFill>
                <a:schemeClr val="dk1"/>
              </a:solidFill>
            </a:endParaRPr>
          </a:p>
          <a:p>
            <a:pPr indent="0" lvl="0" marL="0" rtl="0" algn="l">
              <a:lnSpc>
                <a:spcPct val="100000"/>
              </a:lnSpc>
              <a:spcBef>
                <a:spcPts val="0"/>
              </a:spcBef>
              <a:spcAft>
                <a:spcPts val="0"/>
              </a:spcAft>
              <a:buSzPts val="1200"/>
              <a:buNone/>
            </a:pPr>
            <a:r>
              <a:rPr lang="en-US" sz="1200">
                <a:solidFill>
                  <a:schemeClr val="dk1"/>
                </a:solidFill>
                <a:latin typeface="Courier New"/>
                <a:ea typeface="Courier New"/>
                <a:cs typeface="Courier New"/>
                <a:sym typeface="Courier New"/>
              </a:rPr>
              <a:t>   |  Time to Live |    Protocol   |         Header Checksum       |</a:t>
            </a:r>
            <a:endParaRPr>
              <a:solidFill>
                <a:schemeClr val="dk1"/>
              </a:solidFill>
            </a:endParaRPr>
          </a:p>
          <a:p>
            <a:pPr indent="0" lvl="0" marL="0" rtl="0" algn="l">
              <a:lnSpc>
                <a:spcPct val="100000"/>
              </a:lnSpc>
              <a:spcBef>
                <a:spcPts val="0"/>
              </a:spcBef>
              <a:spcAft>
                <a:spcPts val="0"/>
              </a:spcAft>
              <a:buSzPts val="1200"/>
              <a:buNone/>
            </a:pPr>
            <a:r>
              <a:rPr lang="en-US" sz="1200">
                <a:solidFill>
                  <a:schemeClr val="dk1"/>
                </a:solidFill>
                <a:latin typeface="Courier New"/>
                <a:ea typeface="Courier New"/>
                <a:cs typeface="Courier New"/>
                <a:sym typeface="Courier New"/>
              </a:rPr>
              <a:t>   +-+-+-+-+-+-+-+-+-+-+-+-+-+-+-+-+-+-+-+-+-+-+-+-+-+-+-+-+-+-+-+-+</a:t>
            </a:r>
            <a:endParaRPr>
              <a:solidFill>
                <a:schemeClr val="dk1"/>
              </a:solidFill>
            </a:endParaRPr>
          </a:p>
          <a:p>
            <a:pPr indent="0" lvl="0" marL="0" rtl="0" algn="l">
              <a:lnSpc>
                <a:spcPct val="100000"/>
              </a:lnSpc>
              <a:spcBef>
                <a:spcPts val="0"/>
              </a:spcBef>
              <a:spcAft>
                <a:spcPts val="0"/>
              </a:spcAft>
              <a:buSzPts val="1200"/>
              <a:buNone/>
            </a:pPr>
            <a:r>
              <a:rPr lang="en-US" sz="1200">
                <a:solidFill>
                  <a:schemeClr val="dk1"/>
                </a:solidFill>
                <a:latin typeface="Courier New"/>
                <a:ea typeface="Courier New"/>
                <a:cs typeface="Courier New"/>
                <a:sym typeface="Courier New"/>
              </a:rPr>
              <a:t>   |                       Source Address                          |</a:t>
            </a:r>
            <a:endParaRPr>
              <a:solidFill>
                <a:schemeClr val="dk1"/>
              </a:solidFill>
            </a:endParaRPr>
          </a:p>
          <a:p>
            <a:pPr indent="0" lvl="0" marL="0" rtl="0" algn="l">
              <a:lnSpc>
                <a:spcPct val="100000"/>
              </a:lnSpc>
              <a:spcBef>
                <a:spcPts val="0"/>
              </a:spcBef>
              <a:spcAft>
                <a:spcPts val="0"/>
              </a:spcAft>
              <a:buSzPts val="1200"/>
              <a:buNone/>
            </a:pPr>
            <a:r>
              <a:rPr lang="en-US" sz="1200">
                <a:solidFill>
                  <a:schemeClr val="dk1"/>
                </a:solidFill>
                <a:latin typeface="Courier New"/>
                <a:ea typeface="Courier New"/>
                <a:cs typeface="Courier New"/>
                <a:sym typeface="Courier New"/>
              </a:rPr>
              <a:t>   +-+-+-+-+-+-+-+-+-+-+-+-+-+-+-+-+-+-+-+-+-+-+-+-+-+-+-+-+-+-+-+-+</a:t>
            </a:r>
            <a:endParaRPr>
              <a:solidFill>
                <a:schemeClr val="dk1"/>
              </a:solidFill>
            </a:endParaRPr>
          </a:p>
          <a:p>
            <a:pPr indent="0" lvl="0" marL="0" rtl="0" algn="l">
              <a:lnSpc>
                <a:spcPct val="100000"/>
              </a:lnSpc>
              <a:spcBef>
                <a:spcPts val="0"/>
              </a:spcBef>
              <a:spcAft>
                <a:spcPts val="0"/>
              </a:spcAft>
              <a:buSzPts val="1200"/>
              <a:buNone/>
            </a:pPr>
            <a:r>
              <a:rPr lang="en-US" sz="1200">
                <a:solidFill>
                  <a:schemeClr val="dk1"/>
                </a:solidFill>
                <a:latin typeface="Courier New"/>
                <a:ea typeface="Courier New"/>
                <a:cs typeface="Courier New"/>
                <a:sym typeface="Courier New"/>
              </a:rPr>
              <a:t>   |                    Destination Address                        |</a:t>
            </a:r>
            <a:endParaRPr>
              <a:solidFill>
                <a:schemeClr val="dk1"/>
              </a:solidFill>
            </a:endParaRPr>
          </a:p>
          <a:p>
            <a:pPr indent="0" lvl="0" marL="0" rtl="0" algn="l">
              <a:lnSpc>
                <a:spcPct val="100000"/>
              </a:lnSpc>
              <a:spcBef>
                <a:spcPts val="0"/>
              </a:spcBef>
              <a:spcAft>
                <a:spcPts val="0"/>
              </a:spcAft>
              <a:buSzPts val="1200"/>
              <a:buNone/>
            </a:pPr>
            <a:r>
              <a:rPr lang="en-US" sz="1200">
                <a:solidFill>
                  <a:schemeClr val="dk1"/>
                </a:solidFill>
                <a:latin typeface="Courier New"/>
                <a:ea typeface="Courier New"/>
                <a:cs typeface="Courier New"/>
                <a:sym typeface="Courier New"/>
              </a:rPr>
              <a:t>   +-+-+-+-+-+-+-+-+-+-+-+-+-+-+-+-+-+-+-+-+-+-+-+-+-+-+-+-+-+-+-+-+</a:t>
            </a:r>
            <a:endParaRPr>
              <a:solidFill>
                <a:schemeClr val="dk1"/>
              </a:solidFill>
            </a:endParaRPr>
          </a:p>
          <a:p>
            <a:pPr indent="0" lvl="0" marL="0" rtl="0" algn="l">
              <a:lnSpc>
                <a:spcPct val="100000"/>
              </a:lnSpc>
              <a:spcBef>
                <a:spcPts val="0"/>
              </a:spcBef>
              <a:spcAft>
                <a:spcPts val="0"/>
              </a:spcAft>
              <a:buSzPts val="1200"/>
              <a:buNone/>
            </a:pPr>
            <a:r>
              <a:rPr lang="en-US" sz="1200">
                <a:solidFill>
                  <a:schemeClr val="dk1"/>
                </a:solidFill>
                <a:latin typeface="Courier New"/>
                <a:ea typeface="Courier New"/>
                <a:cs typeface="Courier New"/>
                <a:sym typeface="Courier New"/>
              </a:rPr>
              <a:t>   |                    Options                    |    Padding    |</a:t>
            </a:r>
            <a:endParaRPr>
              <a:solidFill>
                <a:schemeClr val="dk1"/>
              </a:solidFill>
            </a:endParaRPr>
          </a:p>
          <a:p>
            <a:pPr indent="0" lvl="0" marL="0" rtl="0" algn="l">
              <a:lnSpc>
                <a:spcPct val="100000"/>
              </a:lnSpc>
              <a:spcBef>
                <a:spcPts val="0"/>
              </a:spcBef>
              <a:spcAft>
                <a:spcPts val="0"/>
              </a:spcAft>
              <a:buSzPts val="1200"/>
              <a:buNone/>
            </a:pPr>
            <a:r>
              <a:rPr lang="en-US" sz="1200">
                <a:solidFill>
                  <a:schemeClr val="dk1"/>
                </a:solidFill>
                <a:latin typeface="Courier New"/>
                <a:ea typeface="Courier New"/>
                <a:cs typeface="Courier New"/>
                <a:sym typeface="Courier New"/>
              </a:rPr>
              <a:t>   +-+-+-+-+-+-+-+-+-+-+-+-+-+-+-+-+-+-+-+-+-+-+-+-+-+-+-+-+-+-+-+-+</a:t>
            </a:r>
            <a:endParaRPr>
              <a:solidFill>
                <a:schemeClr val="dk1"/>
              </a:solidFill>
            </a:endParaRPr>
          </a:p>
          <a:p>
            <a:pPr indent="0" lvl="0" marL="0" rtl="0" algn="l">
              <a:lnSpc>
                <a:spcPct val="100000"/>
              </a:lnSpc>
              <a:spcBef>
                <a:spcPts val="0"/>
              </a:spcBef>
              <a:spcAft>
                <a:spcPts val="0"/>
              </a:spcAft>
              <a:buSzPts val="2100"/>
              <a:buNone/>
            </a:pPr>
            <a:r>
              <a:rPr lang="en-US">
                <a:solidFill>
                  <a:schemeClr val="dk1"/>
                </a:solidFill>
              </a:rPr>
              <a:t>         Example Internet Datagram Header</a:t>
            </a:r>
            <a:endParaRPr>
              <a:solidFill>
                <a:schemeClr val="dk1"/>
              </a:solidFill>
            </a:endParaRPr>
          </a:p>
          <a:p>
            <a:pPr indent="0" lvl="0" marL="0" rtl="0" algn="l">
              <a:lnSpc>
                <a:spcPct val="100000"/>
              </a:lnSpc>
              <a:spcBef>
                <a:spcPts val="0"/>
              </a:spcBef>
              <a:spcAft>
                <a:spcPts val="0"/>
              </a:spcAft>
              <a:buSzPts val="2100"/>
              <a:buNone/>
            </a:pPr>
            <a:r>
              <a:t/>
            </a:r>
            <a:endParaRPr>
              <a:solidFill>
                <a:schemeClr val="dk1"/>
              </a:solidFill>
            </a:endParaRPr>
          </a:p>
        </p:txBody>
      </p:sp>
      <p:sp>
        <p:nvSpPr>
          <p:cNvPr id="379" name="Google Shape;379;p25"/>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6"/>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EX: TCPDUMP (-NX –R XXX.PCAP)</a:t>
            </a:r>
            <a:endParaRPr/>
          </a:p>
        </p:txBody>
      </p:sp>
      <p:sp>
        <p:nvSpPr>
          <p:cNvPr id="385" name="Google Shape;385;p26"/>
          <p:cNvSpPr txBox="1"/>
          <p:nvPr>
            <p:ph idx="1" type="body"/>
          </p:nvPr>
        </p:nvSpPr>
        <p:spPr>
          <a:xfrm>
            <a:off x="1687389" y="1063130"/>
            <a:ext cx="6061048" cy="35993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950"/>
              <a:buNone/>
            </a:pPr>
            <a:r>
              <a:rPr lang="en-US" sz="1950">
                <a:solidFill>
                  <a:schemeClr val="dk1"/>
                </a:solidFill>
                <a:latin typeface="Book Antiqua"/>
                <a:ea typeface="Book Antiqua"/>
                <a:cs typeface="Book Antiqua"/>
                <a:sym typeface="Book Antiqua"/>
              </a:rPr>
              <a:t>22:01:59.517328 IP 127.76.210.185.2507 &gt; 127.0.0.1.10391: Flags [.], ack 507, win 350, </a:t>
            </a:r>
            <a:endParaRPr>
              <a:solidFill>
                <a:schemeClr val="dk1"/>
              </a:solidFill>
            </a:endParaRPr>
          </a:p>
          <a:p>
            <a:pPr indent="0" lvl="0" marL="0" rtl="0" algn="l">
              <a:lnSpc>
                <a:spcPct val="100000"/>
              </a:lnSpc>
              <a:spcBef>
                <a:spcPts val="0"/>
              </a:spcBef>
              <a:spcAft>
                <a:spcPts val="0"/>
              </a:spcAft>
              <a:buSzPts val="1950"/>
              <a:buNone/>
            </a:pPr>
            <a:r>
              <a:rPr lang="en-US" sz="1950">
                <a:solidFill>
                  <a:schemeClr val="dk1"/>
                </a:solidFill>
                <a:latin typeface="Book Antiqua"/>
                <a:ea typeface="Book Antiqua"/>
                <a:cs typeface="Book Antiqua"/>
                <a:sym typeface="Book Antiqua"/>
              </a:rPr>
              <a:t>options [nop,nop,TS val 4294941147 ecr 4294941147], length 0</a:t>
            </a:r>
            <a:endParaRPr>
              <a:solidFill>
                <a:schemeClr val="dk1"/>
              </a:solidFill>
            </a:endParaRPr>
          </a:p>
          <a:p>
            <a:pPr indent="0" lvl="0" marL="0" rtl="0" algn="l">
              <a:lnSpc>
                <a:spcPct val="100000"/>
              </a:lnSpc>
              <a:spcBef>
                <a:spcPts val="0"/>
              </a:spcBef>
              <a:spcAft>
                <a:spcPts val="0"/>
              </a:spcAft>
              <a:buSzPts val="1950"/>
              <a:buNone/>
            </a:pPr>
            <a:r>
              <a:t/>
            </a:r>
            <a:endParaRPr sz="1950">
              <a:solidFill>
                <a:schemeClr val="dk1"/>
              </a:solidFill>
              <a:latin typeface="Book Antiqua"/>
              <a:ea typeface="Book Antiqua"/>
              <a:cs typeface="Book Antiqua"/>
              <a:sym typeface="Book Antiqua"/>
            </a:endParaRPr>
          </a:p>
          <a:p>
            <a:pPr indent="0" lvl="0" marL="0" rtl="0" algn="l">
              <a:lnSpc>
                <a:spcPct val="100000"/>
              </a:lnSpc>
              <a:spcBef>
                <a:spcPts val="0"/>
              </a:spcBef>
              <a:spcAft>
                <a:spcPts val="0"/>
              </a:spcAft>
              <a:buSzPts val="1950"/>
              <a:buNone/>
            </a:pPr>
            <a:r>
              <a:rPr lang="en-US" sz="1950">
                <a:solidFill>
                  <a:schemeClr val="dk1"/>
                </a:solidFill>
                <a:latin typeface="Book Antiqua"/>
                <a:ea typeface="Book Antiqua"/>
                <a:cs typeface="Book Antiqua"/>
                <a:sym typeface="Book Antiqua"/>
              </a:rPr>
              <a:t>        0x0000:  4500 0034 3b42 4000 4006 2e7b 7f4c d2b9</a:t>
            </a:r>
            <a:endParaRPr>
              <a:solidFill>
                <a:schemeClr val="dk1"/>
              </a:solidFill>
            </a:endParaRPr>
          </a:p>
          <a:p>
            <a:pPr indent="0" lvl="0" marL="0" rtl="0" algn="l">
              <a:lnSpc>
                <a:spcPct val="100000"/>
              </a:lnSpc>
              <a:spcBef>
                <a:spcPts val="0"/>
              </a:spcBef>
              <a:spcAft>
                <a:spcPts val="0"/>
              </a:spcAft>
              <a:buSzPts val="1950"/>
              <a:buNone/>
            </a:pPr>
            <a:r>
              <a:rPr lang="en-US" sz="1950">
                <a:solidFill>
                  <a:schemeClr val="dk1"/>
                </a:solidFill>
                <a:latin typeface="Book Antiqua"/>
                <a:ea typeface="Book Antiqua"/>
                <a:cs typeface="Book Antiqua"/>
                <a:sym typeface="Book Antiqua"/>
              </a:rPr>
              <a:t>        0x0010:  7f00 0001 09cb 2897 2ae5 a46c ce57 538b</a:t>
            </a:r>
            <a:endParaRPr>
              <a:solidFill>
                <a:schemeClr val="dk1"/>
              </a:solidFill>
            </a:endParaRPr>
          </a:p>
          <a:p>
            <a:pPr indent="0" lvl="0" marL="0" rtl="0" algn="l">
              <a:lnSpc>
                <a:spcPct val="100000"/>
              </a:lnSpc>
              <a:spcBef>
                <a:spcPts val="0"/>
              </a:spcBef>
              <a:spcAft>
                <a:spcPts val="0"/>
              </a:spcAft>
              <a:buSzPts val="1950"/>
              <a:buNone/>
            </a:pPr>
            <a:r>
              <a:rPr lang="en-US" sz="1950">
                <a:solidFill>
                  <a:schemeClr val="dk1"/>
                </a:solidFill>
                <a:latin typeface="Book Antiqua"/>
                <a:ea typeface="Book Antiqua"/>
                <a:cs typeface="Book Antiqua"/>
                <a:sym typeface="Book Antiqua"/>
              </a:rPr>
              <a:t>        0x0020:  8010 015e d12d 0000 0101 080a ffff 99db</a:t>
            </a:r>
            <a:endParaRPr>
              <a:solidFill>
                <a:schemeClr val="dk1"/>
              </a:solidFill>
            </a:endParaRPr>
          </a:p>
          <a:p>
            <a:pPr indent="0" lvl="0" marL="0" rtl="0" algn="l">
              <a:lnSpc>
                <a:spcPct val="100000"/>
              </a:lnSpc>
              <a:spcBef>
                <a:spcPts val="0"/>
              </a:spcBef>
              <a:spcAft>
                <a:spcPts val="0"/>
              </a:spcAft>
              <a:buSzPts val="1950"/>
              <a:buNone/>
            </a:pPr>
            <a:r>
              <a:rPr lang="en-US" sz="1950">
                <a:solidFill>
                  <a:schemeClr val="dk1"/>
                </a:solidFill>
                <a:latin typeface="Book Antiqua"/>
                <a:ea typeface="Book Antiqua"/>
                <a:cs typeface="Book Antiqua"/>
                <a:sym typeface="Book Antiqua"/>
              </a:rPr>
              <a:t>        0x000:  ffff 99db</a:t>
            </a:r>
            <a:endParaRPr>
              <a:solidFill>
                <a:schemeClr val="dk1"/>
              </a:solidFill>
            </a:endParaRPr>
          </a:p>
          <a:p>
            <a:pPr indent="0" lvl="0" marL="0" rtl="0" algn="l">
              <a:lnSpc>
                <a:spcPct val="102857"/>
              </a:lnSpc>
              <a:spcBef>
                <a:spcPts val="0"/>
              </a:spcBef>
              <a:spcAft>
                <a:spcPts val="0"/>
              </a:spcAft>
              <a:buSzPts val="2100"/>
              <a:buNone/>
            </a:pPr>
            <a:r>
              <a:t/>
            </a:r>
            <a:endParaRPr>
              <a:solidFill>
                <a:schemeClr val="dk1"/>
              </a:solidFill>
            </a:endParaRPr>
          </a:p>
        </p:txBody>
      </p:sp>
      <p:sp>
        <p:nvSpPr>
          <p:cNvPr id="386" name="Google Shape;386;p26"/>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grpSp>
        <p:nvGrpSpPr>
          <p:cNvPr id="387" name="Google Shape;387;p26"/>
          <p:cNvGrpSpPr/>
          <p:nvPr/>
        </p:nvGrpSpPr>
        <p:grpSpPr>
          <a:xfrm>
            <a:off x="1398182" y="2397683"/>
            <a:ext cx="1952031" cy="514350"/>
            <a:chOff x="4693938" y="5223013"/>
            <a:chExt cx="2602708" cy="685800"/>
          </a:xfrm>
        </p:grpSpPr>
        <p:sp>
          <p:nvSpPr>
            <p:cNvPr id="388" name="Google Shape;388;p26"/>
            <p:cNvSpPr/>
            <p:nvPr/>
          </p:nvSpPr>
          <p:spPr>
            <a:xfrm>
              <a:off x="6952504" y="5415567"/>
              <a:ext cx="344142" cy="389282"/>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chemeClr val="lt1"/>
                </a:solidFill>
                <a:latin typeface="Calibri"/>
                <a:ea typeface="Calibri"/>
                <a:cs typeface="Calibri"/>
                <a:sym typeface="Calibri"/>
              </a:endParaRPr>
            </a:p>
          </p:txBody>
        </p:sp>
        <p:sp>
          <p:nvSpPr>
            <p:cNvPr id="389" name="Google Shape;389;p26"/>
            <p:cNvSpPr/>
            <p:nvPr/>
          </p:nvSpPr>
          <p:spPr>
            <a:xfrm>
              <a:off x="4693938" y="5223013"/>
              <a:ext cx="958115" cy="685800"/>
            </a:xfrm>
            <a:custGeom>
              <a:rect b="b" l="l" r="r" t="t"/>
              <a:pathLst>
                <a:path extrusionOk="0" h="120000" w="120000">
                  <a:moveTo>
                    <a:pt x="0" y="0"/>
                  </a:moveTo>
                  <a:lnTo>
                    <a:pt x="120000" y="0"/>
                  </a:lnTo>
                  <a:lnTo>
                    <a:pt x="120000" y="120000"/>
                  </a:lnTo>
                  <a:lnTo>
                    <a:pt x="0" y="120000"/>
                  </a:lnTo>
                  <a:close/>
                </a:path>
                <a:path extrusionOk="0" fill="none" h="120000" w="120000">
                  <a:moveTo>
                    <a:pt x="106870" y="-3007"/>
                  </a:moveTo>
                  <a:lnTo>
                    <a:pt x="281832" y="43136"/>
                  </a:lnTo>
                </a:path>
              </a:pathLst>
            </a:custGeom>
            <a:solidFill>
              <a:srgbClr val="C2D59B"/>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Version</a:t>
              </a:r>
              <a:endParaRPr/>
            </a:p>
          </p:txBody>
        </p:sp>
      </p:grpSp>
      <p:grpSp>
        <p:nvGrpSpPr>
          <p:cNvPr id="390" name="Google Shape;390;p26"/>
          <p:cNvGrpSpPr/>
          <p:nvPr/>
        </p:nvGrpSpPr>
        <p:grpSpPr>
          <a:xfrm>
            <a:off x="1431016" y="2584263"/>
            <a:ext cx="2048177" cy="986099"/>
            <a:chOff x="3848638" y="3922712"/>
            <a:chExt cx="2730902" cy="1314798"/>
          </a:xfrm>
        </p:grpSpPr>
        <p:sp>
          <p:nvSpPr>
            <p:cNvPr id="391" name="Google Shape;391;p26"/>
            <p:cNvSpPr/>
            <p:nvPr/>
          </p:nvSpPr>
          <p:spPr>
            <a:xfrm>
              <a:off x="6407566" y="3922712"/>
              <a:ext cx="171974" cy="331729"/>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chemeClr val="lt1"/>
                </a:solidFill>
                <a:latin typeface="Calibri"/>
                <a:ea typeface="Calibri"/>
                <a:cs typeface="Calibri"/>
                <a:sym typeface="Calibri"/>
              </a:endParaRPr>
            </a:p>
          </p:txBody>
        </p:sp>
        <p:sp>
          <p:nvSpPr>
            <p:cNvPr id="392" name="Google Shape;392;p26"/>
            <p:cNvSpPr/>
            <p:nvPr/>
          </p:nvSpPr>
          <p:spPr>
            <a:xfrm>
              <a:off x="3848638" y="4551710"/>
              <a:ext cx="551564" cy="685800"/>
            </a:xfrm>
            <a:custGeom>
              <a:rect b="b" l="l" r="r" t="t"/>
              <a:pathLst>
                <a:path extrusionOk="0" h="120000" w="120000">
                  <a:moveTo>
                    <a:pt x="0" y="0"/>
                  </a:moveTo>
                  <a:lnTo>
                    <a:pt x="120000" y="0"/>
                  </a:lnTo>
                  <a:lnTo>
                    <a:pt x="120000" y="120000"/>
                  </a:lnTo>
                  <a:lnTo>
                    <a:pt x="0" y="120000"/>
                  </a:lnTo>
                  <a:close/>
                </a:path>
                <a:path extrusionOk="0" fill="none" h="120000" w="120000">
                  <a:moveTo>
                    <a:pt x="106870" y="-3007"/>
                  </a:moveTo>
                  <a:lnTo>
                    <a:pt x="564205" y="-68492"/>
                  </a:lnTo>
                </a:path>
              </a:pathLst>
            </a:custGeom>
            <a:solidFill>
              <a:srgbClr val="C2D59B"/>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IHL</a:t>
              </a:r>
              <a:endParaRPr/>
            </a:p>
          </p:txBody>
        </p:sp>
      </p:grpSp>
      <p:grpSp>
        <p:nvGrpSpPr>
          <p:cNvPr id="393" name="Google Shape;393;p26"/>
          <p:cNvGrpSpPr/>
          <p:nvPr/>
        </p:nvGrpSpPr>
        <p:grpSpPr>
          <a:xfrm>
            <a:off x="1400181" y="2583264"/>
            <a:ext cx="2215424" cy="1875589"/>
            <a:chOff x="3697158" y="4325621"/>
            <a:chExt cx="2953899" cy="2500785"/>
          </a:xfrm>
        </p:grpSpPr>
        <p:sp>
          <p:nvSpPr>
            <p:cNvPr id="394" name="Google Shape;394;p26"/>
            <p:cNvSpPr/>
            <p:nvPr/>
          </p:nvSpPr>
          <p:spPr>
            <a:xfrm>
              <a:off x="6438228" y="4325621"/>
              <a:ext cx="212829" cy="265556"/>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chemeClr val="lt1"/>
                </a:solidFill>
                <a:latin typeface="Calibri"/>
                <a:ea typeface="Calibri"/>
                <a:cs typeface="Calibri"/>
                <a:sym typeface="Calibri"/>
              </a:endParaRPr>
            </a:p>
          </p:txBody>
        </p:sp>
        <p:sp>
          <p:nvSpPr>
            <p:cNvPr id="395" name="Google Shape;395;p26"/>
            <p:cNvSpPr/>
            <p:nvPr/>
          </p:nvSpPr>
          <p:spPr>
            <a:xfrm>
              <a:off x="3697158" y="6140606"/>
              <a:ext cx="727749" cy="685800"/>
            </a:xfrm>
            <a:custGeom>
              <a:rect b="b" l="l" r="r" t="t"/>
              <a:pathLst>
                <a:path extrusionOk="0" h="120000" w="120000">
                  <a:moveTo>
                    <a:pt x="0" y="0"/>
                  </a:moveTo>
                  <a:lnTo>
                    <a:pt x="120000" y="0"/>
                  </a:lnTo>
                  <a:lnTo>
                    <a:pt x="120000" y="120000"/>
                  </a:lnTo>
                  <a:lnTo>
                    <a:pt x="0" y="120000"/>
                  </a:lnTo>
                  <a:close/>
                </a:path>
                <a:path extrusionOk="0" fill="none" h="120000" w="120000">
                  <a:moveTo>
                    <a:pt x="20924" y="-4867"/>
                  </a:moveTo>
                  <a:lnTo>
                    <a:pt x="466708" y="-271283"/>
                  </a:lnTo>
                </a:path>
              </a:pathLst>
            </a:custGeom>
            <a:solidFill>
              <a:srgbClr val="C2D59B"/>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QOS</a:t>
              </a:r>
              <a:endParaRPr/>
            </a:p>
          </p:txBody>
        </p:sp>
      </p:grpSp>
      <p:grpSp>
        <p:nvGrpSpPr>
          <p:cNvPr id="396" name="Google Shape;396;p26"/>
          <p:cNvGrpSpPr/>
          <p:nvPr/>
        </p:nvGrpSpPr>
        <p:grpSpPr>
          <a:xfrm>
            <a:off x="2866351" y="2558794"/>
            <a:ext cx="1374398" cy="1554572"/>
            <a:chOff x="2297802" y="3411725"/>
            <a:chExt cx="1832530" cy="2072763"/>
          </a:xfrm>
        </p:grpSpPr>
        <p:sp>
          <p:nvSpPr>
            <p:cNvPr id="397" name="Google Shape;397;p26"/>
            <p:cNvSpPr/>
            <p:nvPr/>
          </p:nvSpPr>
          <p:spPr>
            <a:xfrm>
              <a:off x="3326296" y="3411725"/>
              <a:ext cx="804036" cy="365688"/>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chemeClr val="lt1"/>
                </a:solidFill>
                <a:latin typeface="Calibri"/>
                <a:ea typeface="Calibri"/>
                <a:cs typeface="Calibri"/>
                <a:sym typeface="Calibri"/>
              </a:endParaRPr>
            </a:p>
          </p:txBody>
        </p:sp>
        <p:sp>
          <p:nvSpPr>
            <p:cNvPr id="398" name="Google Shape;398;p26"/>
            <p:cNvSpPr/>
            <p:nvPr/>
          </p:nvSpPr>
          <p:spPr>
            <a:xfrm>
              <a:off x="2297802" y="4798688"/>
              <a:ext cx="900137" cy="685800"/>
            </a:xfrm>
            <a:custGeom>
              <a:rect b="b" l="l" r="r" t="t"/>
              <a:pathLst>
                <a:path extrusionOk="0" h="120000" w="120000">
                  <a:moveTo>
                    <a:pt x="0" y="0"/>
                  </a:moveTo>
                  <a:lnTo>
                    <a:pt x="120000" y="0"/>
                  </a:lnTo>
                  <a:lnTo>
                    <a:pt x="120000" y="120000"/>
                  </a:lnTo>
                  <a:lnTo>
                    <a:pt x="0" y="120000"/>
                  </a:lnTo>
                  <a:close/>
                </a:path>
                <a:path extrusionOk="0" fill="none" h="120000" w="120000">
                  <a:moveTo>
                    <a:pt x="106870" y="-3007"/>
                  </a:moveTo>
                  <a:lnTo>
                    <a:pt x="158816" y="-176399"/>
                  </a:lnTo>
                </a:path>
              </a:pathLst>
            </a:custGeom>
            <a:solidFill>
              <a:srgbClr val="C2D59B"/>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Total Length</a:t>
              </a:r>
              <a:endParaRPr/>
            </a:p>
          </p:txBody>
        </p:sp>
      </p:grpSp>
      <p:grpSp>
        <p:nvGrpSpPr>
          <p:cNvPr id="399" name="Google Shape;399;p26"/>
          <p:cNvGrpSpPr/>
          <p:nvPr/>
        </p:nvGrpSpPr>
        <p:grpSpPr>
          <a:xfrm>
            <a:off x="3573610" y="2558794"/>
            <a:ext cx="1214756" cy="1547840"/>
            <a:chOff x="4448083" y="3692627"/>
            <a:chExt cx="1619674" cy="2063786"/>
          </a:xfrm>
        </p:grpSpPr>
        <p:sp>
          <p:nvSpPr>
            <p:cNvPr id="400" name="Google Shape;400;p26"/>
            <p:cNvSpPr/>
            <p:nvPr/>
          </p:nvSpPr>
          <p:spPr>
            <a:xfrm>
              <a:off x="5263721" y="3692627"/>
              <a:ext cx="804036" cy="365688"/>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chemeClr val="lt1"/>
                </a:solidFill>
                <a:latin typeface="Calibri"/>
                <a:ea typeface="Calibri"/>
                <a:cs typeface="Calibri"/>
                <a:sym typeface="Calibri"/>
              </a:endParaRPr>
            </a:p>
          </p:txBody>
        </p:sp>
        <p:sp>
          <p:nvSpPr>
            <p:cNvPr id="401" name="Google Shape;401;p26"/>
            <p:cNvSpPr/>
            <p:nvPr/>
          </p:nvSpPr>
          <p:spPr>
            <a:xfrm>
              <a:off x="4448083" y="5070613"/>
              <a:ext cx="1561779" cy="685800"/>
            </a:xfrm>
            <a:custGeom>
              <a:rect b="b" l="l" r="r" t="t"/>
              <a:pathLst>
                <a:path extrusionOk="0" h="120000" w="120000">
                  <a:moveTo>
                    <a:pt x="0" y="0"/>
                  </a:moveTo>
                  <a:lnTo>
                    <a:pt x="120000" y="0"/>
                  </a:lnTo>
                  <a:lnTo>
                    <a:pt x="120000" y="120000"/>
                  </a:lnTo>
                  <a:lnTo>
                    <a:pt x="0" y="120000"/>
                  </a:lnTo>
                  <a:close/>
                </a:path>
                <a:path extrusionOk="0" fill="none" h="120000" w="120000">
                  <a:moveTo>
                    <a:pt x="106870" y="-3007"/>
                  </a:moveTo>
                  <a:lnTo>
                    <a:pt x="110398" y="-172678"/>
                  </a:lnTo>
                </a:path>
              </a:pathLst>
            </a:custGeom>
            <a:solidFill>
              <a:srgbClr val="C2D59B"/>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Identification</a:t>
              </a:r>
              <a:endParaRPr/>
            </a:p>
          </p:txBody>
        </p:sp>
      </p:grpSp>
      <p:grpSp>
        <p:nvGrpSpPr>
          <p:cNvPr id="402" name="Google Shape;402;p26"/>
          <p:cNvGrpSpPr/>
          <p:nvPr/>
        </p:nvGrpSpPr>
        <p:grpSpPr>
          <a:xfrm>
            <a:off x="4229525" y="2558794"/>
            <a:ext cx="701647" cy="2110805"/>
            <a:chOff x="5669208" y="4267200"/>
            <a:chExt cx="935529" cy="2814407"/>
          </a:xfrm>
        </p:grpSpPr>
        <p:sp>
          <p:nvSpPr>
            <p:cNvPr id="403" name="Google Shape;403;p26"/>
            <p:cNvSpPr/>
            <p:nvPr/>
          </p:nvSpPr>
          <p:spPr>
            <a:xfrm>
              <a:off x="6359184" y="4267200"/>
              <a:ext cx="245553" cy="389282"/>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chemeClr val="lt1"/>
                </a:solidFill>
                <a:latin typeface="Calibri"/>
                <a:ea typeface="Calibri"/>
                <a:cs typeface="Calibri"/>
                <a:sym typeface="Calibri"/>
              </a:endParaRPr>
            </a:p>
          </p:txBody>
        </p:sp>
        <p:sp>
          <p:nvSpPr>
            <p:cNvPr id="404" name="Google Shape;404;p26"/>
            <p:cNvSpPr/>
            <p:nvPr/>
          </p:nvSpPr>
          <p:spPr>
            <a:xfrm>
              <a:off x="5669208" y="6395807"/>
              <a:ext cx="727748" cy="685800"/>
            </a:xfrm>
            <a:custGeom>
              <a:rect b="b" l="l" r="r" t="t"/>
              <a:pathLst>
                <a:path extrusionOk="0" h="120000" w="120000">
                  <a:moveTo>
                    <a:pt x="0" y="0"/>
                  </a:moveTo>
                  <a:lnTo>
                    <a:pt x="120000" y="0"/>
                  </a:lnTo>
                  <a:lnTo>
                    <a:pt x="120000" y="120000"/>
                  </a:lnTo>
                  <a:lnTo>
                    <a:pt x="0" y="120000"/>
                  </a:lnTo>
                  <a:close/>
                </a:path>
                <a:path extrusionOk="0" fill="none" h="120000" w="120000">
                  <a:moveTo>
                    <a:pt x="106870" y="-3007"/>
                  </a:moveTo>
                  <a:lnTo>
                    <a:pt x="133828" y="-301050"/>
                  </a:lnTo>
                </a:path>
              </a:pathLst>
            </a:custGeom>
            <a:solidFill>
              <a:srgbClr val="C2D59B"/>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Flags</a:t>
              </a:r>
              <a:endParaRPr/>
            </a:p>
          </p:txBody>
        </p:sp>
      </p:grpSp>
      <p:grpSp>
        <p:nvGrpSpPr>
          <p:cNvPr id="405" name="Google Shape;405;p26"/>
          <p:cNvGrpSpPr/>
          <p:nvPr/>
        </p:nvGrpSpPr>
        <p:grpSpPr>
          <a:xfrm>
            <a:off x="4809257" y="2551881"/>
            <a:ext cx="960213" cy="1596712"/>
            <a:chOff x="6229497" y="4267200"/>
            <a:chExt cx="1280284" cy="2128949"/>
          </a:xfrm>
        </p:grpSpPr>
        <p:sp>
          <p:nvSpPr>
            <p:cNvPr id="406" name="Google Shape;406;p26"/>
            <p:cNvSpPr/>
            <p:nvPr/>
          </p:nvSpPr>
          <p:spPr>
            <a:xfrm>
              <a:off x="6337614" y="4267200"/>
              <a:ext cx="545307" cy="389282"/>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chemeClr val="lt1"/>
                </a:solidFill>
                <a:latin typeface="Calibri"/>
                <a:ea typeface="Calibri"/>
                <a:cs typeface="Calibri"/>
                <a:sym typeface="Calibri"/>
              </a:endParaRPr>
            </a:p>
          </p:txBody>
        </p:sp>
        <p:sp>
          <p:nvSpPr>
            <p:cNvPr id="407" name="Google Shape;407;p26"/>
            <p:cNvSpPr/>
            <p:nvPr/>
          </p:nvSpPr>
          <p:spPr>
            <a:xfrm>
              <a:off x="6229497" y="5710349"/>
              <a:ext cx="1280284" cy="685800"/>
            </a:xfrm>
            <a:custGeom>
              <a:rect b="b" l="l" r="r" t="t"/>
              <a:pathLst>
                <a:path extrusionOk="0" h="120000" w="120000">
                  <a:moveTo>
                    <a:pt x="0" y="0"/>
                  </a:moveTo>
                  <a:lnTo>
                    <a:pt x="120000" y="0"/>
                  </a:lnTo>
                  <a:lnTo>
                    <a:pt x="120000" y="120000"/>
                  </a:lnTo>
                  <a:lnTo>
                    <a:pt x="0" y="120000"/>
                  </a:lnTo>
                  <a:close/>
                </a:path>
                <a:path extrusionOk="0" fill="none" h="120000" w="120000">
                  <a:moveTo>
                    <a:pt x="106870" y="-3007"/>
                  </a:moveTo>
                  <a:lnTo>
                    <a:pt x="49049" y="-191282"/>
                  </a:lnTo>
                </a:path>
              </a:pathLst>
            </a:custGeom>
            <a:solidFill>
              <a:srgbClr val="C2D59B"/>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Fragment Offset</a:t>
              </a:r>
              <a:endParaRPr/>
            </a:p>
          </p:txBody>
        </p:sp>
      </p:grpSp>
      <p:grpSp>
        <p:nvGrpSpPr>
          <p:cNvPr id="408" name="Google Shape;408;p26"/>
          <p:cNvGrpSpPr/>
          <p:nvPr/>
        </p:nvGrpSpPr>
        <p:grpSpPr>
          <a:xfrm>
            <a:off x="4947805" y="2514600"/>
            <a:ext cx="1088489" cy="2169061"/>
            <a:chOff x="5866547" y="4200939"/>
            <a:chExt cx="1451318" cy="2892081"/>
          </a:xfrm>
        </p:grpSpPr>
        <p:sp>
          <p:nvSpPr>
            <p:cNvPr id="409" name="Google Shape;409;p26"/>
            <p:cNvSpPr/>
            <p:nvPr/>
          </p:nvSpPr>
          <p:spPr>
            <a:xfrm>
              <a:off x="6367266" y="4200939"/>
              <a:ext cx="371258" cy="455543"/>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chemeClr val="lt1"/>
                </a:solidFill>
                <a:latin typeface="Calibri"/>
                <a:ea typeface="Calibri"/>
                <a:cs typeface="Calibri"/>
                <a:sym typeface="Calibri"/>
              </a:endParaRPr>
            </a:p>
          </p:txBody>
        </p:sp>
        <p:sp>
          <p:nvSpPr>
            <p:cNvPr id="410" name="Google Shape;410;p26"/>
            <p:cNvSpPr/>
            <p:nvPr/>
          </p:nvSpPr>
          <p:spPr>
            <a:xfrm>
              <a:off x="5866547" y="6407220"/>
              <a:ext cx="1451318" cy="685800"/>
            </a:xfrm>
            <a:custGeom>
              <a:rect b="b" l="l" r="r" t="t"/>
              <a:pathLst>
                <a:path extrusionOk="0" h="120000" w="120000">
                  <a:moveTo>
                    <a:pt x="0" y="0"/>
                  </a:moveTo>
                  <a:lnTo>
                    <a:pt x="120000" y="0"/>
                  </a:lnTo>
                  <a:lnTo>
                    <a:pt x="120000" y="120000"/>
                  </a:lnTo>
                  <a:lnTo>
                    <a:pt x="0" y="120000"/>
                  </a:lnTo>
                  <a:close/>
                </a:path>
                <a:path extrusionOk="0" fill="none" h="120000" w="120000">
                  <a:moveTo>
                    <a:pt x="106870" y="-3007"/>
                  </a:moveTo>
                  <a:lnTo>
                    <a:pt x="64021" y="-314074"/>
                  </a:lnTo>
                </a:path>
              </a:pathLst>
            </a:custGeom>
            <a:solidFill>
              <a:srgbClr val="C2D59B"/>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Time to Live</a:t>
              </a:r>
              <a:endParaRPr/>
            </a:p>
          </p:txBody>
        </p:sp>
      </p:grpSp>
      <p:grpSp>
        <p:nvGrpSpPr>
          <p:cNvPr id="411" name="Google Shape;411;p26"/>
          <p:cNvGrpSpPr/>
          <p:nvPr/>
        </p:nvGrpSpPr>
        <p:grpSpPr>
          <a:xfrm>
            <a:off x="5580566" y="2515843"/>
            <a:ext cx="1299222" cy="2190633"/>
            <a:chOff x="6367266" y="4200939"/>
            <a:chExt cx="1732296" cy="2920844"/>
          </a:xfrm>
        </p:grpSpPr>
        <p:sp>
          <p:nvSpPr>
            <p:cNvPr id="412" name="Google Shape;412;p26"/>
            <p:cNvSpPr/>
            <p:nvPr/>
          </p:nvSpPr>
          <p:spPr>
            <a:xfrm>
              <a:off x="6367266" y="4200939"/>
              <a:ext cx="371257" cy="455543"/>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chemeClr val="lt1"/>
                </a:solidFill>
                <a:latin typeface="Calibri"/>
                <a:ea typeface="Calibri"/>
                <a:cs typeface="Calibri"/>
                <a:sym typeface="Calibri"/>
              </a:endParaRPr>
            </a:p>
          </p:txBody>
        </p:sp>
        <p:sp>
          <p:nvSpPr>
            <p:cNvPr id="413" name="Google Shape;413;p26"/>
            <p:cNvSpPr/>
            <p:nvPr/>
          </p:nvSpPr>
          <p:spPr>
            <a:xfrm>
              <a:off x="7024740" y="6435983"/>
              <a:ext cx="1074822" cy="685800"/>
            </a:xfrm>
            <a:custGeom>
              <a:rect b="b" l="l" r="r" t="t"/>
              <a:pathLst>
                <a:path extrusionOk="0" h="120000" w="120000">
                  <a:moveTo>
                    <a:pt x="0" y="0"/>
                  </a:moveTo>
                  <a:lnTo>
                    <a:pt x="120000" y="0"/>
                  </a:lnTo>
                  <a:lnTo>
                    <a:pt x="120000" y="120000"/>
                  </a:lnTo>
                  <a:lnTo>
                    <a:pt x="0" y="120000"/>
                  </a:lnTo>
                  <a:close/>
                </a:path>
                <a:path extrusionOk="0" fill="none" h="120000" w="120000">
                  <a:moveTo>
                    <a:pt x="24961" y="714"/>
                  </a:moveTo>
                  <a:lnTo>
                    <a:pt x="-43850" y="-317795"/>
                  </a:lnTo>
                </a:path>
              </a:pathLst>
            </a:custGeom>
            <a:solidFill>
              <a:srgbClr val="C2D59B"/>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Protocol</a:t>
              </a:r>
              <a:endParaRPr/>
            </a:p>
          </p:txBody>
        </p:sp>
      </p:grpSp>
      <p:grpSp>
        <p:nvGrpSpPr>
          <p:cNvPr id="414" name="Google Shape;414;p26"/>
          <p:cNvGrpSpPr/>
          <p:nvPr/>
        </p:nvGrpSpPr>
        <p:grpSpPr>
          <a:xfrm>
            <a:off x="5865175" y="2514600"/>
            <a:ext cx="1591436" cy="1648306"/>
            <a:chOff x="6282774" y="4200939"/>
            <a:chExt cx="2121914" cy="2197741"/>
          </a:xfrm>
        </p:grpSpPr>
        <p:sp>
          <p:nvSpPr>
            <p:cNvPr id="415" name="Google Shape;415;p26"/>
            <p:cNvSpPr/>
            <p:nvPr/>
          </p:nvSpPr>
          <p:spPr>
            <a:xfrm>
              <a:off x="6282774" y="4200939"/>
              <a:ext cx="714166" cy="455543"/>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chemeClr val="lt1"/>
                </a:solidFill>
                <a:latin typeface="Calibri"/>
                <a:ea typeface="Calibri"/>
                <a:cs typeface="Calibri"/>
                <a:sym typeface="Calibri"/>
              </a:endParaRPr>
            </a:p>
          </p:txBody>
        </p:sp>
        <p:sp>
          <p:nvSpPr>
            <p:cNvPr id="416" name="Google Shape;416;p26"/>
            <p:cNvSpPr/>
            <p:nvPr/>
          </p:nvSpPr>
          <p:spPr>
            <a:xfrm>
              <a:off x="7098179" y="5712880"/>
              <a:ext cx="1306509" cy="685800"/>
            </a:xfrm>
            <a:custGeom>
              <a:rect b="b" l="l" r="r" t="t"/>
              <a:pathLst>
                <a:path extrusionOk="0" h="120000" w="120000">
                  <a:moveTo>
                    <a:pt x="0" y="0"/>
                  </a:moveTo>
                  <a:lnTo>
                    <a:pt x="120000" y="0"/>
                  </a:lnTo>
                  <a:lnTo>
                    <a:pt x="120000" y="120000"/>
                  </a:lnTo>
                  <a:lnTo>
                    <a:pt x="0" y="120000"/>
                  </a:lnTo>
                  <a:close/>
                </a:path>
                <a:path extrusionOk="0" fill="none" h="120000" w="120000">
                  <a:moveTo>
                    <a:pt x="106870" y="-3007"/>
                  </a:moveTo>
                  <a:lnTo>
                    <a:pt x="-27653" y="-196865"/>
                  </a:lnTo>
                </a:path>
              </a:pathLst>
            </a:custGeom>
            <a:solidFill>
              <a:srgbClr val="C2D59B"/>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Checksum</a:t>
              </a:r>
              <a:endParaRPr/>
            </a:p>
          </p:txBody>
        </p:sp>
      </p:grpSp>
      <p:grpSp>
        <p:nvGrpSpPr>
          <p:cNvPr id="417" name="Google Shape;417;p26"/>
          <p:cNvGrpSpPr/>
          <p:nvPr/>
        </p:nvGrpSpPr>
        <p:grpSpPr>
          <a:xfrm>
            <a:off x="6389541" y="2514600"/>
            <a:ext cx="1272158" cy="2199533"/>
            <a:chOff x="6434758" y="4200939"/>
            <a:chExt cx="1696211" cy="2932710"/>
          </a:xfrm>
        </p:grpSpPr>
        <p:sp>
          <p:nvSpPr>
            <p:cNvPr id="418" name="Google Shape;418;p26"/>
            <p:cNvSpPr/>
            <p:nvPr/>
          </p:nvSpPr>
          <p:spPr>
            <a:xfrm>
              <a:off x="6434758" y="4200939"/>
              <a:ext cx="1539012" cy="455543"/>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chemeClr val="lt1"/>
                </a:solidFill>
                <a:latin typeface="Calibri"/>
                <a:ea typeface="Calibri"/>
                <a:cs typeface="Calibri"/>
                <a:sym typeface="Calibri"/>
              </a:endParaRPr>
            </a:p>
          </p:txBody>
        </p:sp>
        <p:sp>
          <p:nvSpPr>
            <p:cNvPr id="419" name="Google Shape;419;p26"/>
            <p:cNvSpPr/>
            <p:nvPr/>
          </p:nvSpPr>
          <p:spPr>
            <a:xfrm>
              <a:off x="7188095" y="6447849"/>
              <a:ext cx="942873" cy="685800"/>
            </a:xfrm>
            <a:custGeom>
              <a:rect b="b" l="l" r="r" t="t"/>
              <a:pathLst>
                <a:path extrusionOk="0" h="120000" w="120000">
                  <a:moveTo>
                    <a:pt x="0" y="0"/>
                  </a:moveTo>
                  <a:lnTo>
                    <a:pt x="120000" y="0"/>
                  </a:lnTo>
                  <a:lnTo>
                    <a:pt x="120000" y="120000"/>
                  </a:lnTo>
                  <a:lnTo>
                    <a:pt x="0" y="120000"/>
                  </a:lnTo>
                  <a:close/>
                </a:path>
                <a:path extrusionOk="0" fill="none" h="120000" w="120000">
                  <a:moveTo>
                    <a:pt x="106870" y="-3007"/>
                  </a:moveTo>
                  <a:lnTo>
                    <a:pt x="82033" y="-327096"/>
                  </a:lnTo>
                </a:path>
              </a:pathLst>
            </a:custGeom>
            <a:solidFill>
              <a:srgbClr val="C2D59B"/>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SRC IP</a:t>
              </a:r>
              <a:endParaRPr/>
            </a:p>
          </p:txBody>
        </p:sp>
      </p:grpSp>
      <p:grpSp>
        <p:nvGrpSpPr>
          <p:cNvPr id="420" name="Google Shape;420;p26"/>
          <p:cNvGrpSpPr/>
          <p:nvPr/>
        </p:nvGrpSpPr>
        <p:grpSpPr>
          <a:xfrm>
            <a:off x="2949893" y="2833060"/>
            <a:ext cx="1268247" cy="1836539"/>
            <a:chOff x="6282774" y="4200939"/>
            <a:chExt cx="1690996" cy="2448719"/>
          </a:xfrm>
        </p:grpSpPr>
        <p:sp>
          <p:nvSpPr>
            <p:cNvPr id="421" name="Google Shape;421;p26"/>
            <p:cNvSpPr/>
            <p:nvPr/>
          </p:nvSpPr>
          <p:spPr>
            <a:xfrm>
              <a:off x="6282774" y="4200939"/>
              <a:ext cx="1690996" cy="455543"/>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chemeClr val="lt1"/>
                </a:solidFill>
                <a:latin typeface="Calibri"/>
                <a:ea typeface="Calibri"/>
                <a:cs typeface="Calibri"/>
                <a:sym typeface="Calibri"/>
              </a:endParaRPr>
            </a:p>
          </p:txBody>
        </p:sp>
        <p:sp>
          <p:nvSpPr>
            <p:cNvPr id="422" name="Google Shape;422;p26"/>
            <p:cNvSpPr/>
            <p:nvPr/>
          </p:nvSpPr>
          <p:spPr>
            <a:xfrm>
              <a:off x="6369291" y="5963858"/>
              <a:ext cx="1558787" cy="685800"/>
            </a:xfrm>
            <a:custGeom>
              <a:rect b="b" l="l" r="r" t="t"/>
              <a:pathLst>
                <a:path extrusionOk="0" h="120000" w="120000">
                  <a:moveTo>
                    <a:pt x="0" y="0"/>
                  </a:moveTo>
                  <a:lnTo>
                    <a:pt x="120000" y="0"/>
                  </a:lnTo>
                  <a:lnTo>
                    <a:pt x="120000" y="120000"/>
                  </a:lnTo>
                  <a:lnTo>
                    <a:pt x="0" y="120000"/>
                  </a:lnTo>
                  <a:close/>
                </a:path>
                <a:path extrusionOk="0" fill="none" h="120000" w="120000">
                  <a:moveTo>
                    <a:pt x="51210" y="-1147"/>
                  </a:moveTo>
                  <a:lnTo>
                    <a:pt x="49134" y="-235933"/>
                  </a:lnTo>
                </a:path>
              </a:pathLst>
            </a:custGeom>
            <a:solidFill>
              <a:srgbClr val="C2D59B"/>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Calibri"/>
                  <a:ea typeface="Calibri"/>
                  <a:cs typeface="Calibri"/>
                  <a:sym typeface="Calibri"/>
                </a:rPr>
                <a:t>DST IP</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38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39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39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39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39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4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40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40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41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41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41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7"/>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THE TRANSPORT LAYER (1)</a:t>
            </a:r>
            <a:endParaRPr/>
          </a:p>
        </p:txBody>
      </p:sp>
      <p:sp>
        <p:nvSpPr>
          <p:cNvPr id="428" name="Google Shape;428;p27"/>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165100" lvl="1" marL="377190" rtl="0" algn="l">
              <a:lnSpc>
                <a:spcPct val="95000"/>
              </a:lnSpc>
              <a:spcBef>
                <a:spcPts val="0"/>
              </a:spcBef>
              <a:spcAft>
                <a:spcPts val="0"/>
              </a:spcAft>
              <a:buClr>
                <a:schemeClr val="dk1"/>
              </a:buClr>
              <a:buSzPts val="1700"/>
              <a:buChar char="▪"/>
            </a:pPr>
            <a:r>
              <a:rPr lang="en-US" sz="1700">
                <a:solidFill>
                  <a:schemeClr val="dk1"/>
                </a:solidFill>
              </a:rPr>
              <a:t>Quality of Service</a:t>
            </a:r>
            <a:endParaRPr sz="1700">
              <a:solidFill>
                <a:schemeClr val="dk1"/>
              </a:solidFill>
            </a:endParaRPr>
          </a:p>
          <a:p>
            <a:pPr indent="-117094" lvl="2" marL="514350" rtl="0" algn="l">
              <a:lnSpc>
                <a:spcPct val="120000"/>
              </a:lnSpc>
              <a:spcBef>
                <a:spcPts val="900"/>
              </a:spcBef>
              <a:spcAft>
                <a:spcPts val="0"/>
              </a:spcAft>
              <a:buClr>
                <a:schemeClr val="dk1"/>
              </a:buClr>
              <a:buSzPts val="1200"/>
              <a:buChar char="▪"/>
            </a:pPr>
            <a:r>
              <a:rPr lang="en-US" sz="1250">
                <a:solidFill>
                  <a:schemeClr val="dk1"/>
                </a:solidFill>
              </a:rPr>
              <a:t>A transport layer may provide ability for user to select/specify</a:t>
            </a:r>
            <a:endParaRPr sz="1250">
              <a:solidFill>
                <a:schemeClr val="dk1"/>
              </a:solidFill>
            </a:endParaRPr>
          </a:p>
          <a:p>
            <a:pPr indent="-137668" lvl="3" marL="692658" rtl="0" algn="l">
              <a:lnSpc>
                <a:spcPct val="123749"/>
              </a:lnSpc>
              <a:spcBef>
                <a:spcPts val="450"/>
              </a:spcBef>
              <a:spcAft>
                <a:spcPts val="0"/>
              </a:spcAft>
              <a:buClr>
                <a:schemeClr val="dk1"/>
              </a:buClr>
              <a:buSzPts val="1100"/>
              <a:buChar char="▪"/>
            </a:pPr>
            <a:r>
              <a:rPr lang="en-US" sz="1100">
                <a:solidFill>
                  <a:schemeClr val="dk1"/>
                </a:solidFill>
              </a:rPr>
              <a:t>Acceptable error and loss levels</a:t>
            </a:r>
            <a:endParaRPr sz="1100">
              <a:solidFill>
                <a:schemeClr val="dk1"/>
              </a:solidFill>
            </a:endParaRPr>
          </a:p>
          <a:p>
            <a:pPr indent="-137668" lvl="3" marL="692658" rtl="0" algn="l">
              <a:lnSpc>
                <a:spcPct val="123749"/>
              </a:lnSpc>
              <a:spcBef>
                <a:spcPts val="450"/>
              </a:spcBef>
              <a:spcAft>
                <a:spcPts val="0"/>
              </a:spcAft>
              <a:buClr>
                <a:schemeClr val="dk1"/>
              </a:buClr>
              <a:buSzPts val="1100"/>
              <a:buChar char="▪"/>
            </a:pPr>
            <a:r>
              <a:rPr lang="en-US" sz="1100">
                <a:solidFill>
                  <a:schemeClr val="dk1"/>
                </a:solidFill>
              </a:rPr>
              <a:t>Desired average and maximum delay</a:t>
            </a:r>
            <a:endParaRPr sz="1100">
              <a:solidFill>
                <a:schemeClr val="dk1"/>
              </a:solidFill>
            </a:endParaRPr>
          </a:p>
          <a:p>
            <a:pPr indent="-137668" lvl="3" marL="692658" rtl="0" algn="l">
              <a:lnSpc>
                <a:spcPct val="123749"/>
              </a:lnSpc>
              <a:spcBef>
                <a:spcPts val="450"/>
              </a:spcBef>
              <a:spcAft>
                <a:spcPts val="0"/>
              </a:spcAft>
              <a:buClr>
                <a:schemeClr val="dk1"/>
              </a:buClr>
              <a:buSzPts val="1100"/>
              <a:buChar char="▪"/>
            </a:pPr>
            <a:r>
              <a:rPr lang="en-US" sz="1100">
                <a:solidFill>
                  <a:schemeClr val="dk1"/>
                </a:solidFill>
              </a:rPr>
              <a:t>Desired average and minimum throughput </a:t>
            </a:r>
            <a:endParaRPr sz="1100">
              <a:solidFill>
                <a:schemeClr val="dk1"/>
              </a:solidFill>
            </a:endParaRPr>
          </a:p>
          <a:p>
            <a:pPr indent="-137668" lvl="3" marL="692658" rtl="0" algn="l">
              <a:lnSpc>
                <a:spcPct val="123749"/>
              </a:lnSpc>
              <a:spcBef>
                <a:spcPts val="450"/>
              </a:spcBef>
              <a:spcAft>
                <a:spcPts val="0"/>
              </a:spcAft>
              <a:buClr>
                <a:schemeClr val="dk1"/>
              </a:buClr>
              <a:buSzPts val="1100"/>
              <a:buChar char="▪"/>
            </a:pPr>
            <a:r>
              <a:rPr lang="en-US" sz="1100">
                <a:solidFill>
                  <a:schemeClr val="dk1"/>
                </a:solidFill>
              </a:rPr>
              <a:t>Priority Levels</a:t>
            </a:r>
            <a:endParaRPr sz="1100">
              <a:solidFill>
                <a:schemeClr val="dk1"/>
              </a:solidFill>
            </a:endParaRPr>
          </a:p>
          <a:p>
            <a:pPr indent="-117094" lvl="2" marL="514350" rtl="0" algn="l">
              <a:lnSpc>
                <a:spcPct val="120000"/>
              </a:lnSpc>
              <a:spcBef>
                <a:spcPts val="450"/>
              </a:spcBef>
              <a:spcAft>
                <a:spcPts val="0"/>
              </a:spcAft>
              <a:buClr>
                <a:schemeClr val="dk1"/>
              </a:buClr>
              <a:buSzPts val="1200"/>
              <a:buChar char="▪"/>
            </a:pPr>
            <a:r>
              <a:rPr lang="en-US" sz="1250">
                <a:solidFill>
                  <a:schemeClr val="dk1"/>
                </a:solidFill>
              </a:rPr>
              <a:t>Of course transport layer limited to inherent capabilities of underlying network service provided - therefore the transport layer will have varying degrees of success in providing the requested service</a:t>
            </a:r>
            <a:endParaRPr sz="1250">
              <a:solidFill>
                <a:schemeClr val="dk1"/>
              </a:solidFill>
            </a:endParaRPr>
          </a:p>
          <a:p>
            <a:pPr indent="-117094" lvl="2" marL="514350" rtl="0" algn="l">
              <a:lnSpc>
                <a:spcPct val="120000"/>
              </a:lnSpc>
              <a:spcBef>
                <a:spcPts val="450"/>
              </a:spcBef>
              <a:spcAft>
                <a:spcPts val="0"/>
              </a:spcAft>
              <a:buClr>
                <a:schemeClr val="dk1"/>
              </a:buClr>
              <a:buSzPts val="1200"/>
              <a:buChar char="▪"/>
            </a:pPr>
            <a:r>
              <a:rPr lang="en-US" sz="1250">
                <a:solidFill>
                  <a:schemeClr val="dk1"/>
                </a:solidFill>
              </a:rPr>
              <a:t>One method of providing this service is to provide different transport protocols for different classes of traffic:</a:t>
            </a:r>
            <a:endParaRPr sz="1250">
              <a:solidFill>
                <a:schemeClr val="dk1"/>
              </a:solidFill>
            </a:endParaRPr>
          </a:p>
          <a:p>
            <a:pPr indent="-137668" lvl="3" marL="692658" rtl="0" algn="l">
              <a:lnSpc>
                <a:spcPct val="123749"/>
              </a:lnSpc>
              <a:spcBef>
                <a:spcPts val="450"/>
              </a:spcBef>
              <a:spcAft>
                <a:spcPts val="0"/>
              </a:spcAft>
              <a:buClr>
                <a:schemeClr val="dk1"/>
              </a:buClr>
              <a:buSzPts val="1100"/>
              <a:buChar char="▪"/>
            </a:pPr>
            <a:r>
              <a:rPr lang="en-US" sz="1100">
                <a:solidFill>
                  <a:schemeClr val="dk1"/>
                </a:solidFill>
              </a:rPr>
              <a:t>1) A reliable connection-oriented protocol 2) A less reliable connection-oriented protocol 3) A speech protocol, requiring sequenced, timely delivery 4) A real-time protocol requiring high reliability and timeliness</a:t>
            </a:r>
            <a:endParaRPr sz="1100">
              <a:solidFill>
                <a:schemeClr val="dk1"/>
              </a:solidFill>
            </a:endParaRPr>
          </a:p>
        </p:txBody>
      </p:sp>
      <p:sp>
        <p:nvSpPr>
          <p:cNvPr id="429" name="Google Shape;429;p27"/>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8"/>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THE TRANSPORT LAYER</a:t>
            </a:r>
            <a:endParaRPr/>
          </a:p>
        </p:txBody>
      </p:sp>
      <p:sp>
        <p:nvSpPr>
          <p:cNvPr id="435" name="Google Shape;435;p28"/>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171450" lvl="1" marL="377190" rtl="0" algn="l">
              <a:lnSpc>
                <a:spcPct val="100000"/>
              </a:lnSpc>
              <a:spcBef>
                <a:spcPts val="0"/>
              </a:spcBef>
              <a:spcAft>
                <a:spcPts val="0"/>
              </a:spcAft>
              <a:buClr>
                <a:schemeClr val="dk1"/>
              </a:buClr>
              <a:buSzPts val="1800"/>
              <a:buChar char="▪"/>
            </a:pPr>
            <a:r>
              <a:rPr lang="en-US">
                <a:solidFill>
                  <a:schemeClr val="dk1"/>
                </a:solidFill>
              </a:rPr>
              <a:t>Data Transfer</a:t>
            </a:r>
            <a:endParaRPr>
              <a:solidFill>
                <a:schemeClr val="dk1"/>
              </a:solidFill>
            </a:endParaRPr>
          </a:p>
          <a:p>
            <a:pPr indent="-123444" lvl="2" marL="514350" rtl="0" algn="l">
              <a:lnSpc>
                <a:spcPct val="100000"/>
              </a:lnSpc>
              <a:spcBef>
                <a:spcPts val="0"/>
              </a:spcBef>
              <a:spcAft>
                <a:spcPts val="0"/>
              </a:spcAft>
              <a:buClr>
                <a:schemeClr val="dk1"/>
              </a:buClr>
              <a:buSzPts val="1300"/>
              <a:buChar char="▪"/>
            </a:pPr>
            <a:r>
              <a:rPr lang="en-US">
                <a:solidFill>
                  <a:schemeClr val="dk1"/>
                </a:solidFill>
              </a:rPr>
              <a:t>The whole purpose of the transport layer is of course to provide transport of data between two transport entities</a:t>
            </a:r>
            <a:endParaRPr>
              <a:solidFill>
                <a:schemeClr val="dk1"/>
              </a:solidFill>
            </a:endParaRPr>
          </a:p>
          <a:p>
            <a:pPr indent="-123444" lvl="2" marL="514350" rtl="0" algn="l">
              <a:lnSpc>
                <a:spcPct val="100000"/>
              </a:lnSpc>
              <a:spcBef>
                <a:spcPts val="0"/>
              </a:spcBef>
              <a:spcAft>
                <a:spcPts val="0"/>
              </a:spcAft>
              <a:buClr>
                <a:schemeClr val="dk1"/>
              </a:buClr>
              <a:buSzPts val="1300"/>
              <a:buChar char="▪"/>
            </a:pPr>
            <a:r>
              <a:rPr lang="en-US">
                <a:solidFill>
                  <a:schemeClr val="dk1"/>
                </a:solidFill>
              </a:rPr>
              <a:t>User and control data can be on same or separate channels</a:t>
            </a:r>
            <a:endParaRPr>
              <a:solidFill>
                <a:schemeClr val="dk1"/>
              </a:solidFill>
            </a:endParaRPr>
          </a:p>
          <a:p>
            <a:pPr indent="-123444" lvl="2" marL="514350" rtl="0" algn="l">
              <a:lnSpc>
                <a:spcPct val="100000"/>
              </a:lnSpc>
              <a:spcBef>
                <a:spcPts val="0"/>
              </a:spcBef>
              <a:spcAft>
                <a:spcPts val="0"/>
              </a:spcAft>
              <a:buClr>
                <a:schemeClr val="dk1"/>
              </a:buClr>
              <a:buSzPts val="1300"/>
              <a:buChar char="▪"/>
            </a:pPr>
            <a:r>
              <a:rPr lang="en-US">
                <a:solidFill>
                  <a:schemeClr val="dk1"/>
                </a:solidFill>
              </a:rPr>
              <a:t>Full-duplex must be supported although half-duplex and simplex may also be offered for special situations</a:t>
            </a:r>
            <a:endParaRPr>
              <a:solidFill>
                <a:schemeClr val="dk1"/>
              </a:solidFill>
            </a:endParaRPr>
          </a:p>
          <a:p>
            <a:pPr indent="-171450" lvl="1" marL="377190" rtl="0" algn="l">
              <a:lnSpc>
                <a:spcPct val="100000"/>
              </a:lnSpc>
              <a:spcBef>
                <a:spcPts val="0"/>
              </a:spcBef>
              <a:spcAft>
                <a:spcPts val="0"/>
              </a:spcAft>
              <a:buClr>
                <a:schemeClr val="dk1"/>
              </a:buClr>
              <a:buSzPts val="1800"/>
              <a:buChar char="▪"/>
            </a:pPr>
            <a:r>
              <a:rPr lang="en-US">
                <a:solidFill>
                  <a:schemeClr val="dk1"/>
                </a:solidFill>
              </a:rPr>
              <a:t>User Interface</a:t>
            </a:r>
            <a:endParaRPr>
              <a:solidFill>
                <a:schemeClr val="dk1"/>
              </a:solidFill>
            </a:endParaRPr>
          </a:p>
          <a:p>
            <a:pPr indent="-123444" lvl="2" marL="514350" rtl="0" algn="l">
              <a:lnSpc>
                <a:spcPct val="100000"/>
              </a:lnSpc>
              <a:spcBef>
                <a:spcPts val="0"/>
              </a:spcBef>
              <a:spcAft>
                <a:spcPts val="0"/>
              </a:spcAft>
              <a:buClr>
                <a:schemeClr val="dk1"/>
              </a:buClr>
              <a:buSzPts val="1300"/>
              <a:buChar char="▪"/>
            </a:pPr>
            <a:r>
              <a:rPr lang="en-US">
                <a:solidFill>
                  <a:schemeClr val="dk1"/>
                </a:solidFill>
              </a:rPr>
              <a:t>This may be application/environment</a:t>
            </a:r>
            <a:endParaRPr>
              <a:solidFill>
                <a:schemeClr val="dk1"/>
              </a:solidFill>
            </a:endParaRPr>
          </a:p>
          <a:p>
            <a:pPr indent="-123444" lvl="2" marL="514350" rtl="0" algn="l">
              <a:lnSpc>
                <a:spcPct val="100000"/>
              </a:lnSpc>
              <a:spcBef>
                <a:spcPts val="0"/>
              </a:spcBef>
              <a:spcAft>
                <a:spcPts val="0"/>
              </a:spcAft>
              <a:buClr>
                <a:schemeClr val="dk1"/>
              </a:buClr>
              <a:buSzPts val="1300"/>
              <a:buChar char="▪"/>
            </a:pPr>
            <a:r>
              <a:rPr lang="en-US">
                <a:solidFill>
                  <a:schemeClr val="dk1"/>
                </a:solidFill>
              </a:rPr>
              <a:t>Could be:</a:t>
            </a:r>
            <a:endParaRPr>
              <a:solidFill>
                <a:schemeClr val="dk1"/>
              </a:solidFill>
            </a:endParaRPr>
          </a:p>
          <a:p>
            <a:pPr indent="-144018" lvl="3" marL="692658" rtl="0" algn="l">
              <a:lnSpc>
                <a:spcPct val="100000"/>
              </a:lnSpc>
              <a:spcBef>
                <a:spcPts val="0"/>
              </a:spcBef>
              <a:spcAft>
                <a:spcPts val="0"/>
              </a:spcAft>
              <a:buClr>
                <a:schemeClr val="dk1"/>
              </a:buClr>
              <a:buSzPts val="1200"/>
              <a:buChar char="▪"/>
            </a:pPr>
            <a:r>
              <a:rPr lang="en-US">
                <a:solidFill>
                  <a:schemeClr val="dk1"/>
                </a:solidFill>
              </a:rPr>
              <a:t>Procedure calls</a:t>
            </a:r>
            <a:endParaRPr>
              <a:solidFill>
                <a:schemeClr val="dk1"/>
              </a:solidFill>
            </a:endParaRPr>
          </a:p>
          <a:p>
            <a:pPr indent="-144018" lvl="3" marL="692658" rtl="0" algn="l">
              <a:lnSpc>
                <a:spcPct val="100000"/>
              </a:lnSpc>
              <a:spcBef>
                <a:spcPts val="0"/>
              </a:spcBef>
              <a:spcAft>
                <a:spcPts val="0"/>
              </a:spcAft>
              <a:buClr>
                <a:schemeClr val="dk1"/>
              </a:buClr>
              <a:buSzPts val="1200"/>
              <a:buChar char="▪"/>
            </a:pPr>
            <a:r>
              <a:rPr lang="en-US">
                <a:solidFill>
                  <a:schemeClr val="dk1"/>
                </a:solidFill>
              </a:rPr>
              <a:t>Passing of data and parameters to a process through a mailbox</a:t>
            </a:r>
            <a:endParaRPr>
              <a:solidFill>
                <a:schemeClr val="dk1"/>
              </a:solidFill>
            </a:endParaRPr>
          </a:p>
          <a:p>
            <a:pPr indent="-144018" lvl="3" marL="692658" rtl="0" algn="l">
              <a:lnSpc>
                <a:spcPct val="100000"/>
              </a:lnSpc>
              <a:spcBef>
                <a:spcPts val="0"/>
              </a:spcBef>
              <a:spcAft>
                <a:spcPts val="0"/>
              </a:spcAft>
              <a:buClr>
                <a:schemeClr val="dk1"/>
              </a:buClr>
              <a:buSzPts val="1200"/>
              <a:buChar char="▪"/>
            </a:pPr>
            <a:r>
              <a:rPr lang="en-US">
                <a:solidFill>
                  <a:schemeClr val="dk1"/>
                </a:solidFill>
              </a:rPr>
              <a:t>Use of DMA</a:t>
            </a:r>
            <a:endParaRPr>
              <a:solidFill>
                <a:schemeClr val="dk1"/>
              </a:solidFill>
            </a:endParaRPr>
          </a:p>
          <a:p>
            <a:pPr indent="-123444" lvl="2" marL="514350" rtl="0" algn="l">
              <a:lnSpc>
                <a:spcPct val="100000"/>
              </a:lnSpc>
              <a:spcBef>
                <a:spcPts val="0"/>
              </a:spcBef>
              <a:spcAft>
                <a:spcPts val="0"/>
              </a:spcAft>
              <a:buClr>
                <a:schemeClr val="dk1"/>
              </a:buClr>
              <a:buSzPts val="1300"/>
              <a:buChar char="▪"/>
            </a:pPr>
            <a:r>
              <a:rPr lang="en-US">
                <a:solidFill>
                  <a:schemeClr val="dk1"/>
                </a:solidFill>
              </a:rPr>
              <a:t>Common interface would be for flow control with transport users; timing; confirmation significance (local or remote)</a:t>
            </a:r>
            <a:endParaRPr>
              <a:solidFill>
                <a:schemeClr val="dk1"/>
              </a:solidFill>
            </a:endParaRPr>
          </a:p>
        </p:txBody>
      </p:sp>
      <p:sp>
        <p:nvSpPr>
          <p:cNvPr id="436" name="Google Shape;436;p28"/>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9"/>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THE TRANSPORT LAYER</a:t>
            </a:r>
            <a:endParaRPr/>
          </a:p>
        </p:txBody>
      </p:sp>
      <p:sp>
        <p:nvSpPr>
          <p:cNvPr id="442" name="Google Shape;442;p29"/>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158750" lvl="1" marL="377190" rtl="0" algn="l">
              <a:lnSpc>
                <a:spcPct val="95000"/>
              </a:lnSpc>
              <a:spcBef>
                <a:spcPts val="0"/>
              </a:spcBef>
              <a:spcAft>
                <a:spcPts val="0"/>
              </a:spcAft>
              <a:buClr>
                <a:schemeClr val="dk1"/>
              </a:buClr>
              <a:buSzPts val="1600"/>
              <a:buChar char="▪"/>
            </a:pPr>
            <a:r>
              <a:rPr lang="en-US" sz="1600">
                <a:solidFill>
                  <a:schemeClr val="dk1"/>
                </a:solidFill>
              </a:rPr>
              <a:t>Connection Management</a:t>
            </a:r>
            <a:endParaRPr sz="1600">
              <a:solidFill>
                <a:schemeClr val="dk1"/>
              </a:solidFill>
            </a:endParaRPr>
          </a:p>
          <a:p>
            <a:pPr indent="-110744" lvl="2" marL="514350" rtl="0" algn="l">
              <a:lnSpc>
                <a:spcPct val="120000"/>
              </a:lnSpc>
              <a:spcBef>
                <a:spcPts val="900"/>
              </a:spcBef>
              <a:spcAft>
                <a:spcPts val="0"/>
              </a:spcAft>
              <a:buClr>
                <a:schemeClr val="dk1"/>
              </a:buClr>
              <a:buSzPts val="1100"/>
              <a:buChar char="▪"/>
            </a:pPr>
            <a:r>
              <a:rPr lang="en-US" sz="1150">
                <a:solidFill>
                  <a:schemeClr val="dk1"/>
                </a:solidFill>
              </a:rPr>
              <a:t>Needs to be responsible for connection establishment and termination (for connection oriented services)</a:t>
            </a:r>
            <a:endParaRPr sz="1150">
              <a:solidFill>
                <a:schemeClr val="dk1"/>
              </a:solidFill>
            </a:endParaRPr>
          </a:p>
          <a:p>
            <a:pPr indent="-110744" lvl="2" marL="514350" rtl="0" algn="l">
              <a:lnSpc>
                <a:spcPct val="120000"/>
              </a:lnSpc>
              <a:spcBef>
                <a:spcPts val="450"/>
              </a:spcBef>
              <a:spcAft>
                <a:spcPts val="0"/>
              </a:spcAft>
              <a:buClr>
                <a:schemeClr val="dk1"/>
              </a:buClr>
              <a:buSzPts val="1100"/>
              <a:buChar char="▪"/>
            </a:pPr>
            <a:r>
              <a:rPr lang="en-US" sz="1150">
                <a:solidFill>
                  <a:schemeClr val="dk1"/>
                </a:solidFill>
              </a:rPr>
              <a:t>A symmetric and an asymmetric service should be provided</a:t>
            </a:r>
            <a:endParaRPr sz="1150">
              <a:solidFill>
                <a:schemeClr val="dk1"/>
              </a:solidFill>
            </a:endParaRPr>
          </a:p>
          <a:p>
            <a:pPr indent="-110744" lvl="2" marL="514350" rtl="0" algn="l">
              <a:lnSpc>
                <a:spcPct val="120000"/>
              </a:lnSpc>
              <a:spcBef>
                <a:spcPts val="450"/>
              </a:spcBef>
              <a:spcAft>
                <a:spcPts val="0"/>
              </a:spcAft>
              <a:buClr>
                <a:schemeClr val="dk1"/>
              </a:buClr>
              <a:buSzPts val="1100"/>
              <a:buChar char="▪"/>
            </a:pPr>
            <a:r>
              <a:rPr lang="en-US" sz="1150">
                <a:solidFill>
                  <a:schemeClr val="dk1"/>
                </a:solidFill>
              </a:rPr>
              <a:t>Termination can be abrupt or graceful</a:t>
            </a:r>
            <a:endParaRPr sz="1150">
              <a:solidFill>
                <a:schemeClr val="dk1"/>
              </a:solidFill>
            </a:endParaRPr>
          </a:p>
          <a:p>
            <a:pPr indent="-158750" lvl="1" marL="377190" rtl="0" algn="l">
              <a:lnSpc>
                <a:spcPct val="95000"/>
              </a:lnSpc>
              <a:spcBef>
                <a:spcPts val="450"/>
              </a:spcBef>
              <a:spcAft>
                <a:spcPts val="0"/>
              </a:spcAft>
              <a:buClr>
                <a:schemeClr val="dk1"/>
              </a:buClr>
              <a:buSzPts val="1600"/>
              <a:buChar char="▪"/>
            </a:pPr>
            <a:r>
              <a:rPr lang="en-US" sz="1600">
                <a:solidFill>
                  <a:schemeClr val="dk1"/>
                </a:solidFill>
              </a:rPr>
              <a:t>Expedited Delivery</a:t>
            </a:r>
            <a:endParaRPr sz="1600">
              <a:solidFill>
                <a:schemeClr val="dk1"/>
              </a:solidFill>
            </a:endParaRPr>
          </a:p>
          <a:p>
            <a:pPr indent="-110744" lvl="2" marL="514350" rtl="0" algn="l">
              <a:lnSpc>
                <a:spcPct val="120000"/>
              </a:lnSpc>
              <a:spcBef>
                <a:spcPts val="900"/>
              </a:spcBef>
              <a:spcAft>
                <a:spcPts val="0"/>
              </a:spcAft>
              <a:buClr>
                <a:schemeClr val="dk1"/>
              </a:buClr>
              <a:buSzPts val="1100"/>
              <a:buChar char="▪"/>
            </a:pPr>
            <a:r>
              <a:rPr lang="en-US" sz="1150">
                <a:solidFill>
                  <a:schemeClr val="dk1"/>
                </a:solidFill>
              </a:rPr>
              <a:t>This permits data to supersede the transport of data in the local agents queue</a:t>
            </a:r>
            <a:endParaRPr sz="1150">
              <a:solidFill>
                <a:schemeClr val="dk1"/>
              </a:solidFill>
            </a:endParaRPr>
          </a:p>
          <a:p>
            <a:pPr indent="-158750" lvl="1" marL="377190" rtl="0" algn="l">
              <a:lnSpc>
                <a:spcPct val="95000"/>
              </a:lnSpc>
              <a:spcBef>
                <a:spcPts val="450"/>
              </a:spcBef>
              <a:spcAft>
                <a:spcPts val="0"/>
              </a:spcAft>
              <a:buClr>
                <a:schemeClr val="dk1"/>
              </a:buClr>
              <a:buSzPts val="1600"/>
              <a:buChar char="▪"/>
            </a:pPr>
            <a:r>
              <a:rPr lang="en-US" sz="1600">
                <a:solidFill>
                  <a:schemeClr val="dk1"/>
                </a:solidFill>
              </a:rPr>
              <a:t>Status Reporting</a:t>
            </a:r>
            <a:endParaRPr sz="1600">
              <a:solidFill>
                <a:schemeClr val="dk1"/>
              </a:solidFill>
            </a:endParaRPr>
          </a:p>
          <a:p>
            <a:pPr indent="-110744" lvl="2" marL="514350" rtl="0" algn="l">
              <a:lnSpc>
                <a:spcPct val="120000"/>
              </a:lnSpc>
              <a:spcBef>
                <a:spcPts val="900"/>
              </a:spcBef>
              <a:spcAft>
                <a:spcPts val="0"/>
              </a:spcAft>
              <a:buClr>
                <a:schemeClr val="dk1"/>
              </a:buClr>
              <a:buSzPts val="1100"/>
              <a:buChar char="▪"/>
            </a:pPr>
            <a:r>
              <a:rPr lang="en-US" sz="1150">
                <a:solidFill>
                  <a:schemeClr val="dk1"/>
                </a:solidFill>
              </a:rPr>
              <a:t>Performance characteristics (throughput, mean delay); addresses (network, transport); class of protocol in use; current timer values; state of protocol “machine” supporting a connection; degradation in requested quality of service</a:t>
            </a:r>
            <a:endParaRPr sz="1150">
              <a:solidFill>
                <a:schemeClr val="dk1"/>
              </a:solidFill>
            </a:endParaRPr>
          </a:p>
          <a:p>
            <a:pPr indent="-158750" lvl="1" marL="377190" rtl="0" algn="l">
              <a:lnSpc>
                <a:spcPct val="95000"/>
              </a:lnSpc>
              <a:spcBef>
                <a:spcPts val="450"/>
              </a:spcBef>
              <a:spcAft>
                <a:spcPts val="0"/>
              </a:spcAft>
              <a:buClr>
                <a:schemeClr val="dk1"/>
              </a:buClr>
              <a:buSzPts val="1600"/>
              <a:buChar char="▪"/>
            </a:pPr>
            <a:r>
              <a:rPr lang="en-US" sz="1600">
                <a:solidFill>
                  <a:schemeClr val="dk1"/>
                </a:solidFill>
              </a:rPr>
              <a:t>Security  - Of course, another fine service</a:t>
            </a:r>
            <a:endParaRPr sz="1600">
              <a:solidFill>
                <a:schemeClr val="dk1"/>
              </a:solidFill>
            </a:endParaRPr>
          </a:p>
        </p:txBody>
      </p:sp>
      <p:sp>
        <p:nvSpPr>
          <p:cNvPr id="443" name="Google Shape;443;p29"/>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NETWORKING BACKGROUND  (2)</a:t>
            </a:r>
            <a:endParaRPr/>
          </a:p>
        </p:txBody>
      </p:sp>
      <p:sp>
        <p:nvSpPr>
          <p:cNvPr id="72" name="Google Shape;72;p3"/>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100"/>
              <a:buNone/>
            </a:pPr>
            <a:r>
              <a:rPr lang="en-US">
                <a:solidFill>
                  <a:schemeClr val="dk1"/>
                </a:solidFill>
              </a:rPr>
              <a:t>W</a:t>
            </a:r>
            <a:r>
              <a:rPr lang="en-US">
                <a:solidFill>
                  <a:schemeClr val="dk1"/>
                </a:solidFill>
              </a:rPr>
              <a:t>hy do we use networked systems?</a:t>
            </a:r>
            <a:endParaRPr>
              <a:solidFill>
                <a:schemeClr val="dk1"/>
              </a:solidFill>
            </a:endParaRPr>
          </a:p>
          <a:p>
            <a:pPr indent="-171450" lvl="1" marL="377190" rtl="0" algn="l">
              <a:lnSpc>
                <a:spcPct val="100000"/>
              </a:lnSpc>
              <a:spcBef>
                <a:spcPts val="0"/>
              </a:spcBef>
              <a:spcAft>
                <a:spcPts val="0"/>
              </a:spcAft>
              <a:buClr>
                <a:schemeClr val="dk1"/>
              </a:buClr>
              <a:buSzPts val="1800"/>
              <a:buChar char="▪"/>
            </a:pPr>
            <a:r>
              <a:rPr lang="en-US">
                <a:solidFill>
                  <a:schemeClr val="dk1"/>
                </a:solidFill>
              </a:rPr>
              <a:t>To facilitate the sharing of resources</a:t>
            </a:r>
            <a:endParaRPr>
              <a:solidFill>
                <a:schemeClr val="dk1"/>
              </a:solidFill>
            </a:endParaRPr>
          </a:p>
          <a:p>
            <a:pPr indent="-123444" lvl="2" marL="514350" rtl="0" algn="l">
              <a:lnSpc>
                <a:spcPct val="100000"/>
              </a:lnSpc>
              <a:spcBef>
                <a:spcPts val="0"/>
              </a:spcBef>
              <a:spcAft>
                <a:spcPts val="0"/>
              </a:spcAft>
              <a:buClr>
                <a:schemeClr val="dk1"/>
              </a:buClr>
              <a:buSzPts val="1300"/>
              <a:buChar char="▪"/>
            </a:pPr>
            <a:r>
              <a:rPr lang="en-US">
                <a:solidFill>
                  <a:schemeClr val="dk1"/>
                </a:solidFill>
              </a:rPr>
              <a:t>Printers</a:t>
            </a:r>
            <a:endParaRPr>
              <a:solidFill>
                <a:schemeClr val="dk1"/>
              </a:solidFill>
            </a:endParaRPr>
          </a:p>
          <a:p>
            <a:pPr indent="-123444" lvl="2" marL="514350" rtl="0" algn="l">
              <a:lnSpc>
                <a:spcPct val="100000"/>
              </a:lnSpc>
              <a:spcBef>
                <a:spcPts val="0"/>
              </a:spcBef>
              <a:spcAft>
                <a:spcPts val="0"/>
              </a:spcAft>
              <a:buClr>
                <a:schemeClr val="dk1"/>
              </a:buClr>
              <a:buSzPts val="1300"/>
              <a:buChar char="▪"/>
            </a:pPr>
            <a:r>
              <a:rPr lang="en-US">
                <a:solidFill>
                  <a:schemeClr val="dk1"/>
                </a:solidFill>
              </a:rPr>
              <a:t>Disk/Tape drives</a:t>
            </a:r>
            <a:endParaRPr>
              <a:solidFill>
                <a:schemeClr val="dk1"/>
              </a:solidFill>
            </a:endParaRPr>
          </a:p>
          <a:p>
            <a:pPr indent="-123444" lvl="2" marL="514350" rtl="0" algn="l">
              <a:lnSpc>
                <a:spcPct val="100000"/>
              </a:lnSpc>
              <a:spcBef>
                <a:spcPts val="0"/>
              </a:spcBef>
              <a:spcAft>
                <a:spcPts val="0"/>
              </a:spcAft>
              <a:buClr>
                <a:schemeClr val="dk1"/>
              </a:buClr>
              <a:buSzPts val="1300"/>
              <a:buChar char="▪"/>
            </a:pPr>
            <a:r>
              <a:rPr lang="en-US">
                <a:solidFill>
                  <a:schemeClr val="dk1"/>
                </a:solidFill>
              </a:rPr>
              <a:t>Computational Power</a:t>
            </a:r>
            <a:endParaRPr>
              <a:solidFill>
                <a:schemeClr val="dk1"/>
              </a:solidFill>
            </a:endParaRPr>
          </a:p>
          <a:p>
            <a:pPr indent="-123444" lvl="2" marL="514350" rtl="0" algn="l">
              <a:lnSpc>
                <a:spcPct val="100000"/>
              </a:lnSpc>
              <a:spcBef>
                <a:spcPts val="0"/>
              </a:spcBef>
              <a:spcAft>
                <a:spcPts val="0"/>
              </a:spcAft>
              <a:buClr>
                <a:schemeClr val="dk1"/>
              </a:buClr>
              <a:buSzPts val="1300"/>
              <a:buChar char="▪"/>
            </a:pPr>
            <a:r>
              <a:rPr lang="en-US">
                <a:solidFill>
                  <a:schemeClr val="dk1"/>
                </a:solidFill>
              </a:rPr>
              <a:t>Data Sets</a:t>
            </a:r>
            <a:endParaRPr>
              <a:solidFill>
                <a:schemeClr val="dk1"/>
              </a:solidFill>
            </a:endParaRPr>
          </a:p>
          <a:p>
            <a:pPr indent="-171450" lvl="1" marL="377190" rtl="0" algn="l">
              <a:lnSpc>
                <a:spcPct val="100000"/>
              </a:lnSpc>
              <a:spcBef>
                <a:spcPts val="0"/>
              </a:spcBef>
              <a:spcAft>
                <a:spcPts val="0"/>
              </a:spcAft>
              <a:buClr>
                <a:schemeClr val="dk1"/>
              </a:buClr>
              <a:buSzPts val="1800"/>
              <a:buChar char="▪"/>
            </a:pPr>
            <a:r>
              <a:rPr lang="en-US">
                <a:solidFill>
                  <a:schemeClr val="dk1"/>
                </a:solidFill>
              </a:rPr>
              <a:t>To permit the distribution of workload</a:t>
            </a:r>
            <a:endParaRPr>
              <a:solidFill>
                <a:schemeClr val="dk1"/>
              </a:solidFill>
            </a:endParaRPr>
          </a:p>
          <a:p>
            <a:pPr indent="-123444" lvl="2" marL="514350" rtl="0" algn="l">
              <a:lnSpc>
                <a:spcPct val="100000"/>
              </a:lnSpc>
              <a:spcBef>
                <a:spcPts val="0"/>
              </a:spcBef>
              <a:spcAft>
                <a:spcPts val="0"/>
              </a:spcAft>
              <a:buClr>
                <a:schemeClr val="dk1"/>
              </a:buClr>
              <a:buSzPts val="1300"/>
              <a:buChar char="▪"/>
            </a:pPr>
            <a:r>
              <a:rPr lang="en-US">
                <a:solidFill>
                  <a:schemeClr val="dk1"/>
                </a:solidFill>
              </a:rPr>
              <a:t>Concurrent/parallel computing</a:t>
            </a:r>
            <a:endParaRPr>
              <a:solidFill>
                <a:schemeClr val="dk1"/>
              </a:solidFill>
            </a:endParaRPr>
          </a:p>
          <a:p>
            <a:pPr indent="-123444" lvl="2" marL="514350" rtl="0" algn="l">
              <a:lnSpc>
                <a:spcPct val="100000"/>
              </a:lnSpc>
              <a:spcBef>
                <a:spcPts val="0"/>
              </a:spcBef>
              <a:spcAft>
                <a:spcPts val="0"/>
              </a:spcAft>
              <a:buClr>
                <a:schemeClr val="dk1"/>
              </a:buClr>
              <a:buSzPts val="1300"/>
              <a:buChar char="▪"/>
            </a:pPr>
            <a:r>
              <a:rPr lang="en-US">
                <a:solidFill>
                  <a:schemeClr val="dk1"/>
                </a:solidFill>
              </a:rPr>
              <a:t>Client-server computing</a:t>
            </a:r>
            <a:endParaRPr>
              <a:solidFill>
                <a:schemeClr val="dk1"/>
              </a:solidFill>
            </a:endParaRPr>
          </a:p>
          <a:p>
            <a:pPr indent="-123444" lvl="2" marL="514350" rtl="0" algn="l">
              <a:lnSpc>
                <a:spcPct val="100000"/>
              </a:lnSpc>
              <a:spcBef>
                <a:spcPts val="0"/>
              </a:spcBef>
              <a:spcAft>
                <a:spcPts val="0"/>
              </a:spcAft>
              <a:buClr>
                <a:schemeClr val="dk1"/>
              </a:buClr>
              <a:buSzPts val="1300"/>
              <a:buChar char="▪"/>
            </a:pPr>
            <a:r>
              <a:rPr lang="en-US">
                <a:solidFill>
                  <a:schemeClr val="dk1"/>
                </a:solidFill>
              </a:rPr>
              <a:t>Fault tolerance</a:t>
            </a:r>
            <a:endParaRPr>
              <a:solidFill>
                <a:schemeClr val="dk1"/>
              </a:solidFill>
            </a:endParaRPr>
          </a:p>
          <a:p>
            <a:pPr indent="-171450" lvl="1" marL="377190" rtl="0" algn="l">
              <a:lnSpc>
                <a:spcPct val="100000"/>
              </a:lnSpc>
              <a:spcBef>
                <a:spcPts val="0"/>
              </a:spcBef>
              <a:spcAft>
                <a:spcPts val="0"/>
              </a:spcAft>
              <a:buClr>
                <a:schemeClr val="dk1"/>
              </a:buClr>
              <a:buSzPts val="1800"/>
              <a:buChar char="▪"/>
            </a:pPr>
            <a:r>
              <a:rPr lang="en-US">
                <a:solidFill>
                  <a:schemeClr val="dk1"/>
                </a:solidFill>
              </a:rPr>
              <a:t>To facilitate the transfer of information</a:t>
            </a:r>
            <a:endParaRPr>
              <a:solidFill>
                <a:schemeClr val="dk1"/>
              </a:solidFill>
            </a:endParaRPr>
          </a:p>
          <a:p>
            <a:pPr indent="-123444" lvl="2" marL="514350" rtl="0" algn="l">
              <a:lnSpc>
                <a:spcPct val="100000"/>
              </a:lnSpc>
              <a:spcBef>
                <a:spcPts val="0"/>
              </a:spcBef>
              <a:spcAft>
                <a:spcPts val="0"/>
              </a:spcAft>
              <a:buClr>
                <a:schemeClr val="dk1"/>
              </a:buClr>
              <a:buSzPts val="1300"/>
              <a:buChar char="▪"/>
            </a:pPr>
            <a:r>
              <a:rPr lang="en-US">
                <a:solidFill>
                  <a:schemeClr val="dk1"/>
                </a:solidFill>
              </a:rPr>
              <a:t>Database transactions</a:t>
            </a:r>
            <a:endParaRPr>
              <a:solidFill>
                <a:schemeClr val="dk1"/>
              </a:solidFill>
            </a:endParaRPr>
          </a:p>
          <a:p>
            <a:pPr indent="-123444" lvl="2" marL="514350" rtl="0" algn="l">
              <a:lnSpc>
                <a:spcPct val="100000"/>
              </a:lnSpc>
              <a:spcBef>
                <a:spcPts val="0"/>
              </a:spcBef>
              <a:spcAft>
                <a:spcPts val="0"/>
              </a:spcAft>
              <a:buClr>
                <a:schemeClr val="dk1"/>
              </a:buClr>
              <a:buSzPts val="1300"/>
              <a:buChar char="▪"/>
            </a:pPr>
            <a:r>
              <a:rPr lang="en-US">
                <a:solidFill>
                  <a:schemeClr val="dk1"/>
                </a:solidFill>
              </a:rPr>
              <a:t>Electronic mail</a:t>
            </a:r>
            <a:endParaRPr>
              <a:solidFill>
                <a:schemeClr val="dk1"/>
              </a:solidFill>
            </a:endParaRPr>
          </a:p>
          <a:p>
            <a:pPr indent="-123444" lvl="2" marL="514350" rtl="0" algn="l">
              <a:lnSpc>
                <a:spcPct val="100000"/>
              </a:lnSpc>
              <a:spcBef>
                <a:spcPts val="0"/>
              </a:spcBef>
              <a:spcAft>
                <a:spcPts val="0"/>
              </a:spcAft>
              <a:buClr>
                <a:schemeClr val="dk1"/>
              </a:buClr>
              <a:buSzPts val="1300"/>
              <a:buChar char="▪"/>
            </a:pPr>
            <a:r>
              <a:rPr lang="en-US">
                <a:solidFill>
                  <a:schemeClr val="dk1"/>
                </a:solidFill>
              </a:rPr>
              <a:t>Networked distribution of data -- archives</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0"/>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TRANSPORT LAYER (1)</a:t>
            </a:r>
            <a:endParaRPr/>
          </a:p>
        </p:txBody>
      </p:sp>
      <p:sp>
        <p:nvSpPr>
          <p:cNvPr id="449" name="Google Shape;449;p30"/>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sz="2000">
                <a:solidFill>
                  <a:schemeClr val="dk1"/>
                </a:solidFill>
              </a:rPr>
              <a:t>User Datagram Protocol (UDP)</a:t>
            </a:r>
            <a:endParaRPr sz="2000">
              <a:solidFill>
                <a:schemeClr val="dk1"/>
              </a:solidFill>
            </a:endParaRPr>
          </a:p>
          <a:p>
            <a:pPr indent="0" lvl="0" marL="0" rtl="0" algn="l">
              <a:spcBef>
                <a:spcPts val="0"/>
              </a:spcBef>
              <a:spcAft>
                <a:spcPts val="0"/>
              </a:spcAft>
              <a:buNone/>
            </a:pPr>
            <a:r>
              <a:rPr lang="en-US" sz="2000">
                <a:solidFill>
                  <a:schemeClr val="dk1"/>
                </a:solidFill>
              </a:rPr>
              <a:t>RFC 768 </a:t>
            </a:r>
            <a:r>
              <a:rPr lang="en-US" sz="2000" u="sng">
                <a:solidFill>
                  <a:schemeClr val="hlink"/>
                </a:solidFill>
                <a:hlinkClick r:id="rId3"/>
              </a:rPr>
              <a:t>https://tools.ietf.org/html/rfc768</a:t>
            </a:r>
            <a:r>
              <a:rPr lang="en-US" sz="2000"/>
              <a:t> </a:t>
            </a:r>
            <a:endParaRPr sz="2000">
              <a:solidFill>
                <a:schemeClr val="dk1"/>
              </a:solidFill>
            </a:endParaRPr>
          </a:p>
          <a:p>
            <a:pPr indent="-165100" lvl="1" marL="377190" rtl="0" algn="l">
              <a:lnSpc>
                <a:spcPct val="95000"/>
              </a:lnSpc>
              <a:spcBef>
                <a:spcPts val="900"/>
              </a:spcBef>
              <a:spcAft>
                <a:spcPts val="0"/>
              </a:spcAft>
              <a:buClr>
                <a:schemeClr val="dk1"/>
              </a:buClr>
              <a:buSzPts val="1700"/>
              <a:buChar char="▪"/>
            </a:pPr>
            <a:r>
              <a:rPr lang="en-US" sz="1700">
                <a:solidFill>
                  <a:schemeClr val="dk1"/>
                </a:solidFill>
              </a:rPr>
              <a:t>Recall that the IP protocol provides a connectionless datagram service to users with no implicit error or flow control mechanism</a:t>
            </a:r>
            <a:endParaRPr sz="1700">
              <a:solidFill>
                <a:schemeClr val="dk1"/>
              </a:solidFill>
            </a:endParaRPr>
          </a:p>
          <a:p>
            <a:pPr indent="-165100" lvl="1" marL="377190" rtl="0" algn="l">
              <a:lnSpc>
                <a:spcPct val="95000"/>
              </a:lnSpc>
              <a:spcBef>
                <a:spcPts val="900"/>
              </a:spcBef>
              <a:spcAft>
                <a:spcPts val="0"/>
              </a:spcAft>
              <a:buClr>
                <a:schemeClr val="dk1"/>
              </a:buClr>
              <a:buSzPts val="1700"/>
              <a:buChar char="▪"/>
            </a:pPr>
            <a:r>
              <a:rPr lang="en-US" sz="1700">
                <a:solidFill>
                  <a:schemeClr val="dk1"/>
                </a:solidFill>
              </a:rPr>
              <a:t>To permit users to use this level of service, the User Datagram Protocol (UDP) was established</a:t>
            </a:r>
            <a:endParaRPr sz="1700">
              <a:solidFill>
                <a:schemeClr val="dk1"/>
              </a:solidFill>
            </a:endParaRPr>
          </a:p>
          <a:p>
            <a:pPr indent="-137668" lvl="3" marL="692658" rtl="0" algn="l">
              <a:lnSpc>
                <a:spcPct val="123749"/>
              </a:lnSpc>
              <a:spcBef>
                <a:spcPts val="900"/>
              </a:spcBef>
              <a:spcAft>
                <a:spcPts val="0"/>
              </a:spcAft>
              <a:buClr>
                <a:schemeClr val="dk1"/>
              </a:buClr>
              <a:buSzPts val="1100"/>
              <a:buChar char="▪"/>
            </a:pPr>
            <a:r>
              <a:rPr lang="en-US" sz="1100">
                <a:solidFill>
                  <a:schemeClr val="dk1"/>
                </a:solidFill>
              </a:rPr>
              <a:t>This User Datagram  Protocol  (UDP)  is  defined  to  make  available  a datagram  mode  of  packet-switched  computer   communication  in  the environment  of  an  interconnected  set  of  computer  networks.   This protocol  assumes  that the Internet  Protocol  (IP) is used as the underlying protocol.</a:t>
            </a:r>
            <a:endParaRPr sz="1100">
              <a:solidFill>
                <a:schemeClr val="dk1"/>
              </a:solidFill>
            </a:endParaRPr>
          </a:p>
          <a:p>
            <a:pPr indent="-137668" lvl="3" marL="692658" rtl="0" algn="l">
              <a:lnSpc>
                <a:spcPct val="123749"/>
              </a:lnSpc>
              <a:spcBef>
                <a:spcPts val="450"/>
              </a:spcBef>
              <a:spcAft>
                <a:spcPts val="0"/>
              </a:spcAft>
              <a:buClr>
                <a:schemeClr val="dk1"/>
              </a:buClr>
              <a:buSzPts val="1100"/>
              <a:buChar char="▪"/>
            </a:pPr>
            <a:r>
              <a:rPr lang="en-US" sz="1100">
                <a:solidFill>
                  <a:schemeClr val="dk1"/>
                </a:solidFill>
              </a:rPr>
              <a:t>This protocol  provides  a procedure  for application  programs  to send messages  to other programs  with a minimum  of protocol mechanism.  The protocol  is transaction oriented, and delivery and duplicate protection are not guaranteed.  </a:t>
            </a:r>
            <a:endParaRPr sz="1100">
              <a:solidFill>
                <a:schemeClr val="dk1"/>
              </a:solidFill>
            </a:endParaRPr>
          </a:p>
        </p:txBody>
      </p:sp>
      <p:sp>
        <p:nvSpPr>
          <p:cNvPr id="450" name="Google Shape;450;p30"/>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1"/>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TRANSPORT LAYER (2)</a:t>
            </a:r>
            <a:endParaRPr/>
          </a:p>
          <a:p>
            <a:pPr indent="0" lvl="0" marL="0" rtl="0" algn="l">
              <a:spcBef>
                <a:spcPts val="0"/>
              </a:spcBef>
              <a:spcAft>
                <a:spcPts val="0"/>
              </a:spcAft>
              <a:buClr>
                <a:srgbClr val="A27E55"/>
              </a:buClr>
              <a:buSzPts val="3600"/>
              <a:buFont typeface="Rockwell"/>
              <a:buNone/>
            </a:pPr>
            <a:r>
              <a:t/>
            </a:r>
            <a:endParaRPr/>
          </a:p>
        </p:txBody>
      </p:sp>
      <p:sp>
        <p:nvSpPr>
          <p:cNvPr id="456" name="Google Shape;456;p31"/>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100"/>
              <a:buNone/>
            </a:pPr>
            <a:r>
              <a:rPr lang="en-US" sz="2000">
                <a:solidFill>
                  <a:schemeClr val="dk1"/>
                </a:solidFill>
              </a:rPr>
              <a:t>A UDP Protocol Header:</a:t>
            </a:r>
            <a:endParaRPr sz="2000">
              <a:solidFill>
                <a:schemeClr val="dk1"/>
              </a:solidFill>
            </a:endParaRPr>
          </a:p>
          <a:p>
            <a:pPr indent="0" lvl="0" marL="0" rtl="0" algn="l">
              <a:lnSpc>
                <a:spcPct val="100000"/>
              </a:lnSpc>
              <a:spcBef>
                <a:spcPts val="0"/>
              </a:spcBef>
              <a:spcAft>
                <a:spcPts val="0"/>
              </a:spcAft>
              <a:buSzPts val="2100"/>
              <a:buNone/>
            </a:pPr>
            <a:r>
              <a:t/>
            </a:r>
            <a:endParaRPr sz="2000">
              <a:solidFill>
                <a:schemeClr val="dk1"/>
              </a:solidFill>
            </a:endParaRPr>
          </a:p>
          <a:p>
            <a:pPr indent="0" lvl="0" marL="0" rtl="0" algn="l">
              <a:lnSpc>
                <a:spcPct val="100000"/>
              </a:lnSpc>
              <a:spcBef>
                <a:spcPts val="0"/>
              </a:spcBef>
              <a:spcAft>
                <a:spcPts val="0"/>
              </a:spcAft>
              <a:buSzPts val="2100"/>
              <a:buNone/>
            </a:pPr>
            <a:r>
              <a:t/>
            </a:r>
            <a:endParaRPr sz="2000">
              <a:solidFill>
                <a:schemeClr val="dk1"/>
              </a:solidFill>
            </a:endParaRPr>
          </a:p>
          <a:p>
            <a:pPr indent="-37719" lvl="2" marL="514350" rtl="0" algn="l">
              <a:lnSpc>
                <a:spcPct val="100000"/>
              </a:lnSpc>
              <a:spcBef>
                <a:spcPts val="0"/>
              </a:spcBef>
              <a:spcAft>
                <a:spcPts val="0"/>
              </a:spcAft>
              <a:buSzPts val="1350"/>
              <a:buNone/>
            </a:pPr>
            <a:r>
              <a:t/>
            </a:r>
            <a:endParaRPr sz="1250">
              <a:solidFill>
                <a:schemeClr val="dk1"/>
              </a:solidFill>
            </a:endParaRPr>
          </a:p>
          <a:p>
            <a:pPr indent="-307975" lvl="0" marL="457200" rtl="0" algn="l">
              <a:lnSpc>
                <a:spcPct val="100000"/>
              </a:lnSpc>
              <a:spcBef>
                <a:spcPts val="0"/>
              </a:spcBef>
              <a:spcAft>
                <a:spcPts val="0"/>
              </a:spcAft>
              <a:buClr>
                <a:schemeClr val="dk1"/>
              </a:buClr>
              <a:buSzPts val="1250"/>
              <a:buChar char="●"/>
            </a:pPr>
            <a:r>
              <a:rPr i="1" lang="en-US" sz="1250">
                <a:solidFill>
                  <a:schemeClr val="dk1"/>
                </a:solidFill>
              </a:rPr>
              <a:t>S</a:t>
            </a:r>
            <a:r>
              <a:rPr i="1" lang="en-US" sz="1250">
                <a:solidFill>
                  <a:schemeClr val="dk1"/>
                </a:solidFill>
              </a:rPr>
              <a:t>ource Port</a:t>
            </a:r>
            <a:r>
              <a:rPr lang="en-US" sz="1250">
                <a:solidFill>
                  <a:schemeClr val="dk1"/>
                </a:solidFill>
              </a:rPr>
              <a:t> -</a:t>
            </a:r>
            <a:r>
              <a:rPr lang="en-US" sz="1250">
                <a:solidFill>
                  <a:schemeClr val="dk1"/>
                </a:solidFill>
              </a:rPr>
              <a:t> an optional field, when meaningful it indicates the port of the sending process, and may be assume to be the port to which a reply should be sent. If not used, a value of zero is indicated</a:t>
            </a:r>
            <a:endParaRPr sz="1250">
              <a:solidFill>
                <a:schemeClr val="dk1"/>
              </a:solidFill>
            </a:endParaRPr>
          </a:p>
          <a:p>
            <a:pPr indent="-307975" lvl="0" marL="457200" rtl="0" algn="l">
              <a:lnSpc>
                <a:spcPct val="100000"/>
              </a:lnSpc>
              <a:spcBef>
                <a:spcPts val="0"/>
              </a:spcBef>
              <a:spcAft>
                <a:spcPts val="0"/>
              </a:spcAft>
              <a:buClr>
                <a:schemeClr val="dk1"/>
              </a:buClr>
              <a:buSzPts val="1250"/>
              <a:buChar char="●"/>
            </a:pPr>
            <a:r>
              <a:rPr i="1" lang="en-US" sz="1250">
                <a:solidFill>
                  <a:schemeClr val="dk1"/>
                </a:solidFill>
              </a:rPr>
              <a:t>Destination Port</a:t>
            </a:r>
            <a:r>
              <a:rPr lang="en-US" sz="1250">
                <a:solidFill>
                  <a:schemeClr val="dk1"/>
                </a:solidFill>
              </a:rPr>
              <a:t> - has meaning within the context of a particular internet destination address</a:t>
            </a:r>
            <a:endParaRPr sz="1250">
              <a:solidFill>
                <a:schemeClr val="dk1"/>
              </a:solidFill>
            </a:endParaRPr>
          </a:p>
          <a:p>
            <a:pPr indent="-307975" lvl="0" marL="457200" rtl="0" algn="l">
              <a:lnSpc>
                <a:spcPct val="100000"/>
              </a:lnSpc>
              <a:spcBef>
                <a:spcPts val="0"/>
              </a:spcBef>
              <a:spcAft>
                <a:spcPts val="0"/>
              </a:spcAft>
              <a:buClr>
                <a:schemeClr val="dk1"/>
              </a:buClr>
              <a:buSzPts val="1250"/>
              <a:buChar char="●"/>
            </a:pPr>
            <a:r>
              <a:rPr i="1" lang="en-US" sz="1250">
                <a:solidFill>
                  <a:schemeClr val="dk1"/>
                </a:solidFill>
              </a:rPr>
              <a:t>Length</a:t>
            </a:r>
            <a:r>
              <a:rPr lang="en-US" sz="1250">
                <a:solidFill>
                  <a:schemeClr val="dk1"/>
                </a:solidFill>
              </a:rPr>
              <a:t> - is number of octets of the user datagram including the header</a:t>
            </a:r>
            <a:endParaRPr sz="1250">
              <a:solidFill>
                <a:schemeClr val="dk1"/>
              </a:solidFill>
            </a:endParaRPr>
          </a:p>
          <a:p>
            <a:pPr indent="-307975" lvl="0" marL="457200" rtl="0" algn="l">
              <a:lnSpc>
                <a:spcPct val="100000"/>
              </a:lnSpc>
              <a:spcBef>
                <a:spcPts val="0"/>
              </a:spcBef>
              <a:spcAft>
                <a:spcPts val="0"/>
              </a:spcAft>
              <a:buClr>
                <a:schemeClr val="dk1"/>
              </a:buClr>
              <a:buSzPts val="1250"/>
              <a:buChar char="●"/>
            </a:pPr>
            <a:r>
              <a:rPr i="1" lang="en-US" sz="1250">
                <a:solidFill>
                  <a:schemeClr val="dk1"/>
                </a:solidFill>
              </a:rPr>
              <a:t>Checksum</a:t>
            </a:r>
            <a:r>
              <a:rPr lang="en-US" sz="1250">
                <a:solidFill>
                  <a:schemeClr val="dk1"/>
                </a:solidFill>
              </a:rPr>
              <a:t> is 16-bit one complement of the one’s complement sum of a pseudo header of IP layer info and UDP header info. </a:t>
            </a:r>
            <a:endParaRPr sz="1250">
              <a:solidFill>
                <a:schemeClr val="dk1"/>
              </a:solidFill>
            </a:endParaRPr>
          </a:p>
          <a:p>
            <a:pPr indent="0" lvl="0" marL="1371600" rtl="0" algn="l">
              <a:lnSpc>
                <a:spcPct val="100000"/>
              </a:lnSpc>
              <a:spcBef>
                <a:spcPts val="0"/>
              </a:spcBef>
              <a:spcAft>
                <a:spcPts val="0"/>
              </a:spcAft>
              <a:buNone/>
            </a:pPr>
            <a:r>
              <a:t/>
            </a:r>
            <a:endParaRPr sz="1250">
              <a:solidFill>
                <a:schemeClr val="dk1"/>
              </a:solidFill>
            </a:endParaRPr>
          </a:p>
          <a:p>
            <a:pPr indent="0" lvl="0" marL="0" rtl="0" algn="l">
              <a:lnSpc>
                <a:spcPct val="100000"/>
              </a:lnSpc>
              <a:spcBef>
                <a:spcPts val="0"/>
              </a:spcBef>
              <a:spcAft>
                <a:spcPts val="0"/>
              </a:spcAft>
              <a:buSzPts val="2100"/>
              <a:buNone/>
            </a:pPr>
            <a:r>
              <a:rPr lang="en-US" sz="2000">
                <a:solidFill>
                  <a:schemeClr val="dk1"/>
                </a:solidFill>
              </a:rPr>
              <a:t>A UDP Protocol Unit:</a:t>
            </a:r>
            <a:endParaRPr sz="2000">
              <a:solidFill>
                <a:schemeClr val="dk1"/>
              </a:solidFill>
            </a:endParaRPr>
          </a:p>
          <a:p>
            <a:pPr indent="0" lvl="2" marL="514350" rtl="0" algn="l">
              <a:lnSpc>
                <a:spcPct val="100000"/>
              </a:lnSpc>
              <a:spcBef>
                <a:spcPts val="0"/>
              </a:spcBef>
              <a:spcAft>
                <a:spcPts val="0"/>
              </a:spcAft>
              <a:buSzPts val="1300"/>
              <a:buNone/>
            </a:pPr>
            <a:r>
              <a:rPr lang="en-US" sz="1250">
                <a:solidFill>
                  <a:schemeClr val="dk1"/>
                </a:solidFill>
              </a:rPr>
              <a:t>Includes header followed by data (packet body)</a:t>
            </a:r>
            <a:endParaRPr sz="1250">
              <a:solidFill>
                <a:schemeClr val="dk1"/>
              </a:solidFill>
            </a:endParaRPr>
          </a:p>
        </p:txBody>
      </p:sp>
      <p:sp>
        <p:nvSpPr>
          <p:cNvPr id="457" name="Google Shape;457;p31"/>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grpSp>
        <p:nvGrpSpPr>
          <p:cNvPr id="458" name="Google Shape;458;p31"/>
          <p:cNvGrpSpPr/>
          <p:nvPr/>
        </p:nvGrpSpPr>
        <p:grpSpPr>
          <a:xfrm>
            <a:off x="4462625" y="1101600"/>
            <a:ext cx="2847538" cy="1004600"/>
            <a:chOff x="1874" y="1308"/>
            <a:chExt cx="2404" cy="900"/>
          </a:xfrm>
        </p:grpSpPr>
        <p:sp>
          <p:nvSpPr>
            <p:cNvPr id="459" name="Google Shape;459;p31"/>
            <p:cNvSpPr/>
            <p:nvPr/>
          </p:nvSpPr>
          <p:spPr>
            <a:xfrm>
              <a:off x="1878" y="1308"/>
              <a:ext cx="2400" cy="9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75">
                <a:solidFill>
                  <a:schemeClr val="dk1"/>
                </a:solidFill>
                <a:latin typeface="Arial"/>
                <a:ea typeface="Arial"/>
                <a:cs typeface="Arial"/>
                <a:sym typeface="Arial"/>
              </a:endParaRPr>
            </a:p>
          </p:txBody>
        </p:sp>
        <p:cxnSp>
          <p:nvCxnSpPr>
            <p:cNvPr id="460" name="Google Shape;460;p31"/>
            <p:cNvCxnSpPr/>
            <p:nvPr/>
          </p:nvCxnSpPr>
          <p:spPr>
            <a:xfrm>
              <a:off x="1874" y="1509"/>
              <a:ext cx="2400" cy="0"/>
            </a:xfrm>
            <a:prstGeom prst="straightConnector1">
              <a:avLst/>
            </a:prstGeom>
            <a:noFill/>
            <a:ln cap="flat" cmpd="sng" w="12700">
              <a:solidFill>
                <a:schemeClr val="dk1"/>
              </a:solidFill>
              <a:prstDash val="solid"/>
              <a:round/>
              <a:headEnd len="med" w="med" type="none"/>
              <a:tailEnd len="med" w="med" type="none"/>
            </a:ln>
          </p:spPr>
        </p:cxnSp>
        <p:cxnSp>
          <p:nvCxnSpPr>
            <p:cNvPr id="461" name="Google Shape;461;p31"/>
            <p:cNvCxnSpPr/>
            <p:nvPr/>
          </p:nvCxnSpPr>
          <p:spPr>
            <a:xfrm>
              <a:off x="1874" y="1919"/>
              <a:ext cx="2400" cy="0"/>
            </a:xfrm>
            <a:prstGeom prst="straightConnector1">
              <a:avLst/>
            </a:prstGeom>
            <a:noFill/>
            <a:ln cap="flat" cmpd="sng" w="12700">
              <a:solidFill>
                <a:schemeClr val="dk1"/>
              </a:solidFill>
              <a:prstDash val="solid"/>
              <a:round/>
              <a:headEnd len="med" w="med" type="none"/>
              <a:tailEnd len="med" w="med" type="none"/>
            </a:ln>
          </p:spPr>
        </p:cxnSp>
        <p:sp>
          <p:nvSpPr>
            <p:cNvPr id="462" name="Google Shape;462;p31"/>
            <p:cNvSpPr/>
            <p:nvPr/>
          </p:nvSpPr>
          <p:spPr>
            <a:xfrm>
              <a:off x="2573" y="1320"/>
              <a:ext cx="1200" cy="300"/>
            </a:xfrm>
            <a:prstGeom prst="rect">
              <a:avLst/>
            </a:prstGeom>
            <a:noFill/>
            <a:ln>
              <a:noFill/>
            </a:ln>
          </p:spPr>
          <p:txBody>
            <a:bodyPr anchorCtr="0" anchor="t" bIns="35700" lIns="72625" spcFirstLastPara="1" rIns="72625" wrap="square" tIns="35700">
              <a:spAutoFit/>
            </a:bodyPr>
            <a:lstStyle/>
            <a:p>
              <a:pPr indent="0" lvl="0" marL="0" marR="0" rtl="0" algn="l">
                <a:spcBef>
                  <a:spcPts val="0"/>
                </a:spcBef>
                <a:spcAft>
                  <a:spcPts val="0"/>
                </a:spcAft>
                <a:buNone/>
              </a:pPr>
              <a:r>
                <a:rPr lang="en-US" sz="975">
                  <a:solidFill>
                    <a:schemeClr val="dk1"/>
                  </a:solidFill>
                  <a:latin typeface="Arial"/>
                  <a:ea typeface="Arial"/>
                  <a:cs typeface="Arial"/>
                  <a:sym typeface="Arial"/>
                </a:rPr>
                <a:t>Source Port (16 bits)</a:t>
              </a:r>
              <a:endParaRPr/>
            </a:p>
          </p:txBody>
        </p:sp>
        <p:sp>
          <p:nvSpPr>
            <p:cNvPr id="463" name="Google Shape;463;p31"/>
            <p:cNvSpPr/>
            <p:nvPr/>
          </p:nvSpPr>
          <p:spPr>
            <a:xfrm>
              <a:off x="2463" y="1525"/>
              <a:ext cx="1500" cy="300"/>
            </a:xfrm>
            <a:prstGeom prst="rect">
              <a:avLst/>
            </a:prstGeom>
            <a:noFill/>
            <a:ln>
              <a:noFill/>
            </a:ln>
          </p:spPr>
          <p:txBody>
            <a:bodyPr anchorCtr="0" anchor="t" bIns="35700" lIns="72625" spcFirstLastPara="1" rIns="72625" wrap="square" tIns="35700">
              <a:spAutoFit/>
            </a:bodyPr>
            <a:lstStyle/>
            <a:p>
              <a:pPr indent="0" lvl="0" marL="0" marR="0" rtl="0" algn="l">
                <a:spcBef>
                  <a:spcPts val="0"/>
                </a:spcBef>
                <a:spcAft>
                  <a:spcPts val="0"/>
                </a:spcAft>
                <a:buNone/>
              </a:pPr>
              <a:r>
                <a:rPr lang="en-US" sz="975">
                  <a:solidFill>
                    <a:schemeClr val="dk1"/>
                  </a:solidFill>
                  <a:latin typeface="Arial"/>
                  <a:ea typeface="Arial"/>
                  <a:cs typeface="Arial"/>
                  <a:sym typeface="Arial"/>
                </a:rPr>
                <a:t>Destination Port (16 bits)</a:t>
              </a:r>
              <a:endParaRPr/>
            </a:p>
          </p:txBody>
        </p:sp>
        <p:sp>
          <p:nvSpPr>
            <p:cNvPr id="464" name="Google Shape;464;p31"/>
            <p:cNvSpPr/>
            <p:nvPr/>
          </p:nvSpPr>
          <p:spPr>
            <a:xfrm>
              <a:off x="2707" y="1729"/>
              <a:ext cx="900" cy="300"/>
            </a:xfrm>
            <a:prstGeom prst="rect">
              <a:avLst/>
            </a:prstGeom>
            <a:noFill/>
            <a:ln>
              <a:noFill/>
            </a:ln>
          </p:spPr>
          <p:txBody>
            <a:bodyPr anchorCtr="0" anchor="t" bIns="35700" lIns="72625" spcFirstLastPara="1" rIns="72625" wrap="square" tIns="35700">
              <a:spAutoFit/>
            </a:bodyPr>
            <a:lstStyle/>
            <a:p>
              <a:pPr indent="0" lvl="0" marL="0" marR="0" rtl="0" algn="l">
                <a:spcBef>
                  <a:spcPts val="0"/>
                </a:spcBef>
                <a:spcAft>
                  <a:spcPts val="0"/>
                </a:spcAft>
                <a:buNone/>
              </a:pPr>
              <a:r>
                <a:rPr lang="en-US" sz="975">
                  <a:solidFill>
                    <a:schemeClr val="dk1"/>
                  </a:solidFill>
                  <a:latin typeface="Arial"/>
                  <a:ea typeface="Arial"/>
                  <a:cs typeface="Arial"/>
                  <a:sym typeface="Arial"/>
                </a:rPr>
                <a:t>Length (16 bits)</a:t>
              </a:r>
              <a:endParaRPr/>
            </a:p>
          </p:txBody>
        </p:sp>
        <p:sp>
          <p:nvSpPr>
            <p:cNvPr id="465" name="Google Shape;465;p31"/>
            <p:cNvSpPr/>
            <p:nvPr/>
          </p:nvSpPr>
          <p:spPr>
            <a:xfrm>
              <a:off x="2607" y="1934"/>
              <a:ext cx="1077" cy="199"/>
            </a:xfrm>
            <a:prstGeom prst="rect">
              <a:avLst/>
            </a:prstGeom>
            <a:noFill/>
            <a:ln>
              <a:noFill/>
            </a:ln>
          </p:spPr>
          <p:txBody>
            <a:bodyPr anchorCtr="0" anchor="t" bIns="35700" lIns="72625" spcFirstLastPara="1" rIns="72625" wrap="square" tIns="35700">
              <a:spAutoFit/>
            </a:bodyPr>
            <a:lstStyle/>
            <a:p>
              <a:pPr indent="0" lvl="0" marL="0" marR="0" rtl="0" algn="l">
                <a:spcBef>
                  <a:spcPts val="0"/>
                </a:spcBef>
                <a:spcAft>
                  <a:spcPts val="0"/>
                </a:spcAft>
                <a:buNone/>
              </a:pPr>
              <a:r>
                <a:rPr lang="en-US" sz="975">
                  <a:solidFill>
                    <a:schemeClr val="dk1"/>
                  </a:solidFill>
                  <a:latin typeface="Arial"/>
                  <a:ea typeface="Arial"/>
                  <a:cs typeface="Arial"/>
                  <a:sym typeface="Arial"/>
                </a:rPr>
                <a:t>Checksum (16 bits)</a:t>
              </a:r>
              <a:endParaRPr/>
            </a:p>
          </p:txBody>
        </p:sp>
      </p:grpSp>
      <p:cxnSp>
        <p:nvCxnSpPr>
          <p:cNvPr id="466" name="Google Shape;466;p31"/>
          <p:cNvCxnSpPr>
            <a:stCxn id="459" idx="1"/>
            <a:endCxn id="459" idx="3"/>
          </p:cNvCxnSpPr>
          <p:nvPr/>
        </p:nvCxnSpPr>
        <p:spPr>
          <a:xfrm>
            <a:off x="4467375" y="1603900"/>
            <a:ext cx="2842800" cy="0"/>
          </a:xfrm>
          <a:prstGeom prst="straightConnector1">
            <a:avLst/>
          </a:prstGeom>
          <a:noFill/>
          <a:ln cap="flat" cmpd="sng" w="12700">
            <a:solidFill>
              <a:schemeClr val="dk1"/>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2"/>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TRANSPORT LAYER (3)</a:t>
            </a:r>
            <a:endParaRPr/>
          </a:p>
          <a:p>
            <a:pPr indent="0" lvl="0" marL="0" rtl="0" algn="l">
              <a:spcBef>
                <a:spcPts val="0"/>
              </a:spcBef>
              <a:spcAft>
                <a:spcPts val="0"/>
              </a:spcAft>
              <a:buClr>
                <a:srgbClr val="A27E55"/>
              </a:buClr>
              <a:buSzPts val="3600"/>
              <a:buFont typeface="Rockwell"/>
              <a:buNone/>
            </a:pPr>
            <a:r>
              <a:t/>
            </a:r>
            <a:endParaRPr/>
          </a:p>
        </p:txBody>
      </p:sp>
      <p:sp>
        <p:nvSpPr>
          <p:cNvPr id="472" name="Google Shape;472;p32"/>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What is a port?</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As you have seen in the UDP header we have what we call a source and destination port address. These are the addresses used by the transport layer users to permit a transport layer to service multiple users.</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Ports are used by both TCP and UDP to indicate unique process addresses (similar to ISO service access point or address selector)</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A fully qualified TCP/IP or UDP/IP address often looks like: 129.101.100.66:25 or 129.101.100.66,15</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In the above examples, which is a UDP and which is a TCP address?</a:t>
            </a:r>
            <a:endParaRPr>
              <a:solidFill>
                <a:schemeClr val="dk1"/>
              </a:solidFill>
            </a:endParaRPr>
          </a:p>
        </p:txBody>
      </p:sp>
      <p:sp>
        <p:nvSpPr>
          <p:cNvPr id="473" name="Google Shape;473;p32"/>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4"/>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TRANSPORT LAYER (4)  -- TCP</a:t>
            </a:r>
            <a:endParaRPr/>
          </a:p>
        </p:txBody>
      </p:sp>
      <p:sp>
        <p:nvSpPr>
          <p:cNvPr id="479" name="Google Shape;479;p34"/>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100"/>
              <a:buFont typeface="Arial"/>
              <a:buNone/>
            </a:pPr>
            <a:r>
              <a:rPr lang="en-US" sz="2000">
                <a:solidFill>
                  <a:schemeClr val="dk1"/>
                </a:solidFill>
              </a:rPr>
              <a:t>Transmission</a:t>
            </a:r>
            <a:r>
              <a:rPr lang="en-US" sz="2000">
                <a:solidFill>
                  <a:schemeClr val="dk1"/>
                </a:solidFill>
              </a:rPr>
              <a:t> Control Protocol </a:t>
            </a:r>
            <a:r>
              <a:rPr lang="en-US" sz="2000">
                <a:solidFill>
                  <a:schemeClr val="dk1"/>
                </a:solidFill>
              </a:rPr>
              <a:t>(TCP)</a:t>
            </a:r>
            <a:endParaRPr sz="2000">
              <a:solidFill>
                <a:schemeClr val="dk1"/>
              </a:solidFill>
            </a:endParaRPr>
          </a:p>
          <a:p>
            <a:pPr indent="0" lvl="0" marL="0" rtl="0" algn="l">
              <a:lnSpc>
                <a:spcPct val="102857"/>
              </a:lnSpc>
              <a:spcBef>
                <a:spcPts val="0"/>
              </a:spcBef>
              <a:spcAft>
                <a:spcPts val="0"/>
              </a:spcAft>
              <a:buSzPts val="2100"/>
              <a:buNone/>
            </a:pPr>
            <a:r>
              <a:rPr lang="en-US" sz="2000">
                <a:solidFill>
                  <a:schemeClr val="dk1"/>
                </a:solidFill>
              </a:rPr>
              <a:t>RFC 793 </a:t>
            </a:r>
            <a:r>
              <a:rPr lang="en-US" sz="2000" u="sng">
                <a:solidFill>
                  <a:schemeClr val="hlink"/>
                </a:solidFill>
                <a:hlinkClick r:id="rId3"/>
              </a:rPr>
              <a:t>https://tools.ietf.org/html/rfc793</a:t>
            </a:r>
            <a:r>
              <a:rPr lang="en-US" sz="2000"/>
              <a:t> </a:t>
            </a:r>
            <a:endParaRPr sz="2000"/>
          </a:p>
          <a:p>
            <a:pPr indent="0" lvl="0" marL="0" rtl="0" algn="l">
              <a:lnSpc>
                <a:spcPct val="102857"/>
              </a:lnSpc>
              <a:spcBef>
                <a:spcPts val="0"/>
              </a:spcBef>
              <a:spcAft>
                <a:spcPts val="0"/>
              </a:spcAft>
              <a:buSzPts val="2100"/>
              <a:buNone/>
            </a:pPr>
            <a:r>
              <a:t/>
            </a:r>
            <a:endParaRPr>
              <a:solidFill>
                <a:schemeClr val="dk1"/>
              </a:solidFill>
            </a:endParaRPr>
          </a:p>
          <a:p>
            <a:pPr indent="-152400" lvl="1" marL="377190" rtl="0" algn="l">
              <a:lnSpc>
                <a:spcPct val="95000"/>
              </a:lnSpc>
              <a:spcBef>
                <a:spcPts val="900"/>
              </a:spcBef>
              <a:spcAft>
                <a:spcPts val="0"/>
              </a:spcAft>
              <a:buClr>
                <a:schemeClr val="dk1"/>
              </a:buClr>
              <a:buSzPts val="1500"/>
              <a:buChar char="▪"/>
            </a:pPr>
            <a:r>
              <a:rPr lang="en-US" sz="1500">
                <a:solidFill>
                  <a:schemeClr val="dk1"/>
                </a:solidFill>
              </a:rPr>
              <a:t>TCP is a connection-oriented, end-to-end reliable protocol designed to fit into a layered hierarchy of protocols which support multi-network applications. The TCP provides for reliable inter-process communication between pairs of processes in host computers attached to distinct but interconnected computer communication networks. Very few assumptions are made as to the reliability of the communication protocols below the TCP layer. TCP assumes it can obtain a simple, potentially unreliable datagram service from the lower level protocols. In principle, the TCP should be able to operate above a wide spectrum of communication systems ranging from hard-wired connections to packet-switched or circuit-switched networks.</a:t>
            </a:r>
            <a:endParaRPr sz="1500">
              <a:solidFill>
                <a:schemeClr val="dk1"/>
              </a:solidFill>
            </a:endParaRPr>
          </a:p>
        </p:txBody>
      </p:sp>
      <p:sp>
        <p:nvSpPr>
          <p:cNvPr id="480" name="Google Shape;480;p34"/>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5"/>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TRANSPORT LAYER (5)</a:t>
            </a:r>
            <a:endParaRPr/>
          </a:p>
        </p:txBody>
      </p:sp>
      <p:sp>
        <p:nvSpPr>
          <p:cNvPr id="486" name="Google Shape;486;p35"/>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Services Provided:</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Basic Data Transfer:</a:t>
            </a:r>
            <a:endParaRPr>
              <a:solidFill>
                <a:schemeClr val="dk1"/>
              </a:solidFill>
            </a:endParaRPr>
          </a:p>
          <a:p>
            <a:pPr indent="-123444" lvl="2" marL="514350" rtl="0" algn="l">
              <a:lnSpc>
                <a:spcPct val="120000"/>
              </a:lnSpc>
              <a:spcBef>
                <a:spcPts val="900"/>
              </a:spcBef>
              <a:spcAft>
                <a:spcPts val="0"/>
              </a:spcAft>
              <a:buClr>
                <a:schemeClr val="dk1"/>
              </a:buClr>
              <a:buSzPts val="1300"/>
              <a:buChar char="▪"/>
            </a:pPr>
            <a:r>
              <a:rPr lang="en-US">
                <a:solidFill>
                  <a:schemeClr val="dk1"/>
                </a:solidFill>
              </a:rPr>
              <a:t>The TCP is able to transfer a continuous stream of octets in each direction between its users by packaging some number of octets into segments for transmission through the internet system. In general, the TCPs decide when to block and forward data at their own convenience.</a:t>
            </a:r>
            <a:endParaRPr>
              <a:solidFill>
                <a:schemeClr val="dk1"/>
              </a:solidFill>
            </a:endParaRPr>
          </a:p>
          <a:p>
            <a:pPr indent="-123444" lvl="2" marL="514350" rtl="0" algn="l">
              <a:lnSpc>
                <a:spcPct val="120000"/>
              </a:lnSpc>
              <a:spcBef>
                <a:spcPts val="450"/>
              </a:spcBef>
              <a:spcAft>
                <a:spcPts val="0"/>
              </a:spcAft>
              <a:buClr>
                <a:schemeClr val="dk1"/>
              </a:buClr>
              <a:buSzPts val="1300"/>
              <a:buChar char="▪"/>
            </a:pPr>
            <a:r>
              <a:rPr lang="en-US">
                <a:solidFill>
                  <a:schemeClr val="dk1"/>
                </a:solidFill>
              </a:rPr>
              <a:t>Sometimes users need to be sure that all the data they have submitted to the TCP has been transmitted. For this purpose a push function is defined. To assure that data submitted to a TCP is actually transmitted the sending user indicates that it should be pushed through to the receiving user. A push causes the TCPs to promptly forward and deliver data up to that point to the receiver. The exact push point might not be visible to the receiving user and the push function does not supply a record boundary marker.</a:t>
            </a:r>
            <a:endParaRPr>
              <a:solidFill>
                <a:schemeClr val="dk1"/>
              </a:solidFill>
            </a:endParaRPr>
          </a:p>
        </p:txBody>
      </p:sp>
      <p:sp>
        <p:nvSpPr>
          <p:cNvPr id="487" name="Google Shape;487;p35"/>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6"/>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TRANSPORT LAYER (6)</a:t>
            </a:r>
            <a:endParaRPr/>
          </a:p>
          <a:p>
            <a:pPr indent="0" lvl="0" marL="0" rtl="0" algn="l">
              <a:spcBef>
                <a:spcPts val="0"/>
              </a:spcBef>
              <a:spcAft>
                <a:spcPts val="0"/>
              </a:spcAft>
              <a:buClr>
                <a:srgbClr val="A27E55"/>
              </a:buClr>
              <a:buSzPts val="3600"/>
              <a:buFont typeface="Rockwell"/>
              <a:buNone/>
            </a:pPr>
            <a:r>
              <a:t/>
            </a:r>
            <a:endParaRPr/>
          </a:p>
        </p:txBody>
      </p:sp>
      <p:sp>
        <p:nvSpPr>
          <p:cNvPr id="493" name="Google Shape;493;p36"/>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171450" lvl="1" marL="377190" rtl="0" algn="l">
              <a:lnSpc>
                <a:spcPct val="95000"/>
              </a:lnSpc>
              <a:spcBef>
                <a:spcPts val="0"/>
              </a:spcBef>
              <a:spcAft>
                <a:spcPts val="0"/>
              </a:spcAft>
              <a:buClr>
                <a:schemeClr val="dk1"/>
              </a:buClr>
              <a:buSzPts val="1800"/>
              <a:buChar char="▪"/>
            </a:pPr>
            <a:r>
              <a:rPr lang="en-US">
                <a:solidFill>
                  <a:schemeClr val="dk1"/>
                </a:solidFill>
              </a:rPr>
              <a:t>Reliability</a:t>
            </a:r>
            <a:endParaRPr>
              <a:solidFill>
                <a:schemeClr val="dk1"/>
              </a:solidFill>
            </a:endParaRPr>
          </a:p>
          <a:p>
            <a:pPr indent="-123444" lvl="2" marL="514350" rtl="0" algn="l">
              <a:lnSpc>
                <a:spcPct val="120000"/>
              </a:lnSpc>
              <a:spcBef>
                <a:spcPts val="900"/>
              </a:spcBef>
              <a:spcAft>
                <a:spcPts val="0"/>
              </a:spcAft>
              <a:buClr>
                <a:schemeClr val="dk1"/>
              </a:buClr>
              <a:buSzPts val="1300"/>
              <a:buChar char="▪"/>
            </a:pPr>
            <a:r>
              <a:rPr lang="en-US">
                <a:solidFill>
                  <a:schemeClr val="dk1"/>
                </a:solidFill>
              </a:rPr>
              <a:t>The TCP must recover from data that is damaged, lost, duplicated, or    delivered out of order by the internet communication system.  This is achieved by assigning a sequence number to each octet transmitted, and requiring a positive acknowledgment (ACK) from the receiving TCP.  If the ACK is not received within a timeout interval, the data is retransmitted.  At the receiver, the sequence numbers are used to correctly order segments that may be received out of order and to eliminate duplicates.  Damage is handled by adding a checksum to each segment transmitted, checking it at the receiver, and discarding damaged segments.</a:t>
            </a:r>
            <a:endParaRPr>
              <a:solidFill>
                <a:schemeClr val="dk1"/>
              </a:solidFill>
            </a:endParaRPr>
          </a:p>
          <a:p>
            <a:pPr indent="-123444" lvl="2" marL="514350" rtl="0" algn="l">
              <a:lnSpc>
                <a:spcPct val="120000"/>
              </a:lnSpc>
              <a:spcBef>
                <a:spcPts val="450"/>
              </a:spcBef>
              <a:spcAft>
                <a:spcPts val="0"/>
              </a:spcAft>
              <a:buClr>
                <a:schemeClr val="dk1"/>
              </a:buClr>
              <a:buSzPts val="1300"/>
              <a:buChar char="▪"/>
            </a:pPr>
            <a:r>
              <a:rPr lang="en-US">
                <a:solidFill>
                  <a:schemeClr val="dk1"/>
                </a:solidFill>
              </a:rPr>
              <a:t>As long as the TCPs continue to function properly and the internet system does not become completely partitioned, no transmission errors will affect the correct delivery of data.  TCP recovers from internet communication system errors.</a:t>
            </a:r>
            <a:endParaRPr>
              <a:solidFill>
                <a:schemeClr val="dk1"/>
              </a:solidFill>
            </a:endParaRPr>
          </a:p>
        </p:txBody>
      </p:sp>
      <p:sp>
        <p:nvSpPr>
          <p:cNvPr id="494" name="Google Shape;494;p36"/>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7"/>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TRANSPORT LAYER (7)</a:t>
            </a:r>
            <a:endParaRPr/>
          </a:p>
          <a:p>
            <a:pPr indent="0" lvl="0" marL="0" rtl="0" algn="l">
              <a:spcBef>
                <a:spcPts val="0"/>
              </a:spcBef>
              <a:spcAft>
                <a:spcPts val="0"/>
              </a:spcAft>
              <a:buClr>
                <a:srgbClr val="A27E55"/>
              </a:buClr>
              <a:buSzPts val="3600"/>
              <a:buFont typeface="Rockwell"/>
              <a:buNone/>
            </a:pPr>
            <a:r>
              <a:t/>
            </a:r>
            <a:endParaRPr/>
          </a:p>
        </p:txBody>
      </p:sp>
      <p:sp>
        <p:nvSpPr>
          <p:cNvPr id="500" name="Google Shape;500;p37"/>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171450" lvl="1" marL="377190" rtl="0" algn="l">
              <a:lnSpc>
                <a:spcPct val="95000"/>
              </a:lnSpc>
              <a:spcBef>
                <a:spcPts val="0"/>
              </a:spcBef>
              <a:spcAft>
                <a:spcPts val="0"/>
              </a:spcAft>
              <a:buClr>
                <a:schemeClr val="dk1"/>
              </a:buClr>
              <a:buSzPts val="1800"/>
              <a:buChar char="▪"/>
            </a:pPr>
            <a:r>
              <a:rPr lang="en-US">
                <a:solidFill>
                  <a:schemeClr val="dk1"/>
                </a:solidFill>
              </a:rPr>
              <a:t>Flow Control</a:t>
            </a:r>
            <a:endParaRPr>
              <a:solidFill>
                <a:schemeClr val="dk1"/>
              </a:solidFill>
            </a:endParaRPr>
          </a:p>
          <a:p>
            <a:pPr indent="-123444" lvl="2" marL="514350" rtl="0" algn="l">
              <a:lnSpc>
                <a:spcPct val="120000"/>
              </a:lnSpc>
              <a:spcBef>
                <a:spcPts val="900"/>
              </a:spcBef>
              <a:spcAft>
                <a:spcPts val="0"/>
              </a:spcAft>
              <a:buClr>
                <a:schemeClr val="dk1"/>
              </a:buClr>
              <a:buSzPts val="1300"/>
              <a:buChar char="▪"/>
            </a:pPr>
            <a:r>
              <a:rPr lang="en-US">
                <a:solidFill>
                  <a:schemeClr val="dk1"/>
                </a:solidFill>
              </a:rPr>
              <a:t>TCP provides a means for the receiver to govern the amount of data sent by the sender.  This is achieved by returning a "window" with    every ACK indicating a range of acceptable sequence numbers beyond the last segment successfully received.  The window indicates an allowed number of octets that the sender may transmit before receiving further permission.</a:t>
            </a:r>
            <a:endParaRPr>
              <a:solidFill>
                <a:schemeClr val="dk1"/>
              </a:solidFill>
            </a:endParaRPr>
          </a:p>
        </p:txBody>
      </p:sp>
      <p:sp>
        <p:nvSpPr>
          <p:cNvPr id="501" name="Google Shape;501;p37"/>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8"/>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TRANSPORT LAYER (8)</a:t>
            </a:r>
            <a:endParaRPr/>
          </a:p>
          <a:p>
            <a:pPr indent="0" lvl="0" marL="0" rtl="0" algn="l">
              <a:spcBef>
                <a:spcPts val="0"/>
              </a:spcBef>
              <a:spcAft>
                <a:spcPts val="0"/>
              </a:spcAft>
              <a:buClr>
                <a:srgbClr val="A27E55"/>
              </a:buClr>
              <a:buSzPts val="3600"/>
              <a:buFont typeface="Rockwell"/>
              <a:buNone/>
            </a:pPr>
            <a:r>
              <a:t/>
            </a:r>
            <a:endParaRPr/>
          </a:p>
        </p:txBody>
      </p:sp>
      <p:sp>
        <p:nvSpPr>
          <p:cNvPr id="507" name="Google Shape;507;p38"/>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171450" lvl="1" marL="377190" rtl="0" algn="l">
              <a:lnSpc>
                <a:spcPct val="95000"/>
              </a:lnSpc>
              <a:spcBef>
                <a:spcPts val="0"/>
              </a:spcBef>
              <a:spcAft>
                <a:spcPts val="0"/>
              </a:spcAft>
              <a:buClr>
                <a:schemeClr val="dk1"/>
              </a:buClr>
              <a:buSzPts val="1800"/>
              <a:buChar char="▪"/>
            </a:pPr>
            <a:r>
              <a:rPr lang="en-US">
                <a:solidFill>
                  <a:schemeClr val="dk1"/>
                </a:solidFill>
              </a:rPr>
              <a:t>Multiplexing</a:t>
            </a:r>
            <a:endParaRPr>
              <a:solidFill>
                <a:schemeClr val="dk1"/>
              </a:solidFill>
            </a:endParaRPr>
          </a:p>
          <a:p>
            <a:pPr indent="-123444" lvl="2" marL="514350" rtl="0" algn="l">
              <a:lnSpc>
                <a:spcPct val="120000"/>
              </a:lnSpc>
              <a:spcBef>
                <a:spcPts val="900"/>
              </a:spcBef>
              <a:spcAft>
                <a:spcPts val="0"/>
              </a:spcAft>
              <a:buClr>
                <a:schemeClr val="dk1"/>
              </a:buClr>
              <a:buSzPts val="1300"/>
              <a:buChar char="▪"/>
            </a:pPr>
            <a:r>
              <a:rPr lang="en-US">
                <a:solidFill>
                  <a:schemeClr val="dk1"/>
                </a:solidFill>
              </a:rPr>
              <a:t>To allow for many processes within a single Host to use TCP communication facilities simultaneously, the TCP provides a set of addresses or ports within each host.  Concatenated with the network and host addresses from the internet communication layer, this forms a socket.  A pair of sockets uniquely identifies each connection. That is, a socket may be simultaneously used in multiple connections.</a:t>
            </a:r>
            <a:endParaRPr>
              <a:solidFill>
                <a:schemeClr val="dk1"/>
              </a:solidFill>
            </a:endParaRPr>
          </a:p>
          <a:p>
            <a:pPr indent="-123444" lvl="2" marL="514350" rtl="0" algn="l">
              <a:lnSpc>
                <a:spcPct val="120000"/>
              </a:lnSpc>
              <a:spcBef>
                <a:spcPts val="450"/>
              </a:spcBef>
              <a:spcAft>
                <a:spcPts val="0"/>
              </a:spcAft>
              <a:buClr>
                <a:schemeClr val="dk1"/>
              </a:buClr>
              <a:buSzPts val="1300"/>
              <a:buChar char="▪"/>
            </a:pPr>
            <a:r>
              <a:rPr lang="en-US">
                <a:solidFill>
                  <a:schemeClr val="dk1"/>
                </a:solidFill>
              </a:rPr>
              <a:t>The binding of ports to processes is handled independently by each Host.  However, it proves useful to attach frequently used processes (e.g., a "logger" or timesharing service) to fixed sockets which are  made known to the public.  These services can then be accessed  through the known addresses.  Establishing and learning the port  addresses of other processes may involve more dynamic mechanisms.</a:t>
            </a:r>
            <a:endParaRPr>
              <a:solidFill>
                <a:schemeClr val="dk1"/>
              </a:solidFill>
            </a:endParaRPr>
          </a:p>
        </p:txBody>
      </p:sp>
      <p:sp>
        <p:nvSpPr>
          <p:cNvPr id="508" name="Google Shape;508;p38"/>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9"/>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TRANSPORT LAYER (9)</a:t>
            </a:r>
            <a:endParaRPr/>
          </a:p>
        </p:txBody>
      </p:sp>
      <p:sp>
        <p:nvSpPr>
          <p:cNvPr id="514" name="Google Shape;514;p39"/>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171450" lvl="1" marL="377190" rtl="0" algn="l">
              <a:lnSpc>
                <a:spcPct val="95000"/>
              </a:lnSpc>
              <a:spcBef>
                <a:spcPts val="0"/>
              </a:spcBef>
              <a:spcAft>
                <a:spcPts val="0"/>
              </a:spcAft>
              <a:buClr>
                <a:schemeClr val="dk1"/>
              </a:buClr>
              <a:buSzPts val="1800"/>
              <a:buChar char="▪"/>
            </a:pPr>
            <a:r>
              <a:rPr lang="en-US">
                <a:solidFill>
                  <a:schemeClr val="dk1"/>
                </a:solidFill>
              </a:rPr>
              <a:t>Connections</a:t>
            </a:r>
            <a:endParaRPr>
              <a:solidFill>
                <a:schemeClr val="dk1"/>
              </a:solidFill>
            </a:endParaRPr>
          </a:p>
          <a:p>
            <a:pPr indent="-123444" lvl="2" marL="514350" rtl="0" algn="l">
              <a:lnSpc>
                <a:spcPct val="120000"/>
              </a:lnSpc>
              <a:spcBef>
                <a:spcPts val="900"/>
              </a:spcBef>
              <a:spcAft>
                <a:spcPts val="0"/>
              </a:spcAft>
              <a:buClr>
                <a:schemeClr val="dk1"/>
              </a:buClr>
              <a:buSzPts val="1300"/>
              <a:buChar char="▪"/>
            </a:pPr>
            <a:r>
              <a:rPr lang="en-US">
                <a:solidFill>
                  <a:schemeClr val="dk1"/>
                </a:solidFill>
              </a:rPr>
              <a:t>The reliability and flow control mechanisms described above require that TCPs initialize and maintain certain status information for each data stream.  The combination of this information, including sockets, sequence numbers, and window sizes, is called a connection. Each connection is uniquely specified by a pair of sockets identifying its two sides.</a:t>
            </a:r>
            <a:endParaRPr>
              <a:solidFill>
                <a:schemeClr val="dk1"/>
              </a:solidFill>
            </a:endParaRPr>
          </a:p>
          <a:p>
            <a:pPr indent="-123444" lvl="2" marL="514350" rtl="0" algn="l">
              <a:lnSpc>
                <a:spcPct val="120000"/>
              </a:lnSpc>
              <a:spcBef>
                <a:spcPts val="450"/>
              </a:spcBef>
              <a:spcAft>
                <a:spcPts val="0"/>
              </a:spcAft>
              <a:buClr>
                <a:schemeClr val="dk1"/>
              </a:buClr>
              <a:buSzPts val="1300"/>
              <a:buChar char="▪"/>
            </a:pPr>
            <a:r>
              <a:rPr lang="en-US">
                <a:solidFill>
                  <a:schemeClr val="dk1"/>
                </a:solidFill>
              </a:rPr>
              <a:t>When two processes wish to communicate, their TCP's must first establish a connection (initialize the status information on each side).  When their communication is complete, the connection is terminated or closed to free the resources for other uses.</a:t>
            </a:r>
            <a:endParaRPr>
              <a:solidFill>
                <a:schemeClr val="dk1"/>
              </a:solidFill>
            </a:endParaRPr>
          </a:p>
          <a:p>
            <a:pPr indent="-123444" lvl="2" marL="514350" rtl="0" algn="l">
              <a:lnSpc>
                <a:spcPct val="120000"/>
              </a:lnSpc>
              <a:spcBef>
                <a:spcPts val="450"/>
              </a:spcBef>
              <a:spcAft>
                <a:spcPts val="0"/>
              </a:spcAft>
              <a:buClr>
                <a:schemeClr val="dk1"/>
              </a:buClr>
              <a:buSzPts val="1300"/>
              <a:buChar char="▪"/>
            </a:pPr>
            <a:r>
              <a:rPr lang="en-US">
                <a:solidFill>
                  <a:schemeClr val="dk1"/>
                </a:solidFill>
              </a:rPr>
              <a:t>Since connections must be established between unreliable hosts and over the unreliable internet communication system, a handshake mechanism with clock-based sequence numbers is used to avoid erroneous initialization of connections.</a:t>
            </a:r>
            <a:endParaRPr>
              <a:solidFill>
                <a:schemeClr val="dk1"/>
              </a:solidFill>
            </a:endParaRPr>
          </a:p>
        </p:txBody>
      </p:sp>
      <p:sp>
        <p:nvSpPr>
          <p:cNvPr id="515" name="Google Shape;515;p39"/>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0"/>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TRANSPORT LAYER (10)</a:t>
            </a:r>
            <a:endParaRPr/>
          </a:p>
        </p:txBody>
      </p:sp>
      <p:sp>
        <p:nvSpPr>
          <p:cNvPr id="521" name="Google Shape;521;p40"/>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171450" lvl="1" marL="377190" rtl="0" algn="l">
              <a:lnSpc>
                <a:spcPct val="95000"/>
              </a:lnSpc>
              <a:spcBef>
                <a:spcPts val="0"/>
              </a:spcBef>
              <a:spcAft>
                <a:spcPts val="0"/>
              </a:spcAft>
              <a:buClr>
                <a:schemeClr val="dk1"/>
              </a:buClr>
              <a:buSzPts val="1800"/>
              <a:buChar char="▪"/>
            </a:pPr>
            <a:r>
              <a:rPr lang="en-US">
                <a:solidFill>
                  <a:schemeClr val="dk1"/>
                </a:solidFill>
              </a:rPr>
              <a:t>Precedence and Security</a:t>
            </a:r>
            <a:endParaRPr>
              <a:solidFill>
                <a:schemeClr val="dk1"/>
              </a:solidFill>
            </a:endParaRPr>
          </a:p>
          <a:p>
            <a:pPr indent="-123444" lvl="2" marL="514350" rtl="0" algn="l">
              <a:lnSpc>
                <a:spcPct val="120000"/>
              </a:lnSpc>
              <a:spcBef>
                <a:spcPts val="900"/>
              </a:spcBef>
              <a:spcAft>
                <a:spcPts val="0"/>
              </a:spcAft>
              <a:buClr>
                <a:schemeClr val="dk1"/>
              </a:buClr>
              <a:buSzPts val="1300"/>
              <a:buChar char="▪"/>
            </a:pPr>
            <a:r>
              <a:rPr lang="en-US">
                <a:solidFill>
                  <a:schemeClr val="dk1"/>
                </a:solidFill>
              </a:rPr>
              <a:t>The users of TCP may indicate the security and precedence of their communication.  Provision is made for default values to be used when these features are not needed.</a:t>
            </a:r>
            <a:endParaRPr>
              <a:solidFill>
                <a:schemeClr val="dk1"/>
              </a:solidFill>
            </a:endParaRPr>
          </a:p>
        </p:txBody>
      </p:sp>
      <p:sp>
        <p:nvSpPr>
          <p:cNvPr id="522" name="Google Shape;522;p40"/>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NETWORKING BACKGROUND  (3)</a:t>
            </a:r>
            <a:endParaRPr/>
          </a:p>
        </p:txBody>
      </p:sp>
      <p:sp>
        <p:nvSpPr>
          <p:cNvPr id="79" name="Google Shape;79;p4"/>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How do data networks work?</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Systems communicate over a shared communication medium according to an agreed upon convention (standard).</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Several sets of standards currently exist: </a:t>
            </a:r>
            <a:endParaRPr>
              <a:solidFill>
                <a:schemeClr val="dk1"/>
              </a:solidFill>
            </a:endParaRPr>
          </a:p>
          <a:p>
            <a:pPr indent="-123444" lvl="2" marL="514350" rtl="0" algn="l">
              <a:lnSpc>
                <a:spcPct val="120000"/>
              </a:lnSpc>
              <a:spcBef>
                <a:spcPts val="900"/>
              </a:spcBef>
              <a:spcAft>
                <a:spcPts val="0"/>
              </a:spcAft>
              <a:buClr>
                <a:schemeClr val="dk1"/>
              </a:buClr>
              <a:buSzPts val="1300"/>
              <a:buChar char="▪"/>
            </a:pPr>
            <a:r>
              <a:rPr lang="en-US">
                <a:solidFill>
                  <a:schemeClr val="dk1"/>
                </a:solidFill>
              </a:rPr>
              <a:t>DoD: TCP/IP</a:t>
            </a:r>
            <a:endParaRPr>
              <a:solidFill>
                <a:schemeClr val="dk1"/>
              </a:solidFill>
            </a:endParaRPr>
          </a:p>
          <a:p>
            <a:pPr indent="-123444" lvl="2" marL="514350" rtl="0" algn="l">
              <a:lnSpc>
                <a:spcPct val="120000"/>
              </a:lnSpc>
              <a:spcBef>
                <a:spcPts val="450"/>
              </a:spcBef>
              <a:spcAft>
                <a:spcPts val="0"/>
              </a:spcAft>
              <a:buClr>
                <a:schemeClr val="dk1"/>
              </a:buClr>
              <a:buSzPts val="1300"/>
              <a:buChar char="▪"/>
            </a:pPr>
            <a:r>
              <a:rPr lang="en-US">
                <a:solidFill>
                  <a:schemeClr val="dk1"/>
                </a:solidFill>
              </a:rPr>
              <a:t>ISO: OSI model</a:t>
            </a:r>
            <a:endParaRPr>
              <a:solidFill>
                <a:schemeClr val="dk1"/>
              </a:solidFill>
            </a:endParaRPr>
          </a:p>
          <a:p>
            <a:pPr indent="-123444" lvl="2" marL="514350" rtl="0" algn="l">
              <a:lnSpc>
                <a:spcPct val="120000"/>
              </a:lnSpc>
              <a:spcBef>
                <a:spcPts val="450"/>
              </a:spcBef>
              <a:spcAft>
                <a:spcPts val="0"/>
              </a:spcAft>
              <a:buClr>
                <a:schemeClr val="dk1"/>
              </a:buClr>
              <a:buSzPts val="1300"/>
              <a:buChar char="▪"/>
            </a:pPr>
            <a:r>
              <a:rPr lang="en-US">
                <a:solidFill>
                  <a:schemeClr val="dk1"/>
                </a:solidFill>
              </a:rPr>
              <a:t>Commercial: SNA, IPX, X.25, ...</a:t>
            </a:r>
            <a:endParaRPr>
              <a:solidFill>
                <a:schemeClr val="dk1"/>
              </a:solidFill>
            </a:endParaRPr>
          </a:p>
          <a:p>
            <a:pPr indent="-123444" lvl="2" marL="514350" rtl="0" algn="l">
              <a:lnSpc>
                <a:spcPct val="120000"/>
              </a:lnSpc>
              <a:spcBef>
                <a:spcPts val="450"/>
              </a:spcBef>
              <a:spcAft>
                <a:spcPts val="0"/>
              </a:spcAft>
              <a:buClr>
                <a:schemeClr val="dk1"/>
              </a:buClr>
              <a:buSzPts val="1300"/>
              <a:buChar char="▪"/>
            </a:pPr>
            <a:r>
              <a:rPr lang="en-US">
                <a:solidFill>
                  <a:schemeClr val="dk1"/>
                </a:solidFill>
              </a:rPr>
              <a:t>Proprietary</a:t>
            </a:r>
            <a:endParaRPr>
              <a:solidFill>
                <a:schemeClr val="dk1"/>
              </a:solidFill>
            </a:endParaRPr>
          </a:p>
          <a:p>
            <a:pPr indent="-171450" lvl="1" marL="377190" rtl="0" algn="l">
              <a:lnSpc>
                <a:spcPct val="95000"/>
              </a:lnSpc>
              <a:spcBef>
                <a:spcPts val="450"/>
              </a:spcBef>
              <a:spcAft>
                <a:spcPts val="0"/>
              </a:spcAft>
              <a:buClr>
                <a:schemeClr val="dk1"/>
              </a:buClr>
              <a:buSzPts val="1800"/>
              <a:buChar char="▪"/>
            </a:pPr>
            <a:r>
              <a:rPr lang="en-US">
                <a:solidFill>
                  <a:schemeClr val="dk1"/>
                </a:solidFill>
              </a:rPr>
              <a:t>In this course we will basically follow the seven layer approach defined by ISO with additional emphasis on the DoD hierarchy.</a:t>
            </a: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1"/>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TRANSPORT LAYER (11)</a:t>
            </a:r>
            <a:endParaRPr/>
          </a:p>
        </p:txBody>
      </p:sp>
      <p:sp>
        <p:nvSpPr>
          <p:cNvPr id="528" name="Google Shape;528;p41"/>
          <p:cNvSpPr txBox="1"/>
          <p:nvPr>
            <p:ph idx="1" type="body"/>
          </p:nvPr>
        </p:nvSpPr>
        <p:spPr>
          <a:xfrm>
            <a:off x="1085624" y="961781"/>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TCP Protocol Header</a:t>
            </a:r>
            <a:endParaRPr>
              <a:solidFill>
                <a:schemeClr val="dk1"/>
              </a:solidFill>
            </a:endParaRPr>
          </a:p>
          <a:p>
            <a:pPr indent="0" lvl="0" marL="0" rtl="0" algn="l">
              <a:lnSpc>
                <a:spcPct val="102857"/>
              </a:lnSpc>
              <a:spcBef>
                <a:spcPts val="900"/>
              </a:spcBef>
              <a:spcAft>
                <a:spcPts val="0"/>
              </a:spcAft>
              <a:buSzPts val="2100"/>
              <a:buNone/>
            </a:pPr>
            <a:r>
              <a:t/>
            </a:r>
            <a:endParaRPr>
              <a:solidFill>
                <a:schemeClr val="dk1"/>
              </a:solidFill>
            </a:endParaRPr>
          </a:p>
          <a:p>
            <a:pPr indent="0" lvl="0" marL="0" rtl="0" algn="l">
              <a:lnSpc>
                <a:spcPct val="102857"/>
              </a:lnSpc>
              <a:spcBef>
                <a:spcPts val="900"/>
              </a:spcBef>
              <a:spcAft>
                <a:spcPts val="0"/>
              </a:spcAft>
              <a:buSzPts val="2100"/>
              <a:buNone/>
            </a:pPr>
            <a:r>
              <a:t/>
            </a:r>
            <a:endParaRPr>
              <a:solidFill>
                <a:schemeClr val="dk1"/>
              </a:solidFill>
            </a:endParaRPr>
          </a:p>
          <a:p>
            <a:pPr indent="0" lvl="0" marL="0" rtl="0" algn="l">
              <a:lnSpc>
                <a:spcPct val="102857"/>
              </a:lnSpc>
              <a:spcBef>
                <a:spcPts val="900"/>
              </a:spcBef>
              <a:spcAft>
                <a:spcPts val="0"/>
              </a:spcAft>
              <a:buSzPts val="2100"/>
              <a:buNone/>
            </a:pPr>
            <a:r>
              <a:t/>
            </a:r>
            <a:endParaRPr>
              <a:solidFill>
                <a:schemeClr val="dk1"/>
              </a:solidFill>
            </a:endParaRPr>
          </a:p>
          <a:p>
            <a:pPr indent="0" lvl="0" marL="0" rtl="0" algn="l">
              <a:lnSpc>
                <a:spcPct val="102857"/>
              </a:lnSpc>
              <a:spcBef>
                <a:spcPts val="900"/>
              </a:spcBef>
              <a:spcAft>
                <a:spcPts val="0"/>
              </a:spcAft>
              <a:buSzPts val="2100"/>
              <a:buNone/>
            </a:pPr>
            <a:r>
              <a:t/>
            </a:r>
            <a:endParaRPr>
              <a:solidFill>
                <a:schemeClr val="dk1"/>
              </a:solidFill>
            </a:endParaRPr>
          </a:p>
          <a:p>
            <a:pPr indent="0" lvl="0" marL="0" rtl="0" algn="l">
              <a:lnSpc>
                <a:spcPct val="102857"/>
              </a:lnSpc>
              <a:spcBef>
                <a:spcPts val="900"/>
              </a:spcBef>
              <a:spcAft>
                <a:spcPts val="0"/>
              </a:spcAft>
              <a:buSzPts val="2100"/>
              <a:buNone/>
            </a:pPr>
            <a:r>
              <a:t/>
            </a:r>
            <a:endParaRPr>
              <a:solidFill>
                <a:schemeClr val="dk1"/>
              </a:solidFill>
            </a:endParaRPr>
          </a:p>
          <a:p>
            <a:pPr indent="0" lvl="0" marL="0" rtl="0" algn="l">
              <a:lnSpc>
                <a:spcPct val="102857"/>
              </a:lnSpc>
              <a:spcBef>
                <a:spcPts val="900"/>
              </a:spcBef>
              <a:spcAft>
                <a:spcPts val="0"/>
              </a:spcAft>
              <a:buSzPts val="2100"/>
              <a:buNone/>
            </a:pPr>
            <a:r>
              <a:rPr lang="en-US">
                <a:solidFill>
                  <a:schemeClr val="dk1"/>
                </a:solidFill>
              </a:rPr>
              <a:t>TCP Protocol Unit</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Includes header followed by data (packet body)</a:t>
            </a:r>
            <a:endParaRPr>
              <a:solidFill>
                <a:schemeClr val="dk1"/>
              </a:solidFill>
            </a:endParaRPr>
          </a:p>
          <a:p>
            <a:pPr indent="0" lvl="0" marL="0" rtl="0" algn="l">
              <a:lnSpc>
                <a:spcPct val="102857"/>
              </a:lnSpc>
              <a:spcBef>
                <a:spcPts val="900"/>
              </a:spcBef>
              <a:spcAft>
                <a:spcPts val="0"/>
              </a:spcAft>
              <a:buSzPts val="2100"/>
              <a:buNone/>
            </a:pPr>
            <a:r>
              <a:t/>
            </a:r>
            <a:endParaRPr>
              <a:solidFill>
                <a:schemeClr val="dk1"/>
              </a:solidFill>
            </a:endParaRPr>
          </a:p>
          <a:p>
            <a:pPr indent="0" lvl="0" marL="0" rtl="0" algn="l">
              <a:lnSpc>
                <a:spcPct val="102857"/>
              </a:lnSpc>
              <a:spcBef>
                <a:spcPts val="900"/>
              </a:spcBef>
              <a:spcAft>
                <a:spcPts val="0"/>
              </a:spcAft>
              <a:buSzPts val="2100"/>
              <a:buNone/>
            </a:pPr>
            <a:r>
              <a:t/>
            </a:r>
            <a:endParaRPr>
              <a:solidFill>
                <a:schemeClr val="dk1"/>
              </a:solidFill>
            </a:endParaRPr>
          </a:p>
        </p:txBody>
      </p:sp>
      <p:sp>
        <p:nvSpPr>
          <p:cNvPr id="529" name="Google Shape;529;p41"/>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sp>
        <p:nvSpPr>
          <p:cNvPr id="530" name="Google Shape;530;p41"/>
          <p:cNvSpPr/>
          <p:nvPr/>
        </p:nvSpPr>
        <p:spPr>
          <a:xfrm>
            <a:off x="1890260" y="1718965"/>
            <a:ext cx="5534705" cy="136289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32425" lIns="64850" spcFirstLastPara="1" rIns="64850" wrap="square" tIns="32425">
            <a:noAutofit/>
          </a:bodyPr>
          <a:lstStyle/>
          <a:p>
            <a:pPr indent="0" lvl="0" marL="0" marR="0" rtl="0" algn="l">
              <a:spcBef>
                <a:spcPts val="0"/>
              </a:spcBef>
              <a:spcAft>
                <a:spcPts val="0"/>
              </a:spcAft>
              <a:buNone/>
            </a:pPr>
            <a:r>
              <a:t/>
            </a:r>
            <a:endParaRPr sz="1500">
              <a:solidFill>
                <a:schemeClr val="dk1"/>
              </a:solidFill>
              <a:latin typeface="Arial"/>
              <a:ea typeface="Arial"/>
              <a:cs typeface="Arial"/>
              <a:sym typeface="Arial"/>
            </a:endParaRPr>
          </a:p>
        </p:txBody>
      </p:sp>
      <p:cxnSp>
        <p:nvCxnSpPr>
          <p:cNvPr id="531" name="Google Shape;531;p41"/>
          <p:cNvCxnSpPr/>
          <p:nvPr/>
        </p:nvCxnSpPr>
        <p:spPr>
          <a:xfrm>
            <a:off x="1885724" y="1943324"/>
            <a:ext cx="5543777" cy="0"/>
          </a:xfrm>
          <a:prstGeom prst="straightConnector1">
            <a:avLst/>
          </a:prstGeom>
          <a:noFill/>
          <a:ln cap="flat" cmpd="sng" w="12700">
            <a:solidFill>
              <a:schemeClr val="dk1"/>
            </a:solidFill>
            <a:prstDash val="solid"/>
            <a:round/>
            <a:headEnd len="med" w="med" type="none"/>
            <a:tailEnd len="med" w="med" type="none"/>
          </a:ln>
        </p:spPr>
      </p:cxnSp>
      <p:cxnSp>
        <p:nvCxnSpPr>
          <p:cNvPr id="532" name="Google Shape;532;p41"/>
          <p:cNvCxnSpPr/>
          <p:nvPr/>
        </p:nvCxnSpPr>
        <p:spPr>
          <a:xfrm>
            <a:off x="1885724" y="2399854"/>
            <a:ext cx="5543777" cy="0"/>
          </a:xfrm>
          <a:prstGeom prst="straightConnector1">
            <a:avLst/>
          </a:prstGeom>
          <a:noFill/>
          <a:ln cap="flat" cmpd="sng" w="12700">
            <a:solidFill>
              <a:schemeClr val="dk1"/>
            </a:solidFill>
            <a:prstDash val="solid"/>
            <a:round/>
            <a:headEnd len="med" w="med" type="none"/>
            <a:tailEnd len="med" w="med" type="none"/>
          </a:ln>
        </p:spPr>
      </p:cxnSp>
      <p:sp>
        <p:nvSpPr>
          <p:cNvPr id="533" name="Google Shape;533;p41"/>
          <p:cNvSpPr/>
          <p:nvPr/>
        </p:nvSpPr>
        <p:spPr>
          <a:xfrm>
            <a:off x="2886983" y="1732360"/>
            <a:ext cx="850473" cy="229815"/>
          </a:xfrm>
          <a:prstGeom prst="rect">
            <a:avLst/>
          </a:prstGeom>
          <a:noFill/>
          <a:ln>
            <a:noFill/>
          </a:ln>
        </p:spPr>
        <p:txBody>
          <a:bodyPr anchorCtr="0" anchor="t" bIns="33775" lIns="68675" spcFirstLastPara="1" rIns="68675" wrap="square" tIns="33775">
            <a:spAutoFit/>
          </a:bodyPr>
          <a:lstStyle/>
          <a:p>
            <a:pPr indent="0" lvl="0" marL="0" marR="0" rtl="0" algn="l">
              <a:spcBef>
                <a:spcPts val="0"/>
              </a:spcBef>
              <a:spcAft>
                <a:spcPts val="0"/>
              </a:spcAft>
              <a:buNone/>
            </a:pPr>
            <a:r>
              <a:rPr lang="en-US" sz="1050">
                <a:solidFill>
                  <a:schemeClr val="dk1"/>
                </a:solidFill>
                <a:latin typeface="Arial"/>
                <a:ea typeface="Arial"/>
                <a:cs typeface="Arial"/>
                <a:sym typeface="Arial"/>
              </a:rPr>
              <a:t>Source Port</a:t>
            </a:r>
            <a:endParaRPr/>
          </a:p>
        </p:txBody>
      </p:sp>
      <p:sp>
        <p:nvSpPr>
          <p:cNvPr id="534" name="Google Shape;534;p41"/>
          <p:cNvSpPr/>
          <p:nvPr/>
        </p:nvSpPr>
        <p:spPr>
          <a:xfrm>
            <a:off x="5619750" y="1732360"/>
            <a:ext cx="1098939" cy="229815"/>
          </a:xfrm>
          <a:prstGeom prst="rect">
            <a:avLst/>
          </a:prstGeom>
          <a:noFill/>
          <a:ln>
            <a:noFill/>
          </a:ln>
        </p:spPr>
        <p:txBody>
          <a:bodyPr anchorCtr="0" anchor="t" bIns="33775" lIns="68675" spcFirstLastPara="1" rIns="68675" wrap="square" tIns="33775">
            <a:spAutoFit/>
          </a:bodyPr>
          <a:lstStyle/>
          <a:p>
            <a:pPr indent="0" lvl="0" marL="0" marR="0" rtl="0" algn="l">
              <a:spcBef>
                <a:spcPts val="0"/>
              </a:spcBef>
              <a:spcAft>
                <a:spcPts val="0"/>
              </a:spcAft>
              <a:buNone/>
            </a:pPr>
            <a:r>
              <a:rPr lang="en-US" sz="1050">
                <a:solidFill>
                  <a:schemeClr val="dk1"/>
                </a:solidFill>
                <a:latin typeface="Arial"/>
                <a:ea typeface="Arial"/>
                <a:cs typeface="Arial"/>
                <a:sym typeface="Arial"/>
              </a:rPr>
              <a:t>Destination Port</a:t>
            </a:r>
            <a:endParaRPr/>
          </a:p>
        </p:txBody>
      </p:sp>
      <p:sp>
        <p:nvSpPr>
          <p:cNvPr id="535" name="Google Shape;535;p41"/>
          <p:cNvSpPr/>
          <p:nvPr/>
        </p:nvSpPr>
        <p:spPr>
          <a:xfrm>
            <a:off x="3808866" y="2188891"/>
            <a:ext cx="1685638" cy="229815"/>
          </a:xfrm>
          <a:prstGeom prst="rect">
            <a:avLst/>
          </a:prstGeom>
          <a:noFill/>
          <a:ln>
            <a:noFill/>
          </a:ln>
        </p:spPr>
        <p:txBody>
          <a:bodyPr anchorCtr="0" anchor="t" bIns="33775" lIns="68675" spcFirstLastPara="1" rIns="68675" wrap="square" tIns="33775">
            <a:spAutoFit/>
          </a:bodyPr>
          <a:lstStyle/>
          <a:p>
            <a:pPr indent="0" lvl="0" marL="0" marR="0" rtl="0" algn="l">
              <a:spcBef>
                <a:spcPts val="0"/>
              </a:spcBef>
              <a:spcAft>
                <a:spcPts val="0"/>
              </a:spcAft>
              <a:buNone/>
            </a:pPr>
            <a:r>
              <a:rPr lang="en-US" sz="1050">
                <a:solidFill>
                  <a:schemeClr val="dk1"/>
                </a:solidFill>
                <a:latin typeface="Arial"/>
                <a:ea typeface="Arial"/>
                <a:cs typeface="Arial"/>
                <a:sym typeface="Arial"/>
              </a:rPr>
              <a:t>Acknowledgment Number</a:t>
            </a:r>
            <a:endParaRPr/>
          </a:p>
        </p:txBody>
      </p:sp>
      <p:sp>
        <p:nvSpPr>
          <p:cNvPr id="536" name="Google Shape;536;p41"/>
          <p:cNvSpPr/>
          <p:nvPr/>
        </p:nvSpPr>
        <p:spPr>
          <a:xfrm>
            <a:off x="2924402" y="2646537"/>
            <a:ext cx="776735" cy="229815"/>
          </a:xfrm>
          <a:prstGeom prst="rect">
            <a:avLst/>
          </a:prstGeom>
          <a:noFill/>
          <a:ln>
            <a:noFill/>
          </a:ln>
        </p:spPr>
        <p:txBody>
          <a:bodyPr anchorCtr="0" anchor="t" bIns="33775" lIns="68675" spcFirstLastPara="1" rIns="68675" wrap="square" tIns="33775">
            <a:spAutoFit/>
          </a:bodyPr>
          <a:lstStyle/>
          <a:p>
            <a:pPr indent="0" lvl="0" marL="0" marR="0" rtl="0" algn="l">
              <a:spcBef>
                <a:spcPts val="0"/>
              </a:spcBef>
              <a:spcAft>
                <a:spcPts val="0"/>
              </a:spcAft>
              <a:buNone/>
            </a:pPr>
            <a:r>
              <a:rPr lang="en-US" sz="1050">
                <a:solidFill>
                  <a:schemeClr val="dk1"/>
                </a:solidFill>
                <a:latin typeface="Arial"/>
                <a:ea typeface="Arial"/>
                <a:cs typeface="Arial"/>
                <a:sym typeface="Arial"/>
              </a:rPr>
              <a:t>Checksum</a:t>
            </a:r>
            <a:endParaRPr/>
          </a:p>
        </p:txBody>
      </p:sp>
      <p:cxnSp>
        <p:nvCxnSpPr>
          <p:cNvPr id="537" name="Google Shape;537;p41"/>
          <p:cNvCxnSpPr/>
          <p:nvPr/>
        </p:nvCxnSpPr>
        <p:spPr>
          <a:xfrm>
            <a:off x="1885724" y="2172146"/>
            <a:ext cx="5543777" cy="0"/>
          </a:xfrm>
          <a:prstGeom prst="straightConnector1">
            <a:avLst/>
          </a:prstGeom>
          <a:noFill/>
          <a:ln cap="flat" cmpd="sng" w="12700">
            <a:solidFill>
              <a:schemeClr val="dk1"/>
            </a:solidFill>
            <a:prstDash val="solid"/>
            <a:round/>
            <a:headEnd len="med" w="med" type="none"/>
            <a:tailEnd len="med" w="med" type="none"/>
          </a:ln>
        </p:spPr>
      </p:cxnSp>
      <p:cxnSp>
        <p:nvCxnSpPr>
          <p:cNvPr id="538" name="Google Shape;538;p41"/>
          <p:cNvCxnSpPr/>
          <p:nvPr/>
        </p:nvCxnSpPr>
        <p:spPr>
          <a:xfrm>
            <a:off x="4658179" y="1714500"/>
            <a:ext cx="0" cy="228824"/>
          </a:xfrm>
          <a:prstGeom prst="straightConnector1">
            <a:avLst/>
          </a:prstGeom>
          <a:noFill/>
          <a:ln cap="flat" cmpd="sng" w="12700">
            <a:solidFill>
              <a:schemeClr val="dk1"/>
            </a:solidFill>
            <a:prstDash val="solid"/>
            <a:round/>
            <a:headEnd len="med" w="med" type="none"/>
            <a:tailEnd len="med" w="med" type="none"/>
          </a:ln>
        </p:spPr>
      </p:cxnSp>
      <p:sp>
        <p:nvSpPr>
          <p:cNvPr id="539" name="Google Shape;539;p41"/>
          <p:cNvSpPr/>
          <p:nvPr/>
        </p:nvSpPr>
        <p:spPr>
          <a:xfrm>
            <a:off x="4058331" y="1960067"/>
            <a:ext cx="1265651" cy="229815"/>
          </a:xfrm>
          <a:prstGeom prst="rect">
            <a:avLst/>
          </a:prstGeom>
          <a:noFill/>
          <a:ln>
            <a:noFill/>
          </a:ln>
        </p:spPr>
        <p:txBody>
          <a:bodyPr anchorCtr="0" anchor="t" bIns="33775" lIns="68675" spcFirstLastPara="1" rIns="68675" wrap="square" tIns="33775">
            <a:spAutoFit/>
          </a:bodyPr>
          <a:lstStyle/>
          <a:p>
            <a:pPr indent="0" lvl="0" marL="0" marR="0" rtl="0" algn="l">
              <a:spcBef>
                <a:spcPts val="0"/>
              </a:spcBef>
              <a:spcAft>
                <a:spcPts val="0"/>
              </a:spcAft>
              <a:buNone/>
            </a:pPr>
            <a:r>
              <a:rPr lang="en-US" sz="1050">
                <a:solidFill>
                  <a:schemeClr val="dk1"/>
                </a:solidFill>
                <a:latin typeface="Arial"/>
                <a:ea typeface="Arial"/>
                <a:cs typeface="Arial"/>
                <a:sym typeface="Arial"/>
              </a:rPr>
              <a:t>Sequence Number</a:t>
            </a:r>
            <a:endParaRPr/>
          </a:p>
        </p:txBody>
      </p:sp>
      <p:cxnSp>
        <p:nvCxnSpPr>
          <p:cNvPr id="540" name="Google Shape;540;p41"/>
          <p:cNvCxnSpPr/>
          <p:nvPr/>
        </p:nvCxnSpPr>
        <p:spPr>
          <a:xfrm>
            <a:off x="1885724" y="2628677"/>
            <a:ext cx="5543777" cy="0"/>
          </a:xfrm>
          <a:prstGeom prst="straightConnector1">
            <a:avLst/>
          </a:prstGeom>
          <a:noFill/>
          <a:ln cap="flat" cmpd="sng" w="12700">
            <a:solidFill>
              <a:schemeClr val="dk1"/>
            </a:solidFill>
            <a:prstDash val="solid"/>
            <a:round/>
            <a:headEnd len="med" w="med" type="none"/>
            <a:tailEnd len="med" w="med" type="none"/>
          </a:ln>
        </p:spPr>
      </p:cxnSp>
      <p:cxnSp>
        <p:nvCxnSpPr>
          <p:cNvPr id="541" name="Google Shape;541;p41"/>
          <p:cNvCxnSpPr/>
          <p:nvPr/>
        </p:nvCxnSpPr>
        <p:spPr>
          <a:xfrm>
            <a:off x="1885724" y="2857500"/>
            <a:ext cx="5543777" cy="0"/>
          </a:xfrm>
          <a:prstGeom prst="straightConnector1">
            <a:avLst/>
          </a:prstGeom>
          <a:noFill/>
          <a:ln cap="flat" cmpd="sng" w="12700">
            <a:solidFill>
              <a:schemeClr val="dk1"/>
            </a:solidFill>
            <a:prstDash val="solid"/>
            <a:round/>
            <a:headEnd len="med" w="med" type="none"/>
            <a:tailEnd len="med" w="med" type="none"/>
          </a:ln>
        </p:spPr>
      </p:cxnSp>
      <p:cxnSp>
        <p:nvCxnSpPr>
          <p:cNvPr id="542" name="Google Shape;542;p41"/>
          <p:cNvCxnSpPr/>
          <p:nvPr/>
        </p:nvCxnSpPr>
        <p:spPr>
          <a:xfrm>
            <a:off x="4658179" y="2628678"/>
            <a:ext cx="0" cy="228823"/>
          </a:xfrm>
          <a:prstGeom prst="straightConnector1">
            <a:avLst/>
          </a:prstGeom>
          <a:noFill/>
          <a:ln cap="flat" cmpd="sng" w="12700">
            <a:solidFill>
              <a:schemeClr val="dk1"/>
            </a:solidFill>
            <a:prstDash val="solid"/>
            <a:round/>
            <a:headEnd len="med" w="med" type="none"/>
            <a:tailEnd len="med" w="med" type="none"/>
          </a:ln>
        </p:spPr>
      </p:cxnSp>
      <p:cxnSp>
        <p:nvCxnSpPr>
          <p:cNvPr id="543" name="Google Shape;543;p41"/>
          <p:cNvCxnSpPr/>
          <p:nvPr/>
        </p:nvCxnSpPr>
        <p:spPr>
          <a:xfrm>
            <a:off x="6029099" y="2857500"/>
            <a:ext cx="0" cy="228824"/>
          </a:xfrm>
          <a:prstGeom prst="straightConnector1">
            <a:avLst/>
          </a:prstGeom>
          <a:noFill/>
          <a:ln cap="flat" cmpd="sng" w="12700">
            <a:solidFill>
              <a:schemeClr val="dk1"/>
            </a:solidFill>
            <a:prstDash val="solid"/>
            <a:round/>
            <a:headEnd len="med" w="med" type="none"/>
            <a:tailEnd len="med" w="med" type="none"/>
          </a:ln>
        </p:spPr>
      </p:cxnSp>
      <p:cxnSp>
        <p:nvCxnSpPr>
          <p:cNvPr id="544" name="Google Shape;544;p41"/>
          <p:cNvCxnSpPr/>
          <p:nvPr/>
        </p:nvCxnSpPr>
        <p:spPr>
          <a:xfrm>
            <a:off x="2543402" y="2399854"/>
            <a:ext cx="0" cy="228824"/>
          </a:xfrm>
          <a:prstGeom prst="straightConnector1">
            <a:avLst/>
          </a:prstGeom>
          <a:noFill/>
          <a:ln cap="flat" cmpd="sng" w="12700">
            <a:solidFill>
              <a:schemeClr val="dk1"/>
            </a:solidFill>
            <a:prstDash val="solid"/>
            <a:round/>
            <a:headEnd len="med" w="med" type="none"/>
            <a:tailEnd len="med" w="med" type="none"/>
          </a:ln>
        </p:spPr>
      </p:cxnSp>
      <p:cxnSp>
        <p:nvCxnSpPr>
          <p:cNvPr id="545" name="Google Shape;545;p41"/>
          <p:cNvCxnSpPr/>
          <p:nvPr/>
        </p:nvCxnSpPr>
        <p:spPr>
          <a:xfrm>
            <a:off x="3229429" y="2399854"/>
            <a:ext cx="0" cy="228824"/>
          </a:xfrm>
          <a:prstGeom prst="straightConnector1">
            <a:avLst/>
          </a:prstGeom>
          <a:noFill/>
          <a:ln cap="flat" cmpd="sng" w="12700">
            <a:solidFill>
              <a:schemeClr val="dk1"/>
            </a:solidFill>
            <a:prstDash val="solid"/>
            <a:round/>
            <a:headEnd len="med" w="med" type="none"/>
            <a:tailEnd len="med" w="med" type="none"/>
          </a:ln>
        </p:spPr>
      </p:cxnSp>
      <p:cxnSp>
        <p:nvCxnSpPr>
          <p:cNvPr id="546" name="Google Shape;546;p41"/>
          <p:cNvCxnSpPr/>
          <p:nvPr/>
        </p:nvCxnSpPr>
        <p:spPr>
          <a:xfrm>
            <a:off x="4658179" y="2399854"/>
            <a:ext cx="0" cy="228824"/>
          </a:xfrm>
          <a:prstGeom prst="straightConnector1">
            <a:avLst/>
          </a:prstGeom>
          <a:noFill/>
          <a:ln cap="flat" cmpd="sng" w="12700">
            <a:solidFill>
              <a:schemeClr val="dk1"/>
            </a:solidFill>
            <a:prstDash val="solid"/>
            <a:round/>
            <a:headEnd len="med" w="med" type="none"/>
            <a:tailEnd len="med" w="med" type="none"/>
          </a:ln>
        </p:spPr>
      </p:cxnSp>
      <p:sp>
        <p:nvSpPr>
          <p:cNvPr id="547" name="Google Shape;547;p41"/>
          <p:cNvSpPr/>
          <p:nvPr/>
        </p:nvSpPr>
        <p:spPr>
          <a:xfrm>
            <a:off x="1931082" y="2417713"/>
            <a:ext cx="496210" cy="229815"/>
          </a:xfrm>
          <a:prstGeom prst="rect">
            <a:avLst/>
          </a:prstGeom>
          <a:noFill/>
          <a:ln>
            <a:noFill/>
          </a:ln>
        </p:spPr>
        <p:txBody>
          <a:bodyPr anchorCtr="0" anchor="t" bIns="33775" lIns="68675" spcFirstLastPara="1" rIns="68675" wrap="square" tIns="33775">
            <a:spAutoFit/>
          </a:bodyPr>
          <a:lstStyle/>
          <a:p>
            <a:pPr indent="0" lvl="0" marL="0" marR="0" rtl="0" algn="l">
              <a:spcBef>
                <a:spcPts val="0"/>
              </a:spcBef>
              <a:spcAft>
                <a:spcPts val="0"/>
              </a:spcAft>
              <a:buNone/>
            </a:pPr>
            <a:r>
              <a:rPr lang="en-US" sz="1050">
                <a:solidFill>
                  <a:schemeClr val="dk1"/>
                </a:solidFill>
                <a:latin typeface="Arial"/>
                <a:ea typeface="Arial"/>
                <a:cs typeface="Arial"/>
                <a:sym typeface="Arial"/>
              </a:rPr>
              <a:t>Offset</a:t>
            </a:r>
            <a:endParaRPr/>
          </a:p>
        </p:txBody>
      </p:sp>
      <p:sp>
        <p:nvSpPr>
          <p:cNvPr id="548" name="Google Shape;548;p41"/>
          <p:cNvSpPr/>
          <p:nvPr/>
        </p:nvSpPr>
        <p:spPr>
          <a:xfrm>
            <a:off x="2502581" y="2417713"/>
            <a:ext cx="717424" cy="229815"/>
          </a:xfrm>
          <a:prstGeom prst="rect">
            <a:avLst/>
          </a:prstGeom>
          <a:noFill/>
          <a:ln>
            <a:noFill/>
          </a:ln>
        </p:spPr>
        <p:txBody>
          <a:bodyPr anchorCtr="0" anchor="t" bIns="33775" lIns="68675" spcFirstLastPara="1" rIns="68675" wrap="square" tIns="33775">
            <a:spAutoFit/>
          </a:bodyPr>
          <a:lstStyle/>
          <a:p>
            <a:pPr indent="0" lvl="0" marL="0" marR="0" rtl="0" algn="l">
              <a:spcBef>
                <a:spcPts val="0"/>
              </a:spcBef>
              <a:spcAft>
                <a:spcPts val="0"/>
              </a:spcAft>
              <a:buNone/>
            </a:pPr>
            <a:r>
              <a:rPr lang="en-US" sz="1050">
                <a:solidFill>
                  <a:schemeClr val="dk1"/>
                </a:solidFill>
                <a:latin typeface="Arial"/>
                <a:ea typeface="Arial"/>
                <a:cs typeface="Arial"/>
                <a:sym typeface="Arial"/>
              </a:rPr>
              <a:t>Reserved</a:t>
            </a:r>
            <a:endParaRPr/>
          </a:p>
        </p:txBody>
      </p:sp>
      <p:sp>
        <p:nvSpPr>
          <p:cNvPr id="549" name="Google Shape;549;p41"/>
          <p:cNvSpPr/>
          <p:nvPr/>
        </p:nvSpPr>
        <p:spPr>
          <a:xfrm>
            <a:off x="3645580" y="2417713"/>
            <a:ext cx="468958" cy="229815"/>
          </a:xfrm>
          <a:prstGeom prst="rect">
            <a:avLst/>
          </a:prstGeom>
          <a:noFill/>
          <a:ln>
            <a:noFill/>
          </a:ln>
        </p:spPr>
        <p:txBody>
          <a:bodyPr anchorCtr="0" anchor="t" bIns="33775" lIns="68675" spcFirstLastPara="1" rIns="68675" wrap="square" tIns="33775">
            <a:spAutoFit/>
          </a:bodyPr>
          <a:lstStyle/>
          <a:p>
            <a:pPr indent="0" lvl="0" marL="0" marR="0" rtl="0" algn="l">
              <a:spcBef>
                <a:spcPts val="0"/>
              </a:spcBef>
              <a:spcAft>
                <a:spcPts val="0"/>
              </a:spcAft>
              <a:buNone/>
            </a:pPr>
            <a:r>
              <a:rPr lang="en-US" sz="1050">
                <a:solidFill>
                  <a:schemeClr val="dk1"/>
                </a:solidFill>
                <a:latin typeface="Arial"/>
                <a:ea typeface="Arial"/>
                <a:cs typeface="Arial"/>
                <a:sym typeface="Arial"/>
              </a:rPr>
              <a:t>Flags</a:t>
            </a:r>
            <a:endParaRPr/>
          </a:p>
        </p:txBody>
      </p:sp>
      <p:sp>
        <p:nvSpPr>
          <p:cNvPr id="550" name="Google Shape;550;p41"/>
          <p:cNvSpPr/>
          <p:nvPr/>
        </p:nvSpPr>
        <p:spPr>
          <a:xfrm>
            <a:off x="5645831" y="2417713"/>
            <a:ext cx="619641" cy="229815"/>
          </a:xfrm>
          <a:prstGeom prst="rect">
            <a:avLst/>
          </a:prstGeom>
          <a:noFill/>
          <a:ln>
            <a:noFill/>
          </a:ln>
        </p:spPr>
        <p:txBody>
          <a:bodyPr anchorCtr="0" anchor="t" bIns="33775" lIns="68675" spcFirstLastPara="1" rIns="68675" wrap="square" tIns="33775">
            <a:spAutoFit/>
          </a:bodyPr>
          <a:lstStyle/>
          <a:p>
            <a:pPr indent="0" lvl="0" marL="0" marR="0" rtl="0" algn="l">
              <a:spcBef>
                <a:spcPts val="0"/>
              </a:spcBef>
              <a:spcAft>
                <a:spcPts val="0"/>
              </a:spcAft>
              <a:buNone/>
            </a:pPr>
            <a:r>
              <a:rPr lang="en-US" sz="1050">
                <a:solidFill>
                  <a:schemeClr val="dk1"/>
                </a:solidFill>
                <a:latin typeface="Arial"/>
                <a:ea typeface="Arial"/>
                <a:cs typeface="Arial"/>
                <a:sym typeface="Arial"/>
              </a:rPr>
              <a:t>Window</a:t>
            </a:r>
            <a:endParaRPr/>
          </a:p>
        </p:txBody>
      </p:sp>
      <p:sp>
        <p:nvSpPr>
          <p:cNvPr id="551" name="Google Shape;551;p41"/>
          <p:cNvSpPr/>
          <p:nvPr/>
        </p:nvSpPr>
        <p:spPr>
          <a:xfrm>
            <a:off x="5531303" y="2646537"/>
            <a:ext cx="1009171" cy="229815"/>
          </a:xfrm>
          <a:prstGeom prst="rect">
            <a:avLst/>
          </a:prstGeom>
          <a:noFill/>
          <a:ln>
            <a:noFill/>
          </a:ln>
        </p:spPr>
        <p:txBody>
          <a:bodyPr anchorCtr="0" anchor="t" bIns="33775" lIns="68675" spcFirstLastPara="1" rIns="68675" wrap="square" tIns="33775">
            <a:spAutoFit/>
          </a:bodyPr>
          <a:lstStyle/>
          <a:p>
            <a:pPr indent="0" lvl="0" marL="0" marR="0" rtl="0" algn="l">
              <a:spcBef>
                <a:spcPts val="0"/>
              </a:spcBef>
              <a:spcAft>
                <a:spcPts val="0"/>
              </a:spcAft>
              <a:buNone/>
            </a:pPr>
            <a:r>
              <a:rPr lang="en-US" sz="1050">
                <a:solidFill>
                  <a:schemeClr val="dk1"/>
                </a:solidFill>
                <a:latin typeface="Arial"/>
                <a:ea typeface="Arial"/>
                <a:cs typeface="Arial"/>
                <a:sym typeface="Arial"/>
              </a:rPr>
              <a:t>Urgent Pointer</a:t>
            </a:r>
            <a:endParaRPr/>
          </a:p>
        </p:txBody>
      </p:sp>
      <p:sp>
        <p:nvSpPr>
          <p:cNvPr id="552" name="Google Shape;552;p41"/>
          <p:cNvSpPr/>
          <p:nvPr/>
        </p:nvSpPr>
        <p:spPr>
          <a:xfrm>
            <a:off x="3645580" y="2875360"/>
            <a:ext cx="603611" cy="229815"/>
          </a:xfrm>
          <a:prstGeom prst="rect">
            <a:avLst/>
          </a:prstGeom>
          <a:noFill/>
          <a:ln>
            <a:noFill/>
          </a:ln>
        </p:spPr>
        <p:txBody>
          <a:bodyPr anchorCtr="0" anchor="t" bIns="33775" lIns="68675" spcFirstLastPara="1" rIns="68675" wrap="square" tIns="33775">
            <a:spAutoFit/>
          </a:bodyPr>
          <a:lstStyle/>
          <a:p>
            <a:pPr indent="0" lvl="0" marL="0" marR="0" rtl="0" algn="l">
              <a:spcBef>
                <a:spcPts val="0"/>
              </a:spcBef>
              <a:spcAft>
                <a:spcPts val="0"/>
              </a:spcAft>
              <a:buNone/>
            </a:pPr>
            <a:r>
              <a:rPr lang="en-US" sz="1050">
                <a:solidFill>
                  <a:schemeClr val="dk1"/>
                </a:solidFill>
                <a:latin typeface="Arial"/>
                <a:ea typeface="Arial"/>
                <a:cs typeface="Arial"/>
                <a:sym typeface="Arial"/>
              </a:rPr>
              <a:t>Options</a:t>
            </a:r>
            <a:endParaRPr/>
          </a:p>
        </p:txBody>
      </p:sp>
      <p:sp>
        <p:nvSpPr>
          <p:cNvPr id="553" name="Google Shape;553;p41"/>
          <p:cNvSpPr/>
          <p:nvPr/>
        </p:nvSpPr>
        <p:spPr>
          <a:xfrm>
            <a:off x="6388554" y="2875360"/>
            <a:ext cx="635671" cy="229815"/>
          </a:xfrm>
          <a:prstGeom prst="rect">
            <a:avLst/>
          </a:prstGeom>
          <a:noFill/>
          <a:ln>
            <a:noFill/>
          </a:ln>
        </p:spPr>
        <p:txBody>
          <a:bodyPr anchorCtr="0" anchor="t" bIns="33775" lIns="68675" spcFirstLastPara="1" rIns="68675" wrap="square" tIns="33775">
            <a:spAutoFit/>
          </a:bodyPr>
          <a:lstStyle/>
          <a:p>
            <a:pPr indent="0" lvl="0" marL="0" marR="0" rtl="0" algn="l">
              <a:spcBef>
                <a:spcPts val="0"/>
              </a:spcBef>
              <a:spcAft>
                <a:spcPts val="0"/>
              </a:spcAft>
              <a:buNone/>
            </a:pPr>
            <a:r>
              <a:rPr lang="en-US" sz="1050">
                <a:solidFill>
                  <a:schemeClr val="dk1"/>
                </a:solidFill>
                <a:latin typeface="Arial"/>
                <a:ea typeface="Arial"/>
                <a:cs typeface="Arial"/>
                <a:sym typeface="Arial"/>
              </a:rPr>
              <a:t>Padding</a:t>
            </a:r>
            <a:endParaRPr/>
          </a:p>
        </p:txBody>
      </p:sp>
      <p:cxnSp>
        <p:nvCxnSpPr>
          <p:cNvPr id="554" name="Google Shape;554;p41"/>
          <p:cNvCxnSpPr/>
          <p:nvPr/>
        </p:nvCxnSpPr>
        <p:spPr>
          <a:xfrm>
            <a:off x="1885724" y="3200178"/>
            <a:ext cx="0" cy="228823"/>
          </a:xfrm>
          <a:prstGeom prst="straightConnector1">
            <a:avLst/>
          </a:prstGeom>
          <a:noFill/>
          <a:ln cap="flat" cmpd="sng" w="12700">
            <a:solidFill>
              <a:schemeClr val="dk1"/>
            </a:solidFill>
            <a:prstDash val="solid"/>
            <a:round/>
            <a:headEnd len="med" w="med" type="none"/>
            <a:tailEnd len="med" w="med" type="none"/>
          </a:ln>
        </p:spPr>
      </p:cxnSp>
      <p:cxnSp>
        <p:nvCxnSpPr>
          <p:cNvPr id="555" name="Google Shape;555;p41"/>
          <p:cNvCxnSpPr/>
          <p:nvPr/>
        </p:nvCxnSpPr>
        <p:spPr>
          <a:xfrm>
            <a:off x="7429500" y="3200178"/>
            <a:ext cx="0" cy="228823"/>
          </a:xfrm>
          <a:prstGeom prst="straightConnector1">
            <a:avLst/>
          </a:prstGeom>
          <a:noFill/>
          <a:ln cap="flat" cmpd="sng" w="12700">
            <a:solidFill>
              <a:schemeClr val="dk1"/>
            </a:solidFill>
            <a:prstDash val="solid"/>
            <a:round/>
            <a:headEnd len="med" w="med" type="none"/>
            <a:tailEnd len="med" w="med" type="none"/>
          </a:ln>
        </p:spPr>
      </p:cxnSp>
      <p:cxnSp>
        <p:nvCxnSpPr>
          <p:cNvPr id="556" name="Google Shape;556;p41"/>
          <p:cNvCxnSpPr/>
          <p:nvPr/>
        </p:nvCxnSpPr>
        <p:spPr>
          <a:xfrm>
            <a:off x="1885724" y="3315146"/>
            <a:ext cx="2515054" cy="0"/>
          </a:xfrm>
          <a:prstGeom prst="straightConnector1">
            <a:avLst/>
          </a:prstGeom>
          <a:noFill/>
          <a:ln cap="flat" cmpd="sng" w="12700">
            <a:solidFill>
              <a:schemeClr val="dk1"/>
            </a:solidFill>
            <a:prstDash val="solid"/>
            <a:round/>
            <a:headEnd len="med" w="med" type="triangle"/>
            <a:tailEnd len="med" w="med" type="none"/>
          </a:ln>
        </p:spPr>
      </p:cxnSp>
      <p:cxnSp>
        <p:nvCxnSpPr>
          <p:cNvPr id="557" name="Google Shape;557;p41"/>
          <p:cNvCxnSpPr/>
          <p:nvPr/>
        </p:nvCxnSpPr>
        <p:spPr>
          <a:xfrm>
            <a:off x="5028974" y="3315146"/>
            <a:ext cx="2400527" cy="0"/>
          </a:xfrm>
          <a:prstGeom prst="straightConnector1">
            <a:avLst/>
          </a:prstGeom>
          <a:noFill/>
          <a:ln cap="flat" cmpd="sng" w="12700">
            <a:solidFill>
              <a:schemeClr val="dk1"/>
            </a:solidFill>
            <a:prstDash val="solid"/>
            <a:round/>
            <a:headEnd len="med" w="med" type="none"/>
            <a:tailEnd len="med" w="med" type="triangle"/>
          </a:ln>
        </p:spPr>
      </p:cxnSp>
      <p:sp>
        <p:nvSpPr>
          <p:cNvPr id="558" name="Google Shape;558;p41"/>
          <p:cNvSpPr/>
          <p:nvPr/>
        </p:nvSpPr>
        <p:spPr>
          <a:xfrm>
            <a:off x="4446134" y="3218038"/>
            <a:ext cx="536285" cy="229815"/>
          </a:xfrm>
          <a:prstGeom prst="rect">
            <a:avLst/>
          </a:prstGeom>
          <a:noFill/>
          <a:ln>
            <a:noFill/>
          </a:ln>
        </p:spPr>
        <p:txBody>
          <a:bodyPr anchorCtr="0" anchor="t" bIns="33775" lIns="68675" spcFirstLastPara="1" rIns="68675" wrap="square" tIns="33775">
            <a:spAutoFit/>
          </a:bodyPr>
          <a:lstStyle/>
          <a:p>
            <a:pPr indent="0" lvl="0" marL="0" marR="0" rtl="0" algn="l">
              <a:spcBef>
                <a:spcPts val="0"/>
              </a:spcBef>
              <a:spcAft>
                <a:spcPts val="0"/>
              </a:spcAft>
              <a:buNone/>
            </a:pPr>
            <a:r>
              <a:rPr lang="en-US" sz="1050">
                <a:solidFill>
                  <a:schemeClr val="dk1"/>
                </a:solidFill>
                <a:latin typeface="Arial"/>
                <a:ea typeface="Arial"/>
                <a:cs typeface="Arial"/>
                <a:sym typeface="Arial"/>
              </a:rPr>
              <a:t>32 bits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2"/>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EX: TCPDUMP (-NX –R XXX.PCAP)</a:t>
            </a:r>
            <a:endParaRPr/>
          </a:p>
        </p:txBody>
      </p:sp>
      <p:sp>
        <p:nvSpPr>
          <p:cNvPr id="564" name="Google Shape;564;p42"/>
          <p:cNvSpPr txBox="1"/>
          <p:nvPr>
            <p:ph idx="1" type="body"/>
          </p:nvPr>
        </p:nvSpPr>
        <p:spPr>
          <a:xfrm>
            <a:off x="1675699" y="1132304"/>
            <a:ext cx="6186488" cy="35993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950"/>
              <a:buNone/>
            </a:pPr>
            <a:r>
              <a:rPr lang="en-US" sz="1950">
                <a:solidFill>
                  <a:schemeClr val="dk1"/>
                </a:solidFill>
                <a:latin typeface="Book Antiqua"/>
                <a:ea typeface="Book Antiqua"/>
                <a:cs typeface="Book Antiqua"/>
                <a:sym typeface="Book Antiqua"/>
              </a:rPr>
              <a:t>22:01:59.517328 IP 127.76.210.185.2507 &gt; 127.0.0.1.10391: Flags [.], ack 507, win 350, </a:t>
            </a:r>
            <a:endParaRPr>
              <a:solidFill>
                <a:schemeClr val="dk1"/>
              </a:solidFill>
            </a:endParaRPr>
          </a:p>
          <a:p>
            <a:pPr indent="0" lvl="0" marL="0" rtl="0" algn="l">
              <a:lnSpc>
                <a:spcPct val="100000"/>
              </a:lnSpc>
              <a:spcBef>
                <a:spcPts val="0"/>
              </a:spcBef>
              <a:spcAft>
                <a:spcPts val="0"/>
              </a:spcAft>
              <a:buSzPts val="1950"/>
              <a:buNone/>
            </a:pPr>
            <a:r>
              <a:rPr lang="en-US" sz="1950">
                <a:solidFill>
                  <a:schemeClr val="dk1"/>
                </a:solidFill>
                <a:latin typeface="Book Antiqua"/>
                <a:ea typeface="Book Antiqua"/>
                <a:cs typeface="Book Antiqua"/>
                <a:sym typeface="Book Antiqua"/>
              </a:rPr>
              <a:t>options [nop,nop,TS val 4294941147 ecr 4294941147], length 0</a:t>
            </a:r>
            <a:endParaRPr>
              <a:solidFill>
                <a:schemeClr val="dk1"/>
              </a:solidFill>
            </a:endParaRPr>
          </a:p>
          <a:p>
            <a:pPr indent="0" lvl="0" marL="0" rtl="0" algn="l">
              <a:lnSpc>
                <a:spcPct val="100000"/>
              </a:lnSpc>
              <a:spcBef>
                <a:spcPts val="0"/>
              </a:spcBef>
              <a:spcAft>
                <a:spcPts val="0"/>
              </a:spcAft>
              <a:buSzPts val="1950"/>
              <a:buNone/>
            </a:pPr>
            <a:r>
              <a:rPr lang="en-US" sz="1950">
                <a:solidFill>
                  <a:schemeClr val="dk1"/>
                </a:solidFill>
                <a:latin typeface="Book Antiqua"/>
                <a:ea typeface="Book Antiqua"/>
                <a:cs typeface="Book Antiqua"/>
                <a:sym typeface="Book Antiqua"/>
              </a:rPr>
              <a:t>       0x0000:  4500 0034 3b42 4000 4006 2e7b 7f4c d2b9</a:t>
            </a:r>
            <a:endParaRPr>
              <a:solidFill>
                <a:schemeClr val="dk1"/>
              </a:solidFill>
            </a:endParaRPr>
          </a:p>
          <a:p>
            <a:pPr indent="0" lvl="0" marL="0" rtl="0" algn="l">
              <a:lnSpc>
                <a:spcPct val="100000"/>
              </a:lnSpc>
              <a:spcBef>
                <a:spcPts val="0"/>
              </a:spcBef>
              <a:spcAft>
                <a:spcPts val="0"/>
              </a:spcAft>
              <a:buSzPts val="1950"/>
              <a:buNone/>
            </a:pPr>
            <a:r>
              <a:rPr lang="en-US" sz="1950">
                <a:solidFill>
                  <a:schemeClr val="dk1"/>
                </a:solidFill>
                <a:latin typeface="Book Antiqua"/>
                <a:ea typeface="Book Antiqua"/>
                <a:cs typeface="Book Antiqua"/>
                <a:sym typeface="Book Antiqua"/>
              </a:rPr>
              <a:t>       0x0010:  7f00 0001 09cb 2897 2ae5 a46c ce57 538b</a:t>
            </a:r>
            <a:endParaRPr>
              <a:solidFill>
                <a:schemeClr val="dk1"/>
              </a:solidFill>
            </a:endParaRPr>
          </a:p>
          <a:p>
            <a:pPr indent="0" lvl="0" marL="0" rtl="0" algn="l">
              <a:lnSpc>
                <a:spcPct val="100000"/>
              </a:lnSpc>
              <a:spcBef>
                <a:spcPts val="0"/>
              </a:spcBef>
              <a:spcAft>
                <a:spcPts val="0"/>
              </a:spcAft>
              <a:buSzPts val="1950"/>
              <a:buNone/>
            </a:pPr>
            <a:r>
              <a:rPr lang="en-US" sz="1950">
                <a:solidFill>
                  <a:schemeClr val="dk1"/>
                </a:solidFill>
                <a:latin typeface="Book Antiqua"/>
                <a:ea typeface="Book Antiqua"/>
                <a:cs typeface="Book Antiqua"/>
                <a:sym typeface="Book Antiqua"/>
              </a:rPr>
              <a:t>       0x0020:  8010 015e d12d 0000 0101 080a ffff 99db</a:t>
            </a:r>
            <a:endParaRPr>
              <a:solidFill>
                <a:schemeClr val="dk1"/>
              </a:solidFill>
            </a:endParaRPr>
          </a:p>
          <a:p>
            <a:pPr indent="0" lvl="0" marL="0" rtl="0" algn="l">
              <a:lnSpc>
                <a:spcPct val="100000"/>
              </a:lnSpc>
              <a:spcBef>
                <a:spcPts val="0"/>
              </a:spcBef>
              <a:spcAft>
                <a:spcPts val="0"/>
              </a:spcAft>
              <a:buSzPts val="1950"/>
              <a:buNone/>
            </a:pPr>
            <a:r>
              <a:rPr lang="en-US" sz="1950">
                <a:solidFill>
                  <a:schemeClr val="dk1"/>
                </a:solidFill>
                <a:latin typeface="Book Antiqua"/>
                <a:ea typeface="Book Antiqua"/>
                <a:cs typeface="Book Antiqua"/>
                <a:sym typeface="Book Antiqua"/>
              </a:rPr>
              <a:t>       0x0040:  ffff 99db</a:t>
            </a:r>
            <a:endParaRPr>
              <a:solidFill>
                <a:schemeClr val="dk1"/>
              </a:solidFill>
            </a:endParaRPr>
          </a:p>
          <a:p>
            <a:pPr indent="0" lvl="0" marL="0" rtl="0" algn="l">
              <a:lnSpc>
                <a:spcPct val="100000"/>
              </a:lnSpc>
              <a:spcBef>
                <a:spcPts val="0"/>
              </a:spcBef>
              <a:spcAft>
                <a:spcPts val="0"/>
              </a:spcAft>
              <a:buSzPts val="2100"/>
              <a:buNone/>
            </a:pPr>
            <a:r>
              <a:t/>
            </a:r>
            <a:endParaRPr>
              <a:solidFill>
                <a:schemeClr val="dk1"/>
              </a:solidFill>
            </a:endParaRPr>
          </a:p>
        </p:txBody>
      </p:sp>
      <p:sp>
        <p:nvSpPr>
          <p:cNvPr id="565" name="Google Shape;565;p42"/>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900">
                <a:solidFill>
                  <a:srgbClr val="888888"/>
                </a:solidFill>
                <a:latin typeface="Calibri"/>
                <a:ea typeface="Calibri"/>
                <a:cs typeface="Calibri"/>
                <a:sym typeface="Calibri"/>
              </a:rPr>
              <a:t>‹#›</a:t>
            </a:fld>
            <a:endParaRPr sz="900">
              <a:solidFill>
                <a:srgbClr val="888888"/>
              </a:solidFill>
              <a:latin typeface="Calibri"/>
              <a:ea typeface="Calibri"/>
              <a:cs typeface="Calibri"/>
              <a:sym typeface="Calibri"/>
            </a:endParaRPr>
          </a:p>
        </p:txBody>
      </p:sp>
      <p:grpSp>
        <p:nvGrpSpPr>
          <p:cNvPr id="566" name="Google Shape;566;p42"/>
          <p:cNvGrpSpPr/>
          <p:nvPr/>
        </p:nvGrpSpPr>
        <p:grpSpPr>
          <a:xfrm>
            <a:off x="3505958" y="2592980"/>
            <a:ext cx="1113074" cy="1528107"/>
            <a:chOff x="3159902" y="3866321"/>
            <a:chExt cx="1484099" cy="2037476"/>
          </a:xfrm>
        </p:grpSpPr>
        <p:sp>
          <p:nvSpPr>
            <p:cNvPr id="567" name="Google Shape;567;p42"/>
            <p:cNvSpPr/>
            <p:nvPr/>
          </p:nvSpPr>
          <p:spPr>
            <a:xfrm>
              <a:off x="3961514" y="3866321"/>
              <a:ext cx="682487" cy="424063"/>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Calibri"/>
                <a:ea typeface="Calibri"/>
                <a:cs typeface="Calibri"/>
                <a:sym typeface="Calibri"/>
              </a:endParaRPr>
            </a:p>
          </p:txBody>
        </p:sp>
        <p:sp>
          <p:nvSpPr>
            <p:cNvPr id="568" name="Google Shape;568;p42"/>
            <p:cNvSpPr/>
            <p:nvPr/>
          </p:nvSpPr>
          <p:spPr>
            <a:xfrm>
              <a:off x="3159902" y="5429213"/>
              <a:ext cx="1143000" cy="474584"/>
            </a:xfrm>
            <a:custGeom>
              <a:rect b="b" l="l" r="r" t="t"/>
              <a:pathLst>
                <a:path extrusionOk="0" h="120000" w="120000">
                  <a:moveTo>
                    <a:pt x="0" y="0"/>
                  </a:moveTo>
                  <a:lnTo>
                    <a:pt x="120000" y="0"/>
                  </a:lnTo>
                  <a:lnTo>
                    <a:pt x="120000" y="120000"/>
                  </a:lnTo>
                  <a:lnTo>
                    <a:pt x="0" y="120000"/>
                  </a:lnTo>
                  <a:close/>
                </a:path>
                <a:path extrusionOk="0" fill="none" h="120000" w="120000">
                  <a:moveTo>
                    <a:pt x="46590" y="-3007"/>
                  </a:moveTo>
                  <a:lnTo>
                    <a:pt x="113160" y="-291562"/>
                  </a:lnTo>
                </a:path>
              </a:pathLst>
            </a:custGeom>
            <a:solidFill>
              <a:srgbClr val="C2D59B"/>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SRC Port</a:t>
              </a:r>
              <a:endParaRPr/>
            </a:p>
          </p:txBody>
        </p:sp>
      </p:grpSp>
      <p:grpSp>
        <p:nvGrpSpPr>
          <p:cNvPr id="569" name="Google Shape;569;p42"/>
          <p:cNvGrpSpPr/>
          <p:nvPr/>
        </p:nvGrpSpPr>
        <p:grpSpPr>
          <a:xfrm>
            <a:off x="4635476" y="2583997"/>
            <a:ext cx="949019" cy="1490776"/>
            <a:chOff x="2435087" y="3313275"/>
            <a:chExt cx="1265359" cy="1987701"/>
          </a:xfrm>
        </p:grpSpPr>
        <p:sp>
          <p:nvSpPr>
            <p:cNvPr id="570" name="Google Shape;570;p42"/>
            <p:cNvSpPr/>
            <p:nvPr/>
          </p:nvSpPr>
          <p:spPr>
            <a:xfrm>
              <a:off x="2435087" y="3313275"/>
              <a:ext cx="682487" cy="424063"/>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Calibri"/>
                <a:ea typeface="Calibri"/>
                <a:cs typeface="Calibri"/>
                <a:sym typeface="Calibri"/>
              </a:endParaRPr>
            </a:p>
          </p:txBody>
        </p:sp>
        <p:sp>
          <p:nvSpPr>
            <p:cNvPr id="571" name="Google Shape;571;p42"/>
            <p:cNvSpPr/>
            <p:nvPr/>
          </p:nvSpPr>
          <p:spPr>
            <a:xfrm>
              <a:off x="2557446" y="4826391"/>
              <a:ext cx="1143000" cy="474585"/>
            </a:xfrm>
            <a:custGeom>
              <a:rect b="b" l="l" r="r" t="t"/>
              <a:pathLst>
                <a:path extrusionOk="0" h="120000" w="120000">
                  <a:moveTo>
                    <a:pt x="0" y="0"/>
                  </a:moveTo>
                  <a:lnTo>
                    <a:pt x="120000" y="0"/>
                  </a:lnTo>
                  <a:lnTo>
                    <a:pt x="120000" y="120000"/>
                  </a:lnTo>
                  <a:lnTo>
                    <a:pt x="0" y="120000"/>
                  </a:lnTo>
                  <a:close/>
                </a:path>
                <a:path extrusionOk="0" fill="none" h="120000" w="120000">
                  <a:moveTo>
                    <a:pt x="57754" y="-5695"/>
                  </a:moveTo>
                  <a:lnTo>
                    <a:pt x="36912" y="-273192"/>
                  </a:lnTo>
                </a:path>
              </a:pathLst>
            </a:custGeom>
            <a:solidFill>
              <a:srgbClr val="C2D59B"/>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DST Port</a:t>
              </a:r>
              <a:endParaRPr/>
            </a:p>
          </p:txBody>
        </p:sp>
      </p:grpSp>
      <p:grpSp>
        <p:nvGrpSpPr>
          <p:cNvPr id="572" name="Google Shape;572;p42"/>
          <p:cNvGrpSpPr/>
          <p:nvPr/>
        </p:nvGrpSpPr>
        <p:grpSpPr>
          <a:xfrm>
            <a:off x="3892544" y="2926897"/>
            <a:ext cx="1169090" cy="1803463"/>
            <a:chOff x="5080904" y="3810000"/>
            <a:chExt cx="1558787" cy="2404617"/>
          </a:xfrm>
        </p:grpSpPr>
        <p:sp>
          <p:nvSpPr>
            <p:cNvPr id="573" name="Google Shape;573;p42"/>
            <p:cNvSpPr/>
            <p:nvPr/>
          </p:nvSpPr>
          <p:spPr>
            <a:xfrm>
              <a:off x="5450200" y="3810000"/>
              <a:ext cx="743639" cy="457200"/>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Calibri"/>
                <a:ea typeface="Calibri"/>
                <a:cs typeface="Calibri"/>
                <a:sym typeface="Calibri"/>
              </a:endParaRPr>
            </a:p>
          </p:txBody>
        </p:sp>
        <p:sp>
          <p:nvSpPr>
            <p:cNvPr id="574" name="Google Shape;574;p42"/>
            <p:cNvSpPr/>
            <p:nvPr/>
          </p:nvSpPr>
          <p:spPr>
            <a:xfrm>
              <a:off x="5080904" y="5528817"/>
              <a:ext cx="1558787" cy="685800"/>
            </a:xfrm>
            <a:custGeom>
              <a:rect b="b" l="l" r="r" t="t"/>
              <a:pathLst>
                <a:path extrusionOk="0" h="120000" w="120000">
                  <a:moveTo>
                    <a:pt x="0" y="0"/>
                  </a:moveTo>
                  <a:lnTo>
                    <a:pt x="120000" y="0"/>
                  </a:lnTo>
                  <a:lnTo>
                    <a:pt x="120000" y="120000"/>
                  </a:lnTo>
                  <a:lnTo>
                    <a:pt x="0" y="120000"/>
                  </a:lnTo>
                  <a:close/>
                </a:path>
                <a:path extrusionOk="0" fill="none" h="120000" w="120000">
                  <a:moveTo>
                    <a:pt x="69217" y="-1147"/>
                  </a:moveTo>
                  <a:lnTo>
                    <a:pt x="68778" y="-228492"/>
                  </a:lnTo>
                </a:path>
              </a:pathLst>
            </a:custGeom>
            <a:solidFill>
              <a:srgbClr val="C2D59B"/>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Checksum</a:t>
              </a:r>
              <a:endParaRPr/>
            </a:p>
          </p:txBody>
        </p:sp>
      </p:grpSp>
      <p:grpSp>
        <p:nvGrpSpPr>
          <p:cNvPr id="575" name="Google Shape;575;p42"/>
          <p:cNvGrpSpPr/>
          <p:nvPr/>
        </p:nvGrpSpPr>
        <p:grpSpPr>
          <a:xfrm>
            <a:off x="5238516" y="2583891"/>
            <a:ext cx="1568618" cy="1648997"/>
            <a:chOff x="5471641" y="3810000"/>
            <a:chExt cx="2091490" cy="2198662"/>
          </a:xfrm>
        </p:grpSpPr>
        <p:sp>
          <p:nvSpPr>
            <p:cNvPr id="576" name="Google Shape;576;p42"/>
            <p:cNvSpPr/>
            <p:nvPr/>
          </p:nvSpPr>
          <p:spPr>
            <a:xfrm>
              <a:off x="5471641" y="3810000"/>
              <a:ext cx="1410492" cy="457200"/>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Calibri"/>
                <a:ea typeface="Calibri"/>
                <a:cs typeface="Calibri"/>
                <a:sym typeface="Calibri"/>
              </a:endParaRPr>
            </a:p>
          </p:txBody>
        </p:sp>
        <p:sp>
          <p:nvSpPr>
            <p:cNvPr id="577" name="Google Shape;577;p42"/>
            <p:cNvSpPr/>
            <p:nvPr/>
          </p:nvSpPr>
          <p:spPr>
            <a:xfrm>
              <a:off x="6004344" y="5322862"/>
              <a:ext cx="1558787" cy="685800"/>
            </a:xfrm>
            <a:custGeom>
              <a:rect b="b" l="l" r="r" t="t"/>
              <a:pathLst>
                <a:path extrusionOk="0" h="120000" w="120000">
                  <a:moveTo>
                    <a:pt x="0" y="0"/>
                  </a:moveTo>
                  <a:lnTo>
                    <a:pt x="120000" y="0"/>
                  </a:lnTo>
                  <a:lnTo>
                    <a:pt x="120000" y="120000"/>
                  </a:lnTo>
                  <a:lnTo>
                    <a:pt x="0" y="120000"/>
                  </a:lnTo>
                  <a:close/>
                </a:path>
                <a:path extrusionOk="0" fill="none" h="120000" w="120000">
                  <a:moveTo>
                    <a:pt x="56940" y="6295"/>
                  </a:moveTo>
                  <a:lnTo>
                    <a:pt x="50771" y="-195004"/>
                  </a:lnTo>
                </a:path>
              </a:pathLst>
            </a:custGeom>
            <a:solidFill>
              <a:srgbClr val="C2D59B"/>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SEQ Number</a:t>
              </a:r>
              <a:endParaRPr/>
            </a:p>
          </p:txBody>
        </p:sp>
      </p:grpSp>
      <p:grpSp>
        <p:nvGrpSpPr>
          <p:cNvPr id="578" name="Google Shape;578;p42"/>
          <p:cNvGrpSpPr/>
          <p:nvPr/>
        </p:nvGrpSpPr>
        <p:grpSpPr>
          <a:xfrm>
            <a:off x="6296435" y="2581354"/>
            <a:ext cx="1514464" cy="1634656"/>
            <a:chOff x="3164188" y="3248918"/>
            <a:chExt cx="2019285" cy="2179541"/>
          </a:xfrm>
        </p:grpSpPr>
        <p:sp>
          <p:nvSpPr>
            <p:cNvPr id="579" name="Google Shape;579;p42"/>
            <p:cNvSpPr/>
            <p:nvPr/>
          </p:nvSpPr>
          <p:spPr>
            <a:xfrm>
              <a:off x="3164188" y="3248918"/>
              <a:ext cx="1520687" cy="457200"/>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Calibri"/>
                <a:ea typeface="Calibri"/>
                <a:cs typeface="Calibri"/>
                <a:sym typeface="Calibri"/>
              </a:endParaRPr>
            </a:p>
          </p:txBody>
        </p:sp>
        <p:sp>
          <p:nvSpPr>
            <p:cNvPr id="580" name="Google Shape;580;p42"/>
            <p:cNvSpPr/>
            <p:nvPr/>
          </p:nvSpPr>
          <p:spPr>
            <a:xfrm>
              <a:off x="4040473" y="4742659"/>
              <a:ext cx="1143000" cy="685800"/>
            </a:xfrm>
            <a:custGeom>
              <a:rect b="b" l="l" r="r" t="t"/>
              <a:pathLst>
                <a:path extrusionOk="0" h="120000" w="120000">
                  <a:moveTo>
                    <a:pt x="0" y="0"/>
                  </a:moveTo>
                  <a:lnTo>
                    <a:pt x="120000" y="0"/>
                  </a:lnTo>
                  <a:lnTo>
                    <a:pt x="120000" y="120000"/>
                  </a:lnTo>
                  <a:lnTo>
                    <a:pt x="0" y="120000"/>
                  </a:lnTo>
                  <a:close/>
                </a:path>
                <a:path extrusionOk="0" fill="none" h="120000" w="120000">
                  <a:moveTo>
                    <a:pt x="106870" y="-3007"/>
                  </a:moveTo>
                  <a:lnTo>
                    <a:pt x="69289" y="-219191"/>
                  </a:lnTo>
                </a:path>
              </a:pathLst>
            </a:custGeom>
            <a:solidFill>
              <a:srgbClr val="C2D59B"/>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ACK Number</a:t>
              </a:r>
              <a:endParaRPr/>
            </a:p>
          </p:txBody>
        </p:sp>
      </p:grpSp>
      <p:grpSp>
        <p:nvGrpSpPr>
          <p:cNvPr id="581" name="Google Shape;581;p42"/>
          <p:cNvGrpSpPr/>
          <p:nvPr/>
        </p:nvGrpSpPr>
        <p:grpSpPr>
          <a:xfrm>
            <a:off x="2059790" y="2928131"/>
            <a:ext cx="2043592" cy="1548895"/>
            <a:chOff x="1089215" y="4172766"/>
            <a:chExt cx="2724789" cy="2065193"/>
          </a:xfrm>
        </p:grpSpPr>
        <p:sp>
          <p:nvSpPr>
            <p:cNvPr id="582" name="Google Shape;582;p42"/>
            <p:cNvSpPr/>
            <p:nvPr/>
          </p:nvSpPr>
          <p:spPr>
            <a:xfrm>
              <a:off x="3131517" y="4172766"/>
              <a:ext cx="682487" cy="424063"/>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Calibri"/>
                <a:ea typeface="Calibri"/>
                <a:cs typeface="Calibri"/>
                <a:sym typeface="Calibri"/>
              </a:endParaRPr>
            </a:p>
          </p:txBody>
        </p:sp>
        <p:sp>
          <p:nvSpPr>
            <p:cNvPr id="583" name="Google Shape;583;p42"/>
            <p:cNvSpPr/>
            <p:nvPr/>
          </p:nvSpPr>
          <p:spPr>
            <a:xfrm>
              <a:off x="1089215" y="5763375"/>
              <a:ext cx="1143000" cy="474584"/>
            </a:xfrm>
            <a:custGeom>
              <a:rect b="b" l="l" r="r" t="t"/>
              <a:pathLst>
                <a:path extrusionOk="0" h="120000" w="120000">
                  <a:moveTo>
                    <a:pt x="0" y="0"/>
                  </a:moveTo>
                  <a:lnTo>
                    <a:pt x="120000" y="0"/>
                  </a:lnTo>
                  <a:lnTo>
                    <a:pt x="120000" y="120000"/>
                  </a:lnTo>
                  <a:lnTo>
                    <a:pt x="0" y="120000"/>
                  </a:lnTo>
                  <a:close/>
                </a:path>
                <a:path extrusionOk="0" fill="none" h="120000" w="120000">
                  <a:moveTo>
                    <a:pt x="106870" y="-3007"/>
                  </a:moveTo>
                  <a:lnTo>
                    <a:pt x="235950" y="-307693"/>
                  </a:lnTo>
                </a:path>
              </a:pathLst>
            </a:custGeom>
            <a:solidFill>
              <a:srgbClr val="C2D59B"/>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Window</a:t>
              </a:r>
              <a:endParaRPr/>
            </a:p>
          </p:txBody>
        </p:sp>
      </p:grpSp>
      <p:grpSp>
        <p:nvGrpSpPr>
          <p:cNvPr id="584" name="Google Shape;584;p42"/>
          <p:cNvGrpSpPr/>
          <p:nvPr/>
        </p:nvGrpSpPr>
        <p:grpSpPr>
          <a:xfrm>
            <a:off x="2231122" y="2931967"/>
            <a:ext cx="1308478" cy="1099958"/>
            <a:chOff x="2069367" y="4172766"/>
            <a:chExt cx="1744637" cy="1466611"/>
          </a:xfrm>
        </p:grpSpPr>
        <p:sp>
          <p:nvSpPr>
            <p:cNvPr id="585" name="Google Shape;585;p42"/>
            <p:cNvSpPr/>
            <p:nvPr/>
          </p:nvSpPr>
          <p:spPr>
            <a:xfrm>
              <a:off x="3488699" y="4172766"/>
              <a:ext cx="325305" cy="424063"/>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Calibri"/>
                <a:ea typeface="Calibri"/>
                <a:cs typeface="Calibri"/>
                <a:sym typeface="Calibri"/>
              </a:endParaRPr>
            </a:p>
          </p:txBody>
        </p:sp>
        <p:sp>
          <p:nvSpPr>
            <p:cNvPr id="586" name="Google Shape;586;p42"/>
            <p:cNvSpPr/>
            <p:nvPr/>
          </p:nvSpPr>
          <p:spPr>
            <a:xfrm>
              <a:off x="2069367" y="5199024"/>
              <a:ext cx="748946" cy="440353"/>
            </a:xfrm>
            <a:custGeom>
              <a:rect b="b" l="l" r="r" t="t"/>
              <a:pathLst>
                <a:path extrusionOk="0" h="120000" w="120000">
                  <a:moveTo>
                    <a:pt x="0" y="0"/>
                  </a:moveTo>
                  <a:lnTo>
                    <a:pt x="120000" y="0"/>
                  </a:lnTo>
                  <a:lnTo>
                    <a:pt x="120000" y="120000"/>
                  </a:lnTo>
                  <a:lnTo>
                    <a:pt x="0" y="120000"/>
                  </a:lnTo>
                  <a:close/>
                </a:path>
                <a:path extrusionOk="0" fill="none" h="120000" w="120000">
                  <a:moveTo>
                    <a:pt x="106870" y="-3007"/>
                  </a:moveTo>
                  <a:lnTo>
                    <a:pt x="230839" y="-184024"/>
                  </a:lnTo>
                </a:path>
              </a:pathLst>
            </a:custGeom>
            <a:solidFill>
              <a:srgbClr val="C2D59B"/>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Flags</a:t>
              </a:r>
              <a:endParaRPr/>
            </a:p>
          </p:txBody>
        </p:sp>
      </p:grpSp>
      <p:grpSp>
        <p:nvGrpSpPr>
          <p:cNvPr id="587" name="Google Shape;587;p42"/>
          <p:cNvGrpSpPr/>
          <p:nvPr/>
        </p:nvGrpSpPr>
        <p:grpSpPr>
          <a:xfrm>
            <a:off x="1281813" y="2935750"/>
            <a:ext cx="1929686" cy="1119662"/>
            <a:chOff x="1241090" y="4172766"/>
            <a:chExt cx="2572914" cy="1492883"/>
          </a:xfrm>
        </p:grpSpPr>
        <p:sp>
          <p:nvSpPr>
            <p:cNvPr id="588" name="Google Shape;588;p42"/>
            <p:cNvSpPr/>
            <p:nvPr/>
          </p:nvSpPr>
          <p:spPr>
            <a:xfrm>
              <a:off x="3488699" y="4172766"/>
              <a:ext cx="325305" cy="424063"/>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Calibri"/>
                <a:ea typeface="Calibri"/>
                <a:cs typeface="Calibri"/>
                <a:sym typeface="Calibri"/>
              </a:endParaRPr>
            </a:p>
          </p:txBody>
        </p:sp>
        <p:sp>
          <p:nvSpPr>
            <p:cNvPr id="589" name="Google Shape;589;p42"/>
            <p:cNvSpPr/>
            <p:nvPr/>
          </p:nvSpPr>
          <p:spPr>
            <a:xfrm>
              <a:off x="1241090" y="5191065"/>
              <a:ext cx="1037302" cy="474584"/>
            </a:xfrm>
            <a:custGeom>
              <a:rect b="b" l="l" r="r" t="t"/>
              <a:pathLst>
                <a:path extrusionOk="0" h="120000" w="120000">
                  <a:moveTo>
                    <a:pt x="0" y="0"/>
                  </a:moveTo>
                  <a:lnTo>
                    <a:pt x="120000" y="0"/>
                  </a:lnTo>
                  <a:lnTo>
                    <a:pt x="120000" y="120000"/>
                  </a:lnTo>
                  <a:lnTo>
                    <a:pt x="0" y="120000"/>
                  </a:lnTo>
                  <a:close/>
                </a:path>
                <a:path extrusionOk="0" fill="none" h="120000" w="120000">
                  <a:moveTo>
                    <a:pt x="106870" y="-3007"/>
                  </a:moveTo>
                  <a:lnTo>
                    <a:pt x="258503" y="-162516"/>
                  </a:lnTo>
                </a:path>
              </a:pathLst>
            </a:custGeom>
            <a:solidFill>
              <a:srgbClr val="C2D59B"/>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Options</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6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6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7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7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8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8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8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43"/>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SOME COMMON TCP PORTS</a:t>
            </a:r>
            <a:endParaRPr/>
          </a:p>
        </p:txBody>
      </p:sp>
      <p:sp>
        <p:nvSpPr>
          <p:cNvPr id="595" name="Google Shape;595;p43"/>
          <p:cNvSpPr txBox="1"/>
          <p:nvPr>
            <p:ph idx="1" type="body"/>
          </p:nvPr>
        </p:nvSpPr>
        <p:spPr>
          <a:xfrm>
            <a:off x="1138555" y="1033396"/>
            <a:ext cx="1958763" cy="3599325"/>
          </a:xfrm>
          <a:prstGeom prst="rect">
            <a:avLst/>
          </a:prstGeom>
          <a:noFill/>
          <a:ln>
            <a:noFill/>
          </a:ln>
        </p:spPr>
        <p:txBody>
          <a:bodyPr anchorCtr="0" anchor="t" bIns="0" lIns="0" spcFirstLastPara="1" rIns="0" wrap="square" tIns="0">
            <a:noAutofit/>
          </a:bodyPr>
          <a:lstStyle/>
          <a:p>
            <a:pPr indent="-107950" lvl="0" marL="0" rtl="0" algn="l">
              <a:lnSpc>
                <a:spcPct val="100000"/>
              </a:lnSpc>
              <a:spcBef>
                <a:spcPts val="0"/>
              </a:spcBef>
              <a:spcAft>
                <a:spcPts val="0"/>
              </a:spcAft>
              <a:buSzPts val="1700"/>
              <a:buFont typeface="Arial"/>
              <a:buChar char="•"/>
            </a:pPr>
            <a:r>
              <a:rPr b="0" i="0" lang="en-US" sz="1700">
                <a:solidFill>
                  <a:srgbClr val="000000"/>
                </a:solidFill>
                <a:latin typeface="Inter"/>
                <a:ea typeface="Inter"/>
                <a:cs typeface="Inter"/>
                <a:sym typeface="Inter"/>
              </a:rPr>
              <a:t>15 Netstat</a:t>
            </a:r>
            <a:endParaRPr sz="2000"/>
          </a:p>
          <a:p>
            <a:pPr indent="-107950" lvl="0" marL="0" rtl="0" algn="l">
              <a:lnSpc>
                <a:spcPct val="100000"/>
              </a:lnSpc>
              <a:spcBef>
                <a:spcPts val="0"/>
              </a:spcBef>
              <a:spcAft>
                <a:spcPts val="0"/>
              </a:spcAft>
              <a:buSzPts val="1700"/>
              <a:buFont typeface="Arial"/>
              <a:buChar char="•"/>
            </a:pPr>
            <a:r>
              <a:rPr b="0" i="0" lang="en-US" sz="1700">
                <a:solidFill>
                  <a:srgbClr val="000000"/>
                </a:solidFill>
                <a:latin typeface="Inter"/>
                <a:ea typeface="Inter"/>
                <a:cs typeface="Inter"/>
                <a:sym typeface="Inter"/>
              </a:rPr>
              <a:t>20/21 FTP</a:t>
            </a:r>
            <a:endParaRPr sz="2000"/>
          </a:p>
          <a:p>
            <a:pPr indent="-107950" lvl="0" marL="0" rtl="0" algn="l">
              <a:lnSpc>
                <a:spcPct val="100000"/>
              </a:lnSpc>
              <a:spcBef>
                <a:spcPts val="0"/>
              </a:spcBef>
              <a:spcAft>
                <a:spcPts val="0"/>
              </a:spcAft>
              <a:buSzPts val="1700"/>
              <a:buFont typeface="Arial"/>
              <a:buChar char="•"/>
            </a:pPr>
            <a:r>
              <a:rPr b="0" i="0" lang="en-US" sz="1700">
                <a:solidFill>
                  <a:srgbClr val="000000"/>
                </a:solidFill>
                <a:latin typeface="Inter"/>
                <a:ea typeface="Inter"/>
                <a:cs typeface="Inter"/>
                <a:sym typeface="Inter"/>
              </a:rPr>
              <a:t>22 SSH</a:t>
            </a:r>
            <a:endParaRPr sz="2000"/>
          </a:p>
          <a:p>
            <a:pPr indent="-107950" lvl="0" marL="0" rtl="0" algn="l">
              <a:lnSpc>
                <a:spcPct val="100000"/>
              </a:lnSpc>
              <a:spcBef>
                <a:spcPts val="0"/>
              </a:spcBef>
              <a:spcAft>
                <a:spcPts val="0"/>
              </a:spcAft>
              <a:buSzPts val="1700"/>
              <a:buFont typeface="Arial"/>
              <a:buChar char="•"/>
            </a:pPr>
            <a:r>
              <a:rPr b="0" i="0" lang="en-US" sz="1700">
                <a:solidFill>
                  <a:srgbClr val="000000"/>
                </a:solidFill>
                <a:latin typeface="Inter"/>
                <a:ea typeface="Inter"/>
                <a:cs typeface="Inter"/>
                <a:sym typeface="Inter"/>
              </a:rPr>
              <a:t>23 Telnet</a:t>
            </a:r>
            <a:endParaRPr sz="2000"/>
          </a:p>
          <a:p>
            <a:pPr indent="-107950" lvl="0" marL="0" rtl="0" algn="l">
              <a:lnSpc>
                <a:spcPct val="100000"/>
              </a:lnSpc>
              <a:spcBef>
                <a:spcPts val="0"/>
              </a:spcBef>
              <a:spcAft>
                <a:spcPts val="0"/>
              </a:spcAft>
              <a:buSzPts val="1700"/>
              <a:buFont typeface="Arial"/>
              <a:buChar char="•"/>
            </a:pPr>
            <a:r>
              <a:rPr b="0" i="0" lang="en-US" sz="1700">
                <a:solidFill>
                  <a:srgbClr val="000000"/>
                </a:solidFill>
                <a:latin typeface="Inter"/>
                <a:ea typeface="Inter"/>
                <a:cs typeface="Inter"/>
                <a:sym typeface="Inter"/>
              </a:rPr>
              <a:t>25 SMTP</a:t>
            </a:r>
            <a:endParaRPr sz="2000"/>
          </a:p>
          <a:p>
            <a:pPr indent="-107950" lvl="0" marL="0" rtl="0" algn="l">
              <a:lnSpc>
                <a:spcPct val="100000"/>
              </a:lnSpc>
              <a:spcBef>
                <a:spcPts val="0"/>
              </a:spcBef>
              <a:spcAft>
                <a:spcPts val="0"/>
              </a:spcAft>
              <a:buSzPts val="1700"/>
              <a:buFont typeface="Arial"/>
              <a:buChar char="•"/>
            </a:pPr>
            <a:r>
              <a:rPr b="0" i="0" lang="en-US" sz="1700">
                <a:solidFill>
                  <a:srgbClr val="000000"/>
                </a:solidFill>
                <a:latin typeface="Inter"/>
                <a:ea typeface="Inter"/>
                <a:cs typeface="Inter"/>
                <a:sym typeface="Inter"/>
              </a:rPr>
              <a:t>50/51 IPSec</a:t>
            </a:r>
            <a:endParaRPr b="0" i="0" sz="1700">
              <a:solidFill>
                <a:srgbClr val="000000"/>
              </a:solidFill>
              <a:latin typeface="Inter"/>
              <a:ea typeface="Inter"/>
              <a:cs typeface="Inter"/>
              <a:sym typeface="Inter"/>
            </a:endParaRPr>
          </a:p>
          <a:p>
            <a:pPr indent="-107950" lvl="0" marL="0" rtl="0" algn="l">
              <a:lnSpc>
                <a:spcPct val="100000"/>
              </a:lnSpc>
              <a:spcBef>
                <a:spcPts val="0"/>
              </a:spcBef>
              <a:spcAft>
                <a:spcPts val="0"/>
              </a:spcAft>
              <a:buSzPts val="1700"/>
              <a:buFont typeface="Arial"/>
              <a:buChar char="•"/>
            </a:pPr>
            <a:r>
              <a:rPr b="0" i="0" lang="en-US" sz="1700">
                <a:solidFill>
                  <a:srgbClr val="000000"/>
                </a:solidFill>
                <a:latin typeface="Inter"/>
                <a:ea typeface="Inter"/>
                <a:cs typeface="Inter"/>
                <a:sym typeface="Inter"/>
              </a:rPr>
              <a:t>53 DNS</a:t>
            </a:r>
            <a:endParaRPr sz="2000"/>
          </a:p>
          <a:p>
            <a:pPr indent="-107950" lvl="0" marL="0" rtl="0" algn="l">
              <a:lnSpc>
                <a:spcPct val="100000"/>
              </a:lnSpc>
              <a:spcBef>
                <a:spcPts val="0"/>
              </a:spcBef>
              <a:spcAft>
                <a:spcPts val="0"/>
              </a:spcAft>
              <a:buSzPts val="1700"/>
              <a:buFont typeface="Arial"/>
              <a:buChar char="•"/>
            </a:pPr>
            <a:r>
              <a:rPr b="0" i="0" lang="en-US" sz="1700">
                <a:solidFill>
                  <a:srgbClr val="000000"/>
                </a:solidFill>
                <a:latin typeface="Inter"/>
                <a:ea typeface="Inter"/>
                <a:cs typeface="Inter"/>
                <a:sym typeface="Inter"/>
              </a:rPr>
              <a:t>67/68 BOOTP</a:t>
            </a:r>
            <a:endParaRPr sz="2000"/>
          </a:p>
          <a:p>
            <a:pPr indent="-107950" lvl="0" marL="0" rtl="0" algn="l">
              <a:lnSpc>
                <a:spcPct val="100000"/>
              </a:lnSpc>
              <a:spcBef>
                <a:spcPts val="0"/>
              </a:spcBef>
              <a:spcAft>
                <a:spcPts val="0"/>
              </a:spcAft>
              <a:buSzPts val="1700"/>
              <a:buFont typeface="Arial"/>
              <a:buChar char="•"/>
            </a:pPr>
            <a:r>
              <a:rPr b="0" i="0" lang="en-US" sz="1700">
                <a:solidFill>
                  <a:srgbClr val="000000"/>
                </a:solidFill>
                <a:latin typeface="Inter"/>
                <a:ea typeface="Inter"/>
                <a:cs typeface="Inter"/>
                <a:sym typeface="Inter"/>
              </a:rPr>
              <a:t>69 TFTP</a:t>
            </a:r>
            <a:endParaRPr sz="2000"/>
          </a:p>
          <a:p>
            <a:pPr indent="-107950" lvl="0" marL="0" rtl="0" algn="l">
              <a:lnSpc>
                <a:spcPct val="100000"/>
              </a:lnSpc>
              <a:spcBef>
                <a:spcPts val="0"/>
              </a:spcBef>
              <a:spcAft>
                <a:spcPts val="0"/>
              </a:spcAft>
              <a:buSzPts val="1700"/>
              <a:buFont typeface="Arial"/>
              <a:buChar char="•"/>
            </a:pPr>
            <a:r>
              <a:rPr b="0" i="0" lang="en-US" sz="1700">
                <a:solidFill>
                  <a:srgbClr val="000000"/>
                </a:solidFill>
                <a:latin typeface="Inter"/>
                <a:ea typeface="Inter"/>
                <a:cs typeface="Inter"/>
                <a:sym typeface="Inter"/>
              </a:rPr>
              <a:t>79/49 TACACS+</a:t>
            </a:r>
            <a:endParaRPr sz="2000"/>
          </a:p>
          <a:p>
            <a:pPr indent="-107950" lvl="0" marL="0" rtl="0" algn="l">
              <a:lnSpc>
                <a:spcPct val="100000"/>
              </a:lnSpc>
              <a:spcBef>
                <a:spcPts val="0"/>
              </a:spcBef>
              <a:spcAft>
                <a:spcPts val="0"/>
              </a:spcAft>
              <a:buSzPts val="1700"/>
              <a:buFont typeface="Arial"/>
              <a:buChar char="•"/>
            </a:pPr>
            <a:r>
              <a:rPr b="0" i="0" lang="en-US" sz="1700">
                <a:solidFill>
                  <a:srgbClr val="000000"/>
                </a:solidFill>
                <a:latin typeface="Inter"/>
                <a:ea typeface="Inter"/>
                <a:cs typeface="Inter"/>
                <a:sym typeface="Inter"/>
              </a:rPr>
              <a:t>80 HTTP</a:t>
            </a:r>
            <a:endParaRPr sz="2000"/>
          </a:p>
          <a:p>
            <a:pPr indent="-107950" lvl="0" marL="0" rtl="0" algn="l">
              <a:lnSpc>
                <a:spcPct val="100000"/>
              </a:lnSpc>
              <a:spcBef>
                <a:spcPts val="0"/>
              </a:spcBef>
              <a:spcAft>
                <a:spcPts val="0"/>
              </a:spcAft>
              <a:buSzPts val="1700"/>
              <a:buFont typeface="Arial"/>
              <a:buChar char="•"/>
            </a:pPr>
            <a:r>
              <a:rPr b="0" i="0" lang="en-US" sz="1700">
                <a:solidFill>
                  <a:srgbClr val="000000"/>
                </a:solidFill>
                <a:latin typeface="Inter"/>
                <a:ea typeface="Inter"/>
                <a:cs typeface="Inter"/>
                <a:sym typeface="Inter"/>
              </a:rPr>
              <a:t>88 Kerberos</a:t>
            </a:r>
            <a:endParaRPr sz="2000"/>
          </a:p>
        </p:txBody>
      </p:sp>
      <p:sp>
        <p:nvSpPr>
          <p:cNvPr id="596" name="Google Shape;596;p43"/>
          <p:cNvSpPr txBox="1"/>
          <p:nvPr/>
        </p:nvSpPr>
        <p:spPr>
          <a:xfrm>
            <a:off x="3406986" y="1033396"/>
            <a:ext cx="1958763" cy="3599325"/>
          </a:xfrm>
          <a:prstGeom prst="rect">
            <a:avLst/>
          </a:prstGeom>
          <a:noFill/>
          <a:ln>
            <a:noFill/>
          </a:ln>
        </p:spPr>
        <p:txBody>
          <a:bodyPr anchorCtr="0" anchor="t" bIns="0" lIns="0" spcFirstLastPara="1" rIns="0" wrap="square" tIns="0">
            <a:noAutofit/>
          </a:bodyPr>
          <a:lstStyle/>
          <a:p>
            <a:pPr indent="-107950" lvl="0" marL="0" marR="0" rtl="0" algn="l">
              <a:lnSpc>
                <a:spcPct val="100000"/>
              </a:lnSpc>
              <a:spcBef>
                <a:spcPts val="0"/>
              </a:spcBef>
              <a:spcAft>
                <a:spcPts val="0"/>
              </a:spcAft>
              <a:buClr>
                <a:srgbClr val="A27E55"/>
              </a:buClr>
              <a:buSzPts val="1700"/>
              <a:buFont typeface="Arial"/>
              <a:buChar char="•"/>
            </a:pPr>
            <a:r>
              <a:rPr lang="en-US" sz="1700">
                <a:solidFill>
                  <a:srgbClr val="000000"/>
                </a:solidFill>
                <a:latin typeface="Inter"/>
                <a:ea typeface="Inter"/>
                <a:cs typeface="Inter"/>
                <a:sym typeface="Inter"/>
              </a:rPr>
              <a:t>110 POP3</a:t>
            </a:r>
            <a:endParaRPr sz="1300"/>
          </a:p>
          <a:p>
            <a:pPr indent="-107950" lvl="0" marL="0" marR="0" rtl="0" algn="l">
              <a:lnSpc>
                <a:spcPct val="100000"/>
              </a:lnSpc>
              <a:spcBef>
                <a:spcPts val="0"/>
              </a:spcBef>
              <a:spcAft>
                <a:spcPts val="0"/>
              </a:spcAft>
              <a:buClr>
                <a:srgbClr val="A27E55"/>
              </a:buClr>
              <a:buSzPts val="1700"/>
              <a:buFont typeface="Arial"/>
              <a:buChar char="•"/>
            </a:pPr>
            <a:r>
              <a:rPr lang="en-US" sz="1700">
                <a:solidFill>
                  <a:srgbClr val="000000"/>
                </a:solidFill>
                <a:latin typeface="Inter"/>
                <a:ea typeface="Inter"/>
                <a:cs typeface="Inter"/>
                <a:sym typeface="Inter"/>
              </a:rPr>
              <a:t>111 Port Map</a:t>
            </a:r>
            <a:endParaRPr sz="1300"/>
          </a:p>
          <a:p>
            <a:pPr indent="-107950" lvl="0" marL="0" marR="0" rtl="0" algn="l">
              <a:lnSpc>
                <a:spcPct val="100000"/>
              </a:lnSpc>
              <a:spcBef>
                <a:spcPts val="0"/>
              </a:spcBef>
              <a:spcAft>
                <a:spcPts val="0"/>
              </a:spcAft>
              <a:buClr>
                <a:srgbClr val="A27E55"/>
              </a:buClr>
              <a:buSzPts val="1700"/>
              <a:buFont typeface="Arial"/>
              <a:buChar char="•"/>
            </a:pPr>
            <a:r>
              <a:rPr lang="en-US" sz="1700">
                <a:solidFill>
                  <a:srgbClr val="000000"/>
                </a:solidFill>
                <a:latin typeface="Inter"/>
                <a:ea typeface="Inter"/>
                <a:cs typeface="Inter"/>
                <a:sym typeface="Inter"/>
              </a:rPr>
              <a:t>119 NNTP</a:t>
            </a:r>
            <a:endParaRPr sz="1300"/>
          </a:p>
          <a:p>
            <a:pPr indent="-107950" lvl="0" marL="0" marR="0" rtl="0" algn="l">
              <a:lnSpc>
                <a:spcPct val="100000"/>
              </a:lnSpc>
              <a:spcBef>
                <a:spcPts val="0"/>
              </a:spcBef>
              <a:spcAft>
                <a:spcPts val="0"/>
              </a:spcAft>
              <a:buClr>
                <a:srgbClr val="A27E55"/>
              </a:buClr>
              <a:buSzPts val="1700"/>
              <a:buFont typeface="Arial"/>
              <a:buChar char="•"/>
            </a:pPr>
            <a:r>
              <a:rPr lang="en-US" sz="1700">
                <a:solidFill>
                  <a:srgbClr val="000000"/>
                </a:solidFill>
                <a:latin typeface="Inter"/>
                <a:ea typeface="Inter"/>
                <a:cs typeface="Inter"/>
                <a:sym typeface="Inter"/>
              </a:rPr>
              <a:t>123 NTP</a:t>
            </a:r>
            <a:endParaRPr sz="1300"/>
          </a:p>
          <a:p>
            <a:pPr indent="-107950" lvl="0" marL="0" marR="0" rtl="0" algn="l">
              <a:lnSpc>
                <a:spcPct val="100000"/>
              </a:lnSpc>
              <a:spcBef>
                <a:spcPts val="0"/>
              </a:spcBef>
              <a:spcAft>
                <a:spcPts val="0"/>
              </a:spcAft>
              <a:buClr>
                <a:srgbClr val="A27E55"/>
              </a:buClr>
              <a:buSzPts val="1700"/>
              <a:buFont typeface="Arial"/>
              <a:buChar char="•"/>
            </a:pPr>
            <a:r>
              <a:rPr lang="en-US" sz="1700">
                <a:solidFill>
                  <a:srgbClr val="000000"/>
                </a:solidFill>
                <a:latin typeface="Inter"/>
                <a:ea typeface="Inter"/>
                <a:cs typeface="Inter"/>
                <a:sym typeface="Inter"/>
              </a:rPr>
              <a:t>137-139 NetBIOS</a:t>
            </a:r>
            <a:endParaRPr sz="1300"/>
          </a:p>
          <a:p>
            <a:pPr indent="-107950" lvl="0" marL="0" marR="0" rtl="0" algn="l">
              <a:lnSpc>
                <a:spcPct val="100000"/>
              </a:lnSpc>
              <a:spcBef>
                <a:spcPts val="0"/>
              </a:spcBef>
              <a:spcAft>
                <a:spcPts val="0"/>
              </a:spcAft>
              <a:buClr>
                <a:srgbClr val="A27E55"/>
              </a:buClr>
              <a:buSzPts val="1700"/>
              <a:buFont typeface="Arial"/>
              <a:buChar char="•"/>
            </a:pPr>
            <a:r>
              <a:rPr lang="en-US" sz="1700">
                <a:solidFill>
                  <a:srgbClr val="000000"/>
                </a:solidFill>
                <a:latin typeface="Inter"/>
                <a:ea typeface="Inter"/>
                <a:cs typeface="Inter"/>
                <a:sym typeface="Inter"/>
              </a:rPr>
              <a:t>143 IMAP</a:t>
            </a:r>
            <a:endParaRPr sz="1300"/>
          </a:p>
          <a:p>
            <a:pPr indent="-107950" lvl="0" marL="0" marR="0" rtl="0" algn="l">
              <a:lnSpc>
                <a:spcPct val="100000"/>
              </a:lnSpc>
              <a:spcBef>
                <a:spcPts val="0"/>
              </a:spcBef>
              <a:spcAft>
                <a:spcPts val="0"/>
              </a:spcAft>
              <a:buClr>
                <a:srgbClr val="A27E55"/>
              </a:buClr>
              <a:buSzPts val="1700"/>
              <a:buFont typeface="Arial"/>
              <a:buChar char="•"/>
            </a:pPr>
            <a:r>
              <a:rPr lang="en-US" sz="1700">
                <a:solidFill>
                  <a:srgbClr val="000000"/>
                </a:solidFill>
                <a:latin typeface="Inter"/>
                <a:ea typeface="Inter"/>
                <a:cs typeface="Inter"/>
                <a:sym typeface="Inter"/>
              </a:rPr>
              <a:t>161 SNMP</a:t>
            </a:r>
            <a:endParaRPr sz="1300"/>
          </a:p>
          <a:p>
            <a:pPr indent="-107950" lvl="0" marL="0" marR="0" rtl="0" algn="l">
              <a:lnSpc>
                <a:spcPct val="100000"/>
              </a:lnSpc>
              <a:spcBef>
                <a:spcPts val="0"/>
              </a:spcBef>
              <a:spcAft>
                <a:spcPts val="0"/>
              </a:spcAft>
              <a:buClr>
                <a:srgbClr val="A27E55"/>
              </a:buClr>
              <a:buSzPts val="1700"/>
              <a:buFont typeface="Arial"/>
              <a:buChar char="•"/>
            </a:pPr>
            <a:r>
              <a:rPr lang="en-US" sz="1700">
                <a:solidFill>
                  <a:srgbClr val="000000"/>
                </a:solidFill>
                <a:latin typeface="Inter"/>
                <a:ea typeface="Inter"/>
                <a:cs typeface="Inter"/>
                <a:sym typeface="Inter"/>
              </a:rPr>
              <a:t>389 LDAP</a:t>
            </a:r>
            <a:endParaRPr sz="1300"/>
          </a:p>
          <a:p>
            <a:pPr indent="-107950" lvl="0" marL="0" marR="0" rtl="0" algn="l">
              <a:lnSpc>
                <a:spcPct val="100000"/>
              </a:lnSpc>
              <a:spcBef>
                <a:spcPts val="0"/>
              </a:spcBef>
              <a:spcAft>
                <a:spcPts val="0"/>
              </a:spcAft>
              <a:buClr>
                <a:srgbClr val="A27E55"/>
              </a:buClr>
              <a:buSzPts val="1700"/>
              <a:buFont typeface="Arial"/>
              <a:buChar char="•"/>
            </a:pPr>
            <a:r>
              <a:rPr lang="en-US" sz="1700">
                <a:solidFill>
                  <a:srgbClr val="000000"/>
                </a:solidFill>
                <a:latin typeface="Inter"/>
                <a:ea typeface="Inter"/>
                <a:cs typeface="Inter"/>
                <a:sym typeface="Inter"/>
              </a:rPr>
              <a:t>443 SSL</a:t>
            </a:r>
            <a:endParaRPr sz="1300"/>
          </a:p>
          <a:p>
            <a:pPr indent="-107950" lvl="0" marL="0" marR="0" rtl="0" algn="l">
              <a:lnSpc>
                <a:spcPct val="100000"/>
              </a:lnSpc>
              <a:spcBef>
                <a:spcPts val="0"/>
              </a:spcBef>
              <a:spcAft>
                <a:spcPts val="0"/>
              </a:spcAft>
              <a:buClr>
                <a:srgbClr val="A27E55"/>
              </a:buClr>
              <a:buSzPts val="1700"/>
              <a:buFont typeface="Arial"/>
              <a:buChar char="•"/>
            </a:pPr>
            <a:r>
              <a:rPr lang="en-US" sz="1700">
                <a:solidFill>
                  <a:srgbClr val="000000"/>
                </a:solidFill>
                <a:latin typeface="Inter"/>
                <a:ea typeface="Inter"/>
                <a:cs typeface="Inter"/>
                <a:sym typeface="Inter"/>
              </a:rPr>
              <a:t>445 SMB</a:t>
            </a:r>
            <a:endParaRPr sz="1300"/>
          </a:p>
          <a:p>
            <a:pPr indent="-107950" lvl="0" marL="0" marR="0" rtl="0" algn="l">
              <a:lnSpc>
                <a:spcPct val="100000"/>
              </a:lnSpc>
              <a:spcBef>
                <a:spcPts val="0"/>
              </a:spcBef>
              <a:spcAft>
                <a:spcPts val="0"/>
              </a:spcAft>
              <a:buClr>
                <a:srgbClr val="A27E55"/>
              </a:buClr>
              <a:buSzPts val="1700"/>
              <a:buFont typeface="Arial"/>
              <a:buChar char="•"/>
            </a:pPr>
            <a:r>
              <a:rPr lang="en-US" sz="1700">
                <a:solidFill>
                  <a:srgbClr val="000000"/>
                </a:solidFill>
                <a:latin typeface="Inter"/>
                <a:ea typeface="Inter"/>
                <a:cs typeface="Inter"/>
                <a:sym typeface="Inter"/>
              </a:rPr>
              <a:t>500 IPSec/ISAKMP</a:t>
            </a:r>
            <a:endParaRPr sz="1300"/>
          </a:p>
          <a:p>
            <a:pPr indent="-107950" lvl="0" marL="0" marR="0" rtl="0" algn="l">
              <a:lnSpc>
                <a:spcPct val="100000"/>
              </a:lnSpc>
              <a:spcBef>
                <a:spcPts val="0"/>
              </a:spcBef>
              <a:spcAft>
                <a:spcPts val="0"/>
              </a:spcAft>
              <a:buClr>
                <a:srgbClr val="A27E55"/>
              </a:buClr>
              <a:buSzPts val="1700"/>
              <a:buFont typeface="Arial"/>
              <a:buChar char="•"/>
            </a:pPr>
            <a:r>
              <a:rPr lang="en-US" sz="1700">
                <a:solidFill>
                  <a:srgbClr val="000000"/>
                </a:solidFill>
                <a:latin typeface="Inter"/>
                <a:ea typeface="Inter"/>
                <a:cs typeface="Inter"/>
                <a:sym typeface="Inter"/>
              </a:rPr>
              <a:t>520 RIP</a:t>
            </a:r>
            <a:endParaRPr sz="1300"/>
          </a:p>
        </p:txBody>
      </p:sp>
      <p:sp>
        <p:nvSpPr>
          <p:cNvPr id="597" name="Google Shape;597;p43"/>
          <p:cNvSpPr txBox="1"/>
          <p:nvPr/>
        </p:nvSpPr>
        <p:spPr>
          <a:xfrm>
            <a:off x="5855546" y="1033397"/>
            <a:ext cx="1958763" cy="3599325"/>
          </a:xfrm>
          <a:prstGeom prst="rect">
            <a:avLst/>
          </a:prstGeom>
          <a:noFill/>
          <a:ln>
            <a:noFill/>
          </a:ln>
        </p:spPr>
        <p:txBody>
          <a:bodyPr anchorCtr="0" anchor="t" bIns="0" lIns="0" spcFirstLastPara="1" rIns="0" wrap="square" tIns="0">
            <a:noAutofit/>
          </a:bodyPr>
          <a:lstStyle/>
          <a:p>
            <a:pPr indent="-107950" lvl="0" marL="0" marR="0" rtl="0" algn="l">
              <a:lnSpc>
                <a:spcPct val="100000"/>
              </a:lnSpc>
              <a:spcBef>
                <a:spcPts val="0"/>
              </a:spcBef>
              <a:spcAft>
                <a:spcPts val="0"/>
              </a:spcAft>
              <a:buClr>
                <a:srgbClr val="A27E55"/>
              </a:buClr>
              <a:buSzPts val="1700"/>
              <a:buFont typeface="Arial"/>
              <a:buChar char="•"/>
            </a:pPr>
            <a:r>
              <a:rPr lang="en-US" sz="1700">
                <a:solidFill>
                  <a:srgbClr val="000000"/>
                </a:solidFill>
                <a:latin typeface="Inter"/>
                <a:ea typeface="Inter"/>
                <a:cs typeface="Inter"/>
                <a:sym typeface="Inter"/>
              </a:rPr>
              <a:t>546/547 DHCP</a:t>
            </a:r>
            <a:endParaRPr sz="1300"/>
          </a:p>
          <a:p>
            <a:pPr indent="-107950" lvl="0" marL="0" marR="0" rtl="0" algn="l">
              <a:lnSpc>
                <a:spcPct val="100000"/>
              </a:lnSpc>
              <a:spcBef>
                <a:spcPts val="0"/>
              </a:spcBef>
              <a:spcAft>
                <a:spcPts val="0"/>
              </a:spcAft>
              <a:buClr>
                <a:srgbClr val="A27E55"/>
              </a:buClr>
              <a:buSzPts val="1700"/>
              <a:buFont typeface="Arial"/>
              <a:buChar char="•"/>
            </a:pPr>
            <a:r>
              <a:rPr lang="en-US" sz="1700">
                <a:solidFill>
                  <a:srgbClr val="000000"/>
                </a:solidFill>
                <a:latin typeface="Inter"/>
                <a:ea typeface="Inter"/>
                <a:cs typeface="Inter"/>
                <a:sym typeface="Inter"/>
              </a:rPr>
              <a:t>636 SLDAP</a:t>
            </a:r>
            <a:endParaRPr sz="1300"/>
          </a:p>
          <a:p>
            <a:pPr indent="-107950" lvl="0" marL="0" marR="0" rtl="0" algn="l">
              <a:lnSpc>
                <a:spcPct val="100000"/>
              </a:lnSpc>
              <a:spcBef>
                <a:spcPts val="0"/>
              </a:spcBef>
              <a:spcAft>
                <a:spcPts val="0"/>
              </a:spcAft>
              <a:buClr>
                <a:srgbClr val="A27E55"/>
              </a:buClr>
              <a:buSzPts val="1700"/>
              <a:buFont typeface="Arial"/>
              <a:buChar char="•"/>
            </a:pPr>
            <a:r>
              <a:rPr lang="en-US" sz="1700">
                <a:solidFill>
                  <a:srgbClr val="000000"/>
                </a:solidFill>
                <a:latin typeface="Inter"/>
                <a:ea typeface="Inter"/>
                <a:cs typeface="Inter"/>
                <a:sym typeface="Inter"/>
              </a:rPr>
              <a:t>1512 WINS</a:t>
            </a:r>
            <a:endParaRPr sz="1300"/>
          </a:p>
          <a:p>
            <a:pPr indent="-107950" lvl="0" marL="0" marR="0" rtl="0" algn="l">
              <a:lnSpc>
                <a:spcPct val="100000"/>
              </a:lnSpc>
              <a:spcBef>
                <a:spcPts val="0"/>
              </a:spcBef>
              <a:spcAft>
                <a:spcPts val="0"/>
              </a:spcAft>
              <a:buClr>
                <a:srgbClr val="A27E55"/>
              </a:buClr>
              <a:buSzPts val="1700"/>
              <a:buFont typeface="Arial"/>
              <a:buChar char="•"/>
            </a:pPr>
            <a:r>
              <a:rPr lang="en-US" sz="1700">
                <a:solidFill>
                  <a:srgbClr val="000000"/>
                </a:solidFill>
                <a:latin typeface="Inter"/>
                <a:ea typeface="Inter"/>
                <a:cs typeface="Inter"/>
                <a:sym typeface="Inter"/>
              </a:rPr>
              <a:t>1701 L2TP</a:t>
            </a:r>
            <a:endParaRPr sz="1300"/>
          </a:p>
          <a:p>
            <a:pPr indent="-107950" lvl="0" marL="0" marR="0" rtl="0" algn="l">
              <a:lnSpc>
                <a:spcPct val="100000"/>
              </a:lnSpc>
              <a:spcBef>
                <a:spcPts val="0"/>
              </a:spcBef>
              <a:spcAft>
                <a:spcPts val="0"/>
              </a:spcAft>
              <a:buClr>
                <a:srgbClr val="A27E55"/>
              </a:buClr>
              <a:buSzPts val="1700"/>
              <a:buFont typeface="Arial"/>
              <a:buChar char="•"/>
            </a:pPr>
            <a:r>
              <a:rPr lang="en-US" sz="1700">
                <a:solidFill>
                  <a:srgbClr val="000000"/>
                </a:solidFill>
                <a:latin typeface="Inter"/>
                <a:ea typeface="Inter"/>
                <a:cs typeface="Inter"/>
                <a:sym typeface="Inter"/>
              </a:rPr>
              <a:t>1720 323</a:t>
            </a:r>
            <a:endParaRPr sz="1300"/>
          </a:p>
          <a:p>
            <a:pPr indent="-107950" lvl="0" marL="0" marR="0" rtl="0" algn="l">
              <a:lnSpc>
                <a:spcPct val="100000"/>
              </a:lnSpc>
              <a:spcBef>
                <a:spcPts val="0"/>
              </a:spcBef>
              <a:spcAft>
                <a:spcPts val="0"/>
              </a:spcAft>
              <a:buClr>
                <a:srgbClr val="A27E55"/>
              </a:buClr>
              <a:buSzPts val="1700"/>
              <a:buFont typeface="Arial"/>
              <a:buChar char="•"/>
            </a:pPr>
            <a:r>
              <a:rPr lang="en-US" sz="1700">
                <a:solidFill>
                  <a:srgbClr val="000000"/>
                </a:solidFill>
                <a:latin typeface="Inter"/>
                <a:ea typeface="Inter"/>
                <a:cs typeface="Inter"/>
                <a:sym typeface="Inter"/>
              </a:rPr>
              <a:t>1723 PPTP</a:t>
            </a:r>
            <a:endParaRPr sz="1300"/>
          </a:p>
          <a:p>
            <a:pPr indent="-107950" lvl="0" marL="0" marR="0" rtl="0" algn="l">
              <a:lnSpc>
                <a:spcPct val="100000"/>
              </a:lnSpc>
              <a:spcBef>
                <a:spcPts val="0"/>
              </a:spcBef>
              <a:spcAft>
                <a:spcPts val="0"/>
              </a:spcAft>
              <a:buClr>
                <a:srgbClr val="A27E55"/>
              </a:buClr>
              <a:buSzPts val="1700"/>
              <a:buFont typeface="Arial"/>
              <a:buChar char="•"/>
            </a:pPr>
            <a:r>
              <a:rPr lang="en-US" sz="1700">
                <a:solidFill>
                  <a:srgbClr val="000000"/>
                </a:solidFill>
                <a:latin typeface="Inter"/>
                <a:ea typeface="Inter"/>
                <a:cs typeface="Inter"/>
                <a:sym typeface="Inter"/>
              </a:rPr>
              <a:t>1812/13 RADIUS</a:t>
            </a:r>
            <a:endParaRPr sz="1300"/>
          </a:p>
          <a:p>
            <a:pPr indent="-107950" lvl="0" marL="0" marR="0" rtl="0" algn="l">
              <a:lnSpc>
                <a:spcPct val="100000"/>
              </a:lnSpc>
              <a:spcBef>
                <a:spcPts val="0"/>
              </a:spcBef>
              <a:spcAft>
                <a:spcPts val="0"/>
              </a:spcAft>
              <a:buClr>
                <a:srgbClr val="A27E55"/>
              </a:buClr>
              <a:buSzPts val="1700"/>
              <a:buFont typeface="Arial"/>
              <a:buChar char="•"/>
            </a:pPr>
            <a:r>
              <a:rPr lang="en-US" sz="1700">
                <a:solidFill>
                  <a:srgbClr val="000000"/>
                </a:solidFill>
                <a:latin typeface="Inter"/>
                <a:ea typeface="Inter"/>
                <a:cs typeface="Inter"/>
                <a:sym typeface="Inter"/>
              </a:rPr>
              <a:t>3389 RDP</a:t>
            </a:r>
            <a:endParaRPr sz="1300"/>
          </a:p>
          <a:p>
            <a:pPr indent="-107950" lvl="0" marL="0" marR="0" rtl="0" algn="l">
              <a:lnSpc>
                <a:spcPct val="100000"/>
              </a:lnSpc>
              <a:spcBef>
                <a:spcPts val="0"/>
              </a:spcBef>
              <a:spcAft>
                <a:spcPts val="0"/>
              </a:spcAft>
              <a:buClr>
                <a:srgbClr val="A27E55"/>
              </a:buClr>
              <a:buSzPts val="1700"/>
              <a:buFont typeface="Arial"/>
              <a:buChar char="•"/>
            </a:pPr>
            <a:r>
              <a:rPr lang="en-US" sz="1700">
                <a:solidFill>
                  <a:srgbClr val="000000"/>
                </a:solidFill>
                <a:latin typeface="Inter"/>
                <a:ea typeface="Inter"/>
                <a:cs typeface="Inter"/>
                <a:sym typeface="Inter"/>
              </a:rPr>
              <a:t>5004/5005 RTP</a:t>
            </a:r>
            <a:endParaRPr sz="1300"/>
          </a:p>
          <a:p>
            <a:pPr indent="-107950" lvl="0" marL="0" marR="0" rtl="0" algn="l">
              <a:lnSpc>
                <a:spcPct val="100000"/>
              </a:lnSpc>
              <a:spcBef>
                <a:spcPts val="0"/>
              </a:spcBef>
              <a:spcAft>
                <a:spcPts val="0"/>
              </a:spcAft>
              <a:buClr>
                <a:srgbClr val="A27E55"/>
              </a:buClr>
              <a:buSzPts val="1700"/>
              <a:buFont typeface="Arial"/>
              <a:buChar char="•"/>
            </a:pPr>
            <a:r>
              <a:rPr lang="en-US" sz="1700">
                <a:solidFill>
                  <a:srgbClr val="000000"/>
                </a:solidFill>
                <a:latin typeface="Inter"/>
                <a:ea typeface="Inter"/>
                <a:cs typeface="Inter"/>
                <a:sym typeface="Inter"/>
              </a:rPr>
              <a:t>5060/5061 SIP</a:t>
            </a:r>
            <a:endParaRPr sz="1300"/>
          </a:p>
          <a:p>
            <a:pPr indent="0" lvl="0" marL="0" marR="0" rtl="0" algn="l">
              <a:lnSpc>
                <a:spcPct val="102857"/>
              </a:lnSpc>
              <a:spcBef>
                <a:spcPts val="0"/>
              </a:spcBef>
              <a:spcAft>
                <a:spcPts val="0"/>
              </a:spcAft>
              <a:buClr>
                <a:srgbClr val="A27E55"/>
              </a:buClr>
              <a:buSzPts val="2100"/>
              <a:buFont typeface="Noto Sans Symbols"/>
              <a:buNone/>
            </a:pPr>
            <a:r>
              <a:t/>
            </a:r>
            <a:endParaRPr sz="2000">
              <a:solidFill>
                <a:srgbClr val="6E6E6E"/>
              </a:solidFill>
              <a:latin typeface="Helvetica Neue"/>
              <a:ea typeface="Helvetica Neue"/>
              <a:cs typeface="Helvetica Neue"/>
              <a:sym typeface="Helvetica Neue"/>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44"/>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2800"/>
              <a:buFont typeface="Rockwell"/>
              <a:buNone/>
            </a:pPr>
            <a:r>
              <a:rPr lang="en-US" sz="2800"/>
              <a:t>HOW DOES TCP WORK? </a:t>
            </a:r>
            <a:r>
              <a:rPr lang="en-US" sz="2400"/>
              <a:t>(3 WAY HANDSHAKE)</a:t>
            </a:r>
            <a:endParaRPr sz="2800"/>
          </a:p>
        </p:txBody>
      </p:sp>
      <p:pic>
        <p:nvPicPr>
          <p:cNvPr id="603" name="Google Shape;603;p44"/>
          <p:cNvPicPr preferRelativeResize="0"/>
          <p:nvPr>
            <p:ph idx="1" type="body"/>
          </p:nvPr>
        </p:nvPicPr>
        <p:blipFill rotWithShape="1">
          <a:blip r:embed="rId3">
            <a:alphaModFix/>
          </a:blip>
          <a:srcRect b="0" l="0" r="0" t="0"/>
          <a:stretch/>
        </p:blipFill>
        <p:spPr>
          <a:xfrm>
            <a:off x="1476762" y="1051941"/>
            <a:ext cx="6190476" cy="356190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5"/>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SO, WHAT CAN GO WRONG?</a:t>
            </a:r>
            <a:endParaRPr/>
          </a:p>
        </p:txBody>
      </p:sp>
      <p:sp>
        <p:nvSpPr>
          <p:cNvPr id="609" name="Google Shape;609;p45"/>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342900" lvl="0" marL="342900" rtl="0" algn="l">
              <a:lnSpc>
                <a:spcPct val="102857"/>
              </a:lnSpc>
              <a:spcBef>
                <a:spcPts val="0"/>
              </a:spcBef>
              <a:spcAft>
                <a:spcPts val="0"/>
              </a:spcAft>
              <a:buClr>
                <a:schemeClr val="dk1"/>
              </a:buClr>
              <a:buSzPts val="2100"/>
              <a:buFont typeface="Helvetica Neue"/>
              <a:buChar char="-"/>
            </a:pPr>
            <a:r>
              <a:rPr lang="en-US">
                <a:solidFill>
                  <a:schemeClr val="dk1"/>
                </a:solidFill>
              </a:rPr>
              <a:t>Distributed denial of service</a:t>
            </a:r>
            <a:endParaRPr>
              <a:solidFill>
                <a:schemeClr val="dk1"/>
              </a:solidFill>
            </a:endParaRPr>
          </a:p>
          <a:p>
            <a:pPr indent="-342900" lvl="0" marL="342900" rtl="0" algn="l">
              <a:lnSpc>
                <a:spcPct val="102857"/>
              </a:lnSpc>
              <a:spcBef>
                <a:spcPts val="900"/>
              </a:spcBef>
              <a:spcAft>
                <a:spcPts val="0"/>
              </a:spcAft>
              <a:buClr>
                <a:schemeClr val="dk1"/>
              </a:buClr>
              <a:buSzPts val="2100"/>
              <a:buFont typeface="Helvetica Neue"/>
              <a:buChar char="-"/>
            </a:pPr>
            <a:r>
              <a:rPr lang="en-US">
                <a:solidFill>
                  <a:schemeClr val="dk1"/>
                </a:solidFill>
              </a:rPr>
              <a:t>Port scanning</a:t>
            </a:r>
            <a:endParaRPr>
              <a:solidFill>
                <a:schemeClr val="dk1"/>
              </a:solidFill>
            </a:endParaRPr>
          </a:p>
          <a:p>
            <a:pPr indent="-342900" lvl="0" marL="342900" rtl="0" algn="l">
              <a:lnSpc>
                <a:spcPct val="102857"/>
              </a:lnSpc>
              <a:spcBef>
                <a:spcPts val="900"/>
              </a:spcBef>
              <a:spcAft>
                <a:spcPts val="0"/>
              </a:spcAft>
              <a:buClr>
                <a:schemeClr val="dk1"/>
              </a:buClr>
              <a:buSzPts val="2100"/>
              <a:buFont typeface="Helvetica Neue"/>
              <a:buChar char="-"/>
            </a:pPr>
            <a:r>
              <a:rPr lang="en-US">
                <a:solidFill>
                  <a:schemeClr val="dk1"/>
                </a:solidFill>
              </a:rPr>
              <a:t>Interception</a:t>
            </a:r>
            <a:endParaRPr>
              <a:solidFill>
                <a:schemeClr val="dk1"/>
              </a:solidFill>
            </a:endParaRPr>
          </a:p>
          <a:p>
            <a:pPr indent="-342900" lvl="0" marL="342900" rtl="0" algn="l">
              <a:lnSpc>
                <a:spcPct val="102857"/>
              </a:lnSpc>
              <a:spcBef>
                <a:spcPts val="900"/>
              </a:spcBef>
              <a:spcAft>
                <a:spcPts val="0"/>
              </a:spcAft>
              <a:buClr>
                <a:schemeClr val="dk1"/>
              </a:buClr>
              <a:buSzPts val="2100"/>
              <a:buFont typeface="Helvetica Neue"/>
              <a:buChar char="-"/>
            </a:pPr>
            <a:r>
              <a:rPr lang="en-US">
                <a:solidFill>
                  <a:schemeClr val="dk1"/>
                </a:solidFill>
              </a:rPr>
              <a:t>Replay</a:t>
            </a:r>
            <a:endParaRPr>
              <a:solidFill>
                <a:schemeClr val="dk1"/>
              </a:solidFill>
            </a:endParaRPr>
          </a:p>
          <a:p>
            <a:pPr indent="-342900" lvl="0" marL="342900" rtl="0" algn="l">
              <a:lnSpc>
                <a:spcPct val="102857"/>
              </a:lnSpc>
              <a:spcBef>
                <a:spcPts val="900"/>
              </a:spcBef>
              <a:spcAft>
                <a:spcPts val="0"/>
              </a:spcAft>
              <a:buClr>
                <a:schemeClr val="dk1"/>
              </a:buClr>
              <a:buSzPts val="2100"/>
              <a:buFont typeface="Helvetica Neue"/>
              <a:buChar char="-"/>
            </a:pPr>
            <a:r>
              <a:rPr lang="en-US">
                <a:solidFill>
                  <a:schemeClr val="dk1"/>
                </a:solidFill>
              </a:rPr>
              <a:t>Spoofing/Masquerading</a:t>
            </a:r>
            <a:endParaRPr>
              <a:solidFill>
                <a:schemeClr val="dk1"/>
              </a:solidFill>
            </a:endParaRPr>
          </a:p>
          <a:p>
            <a:pPr indent="-342900" lvl="0" marL="342900" rtl="0" algn="l">
              <a:lnSpc>
                <a:spcPct val="102857"/>
              </a:lnSpc>
              <a:spcBef>
                <a:spcPts val="900"/>
              </a:spcBef>
              <a:spcAft>
                <a:spcPts val="0"/>
              </a:spcAft>
              <a:buClr>
                <a:schemeClr val="dk1"/>
              </a:buClr>
              <a:buSzPts val="2100"/>
              <a:buFont typeface="Helvetica Neue"/>
              <a:buChar char="-"/>
            </a:pPr>
            <a:r>
              <a:rPr lang="en-US">
                <a:solidFill>
                  <a:schemeClr val="dk1"/>
                </a:solidFill>
              </a:rPr>
              <a:t>Hijacking</a:t>
            </a:r>
            <a:endParaRPr>
              <a:solidFill>
                <a:schemeClr val="dk1"/>
              </a:solidFill>
            </a:endParaRPr>
          </a:p>
          <a:p>
            <a:pPr indent="-209550" lvl="0" marL="342900" rtl="0" algn="l">
              <a:lnSpc>
                <a:spcPct val="102857"/>
              </a:lnSpc>
              <a:spcBef>
                <a:spcPts val="900"/>
              </a:spcBef>
              <a:spcAft>
                <a:spcPts val="0"/>
              </a:spcAft>
              <a:buSzPts val="2100"/>
              <a:buFont typeface="Helvetica Neue"/>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46"/>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HOW TO WE IMPROVE THIS?</a:t>
            </a:r>
            <a:endParaRPr/>
          </a:p>
        </p:txBody>
      </p:sp>
      <p:sp>
        <p:nvSpPr>
          <p:cNvPr id="615" name="Google Shape;615;p46"/>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355600" lvl="0" marL="457200" rtl="0" algn="l">
              <a:lnSpc>
                <a:spcPct val="100000"/>
              </a:lnSpc>
              <a:spcBef>
                <a:spcPts val="0"/>
              </a:spcBef>
              <a:spcAft>
                <a:spcPts val="0"/>
              </a:spcAft>
              <a:buClr>
                <a:schemeClr val="dk1"/>
              </a:buClr>
              <a:buSzPts val="2000"/>
              <a:buChar char="●"/>
            </a:pPr>
            <a:r>
              <a:rPr lang="en-US" sz="2000">
                <a:solidFill>
                  <a:schemeClr val="dk1"/>
                </a:solidFill>
              </a:rPr>
              <a:t>Remove non-essential services</a:t>
            </a:r>
            <a:endParaRPr sz="2000">
              <a:solidFill>
                <a:schemeClr val="dk1"/>
              </a:solidFill>
            </a:endParaRPr>
          </a:p>
          <a:p>
            <a:pPr indent="-336550" lvl="1" marL="914400" rtl="0" algn="l">
              <a:lnSpc>
                <a:spcPct val="100000"/>
              </a:lnSpc>
              <a:spcBef>
                <a:spcPts val="0"/>
              </a:spcBef>
              <a:spcAft>
                <a:spcPts val="0"/>
              </a:spcAft>
              <a:buClr>
                <a:schemeClr val="dk1"/>
              </a:buClr>
              <a:buSzPts val="1700"/>
              <a:buChar char="○"/>
            </a:pPr>
            <a:r>
              <a:rPr lang="en-US" sz="1700">
                <a:solidFill>
                  <a:schemeClr val="dk1"/>
                </a:solidFill>
              </a:rPr>
              <a:t>See netstat</a:t>
            </a:r>
            <a:endParaRPr sz="1700">
              <a:solidFill>
                <a:schemeClr val="dk1"/>
              </a:solidFill>
            </a:endParaRPr>
          </a:p>
          <a:p>
            <a:pPr indent="-355600" lvl="0" marL="457200" rtl="0" algn="l">
              <a:lnSpc>
                <a:spcPct val="100000"/>
              </a:lnSpc>
              <a:spcBef>
                <a:spcPts val="0"/>
              </a:spcBef>
              <a:spcAft>
                <a:spcPts val="0"/>
              </a:spcAft>
              <a:buClr>
                <a:schemeClr val="dk1"/>
              </a:buClr>
              <a:buSzPts val="2000"/>
              <a:buChar char="●"/>
            </a:pPr>
            <a:r>
              <a:rPr lang="en-US" sz="2000">
                <a:solidFill>
                  <a:schemeClr val="dk1"/>
                </a:solidFill>
              </a:rPr>
              <a:t>Keep systems updated</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US" sz="2000">
                <a:solidFill>
                  <a:schemeClr val="dk1"/>
                </a:solidFill>
              </a:rPr>
              <a:t>Use a firewall</a:t>
            </a:r>
            <a:endParaRPr sz="2000">
              <a:solidFill>
                <a:schemeClr val="dk1"/>
              </a:solidFill>
            </a:endParaRPr>
          </a:p>
          <a:p>
            <a:pPr indent="-336550" lvl="1" marL="914400" rtl="0" algn="l">
              <a:lnSpc>
                <a:spcPct val="100000"/>
              </a:lnSpc>
              <a:spcBef>
                <a:spcPts val="0"/>
              </a:spcBef>
              <a:spcAft>
                <a:spcPts val="0"/>
              </a:spcAft>
              <a:buClr>
                <a:schemeClr val="dk1"/>
              </a:buClr>
              <a:buSzPts val="1700"/>
              <a:buChar char="○"/>
            </a:pPr>
            <a:r>
              <a:rPr lang="en-US" sz="1700">
                <a:solidFill>
                  <a:schemeClr val="dk1"/>
                </a:solidFill>
              </a:rPr>
              <a:t>Packet filtering, Stateful packet inspection, Deep packet inspection</a:t>
            </a:r>
            <a:endParaRPr sz="1700">
              <a:solidFill>
                <a:schemeClr val="dk1"/>
              </a:solidFill>
            </a:endParaRPr>
          </a:p>
          <a:p>
            <a:pPr indent="-355600" lvl="0" marL="457200" rtl="0" algn="l">
              <a:lnSpc>
                <a:spcPct val="100000"/>
              </a:lnSpc>
              <a:spcBef>
                <a:spcPts val="0"/>
              </a:spcBef>
              <a:spcAft>
                <a:spcPts val="0"/>
              </a:spcAft>
              <a:buClr>
                <a:schemeClr val="dk1"/>
              </a:buClr>
              <a:buSzPts val="2000"/>
              <a:buChar char="●"/>
            </a:pPr>
            <a:r>
              <a:rPr lang="en-US" sz="2000">
                <a:solidFill>
                  <a:schemeClr val="dk1"/>
                </a:solidFill>
              </a:rPr>
              <a:t>Use a Proxy</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US" sz="2000">
                <a:solidFill>
                  <a:schemeClr val="dk1"/>
                </a:solidFill>
              </a:rPr>
              <a:t>Use a DMZ</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US" sz="2000">
                <a:solidFill>
                  <a:schemeClr val="dk1"/>
                </a:solidFill>
              </a:rPr>
              <a:t>Install Intrusion Detection System</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US" sz="2000">
                <a:solidFill>
                  <a:schemeClr val="dk1"/>
                </a:solidFill>
              </a:rPr>
              <a:t>Use VPN</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t/>
            </a:r>
            <a:endParaRPr sz="20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47"/>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FIREWALLS</a:t>
            </a:r>
            <a:endParaRPr/>
          </a:p>
        </p:txBody>
      </p:sp>
      <p:sp>
        <p:nvSpPr>
          <p:cNvPr id="621" name="Google Shape;621;p47"/>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sz="2000">
                <a:solidFill>
                  <a:schemeClr val="dk1"/>
                </a:solidFill>
              </a:rPr>
              <a:t>A firewall is a device that filters network traffic (packets):</a:t>
            </a:r>
            <a:endParaRPr sz="2000">
              <a:solidFill>
                <a:schemeClr val="dk1"/>
              </a:solidFill>
            </a:endParaRPr>
          </a:p>
          <a:p>
            <a:pPr indent="0" lvl="0" marL="0" rtl="0" algn="l">
              <a:lnSpc>
                <a:spcPct val="102857"/>
              </a:lnSpc>
              <a:spcBef>
                <a:spcPts val="900"/>
              </a:spcBef>
              <a:spcAft>
                <a:spcPts val="0"/>
              </a:spcAft>
              <a:buSzPts val="2100"/>
              <a:buNone/>
            </a:pPr>
            <a:r>
              <a:rPr lang="en-US" sz="2000">
                <a:solidFill>
                  <a:schemeClr val="dk1"/>
                </a:solidFill>
              </a:rPr>
              <a:t>Look at IP address of source and destination. Are they allowed talk?</a:t>
            </a:r>
            <a:endParaRPr sz="2000">
              <a:solidFill>
                <a:schemeClr val="dk1"/>
              </a:solidFill>
            </a:endParaRPr>
          </a:p>
          <a:p>
            <a:pPr indent="0" lvl="0" marL="0" rtl="0" algn="l">
              <a:lnSpc>
                <a:spcPct val="102857"/>
              </a:lnSpc>
              <a:spcBef>
                <a:spcPts val="900"/>
              </a:spcBef>
              <a:spcAft>
                <a:spcPts val="0"/>
              </a:spcAft>
              <a:buSzPts val="2100"/>
              <a:buNone/>
            </a:pPr>
            <a:r>
              <a:rPr lang="en-US" sz="2000">
                <a:solidFill>
                  <a:schemeClr val="dk1"/>
                </a:solidFill>
              </a:rPr>
              <a:t>Look at TCP/UDP ports addresses. Are they allowed talk?</a:t>
            </a:r>
            <a:endParaRPr sz="2000">
              <a:solidFill>
                <a:schemeClr val="dk1"/>
              </a:solidFill>
            </a:endParaRPr>
          </a:p>
          <a:p>
            <a:pPr indent="-336550" lvl="0" marL="342900" rtl="0" algn="l">
              <a:lnSpc>
                <a:spcPct val="102857"/>
              </a:lnSpc>
              <a:spcBef>
                <a:spcPts val="900"/>
              </a:spcBef>
              <a:spcAft>
                <a:spcPts val="0"/>
              </a:spcAft>
              <a:buClr>
                <a:schemeClr val="dk1"/>
              </a:buClr>
              <a:buSzPts val="2000"/>
              <a:buFont typeface="Helvetica Neue"/>
              <a:buChar char="-"/>
            </a:pPr>
            <a:r>
              <a:rPr lang="en-US" sz="2000">
                <a:solidFill>
                  <a:schemeClr val="dk1"/>
                </a:solidFill>
              </a:rPr>
              <a:t>Examples of Packet Filtering:</a:t>
            </a:r>
            <a:endParaRPr sz="2000">
              <a:solidFill>
                <a:schemeClr val="dk1"/>
              </a:solidFill>
            </a:endParaRPr>
          </a:p>
          <a:p>
            <a:pPr indent="-336550" lvl="1" marL="720090" rtl="0" algn="l">
              <a:lnSpc>
                <a:spcPct val="95000"/>
              </a:lnSpc>
              <a:spcBef>
                <a:spcPts val="900"/>
              </a:spcBef>
              <a:spcAft>
                <a:spcPts val="0"/>
              </a:spcAft>
              <a:buClr>
                <a:schemeClr val="dk1"/>
              </a:buClr>
              <a:buSzPts val="1700"/>
              <a:buFont typeface="Helvetica Neue"/>
              <a:buChar char="-"/>
            </a:pPr>
            <a:r>
              <a:rPr lang="en-US" sz="1700">
                <a:solidFill>
                  <a:schemeClr val="dk1"/>
                </a:solidFill>
              </a:rPr>
              <a:t>FROM any TO any ALLOW tcp PORT 22</a:t>
            </a:r>
            <a:endParaRPr sz="1700">
              <a:solidFill>
                <a:schemeClr val="dk1"/>
              </a:solidFill>
            </a:endParaRPr>
          </a:p>
          <a:p>
            <a:pPr indent="-336550" lvl="2" marL="857250" rtl="0" algn="l">
              <a:lnSpc>
                <a:spcPct val="120000"/>
              </a:lnSpc>
              <a:spcBef>
                <a:spcPts val="900"/>
              </a:spcBef>
              <a:spcAft>
                <a:spcPts val="0"/>
              </a:spcAft>
              <a:buClr>
                <a:schemeClr val="dk1"/>
              </a:buClr>
              <a:buSzPts val="1200"/>
              <a:buFont typeface="Helvetica Neue"/>
              <a:buChar char="-"/>
            </a:pPr>
            <a:r>
              <a:rPr lang="en-US" sz="1250">
                <a:solidFill>
                  <a:schemeClr val="dk1"/>
                </a:solidFill>
              </a:rPr>
              <a:t>allows SSH to any internal machine</a:t>
            </a:r>
            <a:endParaRPr sz="1250">
              <a:solidFill>
                <a:schemeClr val="dk1"/>
              </a:solidFill>
            </a:endParaRPr>
          </a:p>
          <a:p>
            <a:pPr indent="-336550" lvl="1" marL="720090" rtl="0" algn="l">
              <a:lnSpc>
                <a:spcPct val="95000"/>
              </a:lnSpc>
              <a:spcBef>
                <a:spcPts val="450"/>
              </a:spcBef>
              <a:spcAft>
                <a:spcPts val="0"/>
              </a:spcAft>
              <a:buClr>
                <a:schemeClr val="dk1"/>
              </a:buClr>
              <a:buSzPts val="1700"/>
              <a:buFont typeface="Helvetica Neue"/>
              <a:buChar char="-"/>
            </a:pPr>
            <a:r>
              <a:rPr lang="en-US" sz="1700">
                <a:solidFill>
                  <a:schemeClr val="dk1"/>
                </a:solidFill>
              </a:rPr>
              <a:t>FROM any TO 192.168.1.30 ALLOW tcp (PORT 80 and PORT 443)</a:t>
            </a:r>
            <a:endParaRPr sz="1700">
              <a:solidFill>
                <a:schemeClr val="dk1"/>
              </a:solidFill>
            </a:endParaRPr>
          </a:p>
          <a:p>
            <a:pPr indent="-336550" lvl="2" marL="857250" rtl="0" algn="l">
              <a:lnSpc>
                <a:spcPct val="120000"/>
              </a:lnSpc>
              <a:spcBef>
                <a:spcPts val="900"/>
              </a:spcBef>
              <a:spcAft>
                <a:spcPts val="0"/>
              </a:spcAft>
              <a:buClr>
                <a:schemeClr val="dk1"/>
              </a:buClr>
              <a:buSzPts val="1200"/>
              <a:buFont typeface="Helvetica Neue"/>
              <a:buChar char="-"/>
            </a:pPr>
            <a:r>
              <a:rPr lang="en-US" sz="1250">
                <a:solidFill>
                  <a:schemeClr val="dk1"/>
                </a:solidFill>
              </a:rPr>
              <a:t>allow web traffic to machine 192.168.1.30</a:t>
            </a:r>
            <a:endParaRPr sz="1250">
              <a:solidFill>
                <a:schemeClr val="dk1"/>
              </a:solidFill>
            </a:endParaRPr>
          </a:p>
          <a:p>
            <a:pPr indent="-336550" lvl="1" marL="720090" rtl="0" algn="l">
              <a:lnSpc>
                <a:spcPct val="95000"/>
              </a:lnSpc>
              <a:spcBef>
                <a:spcPts val="450"/>
              </a:spcBef>
              <a:spcAft>
                <a:spcPts val="0"/>
              </a:spcAft>
              <a:buClr>
                <a:schemeClr val="dk1"/>
              </a:buClr>
              <a:buSzPts val="1700"/>
              <a:buFont typeface="Helvetica Neue"/>
              <a:buChar char="-"/>
            </a:pPr>
            <a:r>
              <a:rPr lang="en-US" sz="1700">
                <a:solidFill>
                  <a:schemeClr val="dk1"/>
                </a:solidFill>
              </a:rPr>
              <a:t>FROM any TO 192.168.35.* ALLOW tcp PORT 22</a:t>
            </a:r>
            <a:endParaRPr sz="1700">
              <a:solidFill>
                <a:schemeClr val="dk1"/>
              </a:solidFill>
            </a:endParaRPr>
          </a:p>
          <a:p>
            <a:pPr indent="-257175" lvl="2" marL="857250" rtl="0" algn="l">
              <a:lnSpc>
                <a:spcPct val="115555"/>
              </a:lnSpc>
              <a:spcBef>
                <a:spcPts val="900"/>
              </a:spcBef>
              <a:spcAft>
                <a:spcPts val="0"/>
              </a:spcAft>
              <a:buSzPts val="1350"/>
              <a:buFont typeface="Helvetica Neue"/>
              <a:buNone/>
            </a:pPr>
            <a:r>
              <a:t/>
            </a:r>
            <a:endParaRPr sz="1250">
              <a:solidFill>
                <a:schemeClr val="dk1"/>
              </a:solidFill>
            </a:endParaRPr>
          </a:p>
          <a:p>
            <a:pPr indent="-257175" lvl="2" marL="857250" rtl="0" algn="l">
              <a:lnSpc>
                <a:spcPct val="115555"/>
              </a:lnSpc>
              <a:spcBef>
                <a:spcPts val="450"/>
              </a:spcBef>
              <a:spcAft>
                <a:spcPts val="0"/>
              </a:spcAft>
              <a:buSzPts val="1350"/>
              <a:buFont typeface="Helvetica Neue"/>
              <a:buNone/>
            </a:pPr>
            <a:r>
              <a:t/>
            </a:r>
            <a:endParaRPr/>
          </a:p>
          <a:p>
            <a:pPr indent="0" lvl="1" marL="205740" rtl="0" algn="l">
              <a:lnSpc>
                <a:spcPct val="95000"/>
              </a:lnSpc>
              <a:spcBef>
                <a:spcPts val="450"/>
              </a:spcBef>
              <a:spcAft>
                <a:spcPts val="0"/>
              </a:spcAft>
              <a:buSzPts val="18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48"/>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SOME DEFAULT RULES</a:t>
            </a:r>
            <a:endParaRPr/>
          </a:p>
        </p:txBody>
      </p:sp>
      <p:sp>
        <p:nvSpPr>
          <p:cNvPr id="627" name="Google Shape;627;p48"/>
          <p:cNvSpPr txBox="1"/>
          <p:nvPr>
            <p:ph idx="1" type="body"/>
          </p:nvPr>
        </p:nvSpPr>
        <p:spPr>
          <a:xfrm>
            <a:off x="850070" y="1033463"/>
            <a:ext cx="7665280" cy="3598862"/>
          </a:xfrm>
          <a:prstGeom prst="rect">
            <a:avLst/>
          </a:prstGeom>
          <a:noFill/>
          <a:ln>
            <a:noFill/>
          </a:ln>
        </p:spPr>
        <p:txBody>
          <a:bodyPr anchorCtr="0" anchor="t" bIns="0" lIns="0" spcFirstLastPara="1" rIns="0" wrap="square" tIns="0">
            <a:noAutofit/>
          </a:bodyPr>
          <a:lstStyle/>
          <a:p>
            <a:pPr indent="-165100" lvl="1" marL="377190" rtl="0" algn="l">
              <a:lnSpc>
                <a:spcPct val="106875"/>
              </a:lnSpc>
              <a:spcBef>
                <a:spcPts val="0"/>
              </a:spcBef>
              <a:spcAft>
                <a:spcPts val="0"/>
              </a:spcAft>
              <a:buClr>
                <a:schemeClr val="dk1"/>
              </a:buClr>
              <a:buSzPts val="1500"/>
              <a:buChar char="▪"/>
            </a:pPr>
            <a:r>
              <a:rPr lang="en-US" sz="1500">
                <a:solidFill>
                  <a:schemeClr val="dk1"/>
                </a:solidFill>
              </a:rPr>
              <a:t>FROM any TO any BLOCK TCP PORT all</a:t>
            </a:r>
            <a:endParaRPr sz="1700">
              <a:solidFill>
                <a:schemeClr val="dk1"/>
              </a:solidFill>
            </a:endParaRPr>
          </a:p>
          <a:p>
            <a:pPr indent="-165100" lvl="1" marL="377190" rtl="0" algn="l">
              <a:lnSpc>
                <a:spcPct val="106875"/>
              </a:lnSpc>
              <a:spcBef>
                <a:spcPts val="900"/>
              </a:spcBef>
              <a:spcAft>
                <a:spcPts val="0"/>
              </a:spcAft>
              <a:buClr>
                <a:schemeClr val="dk1"/>
              </a:buClr>
              <a:buSzPts val="1500"/>
              <a:buChar char="▪"/>
            </a:pPr>
            <a:r>
              <a:rPr lang="en-US" sz="1500">
                <a:solidFill>
                  <a:schemeClr val="dk1"/>
                </a:solidFill>
              </a:rPr>
              <a:t>FROM any TO any BLOCK UDP PORT all</a:t>
            </a:r>
            <a:endParaRPr sz="1700">
              <a:solidFill>
                <a:schemeClr val="dk1"/>
              </a:solidFill>
            </a:endParaRPr>
          </a:p>
          <a:p>
            <a:pPr indent="-165100" lvl="1" marL="377190" rtl="0" algn="l">
              <a:lnSpc>
                <a:spcPct val="106875"/>
              </a:lnSpc>
              <a:spcBef>
                <a:spcPts val="900"/>
              </a:spcBef>
              <a:spcAft>
                <a:spcPts val="0"/>
              </a:spcAft>
              <a:buClr>
                <a:schemeClr val="dk1"/>
              </a:buClr>
              <a:buSzPts val="1500"/>
              <a:buChar char="▪"/>
            </a:pPr>
            <a:r>
              <a:rPr lang="en-US" sz="1500">
                <a:solidFill>
                  <a:schemeClr val="dk1"/>
                </a:solidFill>
              </a:rPr>
              <a:t>FROM any TO all BLOCK ICMP (TYPE 0 AND TYPE 1 AND ... TYPE 255)</a:t>
            </a:r>
            <a:endParaRPr sz="1700">
              <a:solidFill>
                <a:schemeClr val="dk1"/>
              </a:solidFill>
            </a:endParaRPr>
          </a:p>
          <a:p>
            <a:pPr indent="-165100" lvl="1" marL="377190" rtl="0" algn="l">
              <a:lnSpc>
                <a:spcPct val="106875"/>
              </a:lnSpc>
              <a:spcBef>
                <a:spcPts val="900"/>
              </a:spcBef>
              <a:spcAft>
                <a:spcPts val="0"/>
              </a:spcAft>
              <a:buClr>
                <a:schemeClr val="dk1"/>
              </a:buClr>
              <a:buSzPts val="1500"/>
              <a:buChar char="▪"/>
            </a:pPr>
            <a:r>
              <a:rPr lang="en-US" sz="1500">
                <a:solidFill>
                  <a:schemeClr val="dk1"/>
                </a:solidFill>
              </a:rPr>
              <a:t>FROM any TO any ALLOW TCP PORT all</a:t>
            </a:r>
            <a:endParaRPr sz="1700">
              <a:solidFill>
                <a:schemeClr val="dk1"/>
              </a:solidFill>
            </a:endParaRPr>
          </a:p>
          <a:p>
            <a:pPr indent="-165100" lvl="1" marL="377190" rtl="0" algn="l">
              <a:lnSpc>
                <a:spcPct val="106875"/>
              </a:lnSpc>
              <a:spcBef>
                <a:spcPts val="900"/>
              </a:spcBef>
              <a:spcAft>
                <a:spcPts val="0"/>
              </a:spcAft>
              <a:buClr>
                <a:schemeClr val="dk1"/>
              </a:buClr>
              <a:buSzPts val="1500"/>
              <a:buChar char="▪"/>
            </a:pPr>
            <a:r>
              <a:rPr lang="en-US" sz="1500">
                <a:solidFill>
                  <a:schemeClr val="dk1"/>
                </a:solidFill>
              </a:rPr>
              <a:t>FROM any TO any ALLOW UDP PORT all</a:t>
            </a:r>
            <a:endParaRPr sz="1700">
              <a:solidFill>
                <a:schemeClr val="dk1"/>
              </a:solidFill>
            </a:endParaRPr>
          </a:p>
          <a:p>
            <a:pPr indent="-165100" lvl="1" marL="377190" rtl="0" algn="l">
              <a:lnSpc>
                <a:spcPct val="106875"/>
              </a:lnSpc>
              <a:spcBef>
                <a:spcPts val="900"/>
              </a:spcBef>
              <a:spcAft>
                <a:spcPts val="0"/>
              </a:spcAft>
              <a:buClr>
                <a:schemeClr val="dk1"/>
              </a:buClr>
              <a:buSzPts val="1500"/>
              <a:buChar char="▪"/>
            </a:pPr>
            <a:r>
              <a:rPr lang="en-US" sz="1500">
                <a:solidFill>
                  <a:schemeClr val="dk1"/>
                </a:solidFill>
              </a:rPr>
              <a:t>FROM any TO any ALLOW ICMP TYPE 8 CODE 0</a:t>
            </a:r>
            <a:endParaRPr sz="1700">
              <a:solidFill>
                <a:schemeClr val="dk1"/>
              </a:solidFill>
            </a:endParaRPr>
          </a:p>
          <a:p>
            <a:pPr indent="-69850" lvl="1" marL="377190" rtl="0" algn="l">
              <a:lnSpc>
                <a:spcPct val="106875"/>
              </a:lnSpc>
              <a:spcBef>
                <a:spcPts val="900"/>
              </a:spcBef>
              <a:spcAft>
                <a:spcPts val="0"/>
              </a:spcAft>
              <a:buSzPts val="1600"/>
              <a:buNone/>
            </a:pPr>
            <a:r>
              <a:t/>
            </a:r>
            <a:endParaRPr sz="1500">
              <a:solidFill>
                <a:schemeClr val="dk1"/>
              </a:solidFill>
            </a:endParaRPr>
          </a:p>
          <a:p>
            <a:pPr indent="0" lvl="0" marL="0" rtl="0" algn="l">
              <a:lnSpc>
                <a:spcPct val="108000"/>
              </a:lnSpc>
              <a:spcBef>
                <a:spcPts val="900"/>
              </a:spcBef>
              <a:spcAft>
                <a:spcPts val="0"/>
              </a:spcAft>
              <a:buSzPts val="2000"/>
              <a:buNone/>
            </a:pPr>
            <a:r>
              <a:rPr lang="en-US" sz="1900">
                <a:solidFill>
                  <a:schemeClr val="dk1"/>
                </a:solidFill>
              </a:rPr>
              <a:t>Firewall rules are processed “in order”. The first that applies is used.</a:t>
            </a:r>
            <a:endParaRPr sz="2000">
              <a:solidFill>
                <a:schemeClr val="dk1"/>
              </a:solidFill>
            </a:endParaRPr>
          </a:p>
          <a:p>
            <a:pPr indent="0" lvl="0" marL="0" rtl="0" algn="l">
              <a:lnSpc>
                <a:spcPct val="108000"/>
              </a:lnSpc>
              <a:spcBef>
                <a:spcPts val="900"/>
              </a:spcBef>
              <a:spcAft>
                <a:spcPts val="0"/>
              </a:spcAft>
              <a:buSzPts val="2000"/>
              <a:buNone/>
            </a:pPr>
            <a:r>
              <a:rPr lang="en-US" sz="1900">
                <a:solidFill>
                  <a:schemeClr val="dk1"/>
                </a:solidFill>
              </a:rPr>
              <a:t>Basic rules treat each packet individually.</a:t>
            </a:r>
            <a:endParaRPr sz="20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49"/>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STATEFUL PACKET INSPECTION</a:t>
            </a:r>
            <a:endParaRPr/>
          </a:p>
        </p:txBody>
      </p:sp>
      <p:sp>
        <p:nvSpPr>
          <p:cNvPr id="633" name="Google Shape;633;p49"/>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Keep track of connections. </a:t>
            </a:r>
            <a:endParaRPr>
              <a:solidFill>
                <a:schemeClr val="dk1"/>
              </a:solidFill>
            </a:endParaRPr>
          </a:p>
          <a:p>
            <a:pPr indent="0" lvl="0" marL="0" rtl="0" algn="l">
              <a:lnSpc>
                <a:spcPct val="102857"/>
              </a:lnSpc>
              <a:spcBef>
                <a:spcPts val="900"/>
              </a:spcBef>
              <a:spcAft>
                <a:spcPts val="0"/>
              </a:spcAft>
              <a:buSzPts val="2100"/>
              <a:buNone/>
            </a:pPr>
            <a:r>
              <a:rPr lang="en-US">
                <a:solidFill>
                  <a:schemeClr val="dk1"/>
                </a:solidFill>
              </a:rPr>
              <a:t>Only allows traffic that is part of an established connection, or an authorized new connection. </a:t>
            </a:r>
            <a:endParaRPr>
              <a:solidFill>
                <a:schemeClr val="dk1"/>
              </a:solidFill>
            </a:endParaRPr>
          </a:p>
          <a:p>
            <a:pPr indent="0" lvl="0" marL="0" rtl="0" algn="l">
              <a:lnSpc>
                <a:spcPct val="102857"/>
              </a:lnSpc>
              <a:spcBef>
                <a:spcPts val="900"/>
              </a:spcBef>
              <a:spcAft>
                <a:spcPts val="0"/>
              </a:spcAft>
              <a:buSzPts val="2100"/>
              <a:buNone/>
            </a:pPr>
            <a:r>
              <a:rPr lang="en-US">
                <a:solidFill>
                  <a:schemeClr val="dk1"/>
                </a:solidFill>
              </a:rPr>
              <a:t>Can track when a connection closes.</a:t>
            </a:r>
            <a:endParaRPr>
              <a:solidFill>
                <a:schemeClr val="dk1"/>
              </a:solidFill>
            </a:endParaRPr>
          </a:p>
          <a:p>
            <a:pPr indent="0" lvl="0" marL="0" rtl="0" algn="l">
              <a:lnSpc>
                <a:spcPct val="102857"/>
              </a:lnSpc>
              <a:spcBef>
                <a:spcPts val="900"/>
              </a:spcBef>
              <a:spcAft>
                <a:spcPts val="0"/>
              </a:spcAft>
              <a:buSzPts val="2100"/>
              <a:buNone/>
            </a:pPr>
            <a:r>
              <a:rPr lang="en-US">
                <a:solidFill>
                  <a:schemeClr val="dk1"/>
                </a:solidFill>
              </a:rPr>
              <a:t>This prevents attacks that try to disrupt servers.</a:t>
            </a:r>
            <a:endParaRPr>
              <a:solidFill>
                <a:schemeClr val="dk1"/>
              </a:solidFill>
            </a:endParaRPr>
          </a:p>
          <a:p>
            <a:pPr indent="-342900" lvl="0" marL="342900" rtl="0" algn="l">
              <a:lnSpc>
                <a:spcPct val="102857"/>
              </a:lnSpc>
              <a:spcBef>
                <a:spcPts val="900"/>
              </a:spcBef>
              <a:spcAft>
                <a:spcPts val="0"/>
              </a:spcAft>
              <a:buClr>
                <a:schemeClr val="dk1"/>
              </a:buClr>
              <a:buSzPts val="2100"/>
              <a:buFont typeface="Helvetica Neue"/>
              <a:buChar char="-"/>
            </a:pPr>
            <a:r>
              <a:rPr lang="en-US">
                <a:solidFill>
                  <a:schemeClr val="dk1"/>
                </a:solidFill>
              </a:rPr>
              <a:t>For example, if a server receives a packet it thinks is out of order for a new connection – it may allocate space for the connection and wait.</a:t>
            </a:r>
            <a:endParaRPr>
              <a:solidFill>
                <a:schemeClr val="dk1"/>
              </a:solidFill>
            </a:endParaRPr>
          </a:p>
          <a:p>
            <a:pPr indent="-209550" lvl="0" marL="342900" rtl="0" algn="l">
              <a:lnSpc>
                <a:spcPct val="102857"/>
              </a:lnSpc>
              <a:spcBef>
                <a:spcPts val="900"/>
              </a:spcBef>
              <a:spcAft>
                <a:spcPts val="0"/>
              </a:spcAft>
              <a:buSzPts val="2100"/>
              <a:buFont typeface="Helvetica Neue"/>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50"/>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DEEP PACKET INSPECTION</a:t>
            </a:r>
            <a:endParaRPr/>
          </a:p>
        </p:txBody>
      </p:sp>
      <p:sp>
        <p:nvSpPr>
          <p:cNvPr id="639" name="Google Shape;639;p50"/>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In deep packet inspection, the firewall looks at the contents of the message. </a:t>
            </a:r>
            <a:endParaRPr>
              <a:solidFill>
                <a:schemeClr val="dk1"/>
              </a:solidFill>
            </a:endParaRPr>
          </a:p>
          <a:p>
            <a:pPr indent="0" lvl="0" marL="0" rtl="0" algn="l">
              <a:lnSpc>
                <a:spcPct val="102857"/>
              </a:lnSpc>
              <a:spcBef>
                <a:spcPts val="900"/>
              </a:spcBef>
              <a:spcAft>
                <a:spcPts val="0"/>
              </a:spcAft>
              <a:buSzPts val="2100"/>
              <a:buNone/>
            </a:pPr>
            <a:r>
              <a:rPr lang="en-US">
                <a:solidFill>
                  <a:schemeClr val="dk1"/>
                </a:solidFill>
              </a:rPr>
              <a:t>This is used in “intrusion detection systems” looking for common attacks.</a:t>
            </a:r>
            <a:endParaRPr>
              <a:solidFill>
                <a:schemeClr val="dk1"/>
              </a:solidFill>
            </a:endParaRPr>
          </a:p>
          <a:p>
            <a:pPr indent="-342900" lvl="0" marL="342900" rtl="0" algn="l">
              <a:lnSpc>
                <a:spcPct val="102857"/>
              </a:lnSpc>
              <a:spcBef>
                <a:spcPts val="900"/>
              </a:spcBef>
              <a:spcAft>
                <a:spcPts val="0"/>
              </a:spcAft>
              <a:buClr>
                <a:schemeClr val="dk1"/>
              </a:buClr>
              <a:buSzPts val="2100"/>
              <a:buFont typeface="Arial"/>
              <a:buChar char="•"/>
            </a:pPr>
            <a:r>
              <a:rPr lang="en-US">
                <a:solidFill>
                  <a:schemeClr val="dk1"/>
                </a:solidFill>
              </a:rPr>
              <a:t>I have seen it used to look for sending copies of the system password file</a:t>
            </a:r>
            <a:endParaRPr>
              <a:solidFill>
                <a:schemeClr val="dk1"/>
              </a:solidFill>
            </a:endParaRPr>
          </a:p>
          <a:p>
            <a:pPr indent="-342900" lvl="0" marL="342900" rtl="0" algn="l">
              <a:lnSpc>
                <a:spcPct val="102857"/>
              </a:lnSpc>
              <a:spcBef>
                <a:spcPts val="900"/>
              </a:spcBef>
              <a:spcAft>
                <a:spcPts val="0"/>
              </a:spcAft>
              <a:buClr>
                <a:schemeClr val="dk1"/>
              </a:buClr>
              <a:buSzPts val="2100"/>
              <a:buFont typeface="Arial"/>
              <a:buChar char="•"/>
            </a:pPr>
            <a:r>
              <a:rPr lang="en-US">
                <a:solidFill>
                  <a:schemeClr val="dk1"/>
                </a:solidFill>
              </a:rPr>
              <a:t>I have seen it used to look for other sensitive data being sent</a:t>
            </a:r>
            <a:endParaRPr>
              <a:solidFill>
                <a:schemeClr val="dk1"/>
              </a:solidFill>
            </a:endParaRPr>
          </a:p>
          <a:p>
            <a:pPr indent="0" lvl="0" marL="0" rtl="0" algn="l">
              <a:lnSpc>
                <a:spcPct val="102857"/>
              </a:lnSpc>
              <a:spcBef>
                <a:spcPts val="900"/>
              </a:spcBef>
              <a:spcAft>
                <a:spcPts val="0"/>
              </a:spcAft>
              <a:buSzPts val="21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5"/>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NETWORKING BACKGROUND  (4)</a:t>
            </a:r>
            <a:endParaRPr/>
          </a:p>
        </p:txBody>
      </p:sp>
      <p:sp>
        <p:nvSpPr>
          <p:cNvPr id="86" name="Google Shape;86;p5"/>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sz="2000">
                <a:solidFill>
                  <a:schemeClr val="dk1"/>
                </a:solidFill>
              </a:rPr>
              <a:t>DOD Model</a:t>
            </a:r>
            <a:endParaRPr sz="2000">
              <a:solidFill>
                <a:schemeClr val="dk1"/>
              </a:solidFill>
            </a:endParaRPr>
          </a:p>
          <a:p>
            <a:pPr indent="-165100" lvl="1" marL="377190" rtl="0" algn="l">
              <a:lnSpc>
                <a:spcPct val="95000"/>
              </a:lnSpc>
              <a:spcBef>
                <a:spcPts val="900"/>
              </a:spcBef>
              <a:spcAft>
                <a:spcPts val="0"/>
              </a:spcAft>
              <a:buClr>
                <a:schemeClr val="dk1"/>
              </a:buClr>
              <a:buSzPts val="1700"/>
              <a:buChar char="▪"/>
            </a:pPr>
            <a:r>
              <a:rPr lang="en-US" sz="1700">
                <a:solidFill>
                  <a:schemeClr val="dk1"/>
                </a:solidFill>
              </a:rPr>
              <a:t>hierarchical arrangement of entities that may communicate with peer entities in another system</a:t>
            </a:r>
            <a:endParaRPr sz="1700">
              <a:solidFill>
                <a:schemeClr val="dk1"/>
              </a:solidFill>
            </a:endParaRPr>
          </a:p>
          <a:p>
            <a:pPr indent="-165100" lvl="1" marL="377190" rtl="0" algn="l">
              <a:lnSpc>
                <a:spcPct val="95000"/>
              </a:lnSpc>
              <a:spcBef>
                <a:spcPts val="900"/>
              </a:spcBef>
              <a:spcAft>
                <a:spcPts val="0"/>
              </a:spcAft>
              <a:buClr>
                <a:schemeClr val="dk1"/>
              </a:buClr>
              <a:buSzPts val="1700"/>
              <a:buChar char="▪"/>
            </a:pPr>
            <a:r>
              <a:rPr lang="en-US" sz="1700">
                <a:solidFill>
                  <a:schemeClr val="dk1"/>
                </a:solidFill>
              </a:rPr>
              <a:t>one entity within a system provides services to other entities, and also uses the services of other entities</a:t>
            </a:r>
            <a:endParaRPr sz="1700">
              <a:solidFill>
                <a:schemeClr val="dk1"/>
              </a:solidFill>
            </a:endParaRPr>
          </a:p>
          <a:p>
            <a:pPr indent="-165100" lvl="1" marL="377190" rtl="0" algn="l">
              <a:lnSpc>
                <a:spcPct val="95000"/>
              </a:lnSpc>
              <a:spcBef>
                <a:spcPts val="900"/>
              </a:spcBef>
              <a:spcAft>
                <a:spcPts val="0"/>
              </a:spcAft>
              <a:buClr>
                <a:schemeClr val="dk1"/>
              </a:buClr>
              <a:buSzPts val="1700"/>
              <a:buChar char="▪"/>
            </a:pPr>
            <a:r>
              <a:rPr lang="en-US" sz="1700">
                <a:solidFill>
                  <a:schemeClr val="dk1"/>
                </a:solidFill>
              </a:rPr>
              <a:t>places importance on internetworking, i.e., when two communicating entities are not attached to the same network</a:t>
            </a:r>
            <a:endParaRPr sz="1700">
              <a:solidFill>
                <a:schemeClr val="dk1"/>
              </a:solidFill>
            </a:endParaRPr>
          </a:p>
          <a:p>
            <a:pPr indent="-165100" lvl="1" marL="377190" rtl="0" algn="l">
              <a:lnSpc>
                <a:spcPct val="95000"/>
              </a:lnSpc>
              <a:spcBef>
                <a:spcPts val="900"/>
              </a:spcBef>
              <a:spcAft>
                <a:spcPts val="0"/>
              </a:spcAft>
              <a:buClr>
                <a:schemeClr val="dk1"/>
              </a:buClr>
              <a:buSzPts val="1700"/>
              <a:buChar char="▪"/>
            </a:pPr>
            <a:r>
              <a:rPr lang="en-US" sz="1700">
                <a:solidFill>
                  <a:schemeClr val="dk1"/>
                </a:solidFill>
              </a:rPr>
              <a:t>places equal importance on connectionless and connection oriented systems</a:t>
            </a:r>
            <a:endParaRPr sz="1700">
              <a:solidFill>
                <a:schemeClr val="dk1"/>
              </a:solidFill>
            </a:endParaRPr>
          </a:p>
          <a:p>
            <a:pPr indent="-165100" lvl="1" marL="377190" rtl="0" algn="l">
              <a:lnSpc>
                <a:spcPct val="95000"/>
              </a:lnSpc>
              <a:spcBef>
                <a:spcPts val="900"/>
              </a:spcBef>
              <a:spcAft>
                <a:spcPts val="0"/>
              </a:spcAft>
              <a:buClr>
                <a:schemeClr val="dk1"/>
              </a:buClr>
              <a:buSzPts val="1700"/>
              <a:buChar char="▪"/>
            </a:pPr>
            <a:r>
              <a:rPr lang="en-US" sz="1700">
                <a:solidFill>
                  <a:schemeClr val="dk1"/>
                </a:solidFill>
              </a:rPr>
              <a:t>consists of 802.X, X.25, TCP/UDP/IP and FTP, TELNET, SMTP, NSP and SNMP protocols</a:t>
            </a:r>
            <a:endParaRPr sz="1700">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51"/>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PROXY FIREWALLS/SERVERS</a:t>
            </a:r>
            <a:endParaRPr/>
          </a:p>
        </p:txBody>
      </p:sp>
      <p:sp>
        <p:nvSpPr>
          <p:cNvPr id="645" name="Google Shape;645;p51"/>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Users log not or connect to the proxy server and ask it to access the internet for them.</a:t>
            </a:r>
            <a:endParaRPr>
              <a:solidFill>
                <a:schemeClr val="dk1"/>
              </a:solidFill>
            </a:endParaRPr>
          </a:p>
          <a:p>
            <a:pPr indent="-342900" lvl="0" marL="342900" rtl="0" algn="l">
              <a:lnSpc>
                <a:spcPct val="102857"/>
              </a:lnSpc>
              <a:spcBef>
                <a:spcPts val="900"/>
              </a:spcBef>
              <a:spcAft>
                <a:spcPts val="0"/>
              </a:spcAft>
              <a:buClr>
                <a:schemeClr val="dk1"/>
              </a:buClr>
              <a:buSzPts val="2100"/>
              <a:buFont typeface="Helvetica Neue"/>
              <a:buChar char="-"/>
            </a:pPr>
            <a:r>
              <a:rPr lang="en-US">
                <a:solidFill>
                  <a:schemeClr val="dk1"/>
                </a:solidFill>
              </a:rPr>
              <a:t>Common for email servers – will prevent spam from getting to the actual server.</a:t>
            </a:r>
            <a:endParaRPr>
              <a:solidFill>
                <a:schemeClr val="dk1"/>
              </a:solidFill>
            </a:endParaRPr>
          </a:p>
          <a:p>
            <a:pPr indent="-342900" lvl="0" marL="342900" rtl="0" algn="l">
              <a:lnSpc>
                <a:spcPct val="102857"/>
              </a:lnSpc>
              <a:spcBef>
                <a:spcPts val="900"/>
              </a:spcBef>
              <a:spcAft>
                <a:spcPts val="0"/>
              </a:spcAft>
              <a:buClr>
                <a:schemeClr val="dk1"/>
              </a:buClr>
              <a:buSzPts val="2100"/>
              <a:buFont typeface="Helvetica Neue"/>
              <a:buChar char="-"/>
            </a:pPr>
            <a:r>
              <a:rPr lang="en-US">
                <a:solidFill>
                  <a:schemeClr val="dk1"/>
                </a:solidFill>
              </a:rPr>
              <a:t>Common for web browsers – </a:t>
            </a:r>
            <a:endParaRPr>
              <a:solidFill>
                <a:schemeClr val="dk1"/>
              </a:solidFill>
            </a:endParaRPr>
          </a:p>
          <a:p>
            <a:pPr indent="-342900" lvl="1" marL="720090" rtl="0" algn="l">
              <a:lnSpc>
                <a:spcPct val="95000"/>
              </a:lnSpc>
              <a:spcBef>
                <a:spcPts val="900"/>
              </a:spcBef>
              <a:spcAft>
                <a:spcPts val="0"/>
              </a:spcAft>
              <a:buClr>
                <a:schemeClr val="dk1"/>
              </a:buClr>
              <a:buSzPts val="1800"/>
              <a:buFont typeface="Helvetica Neue"/>
              <a:buChar char="-"/>
            </a:pPr>
            <a:r>
              <a:rPr lang="en-US">
                <a:solidFill>
                  <a:schemeClr val="dk1"/>
                </a:solidFill>
              </a:rPr>
              <a:t>Can prevent sending of specific browser information/machine information to server. </a:t>
            </a:r>
            <a:endParaRPr>
              <a:solidFill>
                <a:schemeClr val="dk1"/>
              </a:solidFill>
            </a:endParaRPr>
          </a:p>
          <a:p>
            <a:pPr indent="-342900" lvl="1" marL="720090" rtl="0" algn="l">
              <a:lnSpc>
                <a:spcPct val="95000"/>
              </a:lnSpc>
              <a:spcBef>
                <a:spcPts val="900"/>
              </a:spcBef>
              <a:spcAft>
                <a:spcPts val="0"/>
              </a:spcAft>
              <a:buClr>
                <a:schemeClr val="dk1"/>
              </a:buClr>
              <a:buSzPts val="1800"/>
              <a:buFont typeface="Helvetica Neue"/>
              <a:buChar char="-"/>
            </a:pPr>
            <a:r>
              <a:rPr lang="en-US">
                <a:solidFill>
                  <a:schemeClr val="dk1"/>
                </a:solidFill>
              </a:rPr>
              <a:t>Can scan for and prevent certain types of web server attacks.</a:t>
            </a:r>
            <a:endParaRPr>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52"/>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DMZ</a:t>
            </a:r>
            <a:endParaRPr/>
          </a:p>
        </p:txBody>
      </p:sp>
      <p:sp>
        <p:nvSpPr>
          <p:cNvPr id="651" name="Google Shape;651;p52"/>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A “demilitarized zone” (DMZ) is an extra layer of protection.</a:t>
            </a:r>
            <a:endParaRPr>
              <a:solidFill>
                <a:schemeClr val="dk1"/>
              </a:solidFill>
            </a:endParaRPr>
          </a:p>
        </p:txBody>
      </p:sp>
      <p:sp>
        <p:nvSpPr>
          <p:cNvPr id="652" name="Google Shape;652;p52"/>
          <p:cNvSpPr/>
          <p:nvPr/>
        </p:nvSpPr>
        <p:spPr>
          <a:xfrm>
            <a:off x="12605318" y="3359602"/>
            <a:ext cx="353298" cy="266586"/>
          </a:xfrm>
          <a:prstGeom prst="rect">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653" name="Google Shape;653;p52"/>
          <p:cNvGrpSpPr/>
          <p:nvPr/>
        </p:nvGrpSpPr>
        <p:grpSpPr>
          <a:xfrm>
            <a:off x="1185617" y="1548507"/>
            <a:ext cx="7159023" cy="2823206"/>
            <a:chOff x="1185617" y="1548507"/>
            <a:chExt cx="7159023" cy="2823206"/>
          </a:xfrm>
        </p:grpSpPr>
        <p:sp>
          <p:nvSpPr>
            <p:cNvPr id="654" name="Google Shape;654;p52"/>
            <p:cNvSpPr/>
            <p:nvPr/>
          </p:nvSpPr>
          <p:spPr>
            <a:xfrm>
              <a:off x="3841068" y="1548507"/>
              <a:ext cx="1093604" cy="2274512"/>
            </a:xfrm>
            <a:prstGeom prst="rect">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55" name="Google Shape;655;p52"/>
            <p:cNvSpPr/>
            <p:nvPr/>
          </p:nvSpPr>
          <p:spPr>
            <a:xfrm>
              <a:off x="1226858" y="1548507"/>
              <a:ext cx="1093604" cy="2274512"/>
            </a:xfrm>
            <a:prstGeom prst="rect">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Computer with solid fill" id="656" name="Google Shape;656;p52"/>
            <p:cNvPicPr preferRelativeResize="0"/>
            <p:nvPr/>
          </p:nvPicPr>
          <p:blipFill rotWithShape="1">
            <a:blip r:embed="rId3">
              <a:alphaModFix/>
            </a:blip>
            <a:srcRect b="0" l="0" r="0" t="0"/>
            <a:stretch/>
          </p:blipFill>
          <p:spPr>
            <a:xfrm>
              <a:off x="1466945" y="1710192"/>
              <a:ext cx="613429" cy="613429"/>
            </a:xfrm>
            <a:prstGeom prst="rect">
              <a:avLst/>
            </a:prstGeom>
            <a:noFill/>
            <a:ln>
              <a:noFill/>
            </a:ln>
          </p:spPr>
        </p:pic>
        <p:pic>
          <p:nvPicPr>
            <p:cNvPr descr="Computer with solid fill" id="657" name="Google Shape;657;p52"/>
            <p:cNvPicPr preferRelativeResize="0"/>
            <p:nvPr/>
          </p:nvPicPr>
          <p:blipFill rotWithShape="1">
            <a:blip r:embed="rId3">
              <a:alphaModFix/>
            </a:blip>
            <a:srcRect b="0" l="0" r="0" t="0"/>
            <a:stretch/>
          </p:blipFill>
          <p:spPr>
            <a:xfrm>
              <a:off x="1466945" y="2421758"/>
              <a:ext cx="613429" cy="613429"/>
            </a:xfrm>
            <a:prstGeom prst="rect">
              <a:avLst/>
            </a:prstGeom>
            <a:noFill/>
            <a:ln>
              <a:noFill/>
            </a:ln>
          </p:spPr>
        </p:pic>
        <p:pic>
          <p:nvPicPr>
            <p:cNvPr descr="Computer with solid fill" id="658" name="Google Shape;658;p52"/>
            <p:cNvPicPr preferRelativeResize="0"/>
            <p:nvPr/>
          </p:nvPicPr>
          <p:blipFill rotWithShape="1">
            <a:blip r:embed="rId3">
              <a:alphaModFix/>
            </a:blip>
            <a:srcRect b="0" l="0" r="0" t="0"/>
            <a:stretch/>
          </p:blipFill>
          <p:spPr>
            <a:xfrm>
              <a:off x="1466945" y="3108596"/>
              <a:ext cx="613429" cy="613429"/>
            </a:xfrm>
            <a:prstGeom prst="rect">
              <a:avLst/>
            </a:prstGeom>
            <a:noFill/>
            <a:ln>
              <a:noFill/>
            </a:ln>
          </p:spPr>
        </p:pic>
        <p:pic>
          <p:nvPicPr>
            <p:cNvPr descr="Firewall Icons - Download Free Vector Icons | Noun Project" id="659" name="Google Shape;659;p52"/>
            <p:cNvPicPr preferRelativeResize="0"/>
            <p:nvPr/>
          </p:nvPicPr>
          <p:blipFill rotWithShape="1">
            <a:blip r:embed="rId4">
              <a:alphaModFix/>
            </a:blip>
            <a:srcRect b="0" l="0" r="0" t="0"/>
            <a:stretch/>
          </p:blipFill>
          <p:spPr>
            <a:xfrm>
              <a:off x="2672985" y="2293845"/>
              <a:ext cx="843657" cy="843657"/>
            </a:xfrm>
            <a:prstGeom prst="rect">
              <a:avLst/>
            </a:prstGeom>
            <a:noFill/>
            <a:ln>
              <a:noFill/>
            </a:ln>
          </p:spPr>
        </p:pic>
        <p:pic>
          <p:nvPicPr>
            <p:cNvPr descr="Firewall Icons - Download Free Vector Icons | Noun Project" id="660" name="Google Shape;660;p52"/>
            <p:cNvPicPr preferRelativeResize="0"/>
            <p:nvPr/>
          </p:nvPicPr>
          <p:blipFill rotWithShape="1">
            <a:blip r:embed="rId4">
              <a:alphaModFix/>
            </a:blip>
            <a:srcRect b="0" l="0" r="0" t="0"/>
            <a:stretch/>
          </p:blipFill>
          <p:spPr>
            <a:xfrm>
              <a:off x="5161016" y="2251334"/>
              <a:ext cx="843657" cy="843657"/>
            </a:xfrm>
            <a:prstGeom prst="rect">
              <a:avLst/>
            </a:prstGeom>
            <a:noFill/>
            <a:ln>
              <a:noFill/>
            </a:ln>
          </p:spPr>
        </p:pic>
        <p:sp>
          <p:nvSpPr>
            <p:cNvPr id="661" name="Google Shape;661;p52"/>
            <p:cNvSpPr txBox="1"/>
            <p:nvPr/>
          </p:nvSpPr>
          <p:spPr>
            <a:xfrm>
              <a:off x="2427296" y="2715674"/>
              <a:ext cx="1910358" cy="574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cxnSp>
          <p:nvCxnSpPr>
            <p:cNvPr id="662" name="Google Shape;662;p52"/>
            <p:cNvCxnSpPr/>
            <p:nvPr/>
          </p:nvCxnSpPr>
          <p:spPr>
            <a:xfrm rot="10800000">
              <a:off x="2155043" y="2072334"/>
              <a:ext cx="748693" cy="569587"/>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663" name="Google Shape;663;p52"/>
            <p:cNvCxnSpPr/>
            <p:nvPr/>
          </p:nvCxnSpPr>
          <p:spPr>
            <a:xfrm flipH="1">
              <a:off x="2186203" y="2773097"/>
              <a:ext cx="717533" cy="600394"/>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664" name="Google Shape;664;p52"/>
            <p:cNvCxnSpPr/>
            <p:nvPr/>
          </p:nvCxnSpPr>
          <p:spPr>
            <a:xfrm flipH="1">
              <a:off x="2155044" y="2715673"/>
              <a:ext cx="703030" cy="1"/>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sp>
          <p:nvSpPr>
            <p:cNvPr id="665" name="Google Shape;665;p52"/>
            <p:cNvSpPr txBox="1"/>
            <p:nvPr/>
          </p:nvSpPr>
          <p:spPr>
            <a:xfrm>
              <a:off x="1185617" y="3848493"/>
              <a:ext cx="117608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Internal Network</a:t>
              </a:r>
              <a:endParaRPr/>
            </a:p>
          </p:txBody>
        </p:sp>
        <p:sp>
          <p:nvSpPr>
            <p:cNvPr id="666" name="Google Shape;666;p52"/>
            <p:cNvSpPr txBox="1"/>
            <p:nvPr/>
          </p:nvSpPr>
          <p:spPr>
            <a:xfrm>
              <a:off x="2536282" y="3144969"/>
              <a:ext cx="117608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Internal Firewall</a:t>
              </a:r>
              <a:endParaRPr/>
            </a:p>
          </p:txBody>
        </p:sp>
        <p:sp>
          <p:nvSpPr>
            <p:cNvPr id="667" name="Google Shape;667;p52"/>
            <p:cNvSpPr txBox="1"/>
            <p:nvPr/>
          </p:nvSpPr>
          <p:spPr>
            <a:xfrm>
              <a:off x="3841068" y="3523634"/>
              <a:ext cx="117608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Web Server</a:t>
              </a:r>
              <a:endParaRPr/>
            </a:p>
          </p:txBody>
        </p:sp>
        <p:sp>
          <p:nvSpPr>
            <p:cNvPr id="668" name="Google Shape;668;p52"/>
            <p:cNvSpPr txBox="1"/>
            <p:nvPr/>
          </p:nvSpPr>
          <p:spPr>
            <a:xfrm>
              <a:off x="3841068" y="3890510"/>
              <a:ext cx="117608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DMZ</a:t>
              </a:r>
              <a:endParaRPr/>
            </a:p>
          </p:txBody>
        </p:sp>
        <p:cxnSp>
          <p:nvCxnSpPr>
            <p:cNvPr id="669" name="Google Shape;669;p52"/>
            <p:cNvCxnSpPr/>
            <p:nvPr/>
          </p:nvCxnSpPr>
          <p:spPr>
            <a:xfrm rot="10800000">
              <a:off x="3517650" y="2432762"/>
              <a:ext cx="1857238" cy="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670" name="Google Shape;670;p52"/>
            <p:cNvCxnSpPr/>
            <p:nvPr/>
          </p:nvCxnSpPr>
          <p:spPr>
            <a:xfrm>
              <a:off x="4387869" y="2447648"/>
              <a:ext cx="0" cy="333828"/>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pic>
          <p:nvPicPr>
            <p:cNvPr descr="IconExperience » G-Collection » Server Earth Icon" id="671" name="Google Shape;671;p52"/>
            <p:cNvPicPr preferRelativeResize="0"/>
            <p:nvPr/>
          </p:nvPicPr>
          <p:blipFill rotWithShape="1">
            <a:blip r:embed="rId5">
              <a:alphaModFix/>
            </a:blip>
            <a:srcRect b="0" l="0" r="0" t="0"/>
            <a:stretch/>
          </p:blipFill>
          <p:spPr>
            <a:xfrm>
              <a:off x="3929138" y="2614562"/>
              <a:ext cx="917463" cy="917463"/>
            </a:xfrm>
            <a:prstGeom prst="rect">
              <a:avLst/>
            </a:prstGeom>
            <a:noFill/>
            <a:ln>
              <a:noFill/>
            </a:ln>
          </p:spPr>
        </p:pic>
        <p:sp>
          <p:nvSpPr>
            <p:cNvPr id="672" name="Google Shape;672;p52"/>
            <p:cNvSpPr txBox="1"/>
            <p:nvPr/>
          </p:nvSpPr>
          <p:spPr>
            <a:xfrm>
              <a:off x="5078537" y="3170467"/>
              <a:ext cx="137674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Internet- Facing Firewall</a:t>
              </a:r>
              <a:endParaRPr/>
            </a:p>
          </p:txBody>
        </p:sp>
        <p:pic>
          <p:nvPicPr>
            <p:cNvPr descr="Download Visio Internet Cloud Free Download Clip Art Free Clip - Blue Cloud  Clip Art PNG Image with No Background - PNGkey.com" id="673" name="Google Shape;673;p52"/>
            <p:cNvPicPr preferRelativeResize="0"/>
            <p:nvPr/>
          </p:nvPicPr>
          <p:blipFill rotWithShape="1">
            <a:blip r:embed="rId6">
              <a:alphaModFix/>
            </a:blip>
            <a:srcRect b="0" l="0" r="0" t="0"/>
            <a:stretch/>
          </p:blipFill>
          <p:spPr>
            <a:xfrm>
              <a:off x="6560262" y="1861836"/>
              <a:ext cx="1784378" cy="1283896"/>
            </a:xfrm>
            <a:prstGeom prst="rect">
              <a:avLst/>
            </a:prstGeom>
            <a:noFill/>
            <a:ln>
              <a:noFill/>
            </a:ln>
          </p:spPr>
        </p:pic>
        <p:cxnSp>
          <p:nvCxnSpPr>
            <p:cNvPr id="674" name="Google Shape;674;p52"/>
            <p:cNvCxnSpPr/>
            <p:nvPr/>
          </p:nvCxnSpPr>
          <p:spPr>
            <a:xfrm flipH="1">
              <a:off x="6010644" y="2444806"/>
              <a:ext cx="703030" cy="1"/>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sp>
          <p:nvSpPr>
            <p:cNvPr id="675" name="Google Shape;675;p52"/>
            <p:cNvSpPr txBox="1"/>
            <p:nvPr/>
          </p:nvSpPr>
          <p:spPr>
            <a:xfrm>
              <a:off x="7053701" y="2334144"/>
              <a:ext cx="7780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Internet</a:t>
              </a:r>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53"/>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INTRUSION DETECTION SYSTEMS</a:t>
            </a:r>
            <a:endParaRPr/>
          </a:p>
        </p:txBody>
      </p:sp>
      <p:sp>
        <p:nvSpPr>
          <p:cNvPr id="681" name="Google Shape;681;p53"/>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An intrusion detection system (IDS) monitors your network to see if there is a problem.</a:t>
            </a:r>
            <a:endParaRPr>
              <a:solidFill>
                <a:schemeClr val="dk1"/>
              </a:solidFill>
            </a:endParaRPr>
          </a:p>
          <a:p>
            <a:pPr indent="0" lvl="0" marL="0" rtl="0" algn="l">
              <a:lnSpc>
                <a:spcPct val="102857"/>
              </a:lnSpc>
              <a:spcBef>
                <a:spcPts val="900"/>
              </a:spcBef>
              <a:spcAft>
                <a:spcPts val="0"/>
              </a:spcAft>
              <a:buSzPts val="2100"/>
              <a:buNone/>
            </a:pPr>
            <a:r>
              <a:rPr i="1" lang="en-US">
                <a:solidFill>
                  <a:schemeClr val="dk1"/>
                </a:solidFill>
              </a:rPr>
              <a:t>Signature-based: </a:t>
            </a:r>
            <a:r>
              <a:rPr lang="en-US">
                <a:solidFill>
                  <a:schemeClr val="dk1"/>
                </a:solidFill>
              </a:rPr>
              <a:t>These work by looking for known patterns of network traffic. </a:t>
            </a:r>
            <a:endParaRPr>
              <a:solidFill>
                <a:schemeClr val="dk1"/>
              </a:solidFill>
            </a:endParaRPr>
          </a:p>
          <a:p>
            <a:pPr indent="-342900" lvl="0" marL="342900" rtl="0" algn="l">
              <a:lnSpc>
                <a:spcPct val="102857"/>
              </a:lnSpc>
              <a:spcBef>
                <a:spcPts val="900"/>
              </a:spcBef>
              <a:spcAft>
                <a:spcPts val="0"/>
              </a:spcAft>
              <a:buClr>
                <a:schemeClr val="dk1"/>
              </a:buClr>
              <a:buSzPts val="2100"/>
              <a:buFont typeface="Helvetica Neue"/>
              <a:buChar char="-"/>
            </a:pPr>
            <a:r>
              <a:rPr lang="en-US">
                <a:solidFill>
                  <a:schemeClr val="dk1"/>
                </a:solidFill>
              </a:rPr>
              <a:t>The rules require some expertise – but there is a community out there that keeps them up-to-date.</a:t>
            </a:r>
            <a:endParaRPr>
              <a:solidFill>
                <a:schemeClr val="dk1"/>
              </a:solidFill>
            </a:endParaRPr>
          </a:p>
          <a:p>
            <a:pPr indent="0" lvl="0" marL="0" rtl="0" algn="l">
              <a:lnSpc>
                <a:spcPct val="102857"/>
              </a:lnSpc>
              <a:spcBef>
                <a:spcPts val="900"/>
              </a:spcBef>
              <a:spcAft>
                <a:spcPts val="0"/>
              </a:spcAft>
              <a:buSzPts val="2100"/>
              <a:buNone/>
            </a:pPr>
            <a:r>
              <a:rPr lang="en-US"/>
              <a:t>	(</a:t>
            </a:r>
            <a:r>
              <a:rPr lang="en-US" u="sng">
                <a:solidFill>
                  <a:schemeClr val="hlink"/>
                </a:solidFill>
                <a:hlinkClick r:id="rId3"/>
              </a:rPr>
              <a:t>See snort rule infographic</a:t>
            </a:r>
            <a:r>
              <a:rPr lang="en-US"/>
              <a: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54"/>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200"/>
              <a:buFont typeface="Rockwell"/>
              <a:buNone/>
            </a:pPr>
            <a:r>
              <a:rPr lang="en-US" sz="3200"/>
              <a:t>INTRUSION DETECTION SYSTEMS (2)</a:t>
            </a:r>
            <a:endParaRPr/>
          </a:p>
        </p:txBody>
      </p:sp>
      <p:sp>
        <p:nvSpPr>
          <p:cNvPr id="687" name="Google Shape;687;p54"/>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100"/>
              <a:buNone/>
            </a:pPr>
            <a:r>
              <a:rPr i="1" lang="en-US" sz="1800">
                <a:solidFill>
                  <a:schemeClr val="dk1"/>
                </a:solidFill>
              </a:rPr>
              <a:t>Anomaly-based IDS</a:t>
            </a:r>
            <a:endParaRPr sz="1800">
              <a:solidFill>
                <a:schemeClr val="dk1"/>
              </a:solidFill>
            </a:endParaRPr>
          </a:p>
          <a:p>
            <a:pPr indent="0" lvl="0" marL="0" rtl="0" algn="l">
              <a:lnSpc>
                <a:spcPct val="100000"/>
              </a:lnSpc>
              <a:spcBef>
                <a:spcPts val="900"/>
              </a:spcBef>
              <a:spcAft>
                <a:spcPts val="0"/>
              </a:spcAft>
              <a:buSzPts val="2100"/>
              <a:buNone/>
            </a:pPr>
            <a:r>
              <a:rPr lang="en-US" sz="1800">
                <a:solidFill>
                  <a:schemeClr val="dk1"/>
                </a:solidFill>
              </a:rPr>
              <a:t>Instead of looking for known patterns, these look for unexpected behavior. </a:t>
            </a:r>
            <a:endParaRPr sz="1800">
              <a:solidFill>
                <a:schemeClr val="dk1"/>
              </a:solidFill>
            </a:endParaRPr>
          </a:p>
          <a:p>
            <a:pPr indent="-323850" lvl="0" marL="342900" rtl="0" algn="l">
              <a:lnSpc>
                <a:spcPct val="100000"/>
              </a:lnSpc>
              <a:spcBef>
                <a:spcPts val="900"/>
              </a:spcBef>
              <a:spcAft>
                <a:spcPts val="0"/>
              </a:spcAft>
              <a:buClr>
                <a:schemeClr val="dk1"/>
              </a:buClr>
              <a:buSzPts val="1800"/>
              <a:buFont typeface="Helvetica Neue"/>
              <a:buChar char="-"/>
            </a:pPr>
            <a:r>
              <a:rPr lang="en-US" sz="1800">
                <a:solidFill>
                  <a:schemeClr val="dk1"/>
                </a:solidFill>
              </a:rPr>
              <a:t>Alice always works 8-5. System sees Alice logging in at 1 am</a:t>
            </a:r>
            <a:endParaRPr sz="1800">
              <a:solidFill>
                <a:schemeClr val="dk1"/>
              </a:solidFill>
            </a:endParaRPr>
          </a:p>
          <a:p>
            <a:pPr indent="-323850" lvl="0" marL="342900" rtl="0" algn="l">
              <a:lnSpc>
                <a:spcPct val="100000"/>
              </a:lnSpc>
              <a:spcBef>
                <a:spcPts val="900"/>
              </a:spcBef>
              <a:spcAft>
                <a:spcPts val="0"/>
              </a:spcAft>
              <a:buClr>
                <a:schemeClr val="dk1"/>
              </a:buClr>
              <a:buSzPts val="1800"/>
              <a:buFont typeface="Helvetica Neue"/>
              <a:buChar char="-"/>
            </a:pPr>
            <a:r>
              <a:rPr lang="en-US" sz="1800">
                <a:solidFill>
                  <a:schemeClr val="dk1"/>
                </a:solidFill>
              </a:rPr>
              <a:t>Bob routinely visits the internet and downloads files. System sees Bob sending very large files.</a:t>
            </a:r>
            <a:endParaRPr sz="1800">
              <a:solidFill>
                <a:schemeClr val="dk1"/>
              </a:solidFill>
            </a:endParaRPr>
          </a:p>
          <a:p>
            <a:pPr indent="0" lvl="0" marL="0" rtl="0" algn="l">
              <a:lnSpc>
                <a:spcPct val="100000"/>
              </a:lnSpc>
              <a:spcBef>
                <a:spcPts val="900"/>
              </a:spcBef>
              <a:spcAft>
                <a:spcPts val="0"/>
              </a:spcAft>
              <a:buSzPts val="2100"/>
              <a:buNone/>
            </a:pPr>
            <a:r>
              <a:rPr lang="en-US" sz="1800">
                <a:solidFill>
                  <a:schemeClr val="dk1"/>
                </a:solidFill>
              </a:rPr>
              <a:t>These require some training or learning, and do not handle change well. Works very well for industrial control systems (except):</a:t>
            </a:r>
            <a:endParaRPr sz="1800">
              <a:solidFill>
                <a:schemeClr val="dk1"/>
              </a:solidFill>
            </a:endParaRPr>
          </a:p>
          <a:p>
            <a:pPr indent="-323850" lvl="0" marL="342900" rtl="0" algn="l">
              <a:lnSpc>
                <a:spcPct val="100000"/>
              </a:lnSpc>
              <a:spcBef>
                <a:spcPts val="900"/>
              </a:spcBef>
              <a:spcAft>
                <a:spcPts val="0"/>
              </a:spcAft>
              <a:buClr>
                <a:schemeClr val="dk1"/>
              </a:buClr>
              <a:buSzPts val="1800"/>
              <a:buFont typeface="Helvetica Neue"/>
              <a:buChar char="-"/>
            </a:pPr>
            <a:r>
              <a:rPr lang="en-US" sz="1800">
                <a:solidFill>
                  <a:schemeClr val="dk1"/>
                </a:solidFill>
              </a:rPr>
              <a:t>Imagine there is a new disaster, operator is now trying to shut down system that they normally never access.</a:t>
            </a:r>
            <a:endParaRPr sz="1800">
              <a:solidFill>
                <a:schemeClr val="dk1"/>
              </a:solidFill>
            </a:endParaRPr>
          </a:p>
          <a:p>
            <a:pPr indent="-209550" lvl="0" marL="342900" rtl="0" algn="l">
              <a:lnSpc>
                <a:spcPct val="100000"/>
              </a:lnSpc>
              <a:spcBef>
                <a:spcPts val="900"/>
              </a:spcBef>
              <a:spcAft>
                <a:spcPts val="0"/>
              </a:spcAft>
              <a:buSzPts val="2100"/>
              <a:buFont typeface="Helvetica Neue"/>
              <a:buNone/>
            </a:pPr>
            <a:r>
              <a:t/>
            </a:r>
            <a:endParaRPr sz="1800">
              <a:solidFill>
                <a:schemeClr val="dk1"/>
              </a:solidFill>
            </a:endParaRPr>
          </a:p>
          <a:p>
            <a:pPr indent="0" lvl="0" marL="0" rtl="0" algn="l">
              <a:lnSpc>
                <a:spcPct val="100000"/>
              </a:lnSpc>
              <a:spcBef>
                <a:spcPts val="900"/>
              </a:spcBef>
              <a:spcAft>
                <a:spcPts val="0"/>
              </a:spcAft>
              <a:buSzPts val="2100"/>
              <a:buNone/>
            </a:pPr>
            <a:r>
              <a:t/>
            </a:r>
            <a:endParaRPr sz="1800">
              <a:solidFill>
                <a:schemeClr val="dk1"/>
              </a:solidFill>
            </a:endParaRPr>
          </a:p>
          <a:p>
            <a:pPr indent="0" lvl="0" marL="0" rtl="0" algn="l">
              <a:lnSpc>
                <a:spcPct val="100000"/>
              </a:lnSpc>
              <a:spcBef>
                <a:spcPts val="900"/>
              </a:spcBef>
              <a:spcAft>
                <a:spcPts val="0"/>
              </a:spcAft>
              <a:buSzPts val="2100"/>
              <a:buNone/>
            </a:pPr>
            <a:r>
              <a:t/>
            </a:r>
            <a:endParaRPr sz="1800">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55"/>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WHERE DO YOU PUT IDS?</a:t>
            </a:r>
            <a:endParaRPr/>
          </a:p>
        </p:txBody>
      </p:sp>
      <p:sp>
        <p:nvSpPr>
          <p:cNvPr id="693" name="Google Shape;693;p55"/>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An IDS must be placed where it can view all of the network traffic that is of interest, but does not interfere with normal operations.</a:t>
            </a:r>
            <a:endParaRPr>
              <a:solidFill>
                <a:schemeClr val="dk1"/>
              </a:solidFill>
            </a:endParaRPr>
          </a:p>
        </p:txBody>
      </p:sp>
      <p:grpSp>
        <p:nvGrpSpPr>
          <p:cNvPr id="694" name="Google Shape;694;p55"/>
          <p:cNvGrpSpPr/>
          <p:nvPr/>
        </p:nvGrpSpPr>
        <p:grpSpPr>
          <a:xfrm>
            <a:off x="1124286" y="1693472"/>
            <a:ext cx="7159023" cy="2823206"/>
            <a:chOff x="1185617" y="1548507"/>
            <a:chExt cx="7159023" cy="2823206"/>
          </a:xfrm>
        </p:grpSpPr>
        <p:sp>
          <p:nvSpPr>
            <p:cNvPr id="695" name="Google Shape;695;p55"/>
            <p:cNvSpPr/>
            <p:nvPr/>
          </p:nvSpPr>
          <p:spPr>
            <a:xfrm>
              <a:off x="3841068" y="1548507"/>
              <a:ext cx="1093604" cy="2274512"/>
            </a:xfrm>
            <a:prstGeom prst="rect">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96" name="Google Shape;696;p55"/>
            <p:cNvSpPr/>
            <p:nvPr/>
          </p:nvSpPr>
          <p:spPr>
            <a:xfrm>
              <a:off x="1226858" y="1548507"/>
              <a:ext cx="1093604" cy="2274512"/>
            </a:xfrm>
            <a:prstGeom prst="rect">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Computer with solid fill" id="697" name="Google Shape;697;p55"/>
            <p:cNvPicPr preferRelativeResize="0"/>
            <p:nvPr/>
          </p:nvPicPr>
          <p:blipFill rotWithShape="1">
            <a:blip r:embed="rId3">
              <a:alphaModFix/>
            </a:blip>
            <a:srcRect b="0" l="0" r="0" t="0"/>
            <a:stretch/>
          </p:blipFill>
          <p:spPr>
            <a:xfrm>
              <a:off x="1466945" y="1710192"/>
              <a:ext cx="613429" cy="613429"/>
            </a:xfrm>
            <a:prstGeom prst="rect">
              <a:avLst/>
            </a:prstGeom>
            <a:noFill/>
            <a:ln>
              <a:noFill/>
            </a:ln>
          </p:spPr>
        </p:pic>
        <p:pic>
          <p:nvPicPr>
            <p:cNvPr descr="Computer with solid fill" id="698" name="Google Shape;698;p55"/>
            <p:cNvPicPr preferRelativeResize="0"/>
            <p:nvPr/>
          </p:nvPicPr>
          <p:blipFill rotWithShape="1">
            <a:blip r:embed="rId3">
              <a:alphaModFix/>
            </a:blip>
            <a:srcRect b="0" l="0" r="0" t="0"/>
            <a:stretch/>
          </p:blipFill>
          <p:spPr>
            <a:xfrm>
              <a:off x="1466945" y="2421758"/>
              <a:ext cx="613429" cy="613429"/>
            </a:xfrm>
            <a:prstGeom prst="rect">
              <a:avLst/>
            </a:prstGeom>
            <a:noFill/>
            <a:ln>
              <a:noFill/>
            </a:ln>
          </p:spPr>
        </p:pic>
        <p:pic>
          <p:nvPicPr>
            <p:cNvPr descr="Computer with solid fill" id="699" name="Google Shape;699;p55"/>
            <p:cNvPicPr preferRelativeResize="0"/>
            <p:nvPr/>
          </p:nvPicPr>
          <p:blipFill rotWithShape="1">
            <a:blip r:embed="rId3">
              <a:alphaModFix/>
            </a:blip>
            <a:srcRect b="0" l="0" r="0" t="0"/>
            <a:stretch/>
          </p:blipFill>
          <p:spPr>
            <a:xfrm>
              <a:off x="1466945" y="3108596"/>
              <a:ext cx="613429" cy="613429"/>
            </a:xfrm>
            <a:prstGeom prst="rect">
              <a:avLst/>
            </a:prstGeom>
            <a:noFill/>
            <a:ln>
              <a:noFill/>
            </a:ln>
          </p:spPr>
        </p:pic>
        <p:pic>
          <p:nvPicPr>
            <p:cNvPr descr="Firewall Icons - Download Free Vector Icons | Noun Project" id="700" name="Google Shape;700;p55"/>
            <p:cNvPicPr preferRelativeResize="0"/>
            <p:nvPr/>
          </p:nvPicPr>
          <p:blipFill rotWithShape="1">
            <a:blip r:embed="rId4">
              <a:alphaModFix/>
            </a:blip>
            <a:srcRect b="0" l="0" r="0" t="0"/>
            <a:stretch/>
          </p:blipFill>
          <p:spPr>
            <a:xfrm>
              <a:off x="2672985" y="2293845"/>
              <a:ext cx="843657" cy="843657"/>
            </a:xfrm>
            <a:prstGeom prst="rect">
              <a:avLst/>
            </a:prstGeom>
            <a:noFill/>
            <a:ln>
              <a:noFill/>
            </a:ln>
          </p:spPr>
        </p:pic>
        <p:pic>
          <p:nvPicPr>
            <p:cNvPr descr="Firewall Icons - Download Free Vector Icons | Noun Project" id="701" name="Google Shape;701;p55"/>
            <p:cNvPicPr preferRelativeResize="0"/>
            <p:nvPr/>
          </p:nvPicPr>
          <p:blipFill rotWithShape="1">
            <a:blip r:embed="rId4">
              <a:alphaModFix/>
            </a:blip>
            <a:srcRect b="0" l="0" r="0" t="0"/>
            <a:stretch/>
          </p:blipFill>
          <p:spPr>
            <a:xfrm>
              <a:off x="5161016" y="2251334"/>
              <a:ext cx="843657" cy="843657"/>
            </a:xfrm>
            <a:prstGeom prst="rect">
              <a:avLst/>
            </a:prstGeom>
            <a:noFill/>
            <a:ln>
              <a:noFill/>
            </a:ln>
          </p:spPr>
        </p:pic>
        <p:sp>
          <p:nvSpPr>
            <p:cNvPr id="702" name="Google Shape;702;p55"/>
            <p:cNvSpPr txBox="1"/>
            <p:nvPr/>
          </p:nvSpPr>
          <p:spPr>
            <a:xfrm>
              <a:off x="2427296" y="2715674"/>
              <a:ext cx="1910358" cy="574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cxnSp>
          <p:nvCxnSpPr>
            <p:cNvPr id="703" name="Google Shape;703;p55"/>
            <p:cNvCxnSpPr/>
            <p:nvPr/>
          </p:nvCxnSpPr>
          <p:spPr>
            <a:xfrm rot="10800000">
              <a:off x="2155043" y="2072334"/>
              <a:ext cx="748693" cy="569587"/>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704" name="Google Shape;704;p55"/>
            <p:cNvCxnSpPr/>
            <p:nvPr/>
          </p:nvCxnSpPr>
          <p:spPr>
            <a:xfrm flipH="1">
              <a:off x="2186203" y="2773097"/>
              <a:ext cx="717533" cy="600394"/>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705" name="Google Shape;705;p55"/>
            <p:cNvCxnSpPr/>
            <p:nvPr/>
          </p:nvCxnSpPr>
          <p:spPr>
            <a:xfrm flipH="1">
              <a:off x="2155044" y="2715673"/>
              <a:ext cx="703030" cy="1"/>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sp>
          <p:nvSpPr>
            <p:cNvPr id="706" name="Google Shape;706;p55"/>
            <p:cNvSpPr txBox="1"/>
            <p:nvPr/>
          </p:nvSpPr>
          <p:spPr>
            <a:xfrm>
              <a:off x="1185617" y="3848493"/>
              <a:ext cx="117608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Internal Network</a:t>
              </a:r>
              <a:endParaRPr/>
            </a:p>
          </p:txBody>
        </p:sp>
        <p:sp>
          <p:nvSpPr>
            <p:cNvPr id="707" name="Google Shape;707;p55"/>
            <p:cNvSpPr txBox="1"/>
            <p:nvPr/>
          </p:nvSpPr>
          <p:spPr>
            <a:xfrm>
              <a:off x="2536282" y="3144969"/>
              <a:ext cx="117608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Internal Firewall</a:t>
              </a:r>
              <a:endParaRPr/>
            </a:p>
          </p:txBody>
        </p:sp>
        <p:sp>
          <p:nvSpPr>
            <p:cNvPr id="708" name="Google Shape;708;p55"/>
            <p:cNvSpPr txBox="1"/>
            <p:nvPr/>
          </p:nvSpPr>
          <p:spPr>
            <a:xfrm>
              <a:off x="3841068" y="3523634"/>
              <a:ext cx="117608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Web Server</a:t>
              </a:r>
              <a:endParaRPr/>
            </a:p>
          </p:txBody>
        </p:sp>
        <p:sp>
          <p:nvSpPr>
            <p:cNvPr id="709" name="Google Shape;709;p55"/>
            <p:cNvSpPr txBox="1"/>
            <p:nvPr/>
          </p:nvSpPr>
          <p:spPr>
            <a:xfrm>
              <a:off x="3841068" y="3890510"/>
              <a:ext cx="117608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DMZ</a:t>
              </a:r>
              <a:endParaRPr/>
            </a:p>
          </p:txBody>
        </p:sp>
        <p:cxnSp>
          <p:nvCxnSpPr>
            <p:cNvPr id="710" name="Google Shape;710;p55"/>
            <p:cNvCxnSpPr/>
            <p:nvPr/>
          </p:nvCxnSpPr>
          <p:spPr>
            <a:xfrm rot="10800000">
              <a:off x="3517650" y="2432762"/>
              <a:ext cx="1857238" cy="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711" name="Google Shape;711;p55"/>
            <p:cNvCxnSpPr/>
            <p:nvPr/>
          </p:nvCxnSpPr>
          <p:spPr>
            <a:xfrm>
              <a:off x="4387869" y="2447648"/>
              <a:ext cx="0" cy="333828"/>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pic>
          <p:nvPicPr>
            <p:cNvPr descr="IconExperience » G-Collection » Server Earth Icon" id="712" name="Google Shape;712;p55"/>
            <p:cNvPicPr preferRelativeResize="0"/>
            <p:nvPr/>
          </p:nvPicPr>
          <p:blipFill rotWithShape="1">
            <a:blip r:embed="rId5">
              <a:alphaModFix/>
            </a:blip>
            <a:srcRect b="0" l="0" r="0" t="0"/>
            <a:stretch/>
          </p:blipFill>
          <p:spPr>
            <a:xfrm>
              <a:off x="3929138" y="2614562"/>
              <a:ext cx="917463" cy="917463"/>
            </a:xfrm>
            <a:prstGeom prst="rect">
              <a:avLst/>
            </a:prstGeom>
            <a:noFill/>
            <a:ln>
              <a:noFill/>
            </a:ln>
          </p:spPr>
        </p:pic>
        <p:sp>
          <p:nvSpPr>
            <p:cNvPr id="713" name="Google Shape;713;p55"/>
            <p:cNvSpPr txBox="1"/>
            <p:nvPr/>
          </p:nvSpPr>
          <p:spPr>
            <a:xfrm>
              <a:off x="5078537" y="3170467"/>
              <a:ext cx="137674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Internet- Facing Firewall</a:t>
              </a:r>
              <a:endParaRPr/>
            </a:p>
          </p:txBody>
        </p:sp>
        <p:pic>
          <p:nvPicPr>
            <p:cNvPr descr="Download Visio Internet Cloud Free Download Clip Art Free Clip - Blue Cloud  Clip Art PNG Image with No Background - PNGkey.com" id="714" name="Google Shape;714;p55"/>
            <p:cNvPicPr preferRelativeResize="0"/>
            <p:nvPr/>
          </p:nvPicPr>
          <p:blipFill rotWithShape="1">
            <a:blip r:embed="rId6">
              <a:alphaModFix/>
            </a:blip>
            <a:srcRect b="0" l="0" r="0" t="0"/>
            <a:stretch/>
          </p:blipFill>
          <p:spPr>
            <a:xfrm>
              <a:off x="6560262" y="1861836"/>
              <a:ext cx="1784378" cy="1283896"/>
            </a:xfrm>
            <a:prstGeom prst="rect">
              <a:avLst/>
            </a:prstGeom>
            <a:noFill/>
            <a:ln>
              <a:noFill/>
            </a:ln>
          </p:spPr>
        </p:pic>
        <p:cxnSp>
          <p:nvCxnSpPr>
            <p:cNvPr id="715" name="Google Shape;715;p55"/>
            <p:cNvCxnSpPr/>
            <p:nvPr/>
          </p:nvCxnSpPr>
          <p:spPr>
            <a:xfrm flipH="1">
              <a:off x="6010644" y="2444806"/>
              <a:ext cx="703030" cy="1"/>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sp>
          <p:nvSpPr>
            <p:cNvPr id="716" name="Google Shape;716;p55"/>
            <p:cNvSpPr txBox="1"/>
            <p:nvPr/>
          </p:nvSpPr>
          <p:spPr>
            <a:xfrm>
              <a:off x="7053701" y="2334144"/>
              <a:ext cx="7780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Internet</a:t>
              </a:r>
              <a:endParaRPr/>
            </a:p>
          </p:txBody>
        </p:sp>
      </p:grpSp>
      <p:pic>
        <p:nvPicPr>
          <p:cNvPr id="717" name="Google Shape;717;p55"/>
          <p:cNvPicPr preferRelativeResize="0"/>
          <p:nvPr/>
        </p:nvPicPr>
        <p:blipFill rotWithShape="1">
          <a:blip r:embed="rId7">
            <a:alphaModFix/>
          </a:blip>
          <a:srcRect b="0" l="0" r="0" t="0"/>
          <a:stretch/>
        </p:blipFill>
        <p:spPr>
          <a:xfrm>
            <a:off x="2354914" y="1702901"/>
            <a:ext cx="636269" cy="633784"/>
          </a:xfrm>
          <a:prstGeom prst="rect">
            <a:avLst/>
          </a:prstGeom>
          <a:noFill/>
          <a:ln>
            <a:noFill/>
          </a:ln>
        </p:spPr>
      </p:pic>
      <p:cxnSp>
        <p:nvCxnSpPr>
          <p:cNvPr id="718" name="Google Shape;718;p55"/>
          <p:cNvCxnSpPr/>
          <p:nvPr/>
        </p:nvCxnSpPr>
        <p:spPr>
          <a:xfrm rot="10800000">
            <a:off x="2773867" y="2263698"/>
            <a:ext cx="276693" cy="266591"/>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56"/>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PROTECTING NETWORK TRAFFIC</a:t>
            </a:r>
            <a:endParaRPr/>
          </a:p>
        </p:txBody>
      </p:sp>
      <p:sp>
        <p:nvSpPr>
          <p:cNvPr id="724" name="Google Shape;724;p56"/>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You want to protect the authorized traffic that flows through your firewalls.</a:t>
            </a:r>
            <a:endParaRPr>
              <a:solidFill>
                <a:schemeClr val="dk1"/>
              </a:solidFill>
            </a:endParaRPr>
          </a:p>
          <a:p>
            <a:pPr indent="0" lvl="0" marL="0" rtl="0" algn="l">
              <a:lnSpc>
                <a:spcPct val="102857"/>
              </a:lnSpc>
              <a:spcBef>
                <a:spcPts val="900"/>
              </a:spcBef>
              <a:spcAft>
                <a:spcPts val="0"/>
              </a:spcAft>
              <a:buSzPts val="2100"/>
              <a:buNone/>
            </a:pPr>
            <a:r>
              <a:rPr lang="en-US">
                <a:solidFill>
                  <a:schemeClr val="dk1"/>
                </a:solidFill>
              </a:rPr>
              <a:t>How?  Encryption!!</a:t>
            </a:r>
            <a:endParaRPr>
              <a:solidFill>
                <a:schemeClr val="dk1"/>
              </a:solidFill>
            </a:endParaRPr>
          </a:p>
          <a:p>
            <a:pPr indent="-342900" lvl="0" marL="342900" rtl="0" algn="l">
              <a:lnSpc>
                <a:spcPct val="102857"/>
              </a:lnSpc>
              <a:spcBef>
                <a:spcPts val="900"/>
              </a:spcBef>
              <a:spcAft>
                <a:spcPts val="0"/>
              </a:spcAft>
              <a:buClr>
                <a:schemeClr val="dk1"/>
              </a:buClr>
              <a:buSzPts val="2100"/>
              <a:buFont typeface="Helvetica Neue"/>
              <a:buChar char="-"/>
            </a:pPr>
            <a:r>
              <a:rPr lang="en-US">
                <a:solidFill>
                  <a:schemeClr val="dk1"/>
                </a:solidFill>
              </a:rPr>
              <a:t>Can permit only SSH, or HTTPS style connections.</a:t>
            </a:r>
            <a:endParaRPr>
              <a:solidFill>
                <a:schemeClr val="dk1"/>
              </a:solidFill>
            </a:endParaRPr>
          </a:p>
          <a:p>
            <a:pPr indent="-342900" lvl="1" marL="720090" rtl="0" algn="l">
              <a:lnSpc>
                <a:spcPct val="95000"/>
              </a:lnSpc>
              <a:spcBef>
                <a:spcPts val="900"/>
              </a:spcBef>
              <a:spcAft>
                <a:spcPts val="0"/>
              </a:spcAft>
              <a:buClr>
                <a:schemeClr val="dk1"/>
              </a:buClr>
              <a:buSzPts val="1800"/>
              <a:buFont typeface="Helvetica Neue"/>
              <a:buChar char="-"/>
            </a:pPr>
            <a:r>
              <a:rPr lang="en-US">
                <a:solidFill>
                  <a:schemeClr val="dk1"/>
                </a:solidFill>
              </a:rPr>
              <a:t>There is IP-level security (IPSEC, IPv6), not commonly used.</a:t>
            </a:r>
            <a:endParaRPr>
              <a:solidFill>
                <a:schemeClr val="dk1"/>
              </a:solidFill>
            </a:endParaRPr>
          </a:p>
          <a:p>
            <a:pPr indent="-342900" lvl="0" marL="342900" rtl="0" algn="l">
              <a:lnSpc>
                <a:spcPct val="102857"/>
              </a:lnSpc>
              <a:spcBef>
                <a:spcPts val="900"/>
              </a:spcBef>
              <a:spcAft>
                <a:spcPts val="0"/>
              </a:spcAft>
              <a:buClr>
                <a:schemeClr val="dk1"/>
              </a:buClr>
              <a:buSzPts val="2100"/>
              <a:buFont typeface="Helvetica Neue"/>
              <a:buChar char="-"/>
            </a:pPr>
            <a:r>
              <a:rPr lang="en-US">
                <a:solidFill>
                  <a:schemeClr val="dk1"/>
                </a:solidFill>
              </a:rPr>
              <a:t>These do prevent deep packet inspection.</a:t>
            </a:r>
            <a:endParaRPr>
              <a:solidFill>
                <a:schemeClr val="dk1"/>
              </a:solidFill>
            </a:endParaRPr>
          </a:p>
          <a:p>
            <a:pPr indent="0" lvl="0" marL="0" rtl="0" algn="l">
              <a:lnSpc>
                <a:spcPct val="102857"/>
              </a:lnSpc>
              <a:spcBef>
                <a:spcPts val="900"/>
              </a:spcBef>
              <a:spcAft>
                <a:spcPts val="0"/>
              </a:spcAft>
              <a:buSzPts val="210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57"/>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VIRTUAL PRIVATE NETWORK (VPN)</a:t>
            </a:r>
            <a:endParaRPr/>
          </a:p>
        </p:txBody>
      </p:sp>
      <p:sp>
        <p:nvSpPr>
          <p:cNvPr id="730" name="Google Shape;730;p57"/>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A VPN encrypts data between the client and a VPN server. The server then forwards on the information to local machines, using a local IP address. (using a technology called NAT).</a:t>
            </a:r>
            <a:r>
              <a:rPr lang="en-US"/>
              <a:t> </a:t>
            </a:r>
            <a:endParaRPr/>
          </a:p>
          <a:p>
            <a:pPr indent="0" lvl="0" marL="0" rtl="0" algn="l">
              <a:lnSpc>
                <a:spcPct val="102857"/>
              </a:lnSpc>
              <a:spcBef>
                <a:spcPts val="900"/>
              </a:spcBef>
              <a:spcAft>
                <a:spcPts val="0"/>
              </a:spcAft>
              <a:buSzPts val="2100"/>
              <a:buNone/>
            </a:pPr>
            <a:r>
              <a:t/>
            </a:r>
            <a:endParaRPr/>
          </a:p>
          <a:p>
            <a:pPr indent="0" lvl="0" marL="0" rtl="0" algn="l">
              <a:lnSpc>
                <a:spcPct val="102857"/>
              </a:lnSpc>
              <a:spcBef>
                <a:spcPts val="900"/>
              </a:spcBef>
              <a:spcAft>
                <a:spcPts val="0"/>
              </a:spcAft>
              <a:buSzPts val="2100"/>
              <a:buNone/>
            </a:pPr>
            <a:r>
              <a:t/>
            </a:r>
            <a:endParaRPr/>
          </a:p>
        </p:txBody>
      </p:sp>
      <p:sp>
        <p:nvSpPr>
          <p:cNvPr id="731" name="Google Shape;731;p57"/>
          <p:cNvSpPr txBox="1"/>
          <p:nvPr/>
        </p:nvSpPr>
        <p:spPr>
          <a:xfrm>
            <a:off x="2391937" y="2717551"/>
            <a:ext cx="48730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descr="Network Security - CRT" id="732" name="Google Shape;732;p57"/>
          <p:cNvPicPr preferRelativeResize="0"/>
          <p:nvPr/>
        </p:nvPicPr>
        <p:blipFill rotWithShape="1">
          <a:blip r:embed="rId3">
            <a:alphaModFix/>
          </a:blip>
          <a:srcRect b="0" l="0" r="0" t="0"/>
          <a:stretch/>
        </p:blipFill>
        <p:spPr>
          <a:xfrm>
            <a:off x="4122699" y="2087938"/>
            <a:ext cx="3767486" cy="202216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58"/>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2800"/>
              <a:buFont typeface="Rockwell"/>
              <a:buNone/>
            </a:pPr>
            <a:r>
              <a:rPr lang="en-US" sz="2800"/>
              <a:t>NETWORK ADDRESS TRANSLATION (NAT) </a:t>
            </a:r>
            <a:endParaRPr/>
          </a:p>
        </p:txBody>
      </p:sp>
      <p:sp>
        <p:nvSpPr>
          <p:cNvPr id="738" name="Google Shape;738;p58"/>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sz="2000">
                <a:solidFill>
                  <a:schemeClr val="dk1"/>
                </a:solidFill>
              </a:rPr>
              <a:t>NAT is used to translate an internal IP address to an external address.</a:t>
            </a:r>
            <a:endParaRPr sz="2000">
              <a:solidFill>
                <a:schemeClr val="dk1"/>
              </a:solidFill>
            </a:endParaRPr>
          </a:p>
          <a:p>
            <a:pPr indent="-336550" lvl="0" marL="342900" rtl="0" algn="l">
              <a:lnSpc>
                <a:spcPct val="102857"/>
              </a:lnSpc>
              <a:spcBef>
                <a:spcPts val="900"/>
              </a:spcBef>
              <a:spcAft>
                <a:spcPts val="0"/>
              </a:spcAft>
              <a:buClr>
                <a:schemeClr val="dk1"/>
              </a:buClr>
              <a:buSzPts val="2000"/>
              <a:buFont typeface="Helvetica Neue"/>
              <a:buChar char="-"/>
            </a:pPr>
            <a:r>
              <a:rPr lang="en-US" sz="2000">
                <a:solidFill>
                  <a:schemeClr val="dk1"/>
                </a:solidFill>
              </a:rPr>
              <a:t>Hides internal address</a:t>
            </a:r>
            <a:endParaRPr sz="2000">
              <a:solidFill>
                <a:schemeClr val="dk1"/>
              </a:solidFill>
            </a:endParaRPr>
          </a:p>
          <a:p>
            <a:pPr indent="-336550" lvl="0" marL="342900" rtl="0" algn="l">
              <a:lnSpc>
                <a:spcPct val="102857"/>
              </a:lnSpc>
              <a:spcBef>
                <a:spcPts val="900"/>
              </a:spcBef>
              <a:spcAft>
                <a:spcPts val="0"/>
              </a:spcAft>
              <a:buClr>
                <a:schemeClr val="dk1"/>
              </a:buClr>
              <a:buSzPts val="2000"/>
              <a:buFont typeface="Helvetica Neue"/>
              <a:buChar char="-"/>
            </a:pPr>
            <a:r>
              <a:rPr lang="en-US" sz="2000">
                <a:solidFill>
                  <a:schemeClr val="dk1"/>
                </a:solidFill>
              </a:rPr>
              <a:t>Allows use of private IP address space. </a:t>
            </a:r>
            <a:endParaRPr sz="2000">
              <a:solidFill>
                <a:schemeClr val="dk1"/>
              </a:solidFill>
            </a:endParaRPr>
          </a:p>
          <a:p>
            <a:pPr indent="-336550" lvl="1" marL="720090" rtl="0" algn="l">
              <a:lnSpc>
                <a:spcPct val="95000"/>
              </a:lnSpc>
              <a:spcBef>
                <a:spcPts val="900"/>
              </a:spcBef>
              <a:spcAft>
                <a:spcPts val="0"/>
              </a:spcAft>
              <a:buClr>
                <a:schemeClr val="dk1"/>
              </a:buClr>
              <a:buSzPts val="1700"/>
              <a:buFont typeface="Helvetica Neue"/>
              <a:buChar char="-"/>
            </a:pPr>
            <a:r>
              <a:rPr lang="en-US" sz="1700">
                <a:solidFill>
                  <a:schemeClr val="dk1"/>
                </a:solidFill>
              </a:rPr>
              <a:t>Ex: Dr. Alves-Foss research lab has 10 different computers connected to a single NAT router. All share one external IP address.</a:t>
            </a:r>
            <a:endParaRPr sz="1700">
              <a:solidFill>
                <a:schemeClr val="dk1"/>
              </a:solidFill>
            </a:endParaRPr>
          </a:p>
          <a:p>
            <a:pPr indent="-336550" lvl="1" marL="720090" rtl="0" algn="l">
              <a:lnSpc>
                <a:spcPct val="95000"/>
              </a:lnSpc>
              <a:spcBef>
                <a:spcPts val="900"/>
              </a:spcBef>
              <a:spcAft>
                <a:spcPts val="0"/>
              </a:spcAft>
              <a:buClr>
                <a:schemeClr val="dk1"/>
              </a:buClr>
              <a:buSzPts val="1700"/>
              <a:buFont typeface="Helvetica Neue"/>
              <a:buChar char="-"/>
            </a:pPr>
            <a:r>
              <a:rPr lang="en-US" sz="1700">
                <a:solidFill>
                  <a:schemeClr val="dk1"/>
                </a:solidFill>
              </a:rPr>
              <a:t>Ex: Dr. Alves-Foss home has 5 people, with 6 computers, 4 laptops, two tablets, 5 cell phones, 2 smart TVs, Video game console, 3 printers. </a:t>
            </a:r>
            <a:endParaRPr sz="1700">
              <a:solidFill>
                <a:schemeClr val="dk1"/>
              </a:solidFill>
            </a:endParaRPr>
          </a:p>
          <a:p>
            <a:pPr indent="-336550" lvl="2" marL="857250" rtl="0" algn="l">
              <a:lnSpc>
                <a:spcPct val="120000"/>
              </a:lnSpc>
              <a:spcBef>
                <a:spcPts val="900"/>
              </a:spcBef>
              <a:spcAft>
                <a:spcPts val="0"/>
              </a:spcAft>
              <a:buClr>
                <a:schemeClr val="dk1"/>
              </a:buClr>
              <a:buSzPts val="1200"/>
              <a:buFont typeface="Helvetica Neue"/>
              <a:buChar char="-"/>
            </a:pPr>
            <a:r>
              <a:rPr lang="en-US" sz="1250">
                <a:solidFill>
                  <a:schemeClr val="dk1"/>
                </a:solidFill>
              </a:rPr>
              <a:t>All connected through a local network (WiFi and ethernet cables).</a:t>
            </a:r>
            <a:endParaRPr sz="1250">
              <a:solidFill>
                <a:schemeClr val="dk1"/>
              </a:solidFill>
            </a:endParaRPr>
          </a:p>
          <a:p>
            <a:pPr indent="-336550" lvl="2" marL="857250" rtl="0" algn="l">
              <a:lnSpc>
                <a:spcPct val="120000"/>
              </a:lnSpc>
              <a:spcBef>
                <a:spcPts val="450"/>
              </a:spcBef>
              <a:spcAft>
                <a:spcPts val="0"/>
              </a:spcAft>
              <a:buClr>
                <a:schemeClr val="dk1"/>
              </a:buClr>
              <a:buSzPts val="1200"/>
              <a:buFont typeface="Helvetica Neue"/>
              <a:buChar char="-"/>
            </a:pPr>
            <a:r>
              <a:rPr lang="en-US" sz="1250">
                <a:solidFill>
                  <a:schemeClr val="dk1"/>
                </a:solidFill>
              </a:rPr>
              <a:t>All can connect to internet through routers, using 1 public IP address.</a:t>
            </a:r>
            <a:endParaRPr sz="1250">
              <a:solidFill>
                <a:schemeClr val="dk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59"/>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2800"/>
              <a:buFont typeface="Rockwell"/>
              <a:buNone/>
            </a:pPr>
            <a:r>
              <a:rPr lang="en-US" sz="2800"/>
              <a:t>NETWORK ADDRESS TRANSLATION (NAT) (2)</a:t>
            </a:r>
            <a:endParaRPr/>
          </a:p>
        </p:txBody>
      </p:sp>
      <p:sp>
        <p:nvSpPr>
          <p:cNvPr id="744" name="Google Shape;744;p59"/>
          <p:cNvSpPr txBox="1"/>
          <p:nvPr>
            <p:ph idx="1" type="body"/>
          </p:nvPr>
        </p:nvSpPr>
        <p:spPr>
          <a:xfrm>
            <a:off x="919976" y="1033397"/>
            <a:ext cx="7595374"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t/>
            </a:r>
            <a:endParaRPr/>
          </a:p>
          <a:p>
            <a:pPr indent="0" lvl="0" marL="0" rtl="0" algn="l">
              <a:lnSpc>
                <a:spcPct val="102857"/>
              </a:lnSpc>
              <a:spcBef>
                <a:spcPts val="900"/>
              </a:spcBef>
              <a:spcAft>
                <a:spcPts val="0"/>
              </a:spcAft>
              <a:buSzPts val="2100"/>
              <a:buNone/>
            </a:pPr>
            <a:r>
              <a:t/>
            </a:r>
            <a:endParaRPr/>
          </a:p>
          <a:p>
            <a:pPr indent="0" lvl="0" marL="0" rtl="0" algn="l">
              <a:lnSpc>
                <a:spcPct val="102857"/>
              </a:lnSpc>
              <a:spcBef>
                <a:spcPts val="900"/>
              </a:spcBef>
              <a:spcAft>
                <a:spcPts val="0"/>
              </a:spcAft>
              <a:buSzPts val="2100"/>
              <a:buNone/>
            </a:pPr>
            <a:r>
              <a:t/>
            </a:r>
            <a:endParaRPr/>
          </a:p>
          <a:p>
            <a:pPr indent="0" lvl="0" marL="0" rtl="0" algn="l">
              <a:lnSpc>
                <a:spcPct val="102857"/>
              </a:lnSpc>
              <a:spcBef>
                <a:spcPts val="900"/>
              </a:spcBef>
              <a:spcAft>
                <a:spcPts val="0"/>
              </a:spcAft>
              <a:buSzPts val="2100"/>
              <a:buNone/>
            </a:pPr>
            <a:r>
              <a:t/>
            </a:r>
            <a:endParaRPr/>
          </a:p>
          <a:p>
            <a:pPr indent="0" lvl="0" marL="0" rtl="0" algn="l">
              <a:lnSpc>
                <a:spcPct val="102857"/>
              </a:lnSpc>
              <a:spcBef>
                <a:spcPts val="900"/>
              </a:spcBef>
              <a:spcAft>
                <a:spcPts val="0"/>
              </a:spcAft>
              <a:buSzPts val="2100"/>
              <a:buNone/>
            </a:pPr>
            <a:r>
              <a:t/>
            </a:r>
            <a:endParaRPr/>
          </a:p>
          <a:p>
            <a:pPr indent="0" lvl="0" marL="0" rtl="0" algn="l">
              <a:lnSpc>
                <a:spcPct val="102857"/>
              </a:lnSpc>
              <a:spcBef>
                <a:spcPts val="900"/>
              </a:spcBef>
              <a:spcAft>
                <a:spcPts val="0"/>
              </a:spcAft>
              <a:buSzPts val="2100"/>
              <a:buNone/>
            </a:pPr>
            <a:r>
              <a:t/>
            </a:r>
            <a:endParaRPr/>
          </a:p>
          <a:p>
            <a:pPr indent="0" lvl="0" marL="0" rtl="0" algn="l">
              <a:lnSpc>
                <a:spcPct val="100000"/>
              </a:lnSpc>
              <a:spcBef>
                <a:spcPts val="900"/>
              </a:spcBef>
              <a:spcAft>
                <a:spcPts val="0"/>
              </a:spcAft>
              <a:buSzPts val="1200"/>
              <a:buNone/>
            </a:pPr>
            <a:r>
              <a:t/>
            </a:r>
            <a:endParaRPr sz="1200">
              <a:solidFill>
                <a:schemeClr val="dk1"/>
              </a:solidFill>
            </a:endParaRPr>
          </a:p>
          <a:p>
            <a:pPr indent="0" lvl="0" marL="0" rtl="0" algn="l">
              <a:lnSpc>
                <a:spcPct val="100000"/>
              </a:lnSpc>
              <a:spcBef>
                <a:spcPts val="900"/>
              </a:spcBef>
              <a:spcAft>
                <a:spcPts val="0"/>
              </a:spcAft>
              <a:buSzPts val="1200"/>
              <a:buNone/>
            </a:pPr>
            <a:r>
              <a:rPr lang="en-US" sz="1200">
                <a:solidFill>
                  <a:schemeClr val="dk1"/>
                </a:solidFill>
              </a:rPr>
              <a:t>By Yangliy at English Wikibooks - Transferred from en.wikibooks to Commons., Public Domain, </a:t>
            </a:r>
            <a:r>
              <a:rPr lang="en-US" sz="1200" u="sng">
                <a:solidFill>
                  <a:schemeClr val="hlink"/>
                </a:solidFill>
                <a:hlinkClick r:id="rId3"/>
              </a:rPr>
              <a:t>https://commons.wikimedia.org/w/index.php?curid=61795882</a:t>
            </a:r>
            <a:r>
              <a:rPr lang="en-US" sz="1200">
                <a:solidFill>
                  <a:schemeClr val="dk1"/>
                </a:solidFill>
              </a:rPr>
              <a:t> </a:t>
            </a:r>
            <a:endParaRPr>
              <a:solidFill>
                <a:schemeClr val="dk1"/>
              </a:solidFill>
            </a:endParaRPr>
          </a:p>
        </p:txBody>
      </p:sp>
      <p:pic>
        <p:nvPicPr>
          <p:cNvPr id="745" name="Google Shape;745;p59"/>
          <p:cNvPicPr preferRelativeResize="0"/>
          <p:nvPr/>
        </p:nvPicPr>
        <p:blipFill rotWithShape="1">
          <a:blip r:embed="rId4">
            <a:alphaModFix/>
          </a:blip>
          <a:srcRect b="0" l="0" r="0" t="0"/>
          <a:stretch/>
        </p:blipFill>
        <p:spPr>
          <a:xfrm>
            <a:off x="2351874" y="703363"/>
            <a:ext cx="6120941" cy="3072161"/>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60"/>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PROTECTING WIFI</a:t>
            </a:r>
            <a:endParaRPr/>
          </a:p>
        </p:txBody>
      </p:sp>
      <p:sp>
        <p:nvSpPr>
          <p:cNvPr id="751" name="Google Shape;751;p60"/>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You can not use physical protections, your WiFi signals can go a long distance. </a:t>
            </a:r>
            <a:endParaRPr>
              <a:solidFill>
                <a:schemeClr val="dk1"/>
              </a:solidFill>
            </a:endParaRPr>
          </a:p>
          <a:p>
            <a:pPr indent="-342900" lvl="0" marL="342900" rtl="0" algn="l">
              <a:lnSpc>
                <a:spcPct val="102857"/>
              </a:lnSpc>
              <a:spcBef>
                <a:spcPts val="900"/>
              </a:spcBef>
              <a:spcAft>
                <a:spcPts val="0"/>
              </a:spcAft>
              <a:buClr>
                <a:schemeClr val="dk1"/>
              </a:buClr>
              <a:buSzPts val="2100"/>
              <a:buFont typeface="Helvetica Neue"/>
              <a:buChar char="-"/>
            </a:pPr>
            <a:r>
              <a:rPr lang="en-US">
                <a:solidFill>
                  <a:schemeClr val="dk1"/>
                </a:solidFill>
              </a:rPr>
              <a:t>Most WiFi access points require passwords and encryption.</a:t>
            </a:r>
            <a:endParaRPr>
              <a:solidFill>
                <a:schemeClr val="dk1"/>
              </a:solidFill>
            </a:endParaRPr>
          </a:p>
          <a:p>
            <a:pPr indent="-342900" lvl="0" marL="342900" rtl="0" algn="l">
              <a:lnSpc>
                <a:spcPct val="102857"/>
              </a:lnSpc>
              <a:spcBef>
                <a:spcPts val="900"/>
              </a:spcBef>
              <a:spcAft>
                <a:spcPts val="0"/>
              </a:spcAft>
              <a:buClr>
                <a:schemeClr val="dk1"/>
              </a:buClr>
              <a:buSzPts val="2100"/>
              <a:buFont typeface="Helvetica Neue"/>
              <a:buChar char="-"/>
            </a:pPr>
            <a:r>
              <a:rPr lang="en-US">
                <a:solidFill>
                  <a:schemeClr val="dk1"/>
                </a:solidFill>
              </a:rPr>
              <a:t>WEP (Wired equivalency protocol – too weak)</a:t>
            </a:r>
            <a:endParaRPr>
              <a:solidFill>
                <a:schemeClr val="dk1"/>
              </a:solidFill>
            </a:endParaRPr>
          </a:p>
          <a:p>
            <a:pPr indent="-342900" lvl="0" marL="342900" rtl="0" algn="l">
              <a:lnSpc>
                <a:spcPct val="102857"/>
              </a:lnSpc>
              <a:spcBef>
                <a:spcPts val="900"/>
              </a:spcBef>
              <a:spcAft>
                <a:spcPts val="0"/>
              </a:spcAft>
              <a:buSzPts val="2100"/>
              <a:buFont typeface="Helvetica Neue"/>
              <a:buChar char="-"/>
            </a:pPr>
            <a:r>
              <a:rPr lang="en-US">
                <a:solidFill>
                  <a:schemeClr val="dk1"/>
                </a:solidFill>
              </a:rPr>
              <a:t>WPA (WiFi Protected access)</a:t>
            </a:r>
            <a:r>
              <a:rPr lang="en-US"/>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6"/>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NETWORKING BACKGROUND  (5)</a:t>
            </a:r>
            <a:endParaRPr/>
          </a:p>
        </p:txBody>
      </p:sp>
      <p:sp>
        <p:nvSpPr>
          <p:cNvPr id="93" name="Google Shape;93;p6"/>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sz="2000">
                <a:solidFill>
                  <a:schemeClr val="dk1"/>
                </a:solidFill>
              </a:rPr>
              <a:t>ISO/OSI Model</a:t>
            </a:r>
            <a:endParaRPr sz="2000">
              <a:solidFill>
                <a:schemeClr val="dk1"/>
              </a:solidFill>
            </a:endParaRPr>
          </a:p>
          <a:p>
            <a:pPr indent="-165100" lvl="1" marL="377190" rtl="0" algn="l">
              <a:lnSpc>
                <a:spcPct val="95000"/>
              </a:lnSpc>
              <a:spcBef>
                <a:spcPts val="900"/>
              </a:spcBef>
              <a:spcAft>
                <a:spcPts val="0"/>
              </a:spcAft>
              <a:buClr>
                <a:schemeClr val="dk1"/>
              </a:buClr>
              <a:buSzPts val="1700"/>
              <a:buChar char="▪"/>
            </a:pPr>
            <a:r>
              <a:rPr lang="en-US" sz="1700">
                <a:solidFill>
                  <a:schemeClr val="dk1"/>
                </a:solidFill>
              </a:rPr>
              <a:t>communication functions are partitioned into a vertical set of seven layers</a:t>
            </a:r>
            <a:endParaRPr sz="1700">
              <a:solidFill>
                <a:schemeClr val="dk1"/>
              </a:solidFill>
            </a:endParaRPr>
          </a:p>
          <a:p>
            <a:pPr indent="-165100" lvl="1" marL="377190" rtl="0" algn="l">
              <a:lnSpc>
                <a:spcPct val="95000"/>
              </a:lnSpc>
              <a:spcBef>
                <a:spcPts val="900"/>
              </a:spcBef>
              <a:spcAft>
                <a:spcPts val="0"/>
              </a:spcAft>
              <a:buClr>
                <a:schemeClr val="dk1"/>
              </a:buClr>
              <a:buSzPts val="1700"/>
              <a:buChar char="▪"/>
            </a:pPr>
            <a:r>
              <a:rPr lang="en-US" sz="1700">
                <a:solidFill>
                  <a:schemeClr val="dk1"/>
                </a:solidFill>
              </a:rPr>
              <a:t>each layer performs a related subset of functions required for communication</a:t>
            </a:r>
            <a:endParaRPr sz="1700">
              <a:solidFill>
                <a:schemeClr val="dk1"/>
              </a:solidFill>
            </a:endParaRPr>
          </a:p>
          <a:p>
            <a:pPr indent="-165100" lvl="1" marL="377190" rtl="0" algn="l">
              <a:lnSpc>
                <a:spcPct val="95000"/>
              </a:lnSpc>
              <a:spcBef>
                <a:spcPts val="900"/>
              </a:spcBef>
              <a:spcAft>
                <a:spcPts val="0"/>
              </a:spcAft>
              <a:buClr>
                <a:schemeClr val="dk1"/>
              </a:buClr>
              <a:buSzPts val="1700"/>
              <a:buChar char="▪"/>
            </a:pPr>
            <a:r>
              <a:rPr lang="en-US" sz="1700">
                <a:solidFill>
                  <a:schemeClr val="dk1"/>
                </a:solidFill>
              </a:rPr>
              <a:t>each layer provides services to the next highest layer while depending on the next lower layer to perform more primitive functions</a:t>
            </a:r>
            <a:endParaRPr sz="1700">
              <a:solidFill>
                <a:schemeClr val="dk1"/>
              </a:solidFill>
            </a:endParaRPr>
          </a:p>
          <a:p>
            <a:pPr indent="-165100" lvl="1" marL="377190" rtl="0" algn="l">
              <a:lnSpc>
                <a:spcPct val="95000"/>
              </a:lnSpc>
              <a:spcBef>
                <a:spcPts val="900"/>
              </a:spcBef>
              <a:spcAft>
                <a:spcPts val="0"/>
              </a:spcAft>
              <a:buClr>
                <a:schemeClr val="dk1"/>
              </a:buClr>
              <a:buSzPts val="1700"/>
              <a:buChar char="▪"/>
            </a:pPr>
            <a:r>
              <a:rPr lang="en-US" sz="1700">
                <a:solidFill>
                  <a:schemeClr val="dk1"/>
                </a:solidFill>
              </a:rPr>
              <a:t>decomposes one problem into a number of more manageable subproblems</a:t>
            </a:r>
            <a:endParaRPr sz="1700">
              <a:solidFill>
                <a:schemeClr val="dk1"/>
              </a:solidFill>
            </a:endParaRPr>
          </a:p>
          <a:p>
            <a:pPr indent="-165100" lvl="1" marL="377190" rtl="0" algn="l">
              <a:lnSpc>
                <a:spcPct val="95000"/>
              </a:lnSpc>
              <a:spcBef>
                <a:spcPts val="900"/>
              </a:spcBef>
              <a:spcAft>
                <a:spcPts val="0"/>
              </a:spcAft>
              <a:buClr>
                <a:schemeClr val="dk1"/>
              </a:buClr>
              <a:buSzPts val="1700"/>
              <a:buChar char="▪"/>
            </a:pPr>
            <a:r>
              <a:rPr lang="en-US" sz="1700">
                <a:solidFill>
                  <a:schemeClr val="dk1"/>
                </a:solidFill>
              </a:rPr>
              <a:t>communication is achieved by having corresponding (peer) entities in the same layer in two different systems communicate via a protocol</a:t>
            </a:r>
            <a:endParaRPr sz="17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61"/>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WIFI SECURITY</a:t>
            </a:r>
            <a:endParaRPr/>
          </a:p>
        </p:txBody>
      </p:sp>
      <p:sp>
        <p:nvSpPr>
          <p:cNvPr id="757" name="Google Shape;757;p61"/>
          <p:cNvSpPr txBox="1"/>
          <p:nvPr>
            <p:ph idx="1" type="body"/>
          </p:nvPr>
        </p:nvSpPr>
        <p:spPr>
          <a:xfrm>
            <a:off x="908824" y="1033397"/>
            <a:ext cx="7606526"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b="0" i="0" lang="en-US">
                <a:solidFill>
                  <a:schemeClr val="dk1"/>
                </a:solidFill>
                <a:latin typeface="Poppins"/>
                <a:ea typeface="Poppins"/>
                <a:cs typeface="Poppins"/>
                <a:sym typeface="Poppins"/>
              </a:rPr>
              <a:t>Strongest to weakest</a:t>
            </a:r>
            <a:endParaRPr>
              <a:solidFill>
                <a:schemeClr val="dk1"/>
              </a:solidFill>
            </a:endParaRPr>
          </a:p>
          <a:p>
            <a:pPr indent="-361950" lvl="0" marL="457200" rtl="0" algn="l">
              <a:lnSpc>
                <a:spcPct val="102857"/>
              </a:lnSpc>
              <a:spcBef>
                <a:spcPts val="900"/>
              </a:spcBef>
              <a:spcAft>
                <a:spcPts val="0"/>
              </a:spcAft>
              <a:buClr>
                <a:schemeClr val="dk1"/>
              </a:buClr>
              <a:buSzPts val="2100"/>
              <a:buFont typeface="Poppins"/>
              <a:buAutoNum type="arabicPeriod"/>
            </a:pPr>
            <a:r>
              <a:rPr b="0" i="0" lang="en-US">
                <a:solidFill>
                  <a:schemeClr val="dk1"/>
                </a:solidFill>
                <a:latin typeface="Poppins"/>
                <a:ea typeface="Poppins"/>
                <a:cs typeface="Poppins"/>
                <a:sym typeface="Poppins"/>
              </a:rPr>
              <a:t>WPA3</a:t>
            </a:r>
            <a:endParaRPr>
              <a:solidFill>
                <a:schemeClr val="dk1"/>
              </a:solidFill>
            </a:endParaRPr>
          </a:p>
          <a:p>
            <a:pPr indent="-361950" lvl="0" marL="457200" rtl="0" algn="l">
              <a:lnSpc>
                <a:spcPct val="102857"/>
              </a:lnSpc>
              <a:spcBef>
                <a:spcPts val="0"/>
              </a:spcBef>
              <a:spcAft>
                <a:spcPts val="0"/>
              </a:spcAft>
              <a:buClr>
                <a:schemeClr val="dk1"/>
              </a:buClr>
              <a:buSzPts val="2100"/>
              <a:buFont typeface="Poppins"/>
              <a:buAutoNum type="arabicPeriod"/>
            </a:pPr>
            <a:r>
              <a:rPr b="0" i="0" lang="en-US">
                <a:solidFill>
                  <a:schemeClr val="dk1"/>
                </a:solidFill>
                <a:latin typeface="Poppins"/>
                <a:ea typeface="Poppins"/>
                <a:cs typeface="Poppins"/>
                <a:sym typeface="Poppins"/>
              </a:rPr>
              <a:t>WPA2 Enterprise</a:t>
            </a:r>
            <a:endParaRPr>
              <a:solidFill>
                <a:schemeClr val="dk1"/>
              </a:solidFill>
            </a:endParaRPr>
          </a:p>
          <a:p>
            <a:pPr indent="-361950" lvl="0" marL="457200" rtl="0" algn="l">
              <a:lnSpc>
                <a:spcPct val="102857"/>
              </a:lnSpc>
              <a:spcBef>
                <a:spcPts val="0"/>
              </a:spcBef>
              <a:spcAft>
                <a:spcPts val="0"/>
              </a:spcAft>
              <a:buClr>
                <a:schemeClr val="dk1"/>
              </a:buClr>
              <a:buSzPts val="2100"/>
              <a:buFont typeface="Poppins"/>
              <a:buAutoNum type="arabicPeriod"/>
            </a:pPr>
            <a:r>
              <a:rPr b="0" i="0" lang="en-US">
                <a:solidFill>
                  <a:schemeClr val="dk1"/>
                </a:solidFill>
                <a:latin typeface="Poppins"/>
                <a:ea typeface="Poppins"/>
                <a:cs typeface="Poppins"/>
                <a:sym typeface="Poppins"/>
              </a:rPr>
              <a:t>WPA2 Personal</a:t>
            </a:r>
            <a:endParaRPr>
              <a:solidFill>
                <a:schemeClr val="dk1"/>
              </a:solidFill>
            </a:endParaRPr>
          </a:p>
          <a:p>
            <a:pPr indent="-361950" lvl="0" marL="457200" rtl="0" algn="l">
              <a:lnSpc>
                <a:spcPct val="102857"/>
              </a:lnSpc>
              <a:spcBef>
                <a:spcPts val="0"/>
              </a:spcBef>
              <a:spcAft>
                <a:spcPts val="0"/>
              </a:spcAft>
              <a:buClr>
                <a:schemeClr val="dk1"/>
              </a:buClr>
              <a:buSzPts val="2100"/>
              <a:buFont typeface="Poppins"/>
              <a:buAutoNum type="arabicPeriod"/>
            </a:pPr>
            <a:r>
              <a:rPr b="0" i="0" lang="en-US">
                <a:solidFill>
                  <a:schemeClr val="dk1"/>
                </a:solidFill>
                <a:latin typeface="Poppins"/>
                <a:ea typeface="Poppins"/>
                <a:cs typeface="Poppins"/>
                <a:sym typeface="Poppins"/>
              </a:rPr>
              <a:t>WPA + AES</a:t>
            </a:r>
            <a:endParaRPr>
              <a:solidFill>
                <a:schemeClr val="dk1"/>
              </a:solidFill>
            </a:endParaRPr>
          </a:p>
          <a:p>
            <a:pPr indent="-361950" lvl="0" marL="457200" rtl="0" algn="l">
              <a:lnSpc>
                <a:spcPct val="102857"/>
              </a:lnSpc>
              <a:spcBef>
                <a:spcPts val="0"/>
              </a:spcBef>
              <a:spcAft>
                <a:spcPts val="0"/>
              </a:spcAft>
              <a:buClr>
                <a:schemeClr val="dk1"/>
              </a:buClr>
              <a:buSzPts val="2100"/>
              <a:buFont typeface="Poppins"/>
              <a:buAutoNum type="arabicPeriod"/>
            </a:pPr>
            <a:r>
              <a:rPr b="0" i="0" lang="en-US">
                <a:solidFill>
                  <a:schemeClr val="dk1"/>
                </a:solidFill>
                <a:latin typeface="Poppins"/>
                <a:ea typeface="Poppins"/>
                <a:cs typeface="Poppins"/>
                <a:sym typeface="Poppins"/>
              </a:rPr>
              <a:t>WPA + TKIP</a:t>
            </a:r>
            <a:endParaRPr>
              <a:solidFill>
                <a:schemeClr val="dk1"/>
              </a:solidFill>
            </a:endParaRPr>
          </a:p>
          <a:p>
            <a:pPr indent="-361950" lvl="0" marL="457200" rtl="0" algn="l">
              <a:lnSpc>
                <a:spcPct val="102857"/>
              </a:lnSpc>
              <a:spcBef>
                <a:spcPts val="0"/>
              </a:spcBef>
              <a:spcAft>
                <a:spcPts val="0"/>
              </a:spcAft>
              <a:buClr>
                <a:schemeClr val="dk1"/>
              </a:buClr>
              <a:buSzPts val="2100"/>
              <a:buFont typeface="Poppins"/>
              <a:buAutoNum type="arabicPeriod"/>
            </a:pPr>
            <a:r>
              <a:rPr b="0" i="0" lang="en-US">
                <a:solidFill>
                  <a:schemeClr val="dk1"/>
                </a:solidFill>
                <a:latin typeface="Poppins"/>
                <a:ea typeface="Poppins"/>
                <a:cs typeface="Poppins"/>
                <a:sym typeface="Poppins"/>
              </a:rPr>
              <a:t>WEP</a:t>
            </a:r>
            <a:endParaRPr>
              <a:solidFill>
                <a:schemeClr val="dk1"/>
              </a:solidFill>
            </a:endParaRPr>
          </a:p>
          <a:p>
            <a:pPr indent="-361950" lvl="0" marL="457200" rtl="0" algn="l">
              <a:lnSpc>
                <a:spcPct val="102857"/>
              </a:lnSpc>
              <a:spcBef>
                <a:spcPts val="0"/>
              </a:spcBef>
              <a:spcAft>
                <a:spcPts val="0"/>
              </a:spcAft>
              <a:buClr>
                <a:schemeClr val="dk1"/>
              </a:buClr>
              <a:buSzPts val="2100"/>
              <a:buFont typeface="Poppins"/>
              <a:buAutoNum type="arabicPeriod"/>
            </a:pPr>
            <a:r>
              <a:rPr b="0" i="0" lang="en-US">
                <a:solidFill>
                  <a:schemeClr val="dk1"/>
                </a:solidFill>
                <a:latin typeface="Poppins"/>
                <a:ea typeface="Poppins"/>
                <a:cs typeface="Poppins"/>
                <a:sym typeface="Poppins"/>
              </a:rPr>
              <a:t>Open Network (no security implemented)</a:t>
            </a:r>
            <a:endParaRPr>
              <a:solidFill>
                <a:schemeClr val="dk1"/>
              </a:solidFill>
            </a:endParaRPr>
          </a:p>
          <a:p>
            <a:pPr indent="0" lvl="0" marL="0" rtl="0" algn="l">
              <a:lnSpc>
                <a:spcPct val="102857"/>
              </a:lnSpc>
              <a:spcBef>
                <a:spcPts val="900"/>
              </a:spcBef>
              <a:spcAft>
                <a:spcPts val="0"/>
              </a:spcAft>
              <a:buSzPts val="2100"/>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62"/>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NETWORK SECURITY TOOLS</a:t>
            </a:r>
            <a:endParaRPr/>
          </a:p>
        </p:txBody>
      </p:sp>
      <p:sp>
        <p:nvSpPr>
          <p:cNvPr id="763" name="Google Shape;763;p62"/>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There are many of security tools these. </a:t>
            </a:r>
            <a:endParaRPr>
              <a:solidFill>
                <a:schemeClr val="dk1"/>
              </a:solidFill>
            </a:endParaRPr>
          </a:p>
          <a:p>
            <a:pPr indent="0" lvl="0" marL="0" rtl="0" algn="l">
              <a:lnSpc>
                <a:spcPct val="102857"/>
              </a:lnSpc>
              <a:spcBef>
                <a:spcPts val="900"/>
              </a:spcBef>
              <a:spcAft>
                <a:spcPts val="0"/>
              </a:spcAft>
              <a:buSzPts val="2100"/>
              <a:buNone/>
            </a:pPr>
            <a:r>
              <a:rPr lang="en-US">
                <a:solidFill>
                  <a:schemeClr val="dk1"/>
                </a:solidFill>
              </a:rPr>
              <a:t>Can download and install Kali Linux VM  </a:t>
            </a:r>
            <a:r>
              <a:rPr lang="en-US" u="sng">
                <a:solidFill>
                  <a:schemeClr val="hlink"/>
                </a:solidFill>
                <a:hlinkClick r:id="rId3"/>
              </a:rPr>
              <a:t>https://www.kali.org</a:t>
            </a:r>
            <a:r>
              <a:rPr lang="en-US"/>
              <a:t> </a:t>
            </a:r>
            <a:r>
              <a:rPr lang="en-US">
                <a:solidFill>
                  <a:schemeClr val="dk1"/>
                </a:solidFill>
              </a:rPr>
              <a:t>which has many of these. </a:t>
            </a:r>
            <a:endParaRPr>
              <a:solidFill>
                <a:schemeClr val="dk1"/>
              </a:solidFill>
            </a:endParaRPr>
          </a:p>
          <a:p>
            <a:pPr indent="-342900" lvl="0" marL="342900" rtl="0" algn="l">
              <a:lnSpc>
                <a:spcPct val="102857"/>
              </a:lnSpc>
              <a:spcBef>
                <a:spcPts val="900"/>
              </a:spcBef>
              <a:spcAft>
                <a:spcPts val="0"/>
              </a:spcAft>
              <a:buClr>
                <a:schemeClr val="dk1"/>
              </a:buClr>
              <a:buSzPts val="2100"/>
              <a:buFont typeface="Helvetica Neue"/>
              <a:buChar char="-"/>
            </a:pPr>
            <a:r>
              <a:rPr lang="en-US">
                <a:solidFill>
                  <a:schemeClr val="dk1"/>
                </a:solidFill>
              </a:rPr>
              <a:t>Recommended a minimum of 4GB Ram and 20GB Hard drive.</a:t>
            </a:r>
            <a:endParaRPr>
              <a:solidFill>
                <a:schemeClr val="dk1"/>
              </a:solidFill>
            </a:endParaRPr>
          </a:p>
          <a:p>
            <a:pPr indent="-342900" lvl="0" marL="342900" rtl="0" algn="l">
              <a:lnSpc>
                <a:spcPct val="102857"/>
              </a:lnSpc>
              <a:spcBef>
                <a:spcPts val="900"/>
              </a:spcBef>
              <a:spcAft>
                <a:spcPts val="0"/>
              </a:spcAft>
              <a:buClr>
                <a:schemeClr val="dk1"/>
              </a:buClr>
              <a:buSzPts val="2100"/>
              <a:buFont typeface="Helvetica Neue"/>
              <a:buChar char="-"/>
            </a:pPr>
            <a:r>
              <a:rPr lang="en-US">
                <a:solidFill>
                  <a:schemeClr val="dk1"/>
                </a:solidFill>
              </a:rPr>
              <a:t>I recommend using Virtual Box and installing there:</a:t>
            </a:r>
            <a:endParaRPr>
              <a:solidFill>
                <a:schemeClr val="dk1"/>
              </a:solidFill>
            </a:endParaRPr>
          </a:p>
          <a:p>
            <a:pPr indent="-342900" lvl="1" marL="720090" rtl="0" algn="l">
              <a:lnSpc>
                <a:spcPct val="95000"/>
              </a:lnSpc>
              <a:spcBef>
                <a:spcPts val="900"/>
              </a:spcBef>
              <a:spcAft>
                <a:spcPts val="0"/>
              </a:spcAft>
              <a:buSzPts val="1800"/>
              <a:buFont typeface="Helvetica Neue"/>
              <a:buChar char="-"/>
            </a:pPr>
            <a:r>
              <a:rPr lang="en-US" u="sng">
                <a:solidFill>
                  <a:schemeClr val="hlink"/>
                </a:solidFill>
                <a:hlinkClick r:id="rId4"/>
              </a:rPr>
              <a:t>https://www.virtualbox.org/wiki/Downloads</a:t>
            </a:r>
            <a:r>
              <a:rPr lang="en-US"/>
              <a:t> </a:t>
            </a:r>
            <a:endParaRPr/>
          </a:p>
          <a:p>
            <a:pPr indent="-342900" lvl="1" marL="720090" rtl="0" algn="l">
              <a:lnSpc>
                <a:spcPct val="95000"/>
              </a:lnSpc>
              <a:spcBef>
                <a:spcPts val="900"/>
              </a:spcBef>
              <a:spcAft>
                <a:spcPts val="0"/>
              </a:spcAft>
              <a:buSzPts val="1800"/>
              <a:buFont typeface="Helvetica Neue"/>
              <a:buChar char="-"/>
            </a:pPr>
            <a:r>
              <a:rPr lang="en-US" u="sng">
                <a:solidFill>
                  <a:schemeClr val="hlink"/>
                </a:solidFill>
                <a:hlinkClick r:id="rId5"/>
              </a:rPr>
              <a:t>https://www.kali.org/docs/virtualization/install-virtualbox-guest-vm/</a:t>
            </a:r>
            <a:r>
              <a:rPr lang="en-US"/>
              <a:t> </a:t>
            </a:r>
            <a:endParaRPr/>
          </a:p>
          <a:p>
            <a:pPr indent="0" lvl="0" marL="0" rtl="0" algn="l">
              <a:lnSpc>
                <a:spcPct val="102857"/>
              </a:lnSpc>
              <a:spcBef>
                <a:spcPts val="900"/>
              </a:spcBef>
              <a:spcAft>
                <a:spcPts val="0"/>
              </a:spcAft>
              <a:buSzPts val="2100"/>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63"/>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WIRELESS PROTECTION TOOLS</a:t>
            </a:r>
            <a:endParaRPr/>
          </a:p>
        </p:txBody>
      </p:sp>
      <p:sp>
        <p:nvSpPr>
          <p:cNvPr id="769" name="Google Shape;769;p63"/>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Can monitor for WiFi devices using a tool called Kismet</a:t>
            </a:r>
            <a:r>
              <a:rPr lang="en-US"/>
              <a:t>.</a:t>
            </a:r>
            <a:endParaRPr/>
          </a:p>
          <a:p>
            <a:pPr indent="0" lvl="0" marL="0" rtl="0" algn="l">
              <a:lnSpc>
                <a:spcPct val="102857"/>
              </a:lnSpc>
              <a:spcBef>
                <a:spcPts val="900"/>
              </a:spcBef>
              <a:spcAft>
                <a:spcPts val="0"/>
              </a:spcAft>
              <a:buSzPts val="2100"/>
              <a:buNone/>
            </a:pPr>
            <a:r>
              <a:t/>
            </a:r>
            <a:endParaRPr/>
          </a:p>
        </p:txBody>
      </p:sp>
      <p:pic>
        <p:nvPicPr>
          <p:cNvPr id="770" name="Google Shape;770;p63"/>
          <p:cNvPicPr preferRelativeResize="0"/>
          <p:nvPr/>
        </p:nvPicPr>
        <p:blipFill rotWithShape="1">
          <a:blip r:embed="rId3">
            <a:alphaModFix/>
          </a:blip>
          <a:srcRect b="0" l="0" r="0" t="0"/>
          <a:stretch/>
        </p:blipFill>
        <p:spPr>
          <a:xfrm>
            <a:off x="585439" y="1374907"/>
            <a:ext cx="8290932" cy="3896542"/>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64"/>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SCANNERS</a:t>
            </a:r>
            <a:endParaRPr/>
          </a:p>
        </p:txBody>
      </p:sp>
      <p:sp>
        <p:nvSpPr>
          <p:cNvPr id="776" name="Google Shape;776;p64"/>
          <p:cNvSpPr txBox="1"/>
          <p:nvPr>
            <p:ph idx="1" type="body"/>
          </p:nvPr>
        </p:nvSpPr>
        <p:spPr>
          <a:xfrm>
            <a:off x="628650" y="1033397"/>
            <a:ext cx="2582901" cy="3599325"/>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lang="en-US" sz="1800">
                <a:solidFill>
                  <a:schemeClr val="dk1"/>
                </a:solidFill>
              </a:rPr>
              <a:t>These are used to see what devices are on your network. </a:t>
            </a:r>
            <a:endParaRPr>
              <a:solidFill>
                <a:schemeClr val="dk1"/>
              </a:solidFill>
            </a:endParaRPr>
          </a:p>
          <a:p>
            <a:pPr indent="0" lvl="0" marL="0" rtl="0" algn="l">
              <a:lnSpc>
                <a:spcPct val="120000"/>
              </a:lnSpc>
              <a:spcBef>
                <a:spcPts val="900"/>
              </a:spcBef>
              <a:spcAft>
                <a:spcPts val="0"/>
              </a:spcAft>
              <a:buSzPts val="1800"/>
              <a:buNone/>
            </a:pPr>
            <a:r>
              <a:rPr lang="en-US" sz="1800">
                <a:solidFill>
                  <a:schemeClr val="dk1"/>
                </a:solidFill>
              </a:rPr>
              <a:t>Nmap is one example that scans for machines and open ports.</a:t>
            </a:r>
            <a:endParaRPr>
              <a:solidFill>
                <a:schemeClr val="dk1"/>
              </a:solidFill>
            </a:endParaRPr>
          </a:p>
          <a:p>
            <a:pPr indent="0" lvl="0" marL="0" rtl="0" algn="l">
              <a:lnSpc>
                <a:spcPct val="120000"/>
              </a:lnSpc>
              <a:spcBef>
                <a:spcPts val="900"/>
              </a:spcBef>
              <a:spcAft>
                <a:spcPts val="0"/>
              </a:spcAft>
              <a:buSzPts val="1800"/>
              <a:buNone/>
            </a:pPr>
            <a:r>
              <a:rPr lang="en-US" sz="1800">
                <a:solidFill>
                  <a:schemeClr val="dk1"/>
                </a:solidFill>
              </a:rPr>
              <a:t>Be careful with this – not all networks allow it.</a:t>
            </a:r>
            <a:endParaRPr>
              <a:solidFill>
                <a:schemeClr val="dk1"/>
              </a:solidFill>
            </a:endParaRPr>
          </a:p>
        </p:txBody>
      </p:sp>
      <p:pic>
        <p:nvPicPr>
          <p:cNvPr descr="Normal Output To A File" id="777" name="Google Shape;777;p64"/>
          <p:cNvPicPr preferRelativeResize="0"/>
          <p:nvPr/>
        </p:nvPicPr>
        <p:blipFill rotWithShape="1">
          <a:blip r:embed="rId3">
            <a:alphaModFix/>
          </a:blip>
          <a:srcRect b="0" l="0" r="0" t="0"/>
          <a:stretch/>
        </p:blipFill>
        <p:spPr>
          <a:xfrm>
            <a:off x="3354945" y="457200"/>
            <a:ext cx="5309553" cy="373770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65"/>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PACKET SNIFFERS</a:t>
            </a:r>
            <a:endParaRPr/>
          </a:p>
        </p:txBody>
      </p:sp>
      <p:sp>
        <p:nvSpPr>
          <p:cNvPr id="783" name="Google Shape;783;p65"/>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When you really understand networks and network protocols, you can use a packet sniffer. </a:t>
            </a:r>
            <a:endParaRPr>
              <a:solidFill>
                <a:schemeClr val="dk1"/>
              </a:solidFill>
            </a:endParaRPr>
          </a:p>
          <a:p>
            <a:pPr indent="-342900" lvl="0" marL="342900" rtl="0" algn="l">
              <a:lnSpc>
                <a:spcPct val="102857"/>
              </a:lnSpc>
              <a:spcBef>
                <a:spcPts val="900"/>
              </a:spcBef>
              <a:spcAft>
                <a:spcPts val="0"/>
              </a:spcAft>
              <a:buClr>
                <a:schemeClr val="dk1"/>
              </a:buClr>
              <a:buSzPts val="2100"/>
              <a:buFont typeface="Helvetica Neue"/>
              <a:buChar char="-"/>
            </a:pPr>
            <a:r>
              <a:rPr lang="en-US">
                <a:solidFill>
                  <a:schemeClr val="dk1"/>
                </a:solidFill>
              </a:rPr>
              <a:t>This can show details of all traffic. </a:t>
            </a:r>
            <a:endParaRPr>
              <a:solidFill>
                <a:schemeClr val="dk1"/>
              </a:solidFill>
            </a:endParaRPr>
          </a:p>
          <a:p>
            <a:pPr indent="-342900" lvl="0" marL="342900" rtl="0" algn="l">
              <a:lnSpc>
                <a:spcPct val="102857"/>
              </a:lnSpc>
              <a:spcBef>
                <a:spcPts val="900"/>
              </a:spcBef>
              <a:spcAft>
                <a:spcPts val="0"/>
              </a:spcAft>
              <a:buClr>
                <a:schemeClr val="dk1"/>
              </a:buClr>
              <a:buSzPts val="2100"/>
              <a:buFont typeface="Helvetica Neue"/>
              <a:buChar char="-"/>
            </a:pPr>
            <a:r>
              <a:rPr lang="en-US">
                <a:solidFill>
                  <a:schemeClr val="dk1"/>
                </a:solidFill>
              </a:rPr>
              <a:t>Some IDS will record the network traffic of interest (in a packet capture file – pcap) for analysts to look at later.</a:t>
            </a:r>
            <a:endParaRPr>
              <a:solidFill>
                <a:schemeClr val="dk1"/>
              </a:solidFill>
            </a:endParaRPr>
          </a:p>
          <a:p>
            <a:pPr indent="-342900" lvl="1" marL="720090" rtl="0" algn="l">
              <a:lnSpc>
                <a:spcPct val="95000"/>
              </a:lnSpc>
              <a:spcBef>
                <a:spcPts val="900"/>
              </a:spcBef>
              <a:spcAft>
                <a:spcPts val="0"/>
              </a:spcAft>
              <a:buClr>
                <a:schemeClr val="dk1"/>
              </a:buClr>
              <a:buSzPts val="1800"/>
              <a:buFont typeface="Helvetica Neue"/>
              <a:buChar char="-"/>
            </a:pPr>
            <a:r>
              <a:rPr lang="en-US">
                <a:solidFill>
                  <a:schemeClr val="dk1"/>
                </a:solidFill>
              </a:rPr>
              <a:t>A popular GUI tool is Wireshark. </a:t>
            </a:r>
            <a:endParaRPr>
              <a:solidFill>
                <a:schemeClr val="dk1"/>
              </a:solidFill>
            </a:endParaRPr>
          </a:p>
          <a:p>
            <a:pPr indent="-342900" lvl="1" marL="720090" rtl="0" algn="l">
              <a:lnSpc>
                <a:spcPct val="95000"/>
              </a:lnSpc>
              <a:spcBef>
                <a:spcPts val="900"/>
              </a:spcBef>
              <a:spcAft>
                <a:spcPts val="0"/>
              </a:spcAft>
              <a:buClr>
                <a:schemeClr val="dk1"/>
              </a:buClr>
              <a:buSzPts val="1800"/>
              <a:buFont typeface="Helvetica Neue"/>
              <a:buChar char="-"/>
            </a:pPr>
            <a:r>
              <a:rPr lang="en-US">
                <a:solidFill>
                  <a:schemeClr val="dk1"/>
                </a:solidFill>
              </a:rPr>
              <a:t>A popular command line tool is tcpdump.</a:t>
            </a:r>
            <a:endParaRPr>
              <a:solidFill>
                <a:schemeClr val="dk1"/>
              </a:solidFill>
            </a:endParaRPr>
          </a:p>
          <a:p>
            <a:pPr indent="-342900" lvl="1" marL="720090" rtl="0" algn="l">
              <a:lnSpc>
                <a:spcPct val="95000"/>
              </a:lnSpc>
              <a:spcBef>
                <a:spcPts val="900"/>
              </a:spcBef>
              <a:spcAft>
                <a:spcPts val="0"/>
              </a:spcAft>
              <a:buClr>
                <a:schemeClr val="dk1"/>
              </a:buClr>
              <a:buSzPts val="1800"/>
              <a:buFont typeface="Helvetica Neue"/>
              <a:buChar char="-"/>
            </a:pPr>
            <a:r>
              <a:rPr lang="en-US">
                <a:solidFill>
                  <a:schemeClr val="dk1"/>
                </a:solidFill>
              </a:rPr>
              <a:t>You can write your own analyzers with libpcap software library</a:t>
            </a:r>
            <a:endParaRPr>
              <a:solidFill>
                <a:schemeClr val="dk1"/>
              </a:solidFill>
            </a:endParaRPr>
          </a:p>
          <a:p>
            <a:pPr indent="-209550" lvl="0" marL="342900" rtl="0" algn="l">
              <a:lnSpc>
                <a:spcPct val="102857"/>
              </a:lnSpc>
              <a:spcBef>
                <a:spcPts val="900"/>
              </a:spcBef>
              <a:spcAft>
                <a:spcPts val="0"/>
              </a:spcAft>
              <a:buSzPts val="2100"/>
              <a:buFont typeface="Helvetica Neue"/>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66"/>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t/>
            </a:r>
            <a:endParaRPr/>
          </a:p>
        </p:txBody>
      </p:sp>
      <p:pic>
        <p:nvPicPr>
          <p:cNvPr descr="ws main" id="789" name="Google Shape;789;p66"/>
          <p:cNvPicPr preferRelativeResize="0"/>
          <p:nvPr>
            <p:ph idx="1" type="body"/>
          </p:nvPr>
        </p:nvPicPr>
        <p:blipFill rotWithShape="1">
          <a:blip r:embed="rId3">
            <a:alphaModFix/>
          </a:blip>
          <a:srcRect b="0" l="0" r="0" t="0"/>
          <a:stretch/>
        </p:blipFill>
        <p:spPr>
          <a:xfrm>
            <a:off x="1512958" y="50180"/>
            <a:ext cx="6844881" cy="5085503"/>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67"/>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FIREWALL TOOLS</a:t>
            </a:r>
            <a:endParaRPr/>
          </a:p>
        </p:txBody>
      </p:sp>
      <p:sp>
        <p:nvSpPr>
          <p:cNvPr id="795" name="Google Shape;795;p67"/>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There are tools to map the topology of firewalls</a:t>
            </a:r>
            <a:endParaRPr>
              <a:solidFill>
                <a:schemeClr val="dk1"/>
              </a:solidFill>
            </a:endParaRPr>
          </a:p>
          <a:p>
            <a:pPr indent="0" lvl="0" marL="0" rtl="0" algn="l">
              <a:lnSpc>
                <a:spcPct val="102857"/>
              </a:lnSpc>
              <a:spcBef>
                <a:spcPts val="900"/>
              </a:spcBef>
              <a:spcAft>
                <a:spcPts val="0"/>
              </a:spcAft>
              <a:buSzPts val="2100"/>
              <a:buNone/>
            </a:pPr>
            <a:r>
              <a:rPr lang="en-US">
                <a:solidFill>
                  <a:schemeClr val="dk1"/>
                </a:solidFill>
              </a:rPr>
              <a:t>One example is Scapy</a:t>
            </a:r>
            <a:r>
              <a:rPr lang="en-US"/>
              <a:t> (</a:t>
            </a:r>
            <a:r>
              <a:rPr lang="en-US" u="sng">
                <a:solidFill>
                  <a:schemeClr val="hlink"/>
                </a:solidFill>
                <a:hlinkClick r:id="rId3"/>
              </a:rPr>
              <a:t>https://github.com/secdev/scapy</a:t>
            </a:r>
            <a:r>
              <a:rPr lang="en-US"/>
              <a:t>) </a:t>
            </a:r>
            <a:endParaRPr/>
          </a:p>
          <a:p>
            <a:pPr indent="0" lvl="0" marL="0" rtl="0" algn="l">
              <a:lnSpc>
                <a:spcPct val="102857"/>
              </a:lnSpc>
              <a:spcBef>
                <a:spcPts val="900"/>
              </a:spcBef>
              <a:spcAft>
                <a:spcPts val="0"/>
              </a:spcAft>
              <a:buSzPts val="2100"/>
              <a:buNone/>
            </a:pPr>
            <a:r>
              <a:rPr lang="en-US">
                <a:solidFill>
                  <a:schemeClr val="dk1"/>
                </a:solidFill>
              </a:rPr>
              <a:t>This uses ICMP (Internet Control Message Protocol) to examine the network – can evade seme normal security measures.</a:t>
            </a:r>
            <a:endParaRPr>
              <a:solidFill>
                <a:schemeClr val="dk1"/>
              </a:solidFill>
            </a:endParaRPr>
          </a:p>
          <a:p>
            <a:pPr indent="0" lvl="0" marL="0" rtl="0" algn="l">
              <a:lnSpc>
                <a:spcPct val="102857"/>
              </a:lnSpc>
              <a:spcBef>
                <a:spcPts val="900"/>
              </a:spcBef>
              <a:spcAft>
                <a:spcPts val="0"/>
              </a:spcAft>
              <a:buSzPts val="2100"/>
              <a:buNone/>
            </a:pPr>
            <a:r>
              <a:rPr lang="en-US">
                <a:solidFill>
                  <a:schemeClr val="dk1"/>
                </a:solidFill>
              </a:rPr>
              <a:t>Can be uses as a standalone tool or scripted (programmes).</a:t>
            </a:r>
            <a:endParaRPr>
              <a:solidFill>
                <a:schemeClr val="dk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68"/>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HONEYPOTS AND HONEYNETS</a:t>
            </a:r>
            <a:endParaRPr/>
          </a:p>
        </p:txBody>
      </p:sp>
      <p:sp>
        <p:nvSpPr>
          <p:cNvPr id="801" name="Google Shape;801;p68"/>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lnSpc>
                <a:spcPct val="102857"/>
              </a:lnSpc>
              <a:spcBef>
                <a:spcPts val="0"/>
              </a:spcBef>
              <a:spcAft>
                <a:spcPts val="0"/>
              </a:spcAft>
              <a:buSzPts val="2100"/>
              <a:buNone/>
            </a:pPr>
            <a:r>
              <a:rPr lang="en-US">
                <a:solidFill>
                  <a:schemeClr val="dk1"/>
                </a:solidFill>
              </a:rPr>
              <a:t>These are advanced tools. You set up “fake” computers and/or networks that have no real users or data. </a:t>
            </a:r>
            <a:endParaRPr>
              <a:solidFill>
                <a:schemeClr val="dk1"/>
              </a:solidFill>
            </a:endParaRPr>
          </a:p>
          <a:p>
            <a:pPr indent="0" lvl="0" marL="0" rtl="0" algn="l">
              <a:lnSpc>
                <a:spcPct val="102857"/>
              </a:lnSpc>
              <a:spcBef>
                <a:spcPts val="900"/>
              </a:spcBef>
              <a:spcAft>
                <a:spcPts val="0"/>
              </a:spcAft>
              <a:buSzPts val="2100"/>
              <a:buNone/>
            </a:pPr>
            <a:r>
              <a:rPr lang="en-US">
                <a:solidFill>
                  <a:schemeClr val="dk1"/>
                </a:solidFill>
              </a:rPr>
              <a:t>Security tools then watch for and scan all traffic to these devices and networks – because that should be from the attackers.</a:t>
            </a:r>
            <a:endParaRPr>
              <a:solidFill>
                <a:schemeClr val="dk1"/>
              </a:solidFill>
            </a:endParaRPr>
          </a:p>
          <a:p>
            <a:pPr indent="-342900" lvl="0" marL="342900" rtl="0" algn="l">
              <a:lnSpc>
                <a:spcPct val="102857"/>
              </a:lnSpc>
              <a:spcBef>
                <a:spcPts val="900"/>
              </a:spcBef>
              <a:spcAft>
                <a:spcPts val="0"/>
              </a:spcAft>
              <a:buClr>
                <a:schemeClr val="dk1"/>
              </a:buClr>
              <a:buSzPts val="2100"/>
              <a:buFont typeface="Helvetica Neue"/>
              <a:buChar char="-"/>
            </a:pPr>
            <a:r>
              <a:rPr lang="en-US">
                <a:solidFill>
                  <a:schemeClr val="dk1"/>
                </a:solidFill>
              </a:rPr>
              <a:t>Allows security analysts to see what attackers are doing.</a:t>
            </a:r>
            <a:endParaRPr>
              <a:solidFill>
                <a:schemeClr val="dk1"/>
              </a:solidFill>
            </a:endParaRPr>
          </a:p>
          <a:p>
            <a:pPr indent="-342900" lvl="0" marL="342900" rtl="0" algn="l">
              <a:lnSpc>
                <a:spcPct val="102857"/>
              </a:lnSpc>
              <a:spcBef>
                <a:spcPts val="900"/>
              </a:spcBef>
              <a:spcAft>
                <a:spcPts val="0"/>
              </a:spcAft>
              <a:buSzPts val="2100"/>
              <a:buFont typeface="Helvetica Neue"/>
              <a:buChar char="-"/>
            </a:pPr>
            <a:r>
              <a:rPr lang="en-US">
                <a:solidFill>
                  <a:schemeClr val="dk1"/>
                </a:solidFill>
              </a:rPr>
              <a:t>Makes attackers waste their time looking for the “good” stuff</a:t>
            </a:r>
            <a:r>
              <a:rPr lang="en-US"/>
              <a: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69"/>
          <p:cNvSpPr txBox="1"/>
          <p:nvPr>
            <p:ph type="title"/>
          </p:nvPr>
        </p:nvSpPr>
        <p:spPr>
          <a:xfrm>
            <a:off x="864066" y="347174"/>
            <a:ext cx="7651284" cy="4010907"/>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A27E55"/>
              </a:buClr>
              <a:buSzPts val="1200"/>
              <a:buFont typeface="Rockwell"/>
              <a:buNone/>
            </a:pPr>
            <a:br>
              <a:rPr lang="en-US"/>
            </a:br>
            <a:br>
              <a:rPr lang="en-US"/>
            </a:br>
            <a:r>
              <a:rPr lang="en-US"/>
              <a:t>PLEASE ATTRIBUTE DR. JIM ALVES-FOSS AND DR. JIA SONG, UNIVERSITY OF IDAHO</a:t>
            </a:r>
            <a:br>
              <a:rPr lang="en-US"/>
            </a:br>
            <a:br>
              <a:rPr lang="en-US"/>
            </a:br>
            <a:br>
              <a:rPr lang="en-US"/>
            </a:br>
            <a:br>
              <a:rPr lang="en-US"/>
            </a:br>
            <a:br>
              <a:rPr lang="en-US"/>
            </a:br>
            <a:br>
              <a:rPr lang="en-US"/>
            </a:br>
            <a:br>
              <a:rPr lang="en-US"/>
            </a:br>
            <a:br>
              <a:rPr lang="en-US"/>
            </a:br>
            <a:br>
              <a:rPr lang="en-US"/>
            </a:br>
            <a:r>
              <a:rPr lang="en-US"/>
              <a:t>EXCEPT WHERE OTHERWISE NOTED, THIS WORK IS LICENSED UNDER HTTPS://CREATIVECOMMONS.ORG/LICENSES/BY-NC-SA/4.0/</a:t>
            </a:r>
            <a:br>
              <a:rPr lang="en-US"/>
            </a:br>
            <a:br>
              <a:rPr lang="en-US"/>
            </a:br>
            <a:r>
              <a:rPr lang="en-US"/>
              <a:t>NOT WITHSTANDING THE NON-COMMERCIAL LICENSE TERMS, NON-PROFIT EDUCATIONAL INSTITUTIONS ARE GRANTED A NON-EXCLUSIVE LICENSE TO ADAPT AND USE THIS MATERIAL, WITH ATTRIBUTION.</a:t>
            </a:r>
            <a:br>
              <a:rPr lang="en-US"/>
            </a:br>
            <a:br>
              <a:rPr lang="en-US"/>
            </a:br>
            <a:r>
              <a:rPr lang="en-US"/>
              <a:t>CREATIVE COMMONS AND THE DOUBLE C IN A CIRCLE ARE REGISTERED TRADEMARKS OF CREATIVE COMMONS IN THE UNITED STATES AND OTHER COUNTRIES. THIRD PARTY MARKS AND BRANDS ARE THE PROPERTY OF THEIR RESPECTIVE HOLDERS.</a:t>
            </a:r>
            <a:br>
              <a:rPr lang="en-US"/>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7"/>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NETWORKING BACKGROUND (6)</a:t>
            </a:r>
            <a:endParaRPr/>
          </a:p>
        </p:txBody>
      </p:sp>
      <p:sp>
        <p:nvSpPr>
          <p:cNvPr id="100" name="Google Shape;100;p7"/>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171450" lvl="1" marL="377190" rtl="0" algn="l">
              <a:lnSpc>
                <a:spcPct val="95000"/>
              </a:lnSpc>
              <a:spcBef>
                <a:spcPts val="0"/>
              </a:spcBef>
              <a:spcAft>
                <a:spcPts val="0"/>
              </a:spcAft>
              <a:buClr>
                <a:schemeClr val="dk1"/>
              </a:buClr>
              <a:buSzPts val="1800"/>
              <a:buChar char="▪"/>
            </a:pPr>
            <a:r>
              <a:rPr lang="en-US">
                <a:solidFill>
                  <a:schemeClr val="dk1"/>
                </a:solidFill>
              </a:rPr>
              <a:t>each protocol entity sends data down to the next lower layer in order to get the data across to its peer entity</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each entity communicates with entities in the layers above it and below it, across an interface</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analogous to structures programming</a:t>
            </a:r>
            <a:endParaRPr>
              <a:solidFill>
                <a:schemeClr val="dk1"/>
              </a:solidFill>
            </a:endParaRPr>
          </a:p>
          <a:p>
            <a:pPr indent="-171450" lvl="1" marL="377190" rtl="0" algn="l">
              <a:lnSpc>
                <a:spcPct val="95000"/>
              </a:lnSpc>
              <a:spcBef>
                <a:spcPts val="900"/>
              </a:spcBef>
              <a:spcAft>
                <a:spcPts val="0"/>
              </a:spcAft>
              <a:buClr>
                <a:schemeClr val="dk1"/>
              </a:buClr>
              <a:buSzPts val="1800"/>
              <a:buChar char="▪"/>
            </a:pPr>
            <a:r>
              <a:rPr lang="en-US">
                <a:solidFill>
                  <a:schemeClr val="dk1"/>
                </a:solidFill>
              </a:rPr>
              <a:t>protocols include: 8802.X, 8072/3, 8236/7, 8822/3/4/5,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8"/>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ISO MODEL</a:t>
            </a:r>
            <a:endParaRPr/>
          </a:p>
        </p:txBody>
      </p:sp>
      <p:sp>
        <p:nvSpPr>
          <p:cNvPr id="107" name="Google Shape;107;p8"/>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2100"/>
              <a:buNone/>
            </a:pPr>
            <a:r>
              <a:rPr lang="en-US">
                <a:solidFill>
                  <a:schemeClr val="dk1"/>
                </a:solidFill>
              </a:rPr>
              <a:t>I</a:t>
            </a:r>
            <a:r>
              <a:rPr lang="en-US">
                <a:solidFill>
                  <a:schemeClr val="dk1"/>
                </a:solidFill>
              </a:rPr>
              <a:t>SO/OSI Reference Model</a:t>
            </a:r>
            <a:endParaRPr>
              <a:solidFill>
                <a:schemeClr val="dk1"/>
              </a:solidFill>
            </a:endParaRPr>
          </a:p>
          <a:p>
            <a:pPr indent="-171450" lvl="1" marL="377190" rtl="0" algn="l">
              <a:spcBef>
                <a:spcPts val="900"/>
              </a:spcBef>
              <a:spcAft>
                <a:spcPts val="0"/>
              </a:spcAft>
              <a:buClr>
                <a:schemeClr val="dk1"/>
              </a:buClr>
              <a:buSzPts val="1800"/>
              <a:buChar char="▪"/>
            </a:pPr>
            <a:r>
              <a:rPr lang="en-US">
                <a:solidFill>
                  <a:schemeClr val="dk1"/>
                </a:solidFill>
              </a:rPr>
              <a:t>Provides a common basis for coordination of standards. </a:t>
            </a:r>
            <a:endParaRPr>
              <a:solidFill>
                <a:schemeClr val="dk1"/>
              </a:solidFill>
            </a:endParaRPr>
          </a:p>
          <a:p>
            <a:pPr indent="-171450" lvl="1" marL="377190" rtl="0" algn="l">
              <a:spcBef>
                <a:spcPts val="900"/>
              </a:spcBef>
              <a:spcAft>
                <a:spcPts val="0"/>
              </a:spcAft>
              <a:buClr>
                <a:schemeClr val="dk1"/>
              </a:buClr>
              <a:buSzPts val="1800"/>
              <a:buChar char="▪"/>
            </a:pPr>
            <a:r>
              <a:rPr lang="en-US">
                <a:solidFill>
                  <a:schemeClr val="dk1"/>
                </a:solidFill>
              </a:rPr>
              <a:t>Based on a hierarchical model</a:t>
            </a:r>
            <a:endParaRPr>
              <a:solidFill>
                <a:schemeClr val="dk1"/>
              </a:solidFill>
            </a:endParaRPr>
          </a:p>
          <a:p>
            <a:pPr indent="-123444" lvl="2" marL="514350" rtl="0" algn="l">
              <a:lnSpc>
                <a:spcPct val="120000"/>
              </a:lnSpc>
              <a:spcBef>
                <a:spcPts val="900"/>
              </a:spcBef>
              <a:spcAft>
                <a:spcPts val="0"/>
              </a:spcAft>
              <a:buClr>
                <a:schemeClr val="dk1"/>
              </a:buClr>
              <a:buSzPts val="1300"/>
              <a:buChar char="▪"/>
            </a:pPr>
            <a:r>
              <a:rPr lang="en-US">
                <a:solidFill>
                  <a:schemeClr val="dk1"/>
                </a:solidFill>
              </a:rPr>
              <a:t>Application Layer</a:t>
            </a:r>
            <a:endParaRPr>
              <a:solidFill>
                <a:schemeClr val="dk1"/>
              </a:solidFill>
            </a:endParaRPr>
          </a:p>
          <a:p>
            <a:pPr indent="-123444" lvl="2" marL="514350" rtl="0" algn="l">
              <a:lnSpc>
                <a:spcPct val="120000"/>
              </a:lnSpc>
              <a:spcBef>
                <a:spcPts val="450"/>
              </a:spcBef>
              <a:spcAft>
                <a:spcPts val="0"/>
              </a:spcAft>
              <a:buClr>
                <a:schemeClr val="dk1"/>
              </a:buClr>
              <a:buSzPts val="1300"/>
              <a:buChar char="▪"/>
            </a:pPr>
            <a:r>
              <a:rPr lang="en-US">
                <a:solidFill>
                  <a:schemeClr val="dk1"/>
                </a:solidFill>
              </a:rPr>
              <a:t>Presentation Layer</a:t>
            </a:r>
            <a:endParaRPr>
              <a:solidFill>
                <a:schemeClr val="dk1"/>
              </a:solidFill>
            </a:endParaRPr>
          </a:p>
          <a:p>
            <a:pPr indent="-123444" lvl="2" marL="514350" rtl="0" algn="l">
              <a:lnSpc>
                <a:spcPct val="120000"/>
              </a:lnSpc>
              <a:spcBef>
                <a:spcPts val="450"/>
              </a:spcBef>
              <a:spcAft>
                <a:spcPts val="0"/>
              </a:spcAft>
              <a:buClr>
                <a:schemeClr val="dk1"/>
              </a:buClr>
              <a:buSzPts val="1300"/>
              <a:buChar char="▪"/>
            </a:pPr>
            <a:r>
              <a:rPr lang="en-US">
                <a:solidFill>
                  <a:schemeClr val="dk1"/>
                </a:solidFill>
              </a:rPr>
              <a:t>Session Layer</a:t>
            </a:r>
            <a:endParaRPr>
              <a:solidFill>
                <a:schemeClr val="dk1"/>
              </a:solidFill>
            </a:endParaRPr>
          </a:p>
          <a:p>
            <a:pPr indent="-123444" lvl="2" marL="514350" rtl="0" algn="l">
              <a:lnSpc>
                <a:spcPct val="120000"/>
              </a:lnSpc>
              <a:spcBef>
                <a:spcPts val="450"/>
              </a:spcBef>
              <a:spcAft>
                <a:spcPts val="0"/>
              </a:spcAft>
              <a:buClr>
                <a:schemeClr val="dk1"/>
              </a:buClr>
              <a:buSzPts val="1300"/>
              <a:buChar char="▪"/>
            </a:pPr>
            <a:r>
              <a:rPr lang="en-US">
                <a:solidFill>
                  <a:schemeClr val="dk1"/>
                </a:solidFill>
              </a:rPr>
              <a:t>Transport Layer</a:t>
            </a:r>
            <a:endParaRPr>
              <a:solidFill>
                <a:schemeClr val="dk1"/>
              </a:solidFill>
            </a:endParaRPr>
          </a:p>
          <a:p>
            <a:pPr indent="-123444" lvl="2" marL="514350" rtl="0" algn="l">
              <a:lnSpc>
                <a:spcPct val="120000"/>
              </a:lnSpc>
              <a:spcBef>
                <a:spcPts val="450"/>
              </a:spcBef>
              <a:spcAft>
                <a:spcPts val="0"/>
              </a:spcAft>
              <a:buClr>
                <a:schemeClr val="dk1"/>
              </a:buClr>
              <a:buSzPts val="1300"/>
              <a:buChar char="▪"/>
            </a:pPr>
            <a:r>
              <a:rPr lang="en-US">
                <a:solidFill>
                  <a:schemeClr val="dk1"/>
                </a:solidFill>
              </a:rPr>
              <a:t>Network Layer</a:t>
            </a:r>
            <a:endParaRPr>
              <a:solidFill>
                <a:schemeClr val="dk1"/>
              </a:solidFill>
            </a:endParaRPr>
          </a:p>
          <a:p>
            <a:pPr indent="-123444" lvl="2" marL="514350" rtl="0" algn="l">
              <a:lnSpc>
                <a:spcPct val="120000"/>
              </a:lnSpc>
              <a:spcBef>
                <a:spcPts val="450"/>
              </a:spcBef>
              <a:spcAft>
                <a:spcPts val="0"/>
              </a:spcAft>
              <a:buClr>
                <a:schemeClr val="dk1"/>
              </a:buClr>
              <a:buSzPts val="1300"/>
              <a:buChar char="▪"/>
            </a:pPr>
            <a:r>
              <a:rPr lang="en-US">
                <a:solidFill>
                  <a:schemeClr val="dk1"/>
                </a:solidFill>
              </a:rPr>
              <a:t>Data Link Layer</a:t>
            </a:r>
            <a:endParaRPr>
              <a:solidFill>
                <a:schemeClr val="dk1"/>
              </a:solidFill>
            </a:endParaRPr>
          </a:p>
          <a:p>
            <a:pPr indent="-123444" lvl="2" marL="514350" rtl="0" algn="l">
              <a:lnSpc>
                <a:spcPct val="120000"/>
              </a:lnSpc>
              <a:spcBef>
                <a:spcPts val="450"/>
              </a:spcBef>
              <a:spcAft>
                <a:spcPts val="0"/>
              </a:spcAft>
              <a:buClr>
                <a:schemeClr val="dk1"/>
              </a:buClr>
              <a:buSzPts val="1300"/>
              <a:buChar char="▪"/>
            </a:pPr>
            <a:r>
              <a:rPr lang="en-US">
                <a:solidFill>
                  <a:schemeClr val="dk1"/>
                </a:solidFill>
              </a:rPr>
              <a:t>Physical Layer</a:t>
            </a:r>
            <a:endParaRPr>
              <a:solidFill>
                <a:schemeClr val="dk1"/>
              </a:solidFill>
            </a:endParaRPr>
          </a:p>
          <a:p>
            <a:pPr indent="0" lvl="0" marL="0" rtl="0" algn="l">
              <a:lnSpc>
                <a:spcPct val="102857"/>
              </a:lnSpc>
              <a:spcBef>
                <a:spcPts val="0"/>
              </a:spcBef>
              <a:spcAft>
                <a:spcPts val="0"/>
              </a:spcAft>
              <a:buSzPts val="2100"/>
              <a:buNone/>
            </a:pPr>
            <a:r>
              <a:rPr lang="en-US"/>
              <a:t>I</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9"/>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ISO MODEL</a:t>
            </a:r>
            <a:endParaRPr/>
          </a:p>
        </p:txBody>
      </p:sp>
      <p:grpSp>
        <p:nvGrpSpPr>
          <p:cNvPr descr="This diagram pictures the seven layers of the network stack. From top to bottom: Application, Presentation, Session, Transport, Network, Data Link, Physical. One stack of all seven layers on each side, representing two end points on the network. We can see communication directly between peer layers on the two hosts. However, thus communication is only logical., In reality communication goes from higher layers down to lower, until it reaches the physical layer. There it is transmitted to a neighboring (usually intermediate) node. That machine, inthis diagram implements the bottom three layers of the network stack. The data communication travels up from phyiscal through data link to the network layer, where routing decisions are made, and then back down to be sent along to similar intermediate nodes until eventually tothe end host where the communication proceeds up the stack the to appropriate peer layer." id="114" name="Google Shape;114;p9" title="End to end Network Diagram"/>
          <p:cNvGrpSpPr/>
          <p:nvPr/>
        </p:nvGrpSpPr>
        <p:grpSpPr>
          <a:xfrm>
            <a:off x="1543050" y="1033462"/>
            <a:ext cx="6400800" cy="3195638"/>
            <a:chOff x="533400" y="1377950"/>
            <a:chExt cx="8534400" cy="4260850"/>
          </a:xfrm>
        </p:grpSpPr>
        <p:sp>
          <p:nvSpPr>
            <p:cNvPr id="115" name="Google Shape;115;p9"/>
            <p:cNvSpPr/>
            <p:nvPr/>
          </p:nvSpPr>
          <p:spPr>
            <a:xfrm>
              <a:off x="692150" y="1377950"/>
              <a:ext cx="1739900" cy="4445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sp>
          <p:nvSpPr>
            <p:cNvPr id="116" name="Google Shape;116;p9"/>
            <p:cNvSpPr/>
            <p:nvPr/>
          </p:nvSpPr>
          <p:spPr>
            <a:xfrm>
              <a:off x="692150" y="1987550"/>
              <a:ext cx="1739900" cy="4445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sp>
          <p:nvSpPr>
            <p:cNvPr id="117" name="Google Shape;117;p9"/>
            <p:cNvSpPr/>
            <p:nvPr/>
          </p:nvSpPr>
          <p:spPr>
            <a:xfrm>
              <a:off x="692150" y="2597150"/>
              <a:ext cx="1739900" cy="4445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sp>
          <p:nvSpPr>
            <p:cNvPr id="118" name="Google Shape;118;p9"/>
            <p:cNvSpPr/>
            <p:nvPr/>
          </p:nvSpPr>
          <p:spPr>
            <a:xfrm>
              <a:off x="692150" y="3206750"/>
              <a:ext cx="1739900" cy="4445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cxnSp>
          <p:nvCxnSpPr>
            <p:cNvPr id="119" name="Google Shape;119;p9"/>
            <p:cNvCxnSpPr/>
            <p:nvPr/>
          </p:nvCxnSpPr>
          <p:spPr>
            <a:xfrm>
              <a:off x="1562100" y="1828800"/>
              <a:ext cx="0" cy="152400"/>
            </a:xfrm>
            <a:prstGeom prst="straightConnector1">
              <a:avLst/>
            </a:prstGeom>
            <a:noFill/>
            <a:ln cap="flat" cmpd="sng" w="12700">
              <a:solidFill>
                <a:schemeClr val="dk1"/>
              </a:solidFill>
              <a:prstDash val="solid"/>
              <a:round/>
              <a:headEnd len="med" w="med" type="none"/>
              <a:tailEnd len="med" w="med" type="none"/>
            </a:ln>
          </p:spPr>
        </p:cxnSp>
        <p:cxnSp>
          <p:nvCxnSpPr>
            <p:cNvPr id="120" name="Google Shape;120;p9"/>
            <p:cNvCxnSpPr/>
            <p:nvPr/>
          </p:nvCxnSpPr>
          <p:spPr>
            <a:xfrm>
              <a:off x="1562100" y="2438400"/>
              <a:ext cx="0" cy="152400"/>
            </a:xfrm>
            <a:prstGeom prst="straightConnector1">
              <a:avLst/>
            </a:prstGeom>
            <a:noFill/>
            <a:ln cap="flat" cmpd="sng" w="12700">
              <a:solidFill>
                <a:schemeClr val="dk1"/>
              </a:solidFill>
              <a:prstDash val="solid"/>
              <a:round/>
              <a:headEnd len="med" w="med" type="none"/>
              <a:tailEnd len="med" w="med" type="none"/>
            </a:ln>
          </p:spPr>
        </p:cxnSp>
        <p:cxnSp>
          <p:nvCxnSpPr>
            <p:cNvPr id="121" name="Google Shape;121;p9"/>
            <p:cNvCxnSpPr/>
            <p:nvPr/>
          </p:nvCxnSpPr>
          <p:spPr>
            <a:xfrm>
              <a:off x="1562100" y="3048000"/>
              <a:ext cx="0" cy="152400"/>
            </a:xfrm>
            <a:prstGeom prst="straightConnector1">
              <a:avLst/>
            </a:prstGeom>
            <a:noFill/>
            <a:ln cap="flat" cmpd="sng" w="12700">
              <a:solidFill>
                <a:schemeClr val="dk1"/>
              </a:solidFill>
              <a:prstDash val="solid"/>
              <a:round/>
              <a:headEnd len="med" w="med" type="none"/>
              <a:tailEnd len="med" w="med" type="none"/>
            </a:ln>
          </p:spPr>
        </p:cxnSp>
        <p:sp>
          <p:nvSpPr>
            <p:cNvPr id="122" name="Google Shape;122;p9"/>
            <p:cNvSpPr/>
            <p:nvPr/>
          </p:nvSpPr>
          <p:spPr>
            <a:xfrm>
              <a:off x="985839" y="1470025"/>
              <a:ext cx="1157369" cy="305213"/>
            </a:xfrm>
            <a:prstGeom prst="rect">
              <a:avLst/>
            </a:prstGeom>
            <a:noFill/>
            <a:ln>
              <a:noFill/>
            </a:ln>
          </p:spPr>
          <p:txBody>
            <a:bodyPr anchorCtr="0" anchor="t" bIns="33325" lIns="67850" spcFirstLastPara="1" rIns="67850" wrap="square" tIns="33325">
              <a:spAutoFit/>
            </a:bodyPr>
            <a:lstStyle/>
            <a:p>
              <a:pPr indent="0" lvl="0" marL="0" marR="0" rtl="0" algn="l">
                <a:spcBef>
                  <a:spcPts val="0"/>
                </a:spcBef>
                <a:spcAft>
                  <a:spcPts val="0"/>
                </a:spcAft>
                <a:buNone/>
              </a:pPr>
              <a:r>
                <a:rPr b="1" lang="en-US" sz="1050">
                  <a:solidFill>
                    <a:schemeClr val="dk1"/>
                  </a:solidFill>
                  <a:latin typeface="Book Antiqua"/>
                  <a:ea typeface="Book Antiqua"/>
                  <a:cs typeface="Book Antiqua"/>
                  <a:sym typeface="Book Antiqua"/>
                </a:rPr>
                <a:t>Application</a:t>
              </a:r>
              <a:endParaRPr/>
            </a:p>
          </p:txBody>
        </p:sp>
        <p:sp>
          <p:nvSpPr>
            <p:cNvPr id="123" name="Google Shape;123;p9"/>
            <p:cNvSpPr/>
            <p:nvPr/>
          </p:nvSpPr>
          <p:spPr>
            <a:xfrm>
              <a:off x="962025" y="2079625"/>
              <a:ext cx="1208665" cy="305213"/>
            </a:xfrm>
            <a:prstGeom prst="rect">
              <a:avLst/>
            </a:prstGeom>
            <a:noFill/>
            <a:ln>
              <a:noFill/>
            </a:ln>
          </p:spPr>
          <p:txBody>
            <a:bodyPr anchorCtr="0" anchor="t" bIns="33325" lIns="67850" spcFirstLastPara="1" rIns="67850" wrap="square" tIns="33325">
              <a:spAutoFit/>
            </a:bodyPr>
            <a:lstStyle/>
            <a:p>
              <a:pPr indent="0" lvl="0" marL="0" marR="0" rtl="0" algn="l">
                <a:spcBef>
                  <a:spcPts val="0"/>
                </a:spcBef>
                <a:spcAft>
                  <a:spcPts val="0"/>
                </a:spcAft>
                <a:buNone/>
              </a:pPr>
              <a:r>
                <a:rPr b="1" lang="en-US" sz="1050">
                  <a:solidFill>
                    <a:schemeClr val="dk1"/>
                  </a:solidFill>
                  <a:latin typeface="Book Antiqua"/>
                  <a:ea typeface="Book Antiqua"/>
                  <a:cs typeface="Book Antiqua"/>
                  <a:sym typeface="Book Antiqua"/>
                </a:rPr>
                <a:t>Presentation</a:t>
              </a:r>
              <a:endParaRPr/>
            </a:p>
          </p:txBody>
        </p:sp>
        <p:sp>
          <p:nvSpPr>
            <p:cNvPr id="124" name="Google Shape;124;p9"/>
            <p:cNvSpPr/>
            <p:nvPr/>
          </p:nvSpPr>
          <p:spPr>
            <a:xfrm>
              <a:off x="1158875" y="2689224"/>
              <a:ext cx="808984" cy="305213"/>
            </a:xfrm>
            <a:prstGeom prst="rect">
              <a:avLst/>
            </a:prstGeom>
            <a:noFill/>
            <a:ln>
              <a:noFill/>
            </a:ln>
          </p:spPr>
          <p:txBody>
            <a:bodyPr anchorCtr="0" anchor="t" bIns="33325" lIns="67850" spcFirstLastPara="1" rIns="67850" wrap="square" tIns="33325">
              <a:spAutoFit/>
            </a:bodyPr>
            <a:lstStyle/>
            <a:p>
              <a:pPr indent="0" lvl="0" marL="0" marR="0" rtl="0" algn="l">
                <a:spcBef>
                  <a:spcPts val="0"/>
                </a:spcBef>
                <a:spcAft>
                  <a:spcPts val="0"/>
                </a:spcAft>
                <a:buNone/>
              </a:pPr>
              <a:r>
                <a:rPr b="1" lang="en-US" sz="1050">
                  <a:solidFill>
                    <a:schemeClr val="dk1"/>
                  </a:solidFill>
                  <a:latin typeface="Book Antiqua"/>
                  <a:ea typeface="Book Antiqua"/>
                  <a:cs typeface="Book Antiqua"/>
                  <a:sym typeface="Book Antiqua"/>
                </a:rPr>
                <a:t>Session</a:t>
              </a:r>
              <a:endParaRPr/>
            </a:p>
          </p:txBody>
        </p:sp>
        <p:sp>
          <p:nvSpPr>
            <p:cNvPr id="125" name="Google Shape;125;p9"/>
            <p:cNvSpPr/>
            <p:nvPr/>
          </p:nvSpPr>
          <p:spPr>
            <a:xfrm>
              <a:off x="1069975" y="3298824"/>
              <a:ext cx="990657" cy="305213"/>
            </a:xfrm>
            <a:prstGeom prst="rect">
              <a:avLst/>
            </a:prstGeom>
            <a:noFill/>
            <a:ln>
              <a:noFill/>
            </a:ln>
          </p:spPr>
          <p:txBody>
            <a:bodyPr anchorCtr="0" anchor="t" bIns="33325" lIns="67850" spcFirstLastPara="1" rIns="67850" wrap="square" tIns="33325">
              <a:spAutoFit/>
            </a:bodyPr>
            <a:lstStyle/>
            <a:p>
              <a:pPr indent="0" lvl="0" marL="0" marR="0" rtl="0" algn="l">
                <a:spcBef>
                  <a:spcPts val="0"/>
                </a:spcBef>
                <a:spcAft>
                  <a:spcPts val="0"/>
                </a:spcAft>
                <a:buNone/>
              </a:pPr>
              <a:r>
                <a:rPr b="1" lang="en-US" sz="1050">
                  <a:solidFill>
                    <a:schemeClr val="dk1"/>
                  </a:solidFill>
                  <a:latin typeface="Book Antiqua"/>
                  <a:ea typeface="Book Antiqua"/>
                  <a:cs typeface="Book Antiqua"/>
                  <a:sym typeface="Book Antiqua"/>
                </a:rPr>
                <a:t>Transport</a:t>
              </a:r>
              <a:endParaRPr/>
            </a:p>
          </p:txBody>
        </p:sp>
        <p:grpSp>
          <p:nvGrpSpPr>
            <p:cNvPr id="126" name="Google Shape;126;p9"/>
            <p:cNvGrpSpPr/>
            <p:nvPr/>
          </p:nvGrpSpPr>
          <p:grpSpPr>
            <a:xfrm>
              <a:off x="7092950" y="1377950"/>
              <a:ext cx="1739900" cy="4260850"/>
              <a:chOff x="4468" y="868"/>
              <a:chExt cx="1096" cy="2684"/>
            </a:xfrm>
          </p:grpSpPr>
          <p:sp>
            <p:nvSpPr>
              <p:cNvPr id="127" name="Google Shape;127;p9"/>
              <p:cNvSpPr/>
              <p:nvPr/>
            </p:nvSpPr>
            <p:spPr>
              <a:xfrm>
                <a:off x="4468" y="868"/>
                <a:ext cx="1096" cy="28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sp>
            <p:nvSpPr>
              <p:cNvPr id="128" name="Google Shape;128;p9"/>
              <p:cNvSpPr/>
              <p:nvPr/>
            </p:nvSpPr>
            <p:spPr>
              <a:xfrm>
                <a:off x="4468" y="1252"/>
                <a:ext cx="1096" cy="28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sp>
            <p:nvSpPr>
              <p:cNvPr id="129" name="Google Shape;129;p9"/>
              <p:cNvSpPr/>
              <p:nvPr/>
            </p:nvSpPr>
            <p:spPr>
              <a:xfrm>
                <a:off x="4468" y="1636"/>
                <a:ext cx="1096" cy="28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sp>
            <p:nvSpPr>
              <p:cNvPr id="130" name="Google Shape;130;p9"/>
              <p:cNvSpPr/>
              <p:nvPr/>
            </p:nvSpPr>
            <p:spPr>
              <a:xfrm>
                <a:off x="4468" y="2020"/>
                <a:ext cx="1096" cy="28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sp>
            <p:nvSpPr>
              <p:cNvPr id="131" name="Google Shape;131;p9"/>
              <p:cNvSpPr/>
              <p:nvPr/>
            </p:nvSpPr>
            <p:spPr>
              <a:xfrm>
                <a:off x="4468" y="2404"/>
                <a:ext cx="1096" cy="28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sp>
            <p:nvSpPr>
              <p:cNvPr id="132" name="Google Shape;132;p9"/>
              <p:cNvSpPr/>
              <p:nvPr/>
            </p:nvSpPr>
            <p:spPr>
              <a:xfrm>
                <a:off x="4468" y="2788"/>
                <a:ext cx="1096" cy="28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sp>
            <p:nvSpPr>
              <p:cNvPr id="133" name="Google Shape;133;p9"/>
              <p:cNvSpPr/>
              <p:nvPr/>
            </p:nvSpPr>
            <p:spPr>
              <a:xfrm>
                <a:off x="4468" y="3172"/>
                <a:ext cx="1096" cy="28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cxnSp>
            <p:nvCxnSpPr>
              <p:cNvPr id="134" name="Google Shape;134;p9"/>
              <p:cNvCxnSpPr/>
              <p:nvPr/>
            </p:nvCxnSpPr>
            <p:spPr>
              <a:xfrm>
                <a:off x="5016" y="1152"/>
                <a:ext cx="0" cy="96"/>
              </a:xfrm>
              <a:prstGeom prst="straightConnector1">
                <a:avLst/>
              </a:prstGeom>
              <a:noFill/>
              <a:ln cap="flat" cmpd="sng" w="12700">
                <a:solidFill>
                  <a:schemeClr val="dk1"/>
                </a:solidFill>
                <a:prstDash val="solid"/>
                <a:round/>
                <a:headEnd len="med" w="med" type="none"/>
                <a:tailEnd len="med" w="med" type="none"/>
              </a:ln>
            </p:spPr>
          </p:cxnSp>
          <p:cxnSp>
            <p:nvCxnSpPr>
              <p:cNvPr id="135" name="Google Shape;135;p9"/>
              <p:cNvCxnSpPr/>
              <p:nvPr/>
            </p:nvCxnSpPr>
            <p:spPr>
              <a:xfrm>
                <a:off x="5016" y="1536"/>
                <a:ext cx="0" cy="96"/>
              </a:xfrm>
              <a:prstGeom prst="straightConnector1">
                <a:avLst/>
              </a:prstGeom>
              <a:noFill/>
              <a:ln cap="flat" cmpd="sng" w="12700">
                <a:solidFill>
                  <a:schemeClr val="dk1"/>
                </a:solidFill>
                <a:prstDash val="solid"/>
                <a:round/>
                <a:headEnd len="med" w="med" type="none"/>
                <a:tailEnd len="med" w="med" type="none"/>
              </a:ln>
            </p:spPr>
          </p:cxnSp>
          <p:cxnSp>
            <p:nvCxnSpPr>
              <p:cNvPr id="136" name="Google Shape;136;p9"/>
              <p:cNvCxnSpPr/>
              <p:nvPr/>
            </p:nvCxnSpPr>
            <p:spPr>
              <a:xfrm>
                <a:off x="5016" y="1920"/>
                <a:ext cx="0" cy="96"/>
              </a:xfrm>
              <a:prstGeom prst="straightConnector1">
                <a:avLst/>
              </a:prstGeom>
              <a:noFill/>
              <a:ln cap="flat" cmpd="sng" w="12700">
                <a:solidFill>
                  <a:schemeClr val="dk1"/>
                </a:solidFill>
                <a:prstDash val="solid"/>
                <a:round/>
                <a:headEnd len="med" w="med" type="none"/>
                <a:tailEnd len="med" w="med" type="none"/>
              </a:ln>
            </p:spPr>
          </p:cxnSp>
          <p:cxnSp>
            <p:nvCxnSpPr>
              <p:cNvPr id="137" name="Google Shape;137;p9"/>
              <p:cNvCxnSpPr/>
              <p:nvPr/>
            </p:nvCxnSpPr>
            <p:spPr>
              <a:xfrm>
                <a:off x="5016" y="2304"/>
                <a:ext cx="0" cy="96"/>
              </a:xfrm>
              <a:prstGeom prst="straightConnector1">
                <a:avLst/>
              </a:prstGeom>
              <a:noFill/>
              <a:ln cap="flat" cmpd="sng" w="12700">
                <a:solidFill>
                  <a:schemeClr val="dk1"/>
                </a:solidFill>
                <a:prstDash val="solid"/>
                <a:round/>
                <a:headEnd len="med" w="med" type="none"/>
                <a:tailEnd len="med" w="med" type="none"/>
              </a:ln>
            </p:spPr>
          </p:cxnSp>
          <p:cxnSp>
            <p:nvCxnSpPr>
              <p:cNvPr id="138" name="Google Shape;138;p9"/>
              <p:cNvCxnSpPr/>
              <p:nvPr/>
            </p:nvCxnSpPr>
            <p:spPr>
              <a:xfrm>
                <a:off x="5016" y="2688"/>
                <a:ext cx="0" cy="96"/>
              </a:xfrm>
              <a:prstGeom prst="straightConnector1">
                <a:avLst/>
              </a:prstGeom>
              <a:noFill/>
              <a:ln cap="flat" cmpd="sng" w="12700">
                <a:solidFill>
                  <a:schemeClr val="dk1"/>
                </a:solidFill>
                <a:prstDash val="solid"/>
                <a:round/>
                <a:headEnd len="med" w="med" type="none"/>
                <a:tailEnd len="med" w="med" type="none"/>
              </a:ln>
            </p:spPr>
          </p:cxnSp>
          <p:cxnSp>
            <p:nvCxnSpPr>
              <p:cNvPr id="139" name="Google Shape;139;p9"/>
              <p:cNvCxnSpPr/>
              <p:nvPr/>
            </p:nvCxnSpPr>
            <p:spPr>
              <a:xfrm>
                <a:off x="5016" y="3072"/>
                <a:ext cx="0" cy="96"/>
              </a:xfrm>
              <a:prstGeom prst="straightConnector1">
                <a:avLst/>
              </a:prstGeom>
              <a:noFill/>
              <a:ln cap="flat" cmpd="sng" w="12700">
                <a:solidFill>
                  <a:schemeClr val="dk1"/>
                </a:solidFill>
                <a:prstDash val="solid"/>
                <a:round/>
                <a:headEnd len="med" w="med" type="none"/>
                <a:tailEnd len="med" w="med" type="none"/>
              </a:ln>
            </p:spPr>
          </p:cxnSp>
          <p:cxnSp>
            <p:nvCxnSpPr>
              <p:cNvPr id="140" name="Google Shape;140;p9"/>
              <p:cNvCxnSpPr/>
              <p:nvPr/>
            </p:nvCxnSpPr>
            <p:spPr>
              <a:xfrm>
                <a:off x="5016" y="3456"/>
                <a:ext cx="0" cy="96"/>
              </a:xfrm>
              <a:prstGeom prst="straightConnector1">
                <a:avLst/>
              </a:prstGeom>
              <a:noFill/>
              <a:ln cap="flat" cmpd="sng" w="12700">
                <a:solidFill>
                  <a:schemeClr val="dk1"/>
                </a:solidFill>
                <a:prstDash val="solid"/>
                <a:round/>
                <a:headEnd len="med" w="med" type="none"/>
                <a:tailEnd len="med" w="med" type="none"/>
              </a:ln>
            </p:spPr>
          </p:cxnSp>
          <p:sp>
            <p:nvSpPr>
              <p:cNvPr id="141" name="Google Shape;141;p9"/>
              <p:cNvSpPr/>
              <p:nvPr/>
            </p:nvSpPr>
            <p:spPr>
              <a:xfrm>
                <a:off x="4653" y="926"/>
                <a:ext cx="729" cy="192"/>
              </a:xfrm>
              <a:prstGeom prst="rect">
                <a:avLst/>
              </a:prstGeom>
              <a:noFill/>
              <a:ln>
                <a:noFill/>
              </a:ln>
            </p:spPr>
            <p:txBody>
              <a:bodyPr anchorCtr="0" anchor="t" bIns="33325" lIns="67850" spcFirstLastPara="1" rIns="67850" wrap="square" tIns="33325">
                <a:spAutoFit/>
              </a:bodyPr>
              <a:lstStyle/>
              <a:p>
                <a:pPr indent="0" lvl="0" marL="0" marR="0" rtl="0" algn="l">
                  <a:spcBef>
                    <a:spcPts val="0"/>
                  </a:spcBef>
                  <a:spcAft>
                    <a:spcPts val="0"/>
                  </a:spcAft>
                  <a:buNone/>
                </a:pPr>
                <a:r>
                  <a:rPr b="1" lang="en-US" sz="1050">
                    <a:solidFill>
                      <a:schemeClr val="dk1"/>
                    </a:solidFill>
                    <a:latin typeface="Book Antiqua"/>
                    <a:ea typeface="Book Antiqua"/>
                    <a:cs typeface="Book Antiqua"/>
                    <a:sym typeface="Book Antiqua"/>
                  </a:rPr>
                  <a:t>Application</a:t>
                </a:r>
                <a:endParaRPr/>
              </a:p>
            </p:txBody>
          </p:sp>
          <p:sp>
            <p:nvSpPr>
              <p:cNvPr id="142" name="Google Shape;142;p9"/>
              <p:cNvSpPr/>
              <p:nvPr/>
            </p:nvSpPr>
            <p:spPr>
              <a:xfrm>
                <a:off x="4638" y="1310"/>
                <a:ext cx="761" cy="192"/>
              </a:xfrm>
              <a:prstGeom prst="rect">
                <a:avLst/>
              </a:prstGeom>
              <a:noFill/>
              <a:ln>
                <a:noFill/>
              </a:ln>
            </p:spPr>
            <p:txBody>
              <a:bodyPr anchorCtr="0" anchor="t" bIns="33325" lIns="67850" spcFirstLastPara="1" rIns="67850" wrap="square" tIns="33325">
                <a:spAutoFit/>
              </a:bodyPr>
              <a:lstStyle/>
              <a:p>
                <a:pPr indent="0" lvl="0" marL="0" marR="0" rtl="0" algn="l">
                  <a:spcBef>
                    <a:spcPts val="0"/>
                  </a:spcBef>
                  <a:spcAft>
                    <a:spcPts val="0"/>
                  </a:spcAft>
                  <a:buNone/>
                </a:pPr>
                <a:r>
                  <a:rPr b="1" lang="en-US" sz="1050">
                    <a:solidFill>
                      <a:schemeClr val="dk1"/>
                    </a:solidFill>
                    <a:latin typeface="Book Antiqua"/>
                    <a:ea typeface="Book Antiqua"/>
                    <a:cs typeface="Book Antiqua"/>
                    <a:sym typeface="Book Antiqua"/>
                  </a:rPr>
                  <a:t>Presentation</a:t>
                </a:r>
                <a:endParaRPr/>
              </a:p>
            </p:txBody>
          </p:sp>
          <p:sp>
            <p:nvSpPr>
              <p:cNvPr id="143" name="Google Shape;143;p9"/>
              <p:cNvSpPr/>
              <p:nvPr/>
            </p:nvSpPr>
            <p:spPr>
              <a:xfrm>
                <a:off x="4762" y="1694"/>
                <a:ext cx="510" cy="192"/>
              </a:xfrm>
              <a:prstGeom prst="rect">
                <a:avLst/>
              </a:prstGeom>
              <a:noFill/>
              <a:ln>
                <a:noFill/>
              </a:ln>
            </p:spPr>
            <p:txBody>
              <a:bodyPr anchorCtr="0" anchor="t" bIns="33325" lIns="67850" spcFirstLastPara="1" rIns="67850" wrap="square" tIns="33325">
                <a:spAutoFit/>
              </a:bodyPr>
              <a:lstStyle/>
              <a:p>
                <a:pPr indent="0" lvl="0" marL="0" marR="0" rtl="0" algn="l">
                  <a:spcBef>
                    <a:spcPts val="0"/>
                  </a:spcBef>
                  <a:spcAft>
                    <a:spcPts val="0"/>
                  </a:spcAft>
                  <a:buNone/>
                </a:pPr>
                <a:r>
                  <a:rPr b="1" lang="en-US" sz="1050">
                    <a:solidFill>
                      <a:schemeClr val="dk1"/>
                    </a:solidFill>
                    <a:latin typeface="Book Antiqua"/>
                    <a:ea typeface="Book Antiqua"/>
                    <a:cs typeface="Book Antiqua"/>
                    <a:sym typeface="Book Antiqua"/>
                  </a:rPr>
                  <a:t>Session</a:t>
                </a:r>
                <a:endParaRPr/>
              </a:p>
            </p:txBody>
          </p:sp>
          <p:sp>
            <p:nvSpPr>
              <p:cNvPr id="144" name="Google Shape;144;p9"/>
              <p:cNvSpPr/>
              <p:nvPr/>
            </p:nvSpPr>
            <p:spPr>
              <a:xfrm>
                <a:off x="4706" y="2078"/>
                <a:ext cx="624" cy="192"/>
              </a:xfrm>
              <a:prstGeom prst="rect">
                <a:avLst/>
              </a:prstGeom>
              <a:noFill/>
              <a:ln>
                <a:noFill/>
              </a:ln>
            </p:spPr>
            <p:txBody>
              <a:bodyPr anchorCtr="0" anchor="t" bIns="33325" lIns="67850" spcFirstLastPara="1" rIns="67850" wrap="square" tIns="33325">
                <a:spAutoFit/>
              </a:bodyPr>
              <a:lstStyle/>
              <a:p>
                <a:pPr indent="0" lvl="0" marL="0" marR="0" rtl="0" algn="l">
                  <a:spcBef>
                    <a:spcPts val="0"/>
                  </a:spcBef>
                  <a:spcAft>
                    <a:spcPts val="0"/>
                  </a:spcAft>
                  <a:buNone/>
                </a:pPr>
                <a:r>
                  <a:rPr b="1" lang="en-US" sz="1050">
                    <a:solidFill>
                      <a:schemeClr val="dk1"/>
                    </a:solidFill>
                    <a:latin typeface="Book Antiqua"/>
                    <a:ea typeface="Book Antiqua"/>
                    <a:cs typeface="Book Antiqua"/>
                    <a:sym typeface="Book Antiqua"/>
                  </a:rPr>
                  <a:t>Transport</a:t>
                </a:r>
                <a:endParaRPr/>
              </a:p>
            </p:txBody>
          </p:sp>
          <p:sp>
            <p:nvSpPr>
              <p:cNvPr id="145" name="Google Shape;145;p9"/>
              <p:cNvSpPr/>
              <p:nvPr/>
            </p:nvSpPr>
            <p:spPr>
              <a:xfrm>
                <a:off x="4731" y="2462"/>
                <a:ext cx="574" cy="192"/>
              </a:xfrm>
              <a:prstGeom prst="rect">
                <a:avLst/>
              </a:prstGeom>
              <a:noFill/>
              <a:ln>
                <a:noFill/>
              </a:ln>
            </p:spPr>
            <p:txBody>
              <a:bodyPr anchorCtr="0" anchor="t" bIns="33325" lIns="67850" spcFirstLastPara="1" rIns="67850" wrap="square" tIns="33325">
                <a:spAutoFit/>
              </a:bodyPr>
              <a:lstStyle/>
              <a:p>
                <a:pPr indent="0" lvl="0" marL="0" marR="0" rtl="0" algn="l">
                  <a:spcBef>
                    <a:spcPts val="0"/>
                  </a:spcBef>
                  <a:spcAft>
                    <a:spcPts val="0"/>
                  </a:spcAft>
                  <a:buNone/>
                </a:pPr>
                <a:r>
                  <a:rPr b="1" lang="en-US" sz="1050">
                    <a:solidFill>
                      <a:schemeClr val="dk1"/>
                    </a:solidFill>
                    <a:latin typeface="Book Antiqua"/>
                    <a:ea typeface="Book Antiqua"/>
                    <a:cs typeface="Book Antiqua"/>
                    <a:sym typeface="Book Antiqua"/>
                  </a:rPr>
                  <a:t>Network</a:t>
                </a:r>
                <a:endParaRPr/>
              </a:p>
            </p:txBody>
          </p:sp>
          <p:sp>
            <p:nvSpPr>
              <p:cNvPr id="146" name="Google Shape;146;p9"/>
              <p:cNvSpPr/>
              <p:nvPr/>
            </p:nvSpPr>
            <p:spPr>
              <a:xfrm>
                <a:off x="4688" y="2846"/>
                <a:ext cx="660" cy="192"/>
              </a:xfrm>
              <a:prstGeom prst="rect">
                <a:avLst/>
              </a:prstGeom>
              <a:noFill/>
              <a:ln>
                <a:noFill/>
              </a:ln>
            </p:spPr>
            <p:txBody>
              <a:bodyPr anchorCtr="0" anchor="t" bIns="33325" lIns="67850" spcFirstLastPara="1" rIns="67850" wrap="square" tIns="33325">
                <a:spAutoFit/>
              </a:bodyPr>
              <a:lstStyle/>
              <a:p>
                <a:pPr indent="0" lvl="0" marL="0" marR="0" rtl="0" algn="l">
                  <a:spcBef>
                    <a:spcPts val="0"/>
                  </a:spcBef>
                  <a:spcAft>
                    <a:spcPts val="0"/>
                  </a:spcAft>
                  <a:buNone/>
                </a:pPr>
                <a:r>
                  <a:rPr b="1" lang="en-US" sz="1050">
                    <a:solidFill>
                      <a:schemeClr val="dk1"/>
                    </a:solidFill>
                    <a:latin typeface="Book Antiqua"/>
                    <a:ea typeface="Book Antiqua"/>
                    <a:cs typeface="Book Antiqua"/>
                    <a:sym typeface="Book Antiqua"/>
                  </a:rPr>
                  <a:t>Data  Link</a:t>
                </a:r>
                <a:endParaRPr/>
              </a:p>
            </p:txBody>
          </p:sp>
          <p:sp>
            <p:nvSpPr>
              <p:cNvPr id="147" name="Google Shape;147;p9"/>
              <p:cNvSpPr/>
              <p:nvPr/>
            </p:nvSpPr>
            <p:spPr>
              <a:xfrm>
                <a:off x="4778" y="3230"/>
                <a:ext cx="547" cy="192"/>
              </a:xfrm>
              <a:prstGeom prst="rect">
                <a:avLst/>
              </a:prstGeom>
              <a:noFill/>
              <a:ln>
                <a:noFill/>
              </a:ln>
            </p:spPr>
            <p:txBody>
              <a:bodyPr anchorCtr="0" anchor="t" bIns="33325" lIns="67850" spcFirstLastPara="1" rIns="67850" wrap="square" tIns="33325">
                <a:spAutoFit/>
              </a:bodyPr>
              <a:lstStyle/>
              <a:p>
                <a:pPr indent="0" lvl="0" marL="0" marR="0" rtl="0" algn="l">
                  <a:spcBef>
                    <a:spcPts val="0"/>
                  </a:spcBef>
                  <a:spcAft>
                    <a:spcPts val="0"/>
                  </a:spcAft>
                  <a:buNone/>
                </a:pPr>
                <a:r>
                  <a:rPr b="1" lang="en-US" sz="1050">
                    <a:solidFill>
                      <a:schemeClr val="dk1"/>
                    </a:solidFill>
                    <a:latin typeface="Book Antiqua"/>
                    <a:ea typeface="Book Antiqua"/>
                    <a:cs typeface="Book Antiqua"/>
                    <a:sym typeface="Book Antiqua"/>
                  </a:rPr>
                  <a:t>Physical</a:t>
                </a:r>
                <a:endParaRPr/>
              </a:p>
            </p:txBody>
          </p:sp>
        </p:grpSp>
        <p:cxnSp>
          <p:nvCxnSpPr>
            <p:cNvPr id="148" name="Google Shape;148;p9"/>
            <p:cNvCxnSpPr/>
            <p:nvPr/>
          </p:nvCxnSpPr>
          <p:spPr>
            <a:xfrm>
              <a:off x="533400" y="5638800"/>
              <a:ext cx="8534400" cy="0"/>
            </a:xfrm>
            <a:prstGeom prst="straightConnector1">
              <a:avLst/>
            </a:prstGeom>
            <a:noFill/>
            <a:ln cap="flat" cmpd="sng" w="50800">
              <a:solidFill>
                <a:schemeClr val="dk1"/>
              </a:solidFill>
              <a:prstDash val="solid"/>
              <a:round/>
              <a:headEnd len="med" w="med" type="none"/>
              <a:tailEnd len="med" w="med" type="none"/>
            </a:ln>
          </p:spPr>
        </p:cxnSp>
        <p:sp>
          <p:nvSpPr>
            <p:cNvPr id="149" name="Google Shape;149;p9"/>
            <p:cNvSpPr/>
            <p:nvPr/>
          </p:nvSpPr>
          <p:spPr>
            <a:xfrm>
              <a:off x="692150" y="3816350"/>
              <a:ext cx="1739900" cy="4445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sp>
          <p:nvSpPr>
            <p:cNvPr id="150" name="Google Shape;150;p9"/>
            <p:cNvSpPr/>
            <p:nvPr/>
          </p:nvSpPr>
          <p:spPr>
            <a:xfrm>
              <a:off x="692150" y="4425950"/>
              <a:ext cx="1739900" cy="4445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sp>
          <p:nvSpPr>
            <p:cNvPr id="151" name="Google Shape;151;p9"/>
            <p:cNvSpPr/>
            <p:nvPr/>
          </p:nvSpPr>
          <p:spPr>
            <a:xfrm>
              <a:off x="692150" y="5035550"/>
              <a:ext cx="1739900" cy="4445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cxnSp>
          <p:nvCxnSpPr>
            <p:cNvPr id="152" name="Google Shape;152;p9"/>
            <p:cNvCxnSpPr/>
            <p:nvPr/>
          </p:nvCxnSpPr>
          <p:spPr>
            <a:xfrm>
              <a:off x="1562100" y="1828800"/>
              <a:ext cx="0" cy="152400"/>
            </a:xfrm>
            <a:prstGeom prst="straightConnector1">
              <a:avLst/>
            </a:prstGeom>
            <a:noFill/>
            <a:ln cap="flat" cmpd="sng" w="12700">
              <a:solidFill>
                <a:schemeClr val="dk1"/>
              </a:solidFill>
              <a:prstDash val="solid"/>
              <a:round/>
              <a:headEnd len="med" w="med" type="none"/>
              <a:tailEnd len="med" w="med" type="none"/>
            </a:ln>
          </p:spPr>
        </p:cxnSp>
        <p:cxnSp>
          <p:nvCxnSpPr>
            <p:cNvPr id="153" name="Google Shape;153;p9"/>
            <p:cNvCxnSpPr/>
            <p:nvPr/>
          </p:nvCxnSpPr>
          <p:spPr>
            <a:xfrm>
              <a:off x="1562100" y="2438400"/>
              <a:ext cx="0" cy="152400"/>
            </a:xfrm>
            <a:prstGeom prst="straightConnector1">
              <a:avLst/>
            </a:prstGeom>
            <a:noFill/>
            <a:ln cap="flat" cmpd="sng" w="12700">
              <a:solidFill>
                <a:schemeClr val="dk1"/>
              </a:solidFill>
              <a:prstDash val="solid"/>
              <a:round/>
              <a:headEnd len="med" w="med" type="none"/>
              <a:tailEnd len="med" w="med" type="none"/>
            </a:ln>
          </p:spPr>
        </p:cxnSp>
        <p:cxnSp>
          <p:nvCxnSpPr>
            <p:cNvPr id="154" name="Google Shape;154;p9"/>
            <p:cNvCxnSpPr/>
            <p:nvPr/>
          </p:nvCxnSpPr>
          <p:spPr>
            <a:xfrm>
              <a:off x="1562100" y="3048000"/>
              <a:ext cx="0" cy="152400"/>
            </a:xfrm>
            <a:prstGeom prst="straightConnector1">
              <a:avLst/>
            </a:prstGeom>
            <a:noFill/>
            <a:ln cap="flat" cmpd="sng" w="12700">
              <a:solidFill>
                <a:schemeClr val="dk1"/>
              </a:solidFill>
              <a:prstDash val="solid"/>
              <a:round/>
              <a:headEnd len="med" w="med" type="none"/>
              <a:tailEnd len="med" w="med" type="none"/>
            </a:ln>
          </p:spPr>
        </p:cxnSp>
        <p:sp>
          <p:nvSpPr>
            <p:cNvPr id="155" name="Google Shape;155;p9"/>
            <p:cNvSpPr/>
            <p:nvPr/>
          </p:nvSpPr>
          <p:spPr>
            <a:xfrm>
              <a:off x="985839" y="1470025"/>
              <a:ext cx="1157369" cy="305213"/>
            </a:xfrm>
            <a:prstGeom prst="rect">
              <a:avLst/>
            </a:prstGeom>
            <a:noFill/>
            <a:ln>
              <a:noFill/>
            </a:ln>
          </p:spPr>
          <p:txBody>
            <a:bodyPr anchorCtr="0" anchor="t" bIns="33325" lIns="67850" spcFirstLastPara="1" rIns="67850" wrap="square" tIns="33325">
              <a:spAutoFit/>
            </a:bodyPr>
            <a:lstStyle/>
            <a:p>
              <a:pPr indent="0" lvl="0" marL="0" marR="0" rtl="0" algn="l">
                <a:spcBef>
                  <a:spcPts val="0"/>
                </a:spcBef>
                <a:spcAft>
                  <a:spcPts val="0"/>
                </a:spcAft>
                <a:buNone/>
              </a:pPr>
              <a:r>
                <a:rPr b="1" lang="en-US" sz="1050">
                  <a:solidFill>
                    <a:schemeClr val="dk1"/>
                  </a:solidFill>
                  <a:latin typeface="Book Antiqua"/>
                  <a:ea typeface="Book Antiqua"/>
                  <a:cs typeface="Book Antiqua"/>
                  <a:sym typeface="Book Antiqua"/>
                </a:rPr>
                <a:t>Application</a:t>
              </a:r>
              <a:endParaRPr/>
            </a:p>
          </p:txBody>
        </p:sp>
        <p:sp>
          <p:nvSpPr>
            <p:cNvPr id="156" name="Google Shape;156;p9"/>
            <p:cNvSpPr/>
            <p:nvPr/>
          </p:nvSpPr>
          <p:spPr>
            <a:xfrm>
              <a:off x="962025" y="2079625"/>
              <a:ext cx="1208665" cy="305213"/>
            </a:xfrm>
            <a:prstGeom prst="rect">
              <a:avLst/>
            </a:prstGeom>
            <a:noFill/>
            <a:ln>
              <a:noFill/>
            </a:ln>
          </p:spPr>
          <p:txBody>
            <a:bodyPr anchorCtr="0" anchor="t" bIns="33325" lIns="67850" spcFirstLastPara="1" rIns="67850" wrap="square" tIns="33325">
              <a:spAutoFit/>
            </a:bodyPr>
            <a:lstStyle/>
            <a:p>
              <a:pPr indent="0" lvl="0" marL="0" marR="0" rtl="0" algn="l">
                <a:spcBef>
                  <a:spcPts val="0"/>
                </a:spcBef>
                <a:spcAft>
                  <a:spcPts val="0"/>
                </a:spcAft>
                <a:buNone/>
              </a:pPr>
              <a:r>
                <a:rPr b="1" lang="en-US" sz="1050">
                  <a:solidFill>
                    <a:schemeClr val="dk1"/>
                  </a:solidFill>
                  <a:latin typeface="Book Antiqua"/>
                  <a:ea typeface="Book Antiqua"/>
                  <a:cs typeface="Book Antiqua"/>
                  <a:sym typeface="Book Antiqua"/>
                </a:rPr>
                <a:t>Presentation</a:t>
              </a:r>
              <a:endParaRPr/>
            </a:p>
          </p:txBody>
        </p:sp>
        <p:grpSp>
          <p:nvGrpSpPr>
            <p:cNvPr id="157" name="Google Shape;157;p9"/>
            <p:cNvGrpSpPr/>
            <p:nvPr/>
          </p:nvGrpSpPr>
          <p:grpSpPr>
            <a:xfrm>
              <a:off x="692150" y="3657600"/>
              <a:ext cx="1739900" cy="1981200"/>
              <a:chOff x="436" y="2304"/>
              <a:chExt cx="1096" cy="1248"/>
            </a:xfrm>
          </p:grpSpPr>
          <p:cxnSp>
            <p:nvCxnSpPr>
              <p:cNvPr id="158" name="Google Shape;158;p9"/>
              <p:cNvCxnSpPr/>
              <p:nvPr/>
            </p:nvCxnSpPr>
            <p:spPr>
              <a:xfrm>
                <a:off x="984" y="2304"/>
                <a:ext cx="0" cy="96"/>
              </a:xfrm>
              <a:prstGeom prst="straightConnector1">
                <a:avLst/>
              </a:prstGeom>
              <a:noFill/>
              <a:ln cap="flat" cmpd="sng" w="12700">
                <a:solidFill>
                  <a:schemeClr val="dk1"/>
                </a:solidFill>
                <a:prstDash val="solid"/>
                <a:round/>
                <a:headEnd len="med" w="med" type="none"/>
                <a:tailEnd len="med" w="med" type="none"/>
              </a:ln>
            </p:spPr>
          </p:cxnSp>
          <p:cxnSp>
            <p:nvCxnSpPr>
              <p:cNvPr id="159" name="Google Shape;159;p9"/>
              <p:cNvCxnSpPr/>
              <p:nvPr/>
            </p:nvCxnSpPr>
            <p:spPr>
              <a:xfrm>
                <a:off x="984" y="3456"/>
                <a:ext cx="0" cy="96"/>
              </a:xfrm>
              <a:prstGeom prst="straightConnector1">
                <a:avLst/>
              </a:prstGeom>
              <a:noFill/>
              <a:ln cap="flat" cmpd="sng" w="12700">
                <a:solidFill>
                  <a:schemeClr val="dk1"/>
                </a:solidFill>
                <a:prstDash val="solid"/>
                <a:round/>
                <a:headEnd len="med" w="med" type="none"/>
                <a:tailEnd len="med" w="med" type="none"/>
              </a:ln>
            </p:spPr>
          </p:cxnSp>
          <p:grpSp>
            <p:nvGrpSpPr>
              <p:cNvPr id="160" name="Google Shape;160;p9"/>
              <p:cNvGrpSpPr/>
              <p:nvPr/>
            </p:nvGrpSpPr>
            <p:grpSpPr>
              <a:xfrm>
                <a:off x="436" y="2404"/>
                <a:ext cx="1096" cy="1048"/>
                <a:chOff x="436" y="2404"/>
                <a:chExt cx="1096" cy="1048"/>
              </a:xfrm>
            </p:grpSpPr>
            <p:sp>
              <p:nvSpPr>
                <p:cNvPr id="161" name="Google Shape;161;p9"/>
                <p:cNvSpPr/>
                <p:nvPr/>
              </p:nvSpPr>
              <p:spPr>
                <a:xfrm>
                  <a:off x="436" y="2404"/>
                  <a:ext cx="1096" cy="28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sp>
              <p:nvSpPr>
                <p:cNvPr id="162" name="Google Shape;162;p9"/>
                <p:cNvSpPr/>
                <p:nvPr/>
              </p:nvSpPr>
              <p:spPr>
                <a:xfrm>
                  <a:off x="436" y="2788"/>
                  <a:ext cx="1096" cy="28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sp>
              <p:nvSpPr>
                <p:cNvPr id="163" name="Google Shape;163;p9"/>
                <p:cNvSpPr/>
                <p:nvPr/>
              </p:nvSpPr>
              <p:spPr>
                <a:xfrm>
                  <a:off x="436" y="3172"/>
                  <a:ext cx="1096" cy="28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cxnSp>
              <p:nvCxnSpPr>
                <p:cNvPr id="164" name="Google Shape;164;p9"/>
                <p:cNvCxnSpPr/>
                <p:nvPr/>
              </p:nvCxnSpPr>
              <p:spPr>
                <a:xfrm>
                  <a:off x="984" y="2688"/>
                  <a:ext cx="0" cy="96"/>
                </a:xfrm>
                <a:prstGeom prst="straightConnector1">
                  <a:avLst/>
                </a:prstGeom>
                <a:noFill/>
                <a:ln cap="flat" cmpd="sng" w="12700">
                  <a:solidFill>
                    <a:schemeClr val="dk1"/>
                  </a:solidFill>
                  <a:prstDash val="solid"/>
                  <a:round/>
                  <a:headEnd len="med" w="med" type="none"/>
                  <a:tailEnd len="med" w="med" type="none"/>
                </a:ln>
              </p:spPr>
            </p:cxnSp>
            <p:cxnSp>
              <p:nvCxnSpPr>
                <p:cNvPr id="165" name="Google Shape;165;p9"/>
                <p:cNvCxnSpPr/>
                <p:nvPr/>
              </p:nvCxnSpPr>
              <p:spPr>
                <a:xfrm>
                  <a:off x="984" y="3072"/>
                  <a:ext cx="0" cy="96"/>
                </a:xfrm>
                <a:prstGeom prst="straightConnector1">
                  <a:avLst/>
                </a:prstGeom>
                <a:noFill/>
                <a:ln cap="flat" cmpd="sng" w="12700">
                  <a:solidFill>
                    <a:schemeClr val="dk1"/>
                  </a:solidFill>
                  <a:prstDash val="solid"/>
                  <a:round/>
                  <a:headEnd len="med" w="med" type="none"/>
                  <a:tailEnd len="med" w="med" type="none"/>
                </a:ln>
              </p:spPr>
            </p:cxnSp>
            <p:sp>
              <p:nvSpPr>
                <p:cNvPr id="166" name="Google Shape;166;p9"/>
                <p:cNvSpPr/>
                <p:nvPr/>
              </p:nvSpPr>
              <p:spPr>
                <a:xfrm>
                  <a:off x="699" y="2462"/>
                  <a:ext cx="574" cy="192"/>
                </a:xfrm>
                <a:prstGeom prst="rect">
                  <a:avLst/>
                </a:prstGeom>
                <a:noFill/>
                <a:ln>
                  <a:noFill/>
                </a:ln>
              </p:spPr>
              <p:txBody>
                <a:bodyPr anchorCtr="0" anchor="t" bIns="33325" lIns="67850" spcFirstLastPara="1" rIns="67850" wrap="square" tIns="33325">
                  <a:spAutoFit/>
                </a:bodyPr>
                <a:lstStyle/>
                <a:p>
                  <a:pPr indent="0" lvl="0" marL="0" marR="0" rtl="0" algn="l">
                    <a:spcBef>
                      <a:spcPts val="0"/>
                    </a:spcBef>
                    <a:spcAft>
                      <a:spcPts val="0"/>
                    </a:spcAft>
                    <a:buNone/>
                  </a:pPr>
                  <a:r>
                    <a:rPr b="1" lang="en-US" sz="1050">
                      <a:solidFill>
                        <a:schemeClr val="dk1"/>
                      </a:solidFill>
                      <a:latin typeface="Book Antiqua"/>
                      <a:ea typeface="Book Antiqua"/>
                      <a:cs typeface="Book Antiqua"/>
                      <a:sym typeface="Book Antiqua"/>
                    </a:rPr>
                    <a:t>Network</a:t>
                  </a:r>
                  <a:endParaRPr/>
                </a:p>
              </p:txBody>
            </p:sp>
            <p:sp>
              <p:nvSpPr>
                <p:cNvPr id="167" name="Google Shape;167;p9"/>
                <p:cNvSpPr/>
                <p:nvPr/>
              </p:nvSpPr>
              <p:spPr>
                <a:xfrm>
                  <a:off x="656" y="2846"/>
                  <a:ext cx="660" cy="192"/>
                </a:xfrm>
                <a:prstGeom prst="rect">
                  <a:avLst/>
                </a:prstGeom>
                <a:noFill/>
                <a:ln>
                  <a:noFill/>
                </a:ln>
              </p:spPr>
              <p:txBody>
                <a:bodyPr anchorCtr="0" anchor="t" bIns="33325" lIns="67850" spcFirstLastPara="1" rIns="67850" wrap="square" tIns="33325">
                  <a:spAutoFit/>
                </a:bodyPr>
                <a:lstStyle/>
                <a:p>
                  <a:pPr indent="0" lvl="0" marL="0" marR="0" rtl="0" algn="l">
                    <a:spcBef>
                      <a:spcPts val="0"/>
                    </a:spcBef>
                    <a:spcAft>
                      <a:spcPts val="0"/>
                    </a:spcAft>
                    <a:buNone/>
                  </a:pPr>
                  <a:r>
                    <a:rPr b="1" lang="en-US" sz="1050">
                      <a:solidFill>
                        <a:schemeClr val="dk1"/>
                      </a:solidFill>
                      <a:latin typeface="Book Antiqua"/>
                      <a:ea typeface="Book Antiqua"/>
                      <a:cs typeface="Book Antiqua"/>
                      <a:sym typeface="Book Antiqua"/>
                    </a:rPr>
                    <a:t>Data  Link</a:t>
                  </a:r>
                  <a:endParaRPr/>
                </a:p>
              </p:txBody>
            </p:sp>
            <p:sp>
              <p:nvSpPr>
                <p:cNvPr id="168" name="Google Shape;168;p9"/>
                <p:cNvSpPr/>
                <p:nvPr/>
              </p:nvSpPr>
              <p:spPr>
                <a:xfrm>
                  <a:off x="746" y="3230"/>
                  <a:ext cx="547" cy="192"/>
                </a:xfrm>
                <a:prstGeom prst="rect">
                  <a:avLst/>
                </a:prstGeom>
                <a:noFill/>
                <a:ln>
                  <a:noFill/>
                </a:ln>
              </p:spPr>
              <p:txBody>
                <a:bodyPr anchorCtr="0" anchor="t" bIns="33325" lIns="67850" spcFirstLastPara="1" rIns="67850" wrap="square" tIns="33325">
                  <a:spAutoFit/>
                </a:bodyPr>
                <a:lstStyle/>
                <a:p>
                  <a:pPr indent="0" lvl="0" marL="0" marR="0" rtl="0" algn="l">
                    <a:spcBef>
                      <a:spcPts val="0"/>
                    </a:spcBef>
                    <a:spcAft>
                      <a:spcPts val="0"/>
                    </a:spcAft>
                    <a:buNone/>
                  </a:pPr>
                  <a:r>
                    <a:rPr b="1" lang="en-US" sz="1050">
                      <a:solidFill>
                        <a:schemeClr val="dk1"/>
                      </a:solidFill>
                      <a:latin typeface="Book Antiqua"/>
                      <a:ea typeface="Book Antiqua"/>
                      <a:cs typeface="Book Antiqua"/>
                      <a:sym typeface="Book Antiqua"/>
                    </a:rPr>
                    <a:t>Physical</a:t>
                  </a:r>
                  <a:endParaRPr/>
                </a:p>
              </p:txBody>
            </p:sp>
          </p:grpSp>
          <p:cxnSp>
            <p:nvCxnSpPr>
              <p:cNvPr id="169" name="Google Shape;169;p9"/>
              <p:cNvCxnSpPr/>
              <p:nvPr/>
            </p:nvCxnSpPr>
            <p:spPr>
              <a:xfrm>
                <a:off x="984" y="2304"/>
                <a:ext cx="0" cy="96"/>
              </a:xfrm>
              <a:prstGeom prst="straightConnector1">
                <a:avLst/>
              </a:prstGeom>
              <a:noFill/>
              <a:ln cap="flat" cmpd="sng" w="12700">
                <a:solidFill>
                  <a:schemeClr val="dk1"/>
                </a:solidFill>
                <a:prstDash val="solid"/>
                <a:round/>
                <a:headEnd len="med" w="med" type="none"/>
                <a:tailEnd len="med" w="med" type="none"/>
              </a:ln>
            </p:spPr>
          </p:cxnSp>
          <p:cxnSp>
            <p:nvCxnSpPr>
              <p:cNvPr id="170" name="Google Shape;170;p9"/>
              <p:cNvCxnSpPr/>
              <p:nvPr/>
            </p:nvCxnSpPr>
            <p:spPr>
              <a:xfrm>
                <a:off x="984" y="2688"/>
                <a:ext cx="0" cy="96"/>
              </a:xfrm>
              <a:prstGeom prst="straightConnector1">
                <a:avLst/>
              </a:prstGeom>
              <a:noFill/>
              <a:ln cap="flat" cmpd="sng" w="12700">
                <a:solidFill>
                  <a:schemeClr val="dk1"/>
                </a:solidFill>
                <a:prstDash val="solid"/>
                <a:round/>
                <a:headEnd len="med" w="med" type="none"/>
                <a:tailEnd len="med" w="med" type="none"/>
              </a:ln>
            </p:spPr>
          </p:cxnSp>
          <p:cxnSp>
            <p:nvCxnSpPr>
              <p:cNvPr id="171" name="Google Shape;171;p9"/>
              <p:cNvCxnSpPr/>
              <p:nvPr/>
            </p:nvCxnSpPr>
            <p:spPr>
              <a:xfrm>
                <a:off x="984" y="3072"/>
                <a:ext cx="0" cy="96"/>
              </a:xfrm>
              <a:prstGeom prst="straightConnector1">
                <a:avLst/>
              </a:prstGeom>
              <a:noFill/>
              <a:ln cap="flat" cmpd="sng" w="12700">
                <a:solidFill>
                  <a:schemeClr val="dk1"/>
                </a:solidFill>
                <a:prstDash val="solid"/>
                <a:round/>
                <a:headEnd len="med" w="med" type="none"/>
                <a:tailEnd len="med" w="med" type="none"/>
              </a:ln>
            </p:spPr>
          </p:cxnSp>
          <p:cxnSp>
            <p:nvCxnSpPr>
              <p:cNvPr id="172" name="Google Shape;172;p9"/>
              <p:cNvCxnSpPr/>
              <p:nvPr/>
            </p:nvCxnSpPr>
            <p:spPr>
              <a:xfrm>
                <a:off x="984" y="3456"/>
                <a:ext cx="0" cy="96"/>
              </a:xfrm>
              <a:prstGeom prst="straightConnector1">
                <a:avLst/>
              </a:prstGeom>
              <a:noFill/>
              <a:ln cap="flat" cmpd="sng" w="12700">
                <a:solidFill>
                  <a:schemeClr val="dk1"/>
                </a:solidFill>
                <a:prstDash val="solid"/>
                <a:round/>
                <a:headEnd len="med" w="med" type="none"/>
                <a:tailEnd len="med" w="med" type="none"/>
              </a:ln>
            </p:spPr>
          </p:cxnSp>
          <p:sp>
            <p:nvSpPr>
              <p:cNvPr id="173" name="Google Shape;173;p9"/>
              <p:cNvSpPr/>
              <p:nvPr/>
            </p:nvSpPr>
            <p:spPr>
              <a:xfrm>
                <a:off x="699" y="2462"/>
                <a:ext cx="574" cy="192"/>
              </a:xfrm>
              <a:prstGeom prst="rect">
                <a:avLst/>
              </a:prstGeom>
              <a:noFill/>
              <a:ln>
                <a:noFill/>
              </a:ln>
            </p:spPr>
            <p:txBody>
              <a:bodyPr anchorCtr="0" anchor="t" bIns="33325" lIns="67850" spcFirstLastPara="1" rIns="67850" wrap="square" tIns="33325">
                <a:spAutoFit/>
              </a:bodyPr>
              <a:lstStyle/>
              <a:p>
                <a:pPr indent="0" lvl="0" marL="0" marR="0" rtl="0" algn="l">
                  <a:spcBef>
                    <a:spcPts val="0"/>
                  </a:spcBef>
                  <a:spcAft>
                    <a:spcPts val="0"/>
                  </a:spcAft>
                  <a:buNone/>
                </a:pPr>
                <a:r>
                  <a:rPr b="1" lang="en-US" sz="1050">
                    <a:solidFill>
                      <a:schemeClr val="dk1"/>
                    </a:solidFill>
                    <a:latin typeface="Book Antiqua"/>
                    <a:ea typeface="Book Antiqua"/>
                    <a:cs typeface="Book Antiqua"/>
                    <a:sym typeface="Book Antiqua"/>
                  </a:rPr>
                  <a:t>Network</a:t>
                </a:r>
                <a:endParaRPr/>
              </a:p>
            </p:txBody>
          </p:sp>
          <p:sp>
            <p:nvSpPr>
              <p:cNvPr id="174" name="Google Shape;174;p9"/>
              <p:cNvSpPr/>
              <p:nvPr/>
            </p:nvSpPr>
            <p:spPr>
              <a:xfrm>
                <a:off x="656" y="2846"/>
                <a:ext cx="660" cy="192"/>
              </a:xfrm>
              <a:prstGeom prst="rect">
                <a:avLst/>
              </a:prstGeom>
              <a:noFill/>
              <a:ln>
                <a:noFill/>
              </a:ln>
            </p:spPr>
            <p:txBody>
              <a:bodyPr anchorCtr="0" anchor="t" bIns="33325" lIns="67850" spcFirstLastPara="1" rIns="67850" wrap="square" tIns="33325">
                <a:spAutoFit/>
              </a:bodyPr>
              <a:lstStyle/>
              <a:p>
                <a:pPr indent="0" lvl="0" marL="0" marR="0" rtl="0" algn="l">
                  <a:spcBef>
                    <a:spcPts val="0"/>
                  </a:spcBef>
                  <a:spcAft>
                    <a:spcPts val="0"/>
                  </a:spcAft>
                  <a:buNone/>
                </a:pPr>
                <a:r>
                  <a:rPr b="1" lang="en-US" sz="1050">
                    <a:solidFill>
                      <a:schemeClr val="dk1"/>
                    </a:solidFill>
                    <a:latin typeface="Book Antiqua"/>
                    <a:ea typeface="Book Antiqua"/>
                    <a:cs typeface="Book Antiqua"/>
                    <a:sym typeface="Book Antiqua"/>
                  </a:rPr>
                  <a:t>Data  Link</a:t>
                </a:r>
                <a:endParaRPr/>
              </a:p>
            </p:txBody>
          </p:sp>
          <p:sp>
            <p:nvSpPr>
              <p:cNvPr id="175" name="Google Shape;175;p9"/>
              <p:cNvSpPr/>
              <p:nvPr/>
            </p:nvSpPr>
            <p:spPr>
              <a:xfrm>
                <a:off x="746" y="3230"/>
                <a:ext cx="547" cy="192"/>
              </a:xfrm>
              <a:prstGeom prst="rect">
                <a:avLst/>
              </a:prstGeom>
              <a:noFill/>
              <a:ln>
                <a:noFill/>
              </a:ln>
            </p:spPr>
            <p:txBody>
              <a:bodyPr anchorCtr="0" anchor="t" bIns="33325" lIns="67850" spcFirstLastPara="1" rIns="67850" wrap="square" tIns="33325">
                <a:spAutoFit/>
              </a:bodyPr>
              <a:lstStyle/>
              <a:p>
                <a:pPr indent="0" lvl="0" marL="0" marR="0" rtl="0" algn="l">
                  <a:spcBef>
                    <a:spcPts val="0"/>
                  </a:spcBef>
                  <a:spcAft>
                    <a:spcPts val="0"/>
                  </a:spcAft>
                  <a:buNone/>
                </a:pPr>
                <a:r>
                  <a:rPr b="1" lang="en-US" sz="1050">
                    <a:solidFill>
                      <a:schemeClr val="dk1"/>
                    </a:solidFill>
                    <a:latin typeface="Book Antiqua"/>
                    <a:ea typeface="Book Antiqua"/>
                    <a:cs typeface="Book Antiqua"/>
                    <a:sym typeface="Book Antiqua"/>
                  </a:rPr>
                  <a:t>Physical</a:t>
                </a:r>
                <a:endParaRPr/>
              </a:p>
            </p:txBody>
          </p:sp>
        </p:grpSp>
        <p:cxnSp>
          <p:nvCxnSpPr>
            <p:cNvPr id="176" name="Google Shape;176;p9"/>
            <p:cNvCxnSpPr/>
            <p:nvPr/>
          </p:nvCxnSpPr>
          <p:spPr>
            <a:xfrm>
              <a:off x="3467100" y="5486400"/>
              <a:ext cx="0" cy="152400"/>
            </a:xfrm>
            <a:prstGeom prst="straightConnector1">
              <a:avLst/>
            </a:prstGeom>
            <a:noFill/>
            <a:ln cap="flat" cmpd="sng" w="12700">
              <a:solidFill>
                <a:schemeClr val="dk1"/>
              </a:solidFill>
              <a:prstDash val="solid"/>
              <a:round/>
              <a:headEnd len="med" w="med" type="none"/>
              <a:tailEnd len="med" w="med" type="none"/>
            </a:ln>
          </p:spPr>
        </p:cxnSp>
        <p:grpSp>
          <p:nvGrpSpPr>
            <p:cNvPr id="177" name="Google Shape;177;p9"/>
            <p:cNvGrpSpPr/>
            <p:nvPr/>
          </p:nvGrpSpPr>
          <p:grpSpPr>
            <a:xfrm>
              <a:off x="2597150" y="3816350"/>
              <a:ext cx="1739900" cy="1663700"/>
              <a:chOff x="1636" y="2404"/>
              <a:chExt cx="1096" cy="1048"/>
            </a:xfrm>
          </p:grpSpPr>
          <p:sp>
            <p:nvSpPr>
              <p:cNvPr id="178" name="Google Shape;178;p9"/>
              <p:cNvSpPr/>
              <p:nvPr/>
            </p:nvSpPr>
            <p:spPr>
              <a:xfrm>
                <a:off x="1636" y="2404"/>
                <a:ext cx="1096" cy="28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sp>
            <p:nvSpPr>
              <p:cNvPr id="179" name="Google Shape;179;p9"/>
              <p:cNvSpPr/>
              <p:nvPr/>
            </p:nvSpPr>
            <p:spPr>
              <a:xfrm>
                <a:off x="1636" y="2788"/>
                <a:ext cx="1096" cy="28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sp>
            <p:nvSpPr>
              <p:cNvPr id="180" name="Google Shape;180;p9"/>
              <p:cNvSpPr/>
              <p:nvPr/>
            </p:nvSpPr>
            <p:spPr>
              <a:xfrm>
                <a:off x="1636" y="3172"/>
                <a:ext cx="1096" cy="28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cxnSp>
            <p:nvCxnSpPr>
              <p:cNvPr id="181" name="Google Shape;181;p9"/>
              <p:cNvCxnSpPr/>
              <p:nvPr/>
            </p:nvCxnSpPr>
            <p:spPr>
              <a:xfrm>
                <a:off x="2184" y="2688"/>
                <a:ext cx="0" cy="96"/>
              </a:xfrm>
              <a:prstGeom prst="straightConnector1">
                <a:avLst/>
              </a:prstGeom>
              <a:noFill/>
              <a:ln cap="flat" cmpd="sng" w="12700">
                <a:solidFill>
                  <a:schemeClr val="dk1"/>
                </a:solidFill>
                <a:prstDash val="solid"/>
                <a:round/>
                <a:headEnd len="med" w="med" type="none"/>
                <a:tailEnd len="med" w="med" type="none"/>
              </a:ln>
            </p:spPr>
          </p:cxnSp>
          <p:cxnSp>
            <p:nvCxnSpPr>
              <p:cNvPr id="182" name="Google Shape;182;p9"/>
              <p:cNvCxnSpPr/>
              <p:nvPr/>
            </p:nvCxnSpPr>
            <p:spPr>
              <a:xfrm>
                <a:off x="2184" y="3072"/>
                <a:ext cx="0" cy="96"/>
              </a:xfrm>
              <a:prstGeom prst="straightConnector1">
                <a:avLst/>
              </a:prstGeom>
              <a:noFill/>
              <a:ln cap="flat" cmpd="sng" w="12700">
                <a:solidFill>
                  <a:schemeClr val="dk1"/>
                </a:solidFill>
                <a:prstDash val="solid"/>
                <a:round/>
                <a:headEnd len="med" w="med" type="none"/>
                <a:tailEnd len="med" w="med" type="none"/>
              </a:ln>
            </p:spPr>
          </p:cxnSp>
          <p:sp>
            <p:nvSpPr>
              <p:cNvPr id="183" name="Google Shape;183;p9"/>
              <p:cNvSpPr/>
              <p:nvPr/>
            </p:nvSpPr>
            <p:spPr>
              <a:xfrm>
                <a:off x="1899" y="2462"/>
                <a:ext cx="574" cy="192"/>
              </a:xfrm>
              <a:prstGeom prst="rect">
                <a:avLst/>
              </a:prstGeom>
              <a:noFill/>
              <a:ln>
                <a:noFill/>
              </a:ln>
            </p:spPr>
            <p:txBody>
              <a:bodyPr anchorCtr="0" anchor="t" bIns="33325" lIns="67850" spcFirstLastPara="1" rIns="67850" wrap="square" tIns="33325">
                <a:spAutoFit/>
              </a:bodyPr>
              <a:lstStyle/>
              <a:p>
                <a:pPr indent="0" lvl="0" marL="0" marR="0" rtl="0" algn="l">
                  <a:spcBef>
                    <a:spcPts val="0"/>
                  </a:spcBef>
                  <a:spcAft>
                    <a:spcPts val="0"/>
                  </a:spcAft>
                  <a:buNone/>
                </a:pPr>
                <a:r>
                  <a:rPr b="1" lang="en-US" sz="1050">
                    <a:solidFill>
                      <a:schemeClr val="dk1"/>
                    </a:solidFill>
                    <a:latin typeface="Book Antiqua"/>
                    <a:ea typeface="Book Antiqua"/>
                    <a:cs typeface="Book Antiqua"/>
                    <a:sym typeface="Book Antiqua"/>
                  </a:rPr>
                  <a:t>Network</a:t>
                </a:r>
                <a:endParaRPr/>
              </a:p>
            </p:txBody>
          </p:sp>
          <p:sp>
            <p:nvSpPr>
              <p:cNvPr id="184" name="Google Shape;184;p9"/>
              <p:cNvSpPr/>
              <p:nvPr/>
            </p:nvSpPr>
            <p:spPr>
              <a:xfrm>
                <a:off x="1856" y="2846"/>
                <a:ext cx="660" cy="192"/>
              </a:xfrm>
              <a:prstGeom prst="rect">
                <a:avLst/>
              </a:prstGeom>
              <a:noFill/>
              <a:ln>
                <a:noFill/>
              </a:ln>
            </p:spPr>
            <p:txBody>
              <a:bodyPr anchorCtr="0" anchor="t" bIns="33325" lIns="67850" spcFirstLastPara="1" rIns="67850" wrap="square" tIns="33325">
                <a:spAutoFit/>
              </a:bodyPr>
              <a:lstStyle/>
              <a:p>
                <a:pPr indent="0" lvl="0" marL="0" marR="0" rtl="0" algn="l">
                  <a:spcBef>
                    <a:spcPts val="0"/>
                  </a:spcBef>
                  <a:spcAft>
                    <a:spcPts val="0"/>
                  </a:spcAft>
                  <a:buNone/>
                </a:pPr>
                <a:r>
                  <a:rPr b="1" lang="en-US" sz="1050">
                    <a:solidFill>
                      <a:schemeClr val="dk1"/>
                    </a:solidFill>
                    <a:latin typeface="Book Antiqua"/>
                    <a:ea typeface="Book Antiqua"/>
                    <a:cs typeface="Book Antiqua"/>
                    <a:sym typeface="Book Antiqua"/>
                  </a:rPr>
                  <a:t>Data  Link</a:t>
                </a:r>
                <a:endParaRPr/>
              </a:p>
            </p:txBody>
          </p:sp>
          <p:sp>
            <p:nvSpPr>
              <p:cNvPr id="185" name="Google Shape;185;p9"/>
              <p:cNvSpPr/>
              <p:nvPr/>
            </p:nvSpPr>
            <p:spPr>
              <a:xfrm>
                <a:off x="1946" y="3230"/>
                <a:ext cx="547" cy="192"/>
              </a:xfrm>
              <a:prstGeom prst="rect">
                <a:avLst/>
              </a:prstGeom>
              <a:noFill/>
              <a:ln>
                <a:noFill/>
              </a:ln>
            </p:spPr>
            <p:txBody>
              <a:bodyPr anchorCtr="0" anchor="t" bIns="33325" lIns="67850" spcFirstLastPara="1" rIns="67850" wrap="square" tIns="33325">
                <a:spAutoFit/>
              </a:bodyPr>
              <a:lstStyle/>
              <a:p>
                <a:pPr indent="0" lvl="0" marL="0" marR="0" rtl="0" algn="l">
                  <a:spcBef>
                    <a:spcPts val="0"/>
                  </a:spcBef>
                  <a:spcAft>
                    <a:spcPts val="0"/>
                  </a:spcAft>
                  <a:buNone/>
                </a:pPr>
                <a:r>
                  <a:rPr b="1" lang="en-US" sz="1050">
                    <a:solidFill>
                      <a:schemeClr val="dk1"/>
                    </a:solidFill>
                    <a:latin typeface="Book Antiqua"/>
                    <a:ea typeface="Book Antiqua"/>
                    <a:cs typeface="Book Antiqua"/>
                    <a:sym typeface="Book Antiqua"/>
                  </a:rPr>
                  <a:t>Physical</a:t>
                </a:r>
                <a:endParaRPr/>
              </a:p>
            </p:txBody>
          </p:sp>
        </p:grpSp>
        <p:cxnSp>
          <p:nvCxnSpPr>
            <p:cNvPr id="186" name="Google Shape;186;p9"/>
            <p:cNvCxnSpPr/>
            <p:nvPr/>
          </p:nvCxnSpPr>
          <p:spPr>
            <a:xfrm>
              <a:off x="3467100" y="4267200"/>
              <a:ext cx="0" cy="152400"/>
            </a:xfrm>
            <a:prstGeom prst="straightConnector1">
              <a:avLst/>
            </a:prstGeom>
            <a:noFill/>
            <a:ln cap="flat" cmpd="sng" w="12700">
              <a:solidFill>
                <a:schemeClr val="dk1"/>
              </a:solidFill>
              <a:prstDash val="solid"/>
              <a:round/>
              <a:headEnd len="med" w="med" type="none"/>
              <a:tailEnd len="med" w="med" type="none"/>
            </a:ln>
          </p:spPr>
        </p:cxnSp>
        <p:cxnSp>
          <p:nvCxnSpPr>
            <p:cNvPr id="187" name="Google Shape;187;p9"/>
            <p:cNvCxnSpPr/>
            <p:nvPr/>
          </p:nvCxnSpPr>
          <p:spPr>
            <a:xfrm>
              <a:off x="3467100" y="4876800"/>
              <a:ext cx="0" cy="152400"/>
            </a:xfrm>
            <a:prstGeom prst="straightConnector1">
              <a:avLst/>
            </a:prstGeom>
            <a:noFill/>
            <a:ln cap="flat" cmpd="sng" w="12700">
              <a:solidFill>
                <a:schemeClr val="dk1"/>
              </a:solidFill>
              <a:prstDash val="solid"/>
              <a:round/>
              <a:headEnd len="med" w="med" type="none"/>
              <a:tailEnd len="med" w="med" type="none"/>
            </a:ln>
          </p:spPr>
        </p:cxnSp>
        <p:cxnSp>
          <p:nvCxnSpPr>
            <p:cNvPr id="188" name="Google Shape;188;p9"/>
            <p:cNvCxnSpPr/>
            <p:nvPr/>
          </p:nvCxnSpPr>
          <p:spPr>
            <a:xfrm>
              <a:off x="3467100" y="5486400"/>
              <a:ext cx="0" cy="152400"/>
            </a:xfrm>
            <a:prstGeom prst="straightConnector1">
              <a:avLst/>
            </a:prstGeom>
            <a:noFill/>
            <a:ln cap="flat" cmpd="sng" w="12700">
              <a:solidFill>
                <a:schemeClr val="dk1"/>
              </a:solidFill>
              <a:prstDash val="solid"/>
              <a:round/>
              <a:headEnd len="med" w="med" type="none"/>
              <a:tailEnd len="med" w="med" type="none"/>
            </a:ln>
          </p:spPr>
        </p:cxnSp>
        <p:sp>
          <p:nvSpPr>
            <p:cNvPr id="189" name="Google Shape;189;p9"/>
            <p:cNvSpPr/>
            <p:nvPr/>
          </p:nvSpPr>
          <p:spPr>
            <a:xfrm>
              <a:off x="3014663" y="3908426"/>
              <a:ext cx="911576" cy="305213"/>
            </a:xfrm>
            <a:prstGeom prst="rect">
              <a:avLst/>
            </a:prstGeom>
            <a:noFill/>
            <a:ln>
              <a:noFill/>
            </a:ln>
          </p:spPr>
          <p:txBody>
            <a:bodyPr anchorCtr="0" anchor="t" bIns="33325" lIns="67850" spcFirstLastPara="1" rIns="67850" wrap="square" tIns="33325">
              <a:spAutoFit/>
            </a:bodyPr>
            <a:lstStyle/>
            <a:p>
              <a:pPr indent="0" lvl="0" marL="0" marR="0" rtl="0" algn="l">
                <a:spcBef>
                  <a:spcPts val="0"/>
                </a:spcBef>
                <a:spcAft>
                  <a:spcPts val="0"/>
                </a:spcAft>
                <a:buNone/>
              </a:pPr>
              <a:r>
                <a:rPr b="1" lang="en-US" sz="1050">
                  <a:solidFill>
                    <a:schemeClr val="dk1"/>
                  </a:solidFill>
                  <a:latin typeface="Book Antiqua"/>
                  <a:ea typeface="Book Antiqua"/>
                  <a:cs typeface="Book Antiqua"/>
                  <a:sym typeface="Book Antiqua"/>
                </a:rPr>
                <a:t>Network</a:t>
              </a:r>
              <a:endParaRPr/>
            </a:p>
          </p:txBody>
        </p:sp>
        <p:sp>
          <p:nvSpPr>
            <p:cNvPr id="190" name="Google Shape;190;p9"/>
            <p:cNvSpPr/>
            <p:nvPr/>
          </p:nvSpPr>
          <p:spPr>
            <a:xfrm>
              <a:off x="2946400" y="4518026"/>
              <a:ext cx="1048365" cy="305213"/>
            </a:xfrm>
            <a:prstGeom prst="rect">
              <a:avLst/>
            </a:prstGeom>
            <a:noFill/>
            <a:ln>
              <a:noFill/>
            </a:ln>
          </p:spPr>
          <p:txBody>
            <a:bodyPr anchorCtr="0" anchor="t" bIns="33325" lIns="67850" spcFirstLastPara="1" rIns="67850" wrap="square" tIns="33325">
              <a:spAutoFit/>
            </a:bodyPr>
            <a:lstStyle/>
            <a:p>
              <a:pPr indent="0" lvl="0" marL="0" marR="0" rtl="0" algn="l">
                <a:spcBef>
                  <a:spcPts val="0"/>
                </a:spcBef>
                <a:spcAft>
                  <a:spcPts val="0"/>
                </a:spcAft>
                <a:buNone/>
              </a:pPr>
              <a:r>
                <a:rPr b="1" lang="en-US" sz="1050">
                  <a:solidFill>
                    <a:schemeClr val="dk1"/>
                  </a:solidFill>
                  <a:latin typeface="Book Antiqua"/>
                  <a:ea typeface="Book Antiqua"/>
                  <a:cs typeface="Book Antiqua"/>
                  <a:sym typeface="Book Antiqua"/>
                </a:rPr>
                <a:t>Data  Link</a:t>
              </a:r>
              <a:endParaRPr/>
            </a:p>
          </p:txBody>
        </p:sp>
        <p:sp>
          <p:nvSpPr>
            <p:cNvPr id="191" name="Google Shape;191;p9"/>
            <p:cNvSpPr/>
            <p:nvPr/>
          </p:nvSpPr>
          <p:spPr>
            <a:xfrm>
              <a:off x="3089275" y="5127625"/>
              <a:ext cx="868829" cy="305213"/>
            </a:xfrm>
            <a:prstGeom prst="rect">
              <a:avLst/>
            </a:prstGeom>
            <a:noFill/>
            <a:ln>
              <a:noFill/>
            </a:ln>
          </p:spPr>
          <p:txBody>
            <a:bodyPr anchorCtr="0" anchor="t" bIns="33325" lIns="67850" spcFirstLastPara="1" rIns="67850" wrap="square" tIns="33325">
              <a:spAutoFit/>
            </a:bodyPr>
            <a:lstStyle/>
            <a:p>
              <a:pPr indent="0" lvl="0" marL="0" marR="0" rtl="0" algn="l">
                <a:spcBef>
                  <a:spcPts val="0"/>
                </a:spcBef>
                <a:spcAft>
                  <a:spcPts val="0"/>
                </a:spcAft>
                <a:buNone/>
              </a:pPr>
              <a:r>
                <a:rPr b="1" lang="en-US" sz="1050">
                  <a:solidFill>
                    <a:schemeClr val="dk1"/>
                  </a:solidFill>
                  <a:latin typeface="Book Antiqua"/>
                  <a:ea typeface="Book Antiqua"/>
                  <a:cs typeface="Book Antiqua"/>
                  <a:sym typeface="Book Antiqua"/>
                </a:rPr>
                <a:t>Physical</a:t>
              </a:r>
              <a:endParaRPr/>
            </a:p>
          </p:txBody>
        </p:sp>
        <p:cxnSp>
          <p:nvCxnSpPr>
            <p:cNvPr id="192" name="Google Shape;192;p9"/>
            <p:cNvCxnSpPr/>
            <p:nvPr/>
          </p:nvCxnSpPr>
          <p:spPr>
            <a:xfrm>
              <a:off x="5981700" y="5486400"/>
              <a:ext cx="0" cy="152400"/>
            </a:xfrm>
            <a:prstGeom prst="straightConnector1">
              <a:avLst/>
            </a:prstGeom>
            <a:noFill/>
            <a:ln cap="flat" cmpd="sng" w="12700">
              <a:solidFill>
                <a:schemeClr val="dk1"/>
              </a:solidFill>
              <a:prstDash val="solid"/>
              <a:round/>
              <a:headEnd len="med" w="med" type="none"/>
              <a:tailEnd len="med" w="med" type="none"/>
            </a:ln>
          </p:spPr>
        </p:cxnSp>
        <p:grpSp>
          <p:nvGrpSpPr>
            <p:cNvPr id="193" name="Google Shape;193;p9"/>
            <p:cNvGrpSpPr/>
            <p:nvPr/>
          </p:nvGrpSpPr>
          <p:grpSpPr>
            <a:xfrm>
              <a:off x="5111750" y="3816350"/>
              <a:ext cx="1739900" cy="1663700"/>
              <a:chOff x="3220" y="2404"/>
              <a:chExt cx="1096" cy="1048"/>
            </a:xfrm>
          </p:grpSpPr>
          <p:sp>
            <p:nvSpPr>
              <p:cNvPr id="194" name="Google Shape;194;p9"/>
              <p:cNvSpPr/>
              <p:nvPr/>
            </p:nvSpPr>
            <p:spPr>
              <a:xfrm>
                <a:off x="3220" y="2404"/>
                <a:ext cx="1096" cy="28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sp>
            <p:nvSpPr>
              <p:cNvPr id="195" name="Google Shape;195;p9"/>
              <p:cNvSpPr/>
              <p:nvPr/>
            </p:nvSpPr>
            <p:spPr>
              <a:xfrm>
                <a:off x="3220" y="2788"/>
                <a:ext cx="1096" cy="28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sp>
            <p:nvSpPr>
              <p:cNvPr id="196" name="Google Shape;196;p9"/>
              <p:cNvSpPr/>
              <p:nvPr/>
            </p:nvSpPr>
            <p:spPr>
              <a:xfrm>
                <a:off x="3220" y="3172"/>
                <a:ext cx="1096" cy="28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50">
                  <a:solidFill>
                    <a:schemeClr val="dk1"/>
                  </a:solidFill>
                  <a:latin typeface="Calibri"/>
                  <a:ea typeface="Calibri"/>
                  <a:cs typeface="Calibri"/>
                  <a:sym typeface="Calibri"/>
                </a:endParaRPr>
              </a:p>
            </p:txBody>
          </p:sp>
          <p:cxnSp>
            <p:nvCxnSpPr>
              <p:cNvPr id="197" name="Google Shape;197;p9"/>
              <p:cNvCxnSpPr/>
              <p:nvPr/>
            </p:nvCxnSpPr>
            <p:spPr>
              <a:xfrm>
                <a:off x="3768" y="2688"/>
                <a:ext cx="0" cy="96"/>
              </a:xfrm>
              <a:prstGeom prst="straightConnector1">
                <a:avLst/>
              </a:prstGeom>
              <a:noFill/>
              <a:ln cap="flat" cmpd="sng" w="12700">
                <a:solidFill>
                  <a:schemeClr val="dk1"/>
                </a:solidFill>
                <a:prstDash val="solid"/>
                <a:round/>
                <a:headEnd len="med" w="med" type="none"/>
                <a:tailEnd len="med" w="med" type="none"/>
              </a:ln>
            </p:spPr>
          </p:cxnSp>
          <p:cxnSp>
            <p:nvCxnSpPr>
              <p:cNvPr id="198" name="Google Shape;198;p9"/>
              <p:cNvCxnSpPr/>
              <p:nvPr/>
            </p:nvCxnSpPr>
            <p:spPr>
              <a:xfrm>
                <a:off x="3768" y="3072"/>
                <a:ext cx="0" cy="96"/>
              </a:xfrm>
              <a:prstGeom prst="straightConnector1">
                <a:avLst/>
              </a:prstGeom>
              <a:noFill/>
              <a:ln cap="flat" cmpd="sng" w="12700">
                <a:solidFill>
                  <a:schemeClr val="dk1"/>
                </a:solidFill>
                <a:prstDash val="solid"/>
                <a:round/>
                <a:headEnd len="med" w="med" type="none"/>
                <a:tailEnd len="med" w="med" type="none"/>
              </a:ln>
            </p:spPr>
          </p:cxnSp>
          <p:sp>
            <p:nvSpPr>
              <p:cNvPr id="199" name="Google Shape;199;p9"/>
              <p:cNvSpPr/>
              <p:nvPr/>
            </p:nvSpPr>
            <p:spPr>
              <a:xfrm>
                <a:off x="3483" y="2462"/>
                <a:ext cx="574" cy="192"/>
              </a:xfrm>
              <a:prstGeom prst="rect">
                <a:avLst/>
              </a:prstGeom>
              <a:noFill/>
              <a:ln>
                <a:noFill/>
              </a:ln>
            </p:spPr>
            <p:txBody>
              <a:bodyPr anchorCtr="0" anchor="t" bIns="33325" lIns="67850" spcFirstLastPara="1" rIns="67850" wrap="square" tIns="33325">
                <a:spAutoFit/>
              </a:bodyPr>
              <a:lstStyle/>
              <a:p>
                <a:pPr indent="0" lvl="0" marL="0" marR="0" rtl="0" algn="l">
                  <a:spcBef>
                    <a:spcPts val="0"/>
                  </a:spcBef>
                  <a:spcAft>
                    <a:spcPts val="0"/>
                  </a:spcAft>
                  <a:buNone/>
                </a:pPr>
                <a:r>
                  <a:rPr b="1" lang="en-US" sz="1050">
                    <a:solidFill>
                      <a:schemeClr val="dk1"/>
                    </a:solidFill>
                    <a:latin typeface="Book Antiqua"/>
                    <a:ea typeface="Book Antiqua"/>
                    <a:cs typeface="Book Antiqua"/>
                    <a:sym typeface="Book Antiqua"/>
                  </a:rPr>
                  <a:t>Network</a:t>
                </a:r>
                <a:endParaRPr/>
              </a:p>
            </p:txBody>
          </p:sp>
          <p:sp>
            <p:nvSpPr>
              <p:cNvPr id="200" name="Google Shape;200;p9"/>
              <p:cNvSpPr/>
              <p:nvPr/>
            </p:nvSpPr>
            <p:spPr>
              <a:xfrm>
                <a:off x="3440" y="2846"/>
                <a:ext cx="660" cy="192"/>
              </a:xfrm>
              <a:prstGeom prst="rect">
                <a:avLst/>
              </a:prstGeom>
              <a:noFill/>
              <a:ln>
                <a:noFill/>
              </a:ln>
            </p:spPr>
            <p:txBody>
              <a:bodyPr anchorCtr="0" anchor="t" bIns="33325" lIns="67850" spcFirstLastPara="1" rIns="67850" wrap="square" tIns="33325">
                <a:spAutoFit/>
              </a:bodyPr>
              <a:lstStyle/>
              <a:p>
                <a:pPr indent="0" lvl="0" marL="0" marR="0" rtl="0" algn="l">
                  <a:spcBef>
                    <a:spcPts val="0"/>
                  </a:spcBef>
                  <a:spcAft>
                    <a:spcPts val="0"/>
                  </a:spcAft>
                  <a:buNone/>
                </a:pPr>
                <a:r>
                  <a:rPr b="1" lang="en-US" sz="1050">
                    <a:solidFill>
                      <a:schemeClr val="dk1"/>
                    </a:solidFill>
                    <a:latin typeface="Book Antiqua"/>
                    <a:ea typeface="Book Antiqua"/>
                    <a:cs typeface="Book Antiqua"/>
                    <a:sym typeface="Book Antiqua"/>
                  </a:rPr>
                  <a:t>Data  Link</a:t>
                </a:r>
                <a:endParaRPr/>
              </a:p>
            </p:txBody>
          </p:sp>
          <p:sp>
            <p:nvSpPr>
              <p:cNvPr id="201" name="Google Shape;201;p9"/>
              <p:cNvSpPr/>
              <p:nvPr/>
            </p:nvSpPr>
            <p:spPr>
              <a:xfrm>
                <a:off x="3530" y="3230"/>
                <a:ext cx="547" cy="192"/>
              </a:xfrm>
              <a:prstGeom prst="rect">
                <a:avLst/>
              </a:prstGeom>
              <a:noFill/>
              <a:ln>
                <a:noFill/>
              </a:ln>
            </p:spPr>
            <p:txBody>
              <a:bodyPr anchorCtr="0" anchor="t" bIns="33325" lIns="67850" spcFirstLastPara="1" rIns="67850" wrap="square" tIns="33325">
                <a:spAutoFit/>
              </a:bodyPr>
              <a:lstStyle/>
              <a:p>
                <a:pPr indent="0" lvl="0" marL="0" marR="0" rtl="0" algn="l">
                  <a:spcBef>
                    <a:spcPts val="0"/>
                  </a:spcBef>
                  <a:spcAft>
                    <a:spcPts val="0"/>
                  </a:spcAft>
                  <a:buNone/>
                </a:pPr>
                <a:r>
                  <a:rPr b="1" lang="en-US" sz="1050">
                    <a:solidFill>
                      <a:schemeClr val="dk1"/>
                    </a:solidFill>
                    <a:latin typeface="Book Antiqua"/>
                    <a:ea typeface="Book Antiqua"/>
                    <a:cs typeface="Book Antiqua"/>
                    <a:sym typeface="Book Antiqua"/>
                  </a:rPr>
                  <a:t>Physical</a:t>
                </a:r>
                <a:endParaRPr/>
              </a:p>
            </p:txBody>
          </p:sp>
        </p:grpSp>
        <p:cxnSp>
          <p:nvCxnSpPr>
            <p:cNvPr id="202" name="Google Shape;202;p9"/>
            <p:cNvCxnSpPr/>
            <p:nvPr/>
          </p:nvCxnSpPr>
          <p:spPr>
            <a:xfrm>
              <a:off x="5981700" y="4267200"/>
              <a:ext cx="0" cy="152400"/>
            </a:xfrm>
            <a:prstGeom prst="straightConnector1">
              <a:avLst/>
            </a:prstGeom>
            <a:noFill/>
            <a:ln cap="flat" cmpd="sng" w="12700">
              <a:solidFill>
                <a:schemeClr val="dk1"/>
              </a:solidFill>
              <a:prstDash val="solid"/>
              <a:round/>
              <a:headEnd len="med" w="med" type="none"/>
              <a:tailEnd len="med" w="med" type="none"/>
            </a:ln>
          </p:spPr>
        </p:cxnSp>
        <p:cxnSp>
          <p:nvCxnSpPr>
            <p:cNvPr id="203" name="Google Shape;203;p9"/>
            <p:cNvCxnSpPr/>
            <p:nvPr/>
          </p:nvCxnSpPr>
          <p:spPr>
            <a:xfrm>
              <a:off x="5981700" y="4876800"/>
              <a:ext cx="0" cy="152400"/>
            </a:xfrm>
            <a:prstGeom prst="straightConnector1">
              <a:avLst/>
            </a:prstGeom>
            <a:noFill/>
            <a:ln cap="flat" cmpd="sng" w="12700">
              <a:solidFill>
                <a:schemeClr val="dk1"/>
              </a:solidFill>
              <a:prstDash val="solid"/>
              <a:round/>
              <a:headEnd len="med" w="med" type="none"/>
              <a:tailEnd len="med" w="med" type="none"/>
            </a:ln>
          </p:spPr>
        </p:cxnSp>
        <p:cxnSp>
          <p:nvCxnSpPr>
            <p:cNvPr id="204" name="Google Shape;204;p9"/>
            <p:cNvCxnSpPr/>
            <p:nvPr/>
          </p:nvCxnSpPr>
          <p:spPr>
            <a:xfrm>
              <a:off x="5981700" y="5486400"/>
              <a:ext cx="0" cy="152400"/>
            </a:xfrm>
            <a:prstGeom prst="straightConnector1">
              <a:avLst/>
            </a:prstGeom>
            <a:noFill/>
            <a:ln cap="flat" cmpd="sng" w="12700">
              <a:solidFill>
                <a:schemeClr val="dk1"/>
              </a:solidFill>
              <a:prstDash val="solid"/>
              <a:round/>
              <a:headEnd len="med" w="med" type="none"/>
              <a:tailEnd len="med" w="med" type="none"/>
            </a:ln>
          </p:spPr>
        </p:cxnSp>
        <p:sp>
          <p:nvSpPr>
            <p:cNvPr id="205" name="Google Shape;205;p9"/>
            <p:cNvSpPr/>
            <p:nvPr/>
          </p:nvSpPr>
          <p:spPr>
            <a:xfrm>
              <a:off x="5529263" y="3908426"/>
              <a:ext cx="911576" cy="305213"/>
            </a:xfrm>
            <a:prstGeom prst="rect">
              <a:avLst/>
            </a:prstGeom>
            <a:noFill/>
            <a:ln>
              <a:noFill/>
            </a:ln>
          </p:spPr>
          <p:txBody>
            <a:bodyPr anchorCtr="0" anchor="t" bIns="33325" lIns="67850" spcFirstLastPara="1" rIns="67850" wrap="square" tIns="33325">
              <a:spAutoFit/>
            </a:bodyPr>
            <a:lstStyle/>
            <a:p>
              <a:pPr indent="0" lvl="0" marL="0" marR="0" rtl="0" algn="l">
                <a:spcBef>
                  <a:spcPts val="0"/>
                </a:spcBef>
                <a:spcAft>
                  <a:spcPts val="0"/>
                </a:spcAft>
                <a:buNone/>
              </a:pPr>
              <a:r>
                <a:rPr b="1" lang="en-US" sz="1050">
                  <a:solidFill>
                    <a:schemeClr val="dk1"/>
                  </a:solidFill>
                  <a:latin typeface="Book Antiqua"/>
                  <a:ea typeface="Book Antiqua"/>
                  <a:cs typeface="Book Antiqua"/>
                  <a:sym typeface="Book Antiqua"/>
                </a:rPr>
                <a:t>Network</a:t>
              </a:r>
              <a:endParaRPr/>
            </a:p>
          </p:txBody>
        </p:sp>
        <p:sp>
          <p:nvSpPr>
            <p:cNvPr id="206" name="Google Shape;206;p9"/>
            <p:cNvSpPr/>
            <p:nvPr/>
          </p:nvSpPr>
          <p:spPr>
            <a:xfrm>
              <a:off x="5461000" y="4518026"/>
              <a:ext cx="1048365" cy="305213"/>
            </a:xfrm>
            <a:prstGeom prst="rect">
              <a:avLst/>
            </a:prstGeom>
            <a:noFill/>
            <a:ln>
              <a:noFill/>
            </a:ln>
          </p:spPr>
          <p:txBody>
            <a:bodyPr anchorCtr="0" anchor="t" bIns="33325" lIns="67850" spcFirstLastPara="1" rIns="67850" wrap="square" tIns="33325">
              <a:spAutoFit/>
            </a:bodyPr>
            <a:lstStyle/>
            <a:p>
              <a:pPr indent="0" lvl="0" marL="0" marR="0" rtl="0" algn="l">
                <a:spcBef>
                  <a:spcPts val="0"/>
                </a:spcBef>
                <a:spcAft>
                  <a:spcPts val="0"/>
                </a:spcAft>
                <a:buNone/>
              </a:pPr>
              <a:r>
                <a:rPr b="1" lang="en-US" sz="1050">
                  <a:solidFill>
                    <a:schemeClr val="dk1"/>
                  </a:solidFill>
                  <a:latin typeface="Book Antiqua"/>
                  <a:ea typeface="Book Antiqua"/>
                  <a:cs typeface="Book Antiqua"/>
                  <a:sym typeface="Book Antiqua"/>
                </a:rPr>
                <a:t>Data  Link</a:t>
              </a:r>
              <a:endParaRPr/>
            </a:p>
          </p:txBody>
        </p:sp>
        <p:sp>
          <p:nvSpPr>
            <p:cNvPr id="207" name="Google Shape;207;p9"/>
            <p:cNvSpPr/>
            <p:nvPr/>
          </p:nvSpPr>
          <p:spPr>
            <a:xfrm>
              <a:off x="5603875" y="5127625"/>
              <a:ext cx="868829" cy="305213"/>
            </a:xfrm>
            <a:prstGeom prst="rect">
              <a:avLst/>
            </a:prstGeom>
            <a:noFill/>
            <a:ln>
              <a:noFill/>
            </a:ln>
          </p:spPr>
          <p:txBody>
            <a:bodyPr anchorCtr="0" anchor="t" bIns="33325" lIns="67850" spcFirstLastPara="1" rIns="67850" wrap="square" tIns="33325">
              <a:spAutoFit/>
            </a:bodyPr>
            <a:lstStyle/>
            <a:p>
              <a:pPr indent="0" lvl="0" marL="0" marR="0" rtl="0" algn="l">
                <a:spcBef>
                  <a:spcPts val="0"/>
                </a:spcBef>
                <a:spcAft>
                  <a:spcPts val="0"/>
                </a:spcAft>
                <a:buNone/>
              </a:pPr>
              <a:r>
                <a:rPr b="1" lang="en-US" sz="1050">
                  <a:solidFill>
                    <a:schemeClr val="dk1"/>
                  </a:solidFill>
                  <a:latin typeface="Book Antiqua"/>
                  <a:ea typeface="Book Antiqua"/>
                  <a:cs typeface="Book Antiqua"/>
                  <a:sym typeface="Book Antiqua"/>
                </a:rPr>
                <a:t>Physical</a:t>
              </a:r>
              <a:endParaRPr/>
            </a:p>
          </p:txBody>
        </p:sp>
        <p:cxnSp>
          <p:nvCxnSpPr>
            <p:cNvPr id="208" name="Google Shape;208;p9"/>
            <p:cNvCxnSpPr/>
            <p:nvPr/>
          </p:nvCxnSpPr>
          <p:spPr>
            <a:xfrm>
              <a:off x="2438400" y="1600200"/>
              <a:ext cx="4648200" cy="0"/>
            </a:xfrm>
            <a:prstGeom prst="straightConnector1">
              <a:avLst/>
            </a:prstGeom>
            <a:noFill/>
            <a:ln cap="flat" cmpd="sng" w="12700">
              <a:solidFill>
                <a:schemeClr val="dk1"/>
              </a:solidFill>
              <a:prstDash val="solid"/>
              <a:round/>
              <a:headEnd len="med" w="med" type="triangle"/>
              <a:tailEnd len="med" w="med" type="triangle"/>
            </a:ln>
          </p:spPr>
        </p:cxnSp>
        <p:cxnSp>
          <p:nvCxnSpPr>
            <p:cNvPr id="209" name="Google Shape;209;p9"/>
            <p:cNvCxnSpPr/>
            <p:nvPr/>
          </p:nvCxnSpPr>
          <p:spPr>
            <a:xfrm>
              <a:off x="2438400" y="2209800"/>
              <a:ext cx="4648200" cy="0"/>
            </a:xfrm>
            <a:prstGeom prst="straightConnector1">
              <a:avLst/>
            </a:prstGeom>
            <a:noFill/>
            <a:ln cap="flat" cmpd="sng" w="12700">
              <a:solidFill>
                <a:schemeClr val="dk1"/>
              </a:solidFill>
              <a:prstDash val="solid"/>
              <a:round/>
              <a:headEnd len="med" w="med" type="triangle"/>
              <a:tailEnd len="med" w="med" type="triangle"/>
            </a:ln>
          </p:spPr>
        </p:cxnSp>
        <p:cxnSp>
          <p:nvCxnSpPr>
            <p:cNvPr id="210" name="Google Shape;210;p9"/>
            <p:cNvCxnSpPr/>
            <p:nvPr/>
          </p:nvCxnSpPr>
          <p:spPr>
            <a:xfrm>
              <a:off x="2438400" y="3429000"/>
              <a:ext cx="4648200" cy="0"/>
            </a:xfrm>
            <a:prstGeom prst="straightConnector1">
              <a:avLst/>
            </a:prstGeom>
            <a:noFill/>
            <a:ln cap="flat" cmpd="sng" w="12700">
              <a:solidFill>
                <a:schemeClr val="dk1"/>
              </a:solidFill>
              <a:prstDash val="solid"/>
              <a:round/>
              <a:headEnd len="med" w="med" type="triangle"/>
              <a:tailEnd len="med" w="med" type="triangle"/>
            </a:ln>
          </p:spPr>
        </p:cxnSp>
        <p:cxnSp>
          <p:nvCxnSpPr>
            <p:cNvPr id="211" name="Google Shape;211;p9"/>
            <p:cNvCxnSpPr/>
            <p:nvPr/>
          </p:nvCxnSpPr>
          <p:spPr>
            <a:xfrm>
              <a:off x="2438400" y="2819400"/>
              <a:ext cx="4648200" cy="0"/>
            </a:xfrm>
            <a:prstGeom prst="straightConnector1">
              <a:avLst/>
            </a:prstGeom>
            <a:noFill/>
            <a:ln cap="flat" cmpd="sng" w="12700">
              <a:solidFill>
                <a:schemeClr val="dk1"/>
              </a:solidFill>
              <a:prstDash val="solid"/>
              <a:round/>
              <a:headEnd len="med" w="med" type="triangle"/>
              <a:tailEnd len="med" w="med" type="triangle"/>
            </a:ln>
          </p:spPr>
        </p:cxnSp>
        <p:cxnSp>
          <p:nvCxnSpPr>
            <p:cNvPr id="212" name="Google Shape;212;p9"/>
            <p:cNvCxnSpPr/>
            <p:nvPr/>
          </p:nvCxnSpPr>
          <p:spPr>
            <a:xfrm>
              <a:off x="4343400" y="4038600"/>
              <a:ext cx="762000" cy="0"/>
            </a:xfrm>
            <a:prstGeom prst="straightConnector1">
              <a:avLst/>
            </a:prstGeom>
            <a:noFill/>
            <a:ln cap="flat" cmpd="sng" w="12700">
              <a:solidFill>
                <a:schemeClr val="dk1"/>
              </a:solidFill>
              <a:prstDash val="solid"/>
              <a:round/>
              <a:headEnd len="med" w="med" type="triangle"/>
              <a:tailEnd len="med" w="med" type="triangle"/>
            </a:ln>
          </p:spPr>
        </p:cxnSp>
        <p:cxnSp>
          <p:nvCxnSpPr>
            <p:cNvPr id="213" name="Google Shape;213;p9"/>
            <p:cNvCxnSpPr/>
            <p:nvPr/>
          </p:nvCxnSpPr>
          <p:spPr>
            <a:xfrm>
              <a:off x="4343400" y="4648200"/>
              <a:ext cx="762000" cy="0"/>
            </a:xfrm>
            <a:prstGeom prst="straightConnector1">
              <a:avLst/>
            </a:prstGeom>
            <a:noFill/>
            <a:ln cap="flat" cmpd="sng" w="12700">
              <a:solidFill>
                <a:schemeClr val="dk1"/>
              </a:solidFill>
              <a:prstDash val="solid"/>
              <a:round/>
              <a:headEnd len="med" w="med" type="triangle"/>
              <a:tailEnd len="med" w="med" type="triangle"/>
            </a:ln>
          </p:spPr>
        </p:cxnSp>
        <p:cxnSp>
          <p:nvCxnSpPr>
            <p:cNvPr id="214" name="Google Shape;214;p9"/>
            <p:cNvCxnSpPr/>
            <p:nvPr/>
          </p:nvCxnSpPr>
          <p:spPr>
            <a:xfrm>
              <a:off x="4343400" y="5257800"/>
              <a:ext cx="762000" cy="0"/>
            </a:xfrm>
            <a:prstGeom prst="straightConnector1">
              <a:avLst/>
            </a:prstGeom>
            <a:noFill/>
            <a:ln cap="flat" cmpd="sng" w="12700">
              <a:solidFill>
                <a:schemeClr val="dk1"/>
              </a:solidFill>
              <a:prstDash val="solid"/>
              <a:round/>
              <a:headEnd len="med" w="med" type="triangle"/>
              <a:tailEnd len="med" w="med" type="triangle"/>
            </a:ln>
          </p:spPr>
        </p:cxnSp>
      </p:grpSp>
    </p:spTree>
  </p:cSld>
  <p:clrMapOvr>
    <a:masterClrMapping/>
  </p:clrMapOvr>
</p:sld>
</file>

<file path=ppt/theme/theme1.xml><?xml version="1.0" encoding="utf-8"?>
<a:theme xmlns:a="http://schemas.openxmlformats.org/drawingml/2006/main" xmlns:r="http://schemas.openxmlformats.org/officeDocument/2006/relationships" name="UI_ED_template_2015">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2019-10-29T15:40:59Z</dcterms:created>
  <dc:creator>Alves-Foss, James (jimaf@uidaho.edu)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Presentation1</vt:lpwstr>
  </property>
  <property fmtid="{D5CDD505-2E9C-101B-9397-08002B2CF9AE}" pid="3" name="ContentTypeId">
    <vt:lpwstr>0x01010024760E5FD0473D4CB63D0154B06E516F</vt:lpwstr>
  </property>
  <property fmtid="{D5CDD505-2E9C-101B-9397-08002B2CF9AE}" pid="4" name="ArticulateUseProject">
    <vt:lpwstr>1</vt:lpwstr>
  </property>
  <property fmtid="{D5CDD505-2E9C-101B-9397-08002B2CF9AE}" pid="5" name="ArticulateProjectVersion">
    <vt:lpwstr>8</vt:lpwstr>
  </property>
  <property fmtid="{D5CDD505-2E9C-101B-9397-08002B2CF9AE}" pid="6" name="ArticulateGUID">
    <vt:lpwstr>0A0575A7-34C7-4404-B28C-BD2DDDA0BEB3</vt:lpwstr>
  </property>
  <property fmtid="{D5CDD505-2E9C-101B-9397-08002B2CF9AE}" pid="7" name="ArticulateProjectFull">
    <vt:lpwstr>https://vandalsuidaho-my.sharepoint.com/personal/jimaf_uidaho_edu/Documents/Cybersecurity Degree/Dual Credit CYB 110/Lectures from Spring CYB 110\Lecture 1 - Introduction.ppta</vt:lpwstr>
  </property>
</Properties>
</file>