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38"/>
  </p:notesMasterIdLst>
  <p:sldIdLst>
    <p:sldId id="256" r:id="rId6"/>
    <p:sldId id="34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6" r:id="rId25"/>
    <p:sldId id="275" r:id="rId26"/>
    <p:sldId id="277" r:id="rId27"/>
    <p:sldId id="278" r:id="rId28"/>
    <p:sldId id="279" r:id="rId29"/>
    <p:sldId id="280" r:id="rId30"/>
    <p:sldId id="281" r:id="rId31"/>
    <p:sldId id="282" r:id="rId32"/>
    <p:sldId id="283" r:id="rId33"/>
    <p:sldId id="284" r:id="rId34"/>
    <p:sldId id="285" r:id="rId35"/>
    <p:sldId id="286" r:id="rId36"/>
    <p:sldId id="339" r:id="rId37"/>
  </p:sldIdLst>
  <p:sldSz cx="9144000" cy="5143500" type="screen16x9"/>
  <p:notesSz cx="6858000" cy="9144000"/>
  <p:custDataLst>
    <p:tags r:id="rId39"/>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7"/>
    <a:srgbClr val="6E6E6E"/>
    <a:srgbClr val="A5A5A5"/>
    <a:srgbClr val="888888"/>
    <a:srgbClr val="A27E55"/>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077B3-F974-431F-991E-C16C45D07ABE}" v="1" dt="2021-06-03T23:07:56.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9271" autoAdjust="0"/>
  </p:normalViewPr>
  <p:slideViewPr>
    <p:cSldViewPr snapToGrid="0">
      <p:cViewPr varScale="1">
        <p:scale>
          <a:sx n="148" d="100"/>
          <a:sy n="148" d="100"/>
        </p:scale>
        <p:origin x="72" y="72"/>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0ad79d20-0c0e-4450-b16f-ea034fd808f3" providerId="ADAL" clId="{24F077B3-F974-431F-991E-C16C45D07ABE}"/>
    <pc:docChg chg="custSel addSld delSld modSld">
      <pc:chgData name="Alves-Foss, Jim (jimaf@uidaho.edu)" userId="0ad79d20-0c0e-4450-b16f-ea034fd808f3" providerId="ADAL" clId="{24F077B3-F974-431F-991E-C16C45D07ABE}" dt="2021-06-03T23:15:02.106" v="93" actId="207"/>
      <pc:docMkLst>
        <pc:docMk/>
      </pc:docMkLst>
      <pc:sldChg chg="modSp mod">
        <pc:chgData name="Alves-Foss, Jim (jimaf@uidaho.edu)" userId="0ad79d20-0c0e-4450-b16f-ea034fd808f3" providerId="ADAL" clId="{24F077B3-F974-431F-991E-C16C45D07ABE}" dt="2021-06-03T23:15:02.106" v="93" actId="207"/>
        <pc:sldMkLst>
          <pc:docMk/>
          <pc:sldMk cId="3558998047" sldId="256"/>
        </pc:sldMkLst>
        <pc:spChg chg="mod">
          <ac:chgData name="Alves-Foss, Jim (jimaf@uidaho.edu)" userId="0ad79d20-0c0e-4450-b16f-ea034fd808f3" providerId="ADAL" clId="{24F077B3-F974-431F-991E-C16C45D07ABE}" dt="2021-06-03T23:15:02.106" v="93" actId="207"/>
          <ac:spMkLst>
            <pc:docMk/>
            <pc:sldMk cId="3558998047" sldId="256"/>
            <ac:spMk id="3" creationId="{00000000-0000-0000-0000-000000000000}"/>
          </ac:spMkLst>
        </pc:spChg>
      </pc:sldChg>
      <pc:sldChg chg="del">
        <pc:chgData name="Alves-Foss, Jim (jimaf@uidaho.edu)" userId="0ad79d20-0c0e-4450-b16f-ea034fd808f3" providerId="ADAL" clId="{24F077B3-F974-431F-991E-C16C45D07ABE}" dt="2021-06-03T23:08:02.079" v="2" actId="47"/>
        <pc:sldMkLst>
          <pc:docMk/>
          <pc:sldMk cId="1651683440" sldId="257"/>
        </pc:sldMkLst>
      </pc:sldChg>
      <pc:sldChg chg="add">
        <pc:chgData name="Alves-Foss, Jim (jimaf@uidaho.edu)" userId="0ad79d20-0c0e-4450-b16f-ea034fd808f3" providerId="ADAL" clId="{24F077B3-F974-431F-991E-C16C45D07ABE}" dt="2021-06-03T23:07:56.993" v="1"/>
        <pc:sldMkLst>
          <pc:docMk/>
          <pc:sldMk cId="418732283" sldId="258"/>
        </pc:sldMkLst>
      </pc:sldChg>
      <pc:sldChg chg="del">
        <pc:chgData name="Alves-Foss, Jim (jimaf@uidaho.edu)" userId="0ad79d20-0c0e-4450-b16f-ea034fd808f3" providerId="ADAL" clId="{24F077B3-F974-431F-991E-C16C45D07ABE}" dt="2021-06-03T23:07:45.791" v="0" actId="47"/>
        <pc:sldMkLst>
          <pc:docMk/>
          <pc:sldMk cId="3836600023" sldId="258"/>
        </pc:sldMkLst>
      </pc:sldChg>
      <pc:sldChg chg="add">
        <pc:chgData name="Alves-Foss, Jim (jimaf@uidaho.edu)" userId="0ad79d20-0c0e-4450-b16f-ea034fd808f3" providerId="ADAL" clId="{24F077B3-F974-431F-991E-C16C45D07ABE}" dt="2021-06-03T23:07:56.993" v="1"/>
        <pc:sldMkLst>
          <pc:docMk/>
          <pc:sldMk cId="3799904738" sldId="259"/>
        </pc:sldMkLst>
      </pc:sldChg>
      <pc:sldChg chg="del">
        <pc:chgData name="Alves-Foss, Jim (jimaf@uidaho.edu)" userId="0ad79d20-0c0e-4450-b16f-ea034fd808f3" providerId="ADAL" clId="{24F077B3-F974-431F-991E-C16C45D07ABE}" dt="2021-06-03T23:07:45.791" v="0" actId="47"/>
        <pc:sldMkLst>
          <pc:docMk/>
          <pc:sldMk cId="3898771153" sldId="259"/>
        </pc:sldMkLst>
      </pc:sldChg>
      <pc:sldChg chg="del">
        <pc:chgData name="Alves-Foss, Jim (jimaf@uidaho.edu)" userId="0ad79d20-0c0e-4450-b16f-ea034fd808f3" providerId="ADAL" clId="{24F077B3-F974-431F-991E-C16C45D07ABE}" dt="2021-06-03T23:07:45.791" v="0" actId="47"/>
        <pc:sldMkLst>
          <pc:docMk/>
          <pc:sldMk cId="2027080212" sldId="260"/>
        </pc:sldMkLst>
      </pc:sldChg>
      <pc:sldChg chg="add">
        <pc:chgData name="Alves-Foss, Jim (jimaf@uidaho.edu)" userId="0ad79d20-0c0e-4450-b16f-ea034fd808f3" providerId="ADAL" clId="{24F077B3-F974-431F-991E-C16C45D07ABE}" dt="2021-06-03T23:07:56.993" v="1"/>
        <pc:sldMkLst>
          <pc:docMk/>
          <pc:sldMk cId="3799137848" sldId="260"/>
        </pc:sldMkLst>
      </pc:sldChg>
      <pc:sldChg chg="del">
        <pc:chgData name="Alves-Foss, Jim (jimaf@uidaho.edu)" userId="0ad79d20-0c0e-4450-b16f-ea034fd808f3" providerId="ADAL" clId="{24F077B3-F974-431F-991E-C16C45D07ABE}" dt="2021-06-03T23:07:45.791" v="0" actId="47"/>
        <pc:sldMkLst>
          <pc:docMk/>
          <pc:sldMk cId="1716178033" sldId="261"/>
        </pc:sldMkLst>
      </pc:sldChg>
      <pc:sldChg chg="add">
        <pc:chgData name="Alves-Foss, Jim (jimaf@uidaho.edu)" userId="0ad79d20-0c0e-4450-b16f-ea034fd808f3" providerId="ADAL" clId="{24F077B3-F974-431F-991E-C16C45D07ABE}" dt="2021-06-03T23:07:56.993" v="1"/>
        <pc:sldMkLst>
          <pc:docMk/>
          <pc:sldMk cId="2307589343" sldId="261"/>
        </pc:sldMkLst>
      </pc:sldChg>
      <pc:sldChg chg="del">
        <pc:chgData name="Alves-Foss, Jim (jimaf@uidaho.edu)" userId="0ad79d20-0c0e-4450-b16f-ea034fd808f3" providerId="ADAL" clId="{24F077B3-F974-431F-991E-C16C45D07ABE}" dt="2021-06-03T23:07:45.791" v="0" actId="47"/>
        <pc:sldMkLst>
          <pc:docMk/>
          <pc:sldMk cId="2250113037" sldId="262"/>
        </pc:sldMkLst>
      </pc:sldChg>
      <pc:sldChg chg="add">
        <pc:chgData name="Alves-Foss, Jim (jimaf@uidaho.edu)" userId="0ad79d20-0c0e-4450-b16f-ea034fd808f3" providerId="ADAL" clId="{24F077B3-F974-431F-991E-C16C45D07ABE}" dt="2021-06-03T23:07:56.993" v="1"/>
        <pc:sldMkLst>
          <pc:docMk/>
          <pc:sldMk cId="2800166263" sldId="262"/>
        </pc:sldMkLst>
      </pc:sldChg>
      <pc:sldChg chg="add">
        <pc:chgData name="Alves-Foss, Jim (jimaf@uidaho.edu)" userId="0ad79d20-0c0e-4450-b16f-ea034fd808f3" providerId="ADAL" clId="{24F077B3-F974-431F-991E-C16C45D07ABE}" dt="2021-06-03T23:07:56.993" v="1"/>
        <pc:sldMkLst>
          <pc:docMk/>
          <pc:sldMk cId="1190562324" sldId="263"/>
        </pc:sldMkLst>
      </pc:sldChg>
      <pc:sldChg chg="del">
        <pc:chgData name="Alves-Foss, Jim (jimaf@uidaho.edu)" userId="0ad79d20-0c0e-4450-b16f-ea034fd808f3" providerId="ADAL" clId="{24F077B3-F974-431F-991E-C16C45D07ABE}" dt="2021-06-03T23:07:45.791" v="0" actId="47"/>
        <pc:sldMkLst>
          <pc:docMk/>
          <pc:sldMk cId="2341951281" sldId="263"/>
        </pc:sldMkLst>
      </pc:sldChg>
      <pc:sldChg chg="del">
        <pc:chgData name="Alves-Foss, Jim (jimaf@uidaho.edu)" userId="0ad79d20-0c0e-4450-b16f-ea034fd808f3" providerId="ADAL" clId="{24F077B3-F974-431F-991E-C16C45D07ABE}" dt="2021-06-03T23:07:45.791" v="0" actId="47"/>
        <pc:sldMkLst>
          <pc:docMk/>
          <pc:sldMk cId="1280273172" sldId="264"/>
        </pc:sldMkLst>
      </pc:sldChg>
      <pc:sldChg chg="add">
        <pc:chgData name="Alves-Foss, Jim (jimaf@uidaho.edu)" userId="0ad79d20-0c0e-4450-b16f-ea034fd808f3" providerId="ADAL" clId="{24F077B3-F974-431F-991E-C16C45D07ABE}" dt="2021-06-03T23:07:56.993" v="1"/>
        <pc:sldMkLst>
          <pc:docMk/>
          <pc:sldMk cId="3113129351" sldId="264"/>
        </pc:sldMkLst>
      </pc:sldChg>
      <pc:sldChg chg="del">
        <pc:chgData name="Alves-Foss, Jim (jimaf@uidaho.edu)" userId="0ad79d20-0c0e-4450-b16f-ea034fd808f3" providerId="ADAL" clId="{24F077B3-F974-431F-991E-C16C45D07ABE}" dt="2021-06-03T23:07:45.791" v="0" actId="47"/>
        <pc:sldMkLst>
          <pc:docMk/>
          <pc:sldMk cId="2634083701" sldId="265"/>
        </pc:sldMkLst>
      </pc:sldChg>
      <pc:sldChg chg="add">
        <pc:chgData name="Alves-Foss, Jim (jimaf@uidaho.edu)" userId="0ad79d20-0c0e-4450-b16f-ea034fd808f3" providerId="ADAL" clId="{24F077B3-F974-431F-991E-C16C45D07ABE}" dt="2021-06-03T23:07:56.993" v="1"/>
        <pc:sldMkLst>
          <pc:docMk/>
          <pc:sldMk cId="2924990411" sldId="265"/>
        </pc:sldMkLst>
      </pc:sldChg>
      <pc:sldChg chg="add">
        <pc:chgData name="Alves-Foss, Jim (jimaf@uidaho.edu)" userId="0ad79d20-0c0e-4450-b16f-ea034fd808f3" providerId="ADAL" clId="{24F077B3-F974-431F-991E-C16C45D07ABE}" dt="2021-06-03T23:07:56.993" v="1"/>
        <pc:sldMkLst>
          <pc:docMk/>
          <pc:sldMk cId="1144626372" sldId="266"/>
        </pc:sldMkLst>
      </pc:sldChg>
      <pc:sldChg chg="del">
        <pc:chgData name="Alves-Foss, Jim (jimaf@uidaho.edu)" userId="0ad79d20-0c0e-4450-b16f-ea034fd808f3" providerId="ADAL" clId="{24F077B3-F974-431F-991E-C16C45D07ABE}" dt="2021-06-03T23:07:45.791" v="0" actId="47"/>
        <pc:sldMkLst>
          <pc:docMk/>
          <pc:sldMk cId="1619633389" sldId="266"/>
        </pc:sldMkLst>
      </pc:sldChg>
      <pc:sldChg chg="add">
        <pc:chgData name="Alves-Foss, Jim (jimaf@uidaho.edu)" userId="0ad79d20-0c0e-4450-b16f-ea034fd808f3" providerId="ADAL" clId="{24F077B3-F974-431F-991E-C16C45D07ABE}" dt="2021-06-03T23:07:56.993" v="1"/>
        <pc:sldMkLst>
          <pc:docMk/>
          <pc:sldMk cId="1535100615" sldId="267"/>
        </pc:sldMkLst>
      </pc:sldChg>
      <pc:sldChg chg="del">
        <pc:chgData name="Alves-Foss, Jim (jimaf@uidaho.edu)" userId="0ad79d20-0c0e-4450-b16f-ea034fd808f3" providerId="ADAL" clId="{24F077B3-F974-431F-991E-C16C45D07ABE}" dt="2021-06-03T23:07:45.791" v="0" actId="47"/>
        <pc:sldMkLst>
          <pc:docMk/>
          <pc:sldMk cId="2161095123" sldId="267"/>
        </pc:sldMkLst>
      </pc:sldChg>
      <pc:sldChg chg="add">
        <pc:chgData name="Alves-Foss, Jim (jimaf@uidaho.edu)" userId="0ad79d20-0c0e-4450-b16f-ea034fd808f3" providerId="ADAL" clId="{24F077B3-F974-431F-991E-C16C45D07ABE}" dt="2021-06-03T23:07:56.993" v="1"/>
        <pc:sldMkLst>
          <pc:docMk/>
          <pc:sldMk cId="2126012460" sldId="268"/>
        </pc:sldMkLst>
      </pc:sldChg>
      <pc:sldChg chg="add">
        <pc:chgData name="Alves-Foss, Jim (jimaf@uidaho.edu)" userId="0ad79d20-0c0e-4450-b16f-ea034fd808f3" providerId="ADAL" clId="{24F077B3-F974-431F-991E-C16C45D07ABE}" dt="2021-06-03T23:07:56.993" v="1"/>
        <pc:sldMkLst>
          <pc:docMk/>
          <pc:sldMk cId="1213698061" sldId="269"/>
        </pc:sldMkLst>
      </pc:sldChg>
      <pc:sldChg chg="del">
        <pc:chgData name="Alves-Foss, Jim (jimaf@uidaho.edu)" userId="0ad79d20-0c0e-4450-b16f-ea034fd808f3" providerId="ADAL" clId="{24F077B3-F974-431F-991E-C16C45D07ABE}" dt="2021-06-03T23:07:45.791" v="0" actId="47"/>
        <pc:sldMkLst>
          <pc:docMk/>
          <pc:sldMk cId="2275759171" sldId="270"/>
        </pc:sldMkLst>
      </pc:sldChg>
      <pc:sldChg chg="add">
        <pc:chgData name="Alves-Foss, Jim (jimaf@uidaho.edu)" userId="0ad79d20-0c0e-4450-b16f-ea034fd808f3" providerId="ADAL" clId="{24F077B3-F974-431F-991E-C16C45D07ABE}" dt="2021-06-03T23:07:56.993" v="1"/>
        <pc:sldMkLst>
          <pc:docMk/>
          <pc:sldMk cId="3211324294" sldId="270"/>
        </pc:sldMkLst>
      </pc:sldChg>
      <pc:sldChg chg="add">
        <pc:chgData name="Alves-Foss, Jim (jimaf@uidaho.edu)" userId="0ad79d20-0c0e-4450-b16f-ea034fd808f3" providerId="ADAL" clId="{24F077B3-F974-431F-991E-C16C45D07ABE}" dt="2021-06-03T23:07:56.993" v="1"/>
        <pc:sldMkLst>
          <pc:docMk/>
          <pc:sldMk cId="96589110" sldId="271"/>
        </pc:sldMkLst>
      </pc:sldChg>
      <pc:sldChg chg="del">
        <pc:chgData name="Alves-Foss, Jim (jimaf@uidaho.edu)" userId="0ad79d20-0c0e-4450-b16f-ea034fd808f3" providerId="ADAL" clId="{24F077B3-F974-431F-991E-C16C45D07ABE}" dt="2021-06-03T23:07:45.791" v="0" actId="47"/>
        <pc:sldMkLst>
          <pc:docMk/>
          <pc:sldMk cId="3511675971" sldId="271"/>
        </pc:sldMkLst>
      </pc:sldChg>
      <pc:sldChg chg="del">
        <pc:chgData name="Alves-Foss, Jim (jimaf@uidaho.edu)" userId="0ad79d20-0c0e-4450-b16f-ea034fd808f3" providerId="ADAL" clId="{24F077B3-F974-431F-991E-C16C45D07ABE}" dt="2021-06-03T23:07:45.791" v="0" actId="47"/>
        <pc:sldMkLst>
          <pc:docMk/>
          <pc:sldMk cId="1361210488" sldId="272"/>
        </pc:sldMkLst>
      </pc:sldChg>
      <pc:sldChg chg="add">
        <pc:chgData name="Alves-Foss, Jim (jimaf@uidaho.edu)" userId="0ad79d20-0c0e-4450-b16f-ea034fd808f3" providerId="ADAL" clId="{24F077B3-F974-431F-991E-C16C45D07ABE}" dt="2021-06-03T23:07:56.993" v="1"/>
        <pc:sldMkLst>
          <pc:docMk/>
          <pc:sldMk cId="2557279947" sldId="272"/>
        </pc:sldMkLst>
      </pc:sldChg>
      <pc:sldChg chg="add">
        <pc:chgData name="Alves-Foss, Jim (jimaf@uidaho.edu)" userId="0ad79d20-0c0e-4450-b16f-ea034fd808f3" providerId="ADAL" clId="{24F077B3-F974-431F-991E-C16C45D07ABE}" dt="2021-06-03T23:07:56.993" v="1"/>
        <pc:sldMkLst>
          <pc:docMk/>
          <pc:sldMk cId="1455622364" sldId="273"/>
        </pc:sldMkLst>
      </pc:sldChg>
      <pc:sldChg chg="del">
        <pc:chgData name="Alves-Foss, Jim (jimaf@uidaho.edu)" userId="0ad79d20-0c0e-4450-b16f-ea034fd808f3" providerId="ADAL" clId="{24F077B3-F974-431F-991E-C16C45D07ABE}" dt="2021-06-03T23:07:45.791" v="0" actId="47"/>
        <pc:sldMkLst>
          <pc:docMk/>
          <pc:sldMk cId="3712849233" sldId="273"/>
        </pc:sldMkLst>
      </pc:sldChg>
      <pc:sldChg chg="add">
        <pc:chgData name="Alves-Foss, Jim (jimaf@uidaho.edu)" userId="0ad79d20-0c0e-4450-b16f-ea034fd808f3" providerId="ADAL" clId="{24F077B3-F974-431F-991E-C16C45D07ABE}" dt="2021-06-03T23:07:56.993" v="1"/>
        <pc:sldMkLst>
          <pc:docMk/>
          <pc:sldMk cId="2783633029" sldId="274"/>
        </pc:sldMkLst>
      </pc:sldChg>
      <pc:sldChg chg="add">
        <pc:chgData name="Alves-Foss, Jim (jimaf@uidaho.edu)" userId="0ad79d20-0c0e-4450-b16f-ea034fd808f3" providerId="ADAL" clId="{24F077B3-F974-431F-991E-C16C45D07ABE}" dt="2021-06-03T23:07:56.993" v="1"/>
        <pc:sldMkLst>
          <pc:docMk/>
          <pc:sldMk cId="2659377609" sldId="275"/>
        </pc:sldMkLst>
      </pc:sldChg>
      <pc:sldChg chg="add">
        <pc:chgData name="Alves-Foss, Jim (jimaf@uidaho.edu)" userId="0ad79d20-0c0e-4450-b16f-ea034fd808f3" providerId="ADAL" clId="{24F077B3-F974-431F-991E-C16C45D07ABE}" dt="2021-06-03T23:07:56.993" v="1"/>
        <pc:sldMkLst>
          <pc:docMk/>
          <pc:sldMk cId="1613886220" sldId="276"/>
        </pc:sldMkLst>
      </pc:sldChg>
      <pc:sldChg chg="add">
        <pc:chgData name="Alves-Foss, Jim (jimaf@uidaho.edu)" userId="0ad79d20-0c0e-4450-b16f-ea034fd808f3" providerId="ADAL" clId="{24F077B3-F974-431F-991E-C16C45D07ABE}" dt="2021-06-03T23:07:56.993" v="1"/>
        <pc:sldMkLst>
          <pc:docMk/>
          <pc:sldMk cId="1963923840" sldId="277"/>
        </pc:sldMkLst>
      </pc:sldChg>
      <pc:sldChg chg="add">
        <pc:chgData name="Alves-Foss, Jim (jimaf@uidaho.edu)" userId="0ad79d20-0c0e-4450-b16f-ea034fd808f3" providerId="ADAL" clId="{24F077B3-F974-431F-991E-C16C45D07ABE}" dt="2021-06-03T23:07:56.993" v="1"/>
        <pc:sldMkLst>
          <pc:docMk/>
          <pc:sldMk cId="1550903366" sldId="278"/>
        </pc:sldMkLst>
      </pc:sldChg>
      <pc:sldChg chg="add">
        <pc:chgData name="Alves-Foss, Jim (jimaf@uidaho.edu)" userId="0ad79d20-0c0e-4450-b16f-ea034fd808f3" providerId="ADAL" clId="{24F077B3-F974-431F-991E-C16C45D07ABE}" dt="2021-06-03T23:07:56.993" v="1"/>
        <pc:sldMkLst>
          <pc:docMk/>
          <pc:sldMk cId="276824378" sldId="279"/>
        </pc:sldMkLst>
      </pc:sldChg>
      <pc:sldChg chg="add">
        <pc:chgData name="Alves-Foss, Jim (jimaf@uidaho.edu)" userId="0ad79d20-0c0e-4450-b16f-ea034fd808f3" providerId="ADAL" clId="{24F077B3-F974-431F-991E-C16C45D07ABE}" dt="2021-06-03T23:07:56.993" v="1"/>
        <pc:sldMkLst>
          <pc:docMk/>
          <pc:sldMk cId="598143484" sldId="280"/>
        </pc:sldMkLst>
      </pc:sldChg>
      <pc:sldChg chg="add">
        <pc:chgData name="Alves-Foss, Jim (jimaf@uidaho.edu)" userId="0ad79d20-0c0e-4450-b16f-ea034fd808f3" providerId="ADAL" clId="{24F077B3-F974-431F-991E-C16C45D07ABE}" dt="2021-06-03T23:07:56.993" v="1"/>
        <pc:sldMkLst>
          <pc:docMk/>
          <pc:sldMk cId="3313960659" sldId="281"/>
        </pc:sldMkLst>
      </pc:sldChg>
      <pc:sldChg chg="add">
        <pc:chgData name="Alves-Foss, Jim (jimaf@uidaho.edu)" userId="0ad79d20-0c0e-4450-b16f-ea034fd808f3" providerId="ADAL" clId="{24F077B3-F974-431F-991E-C16C45D07ABE}" dt="2021-06-03T23:07:56.993" v="1"/>
        <pc:sldMkLst>
          <pc:docMk/>
          <pc:sldMk cId="3445782987" sldId="282"/>
        </pc:sldMkLst>
      </pc:sldChg>
      <pc:sldChg chg="add">
        <pc:chgData name="Alves-Foss, Jim (jimaf@uidaho.edu)" userId="0ad79d20-0c0e-4450-b16f-ea034fd808f3" providerId="ADAL" clId="{24F077B3-F974-431F-991E-C16C45D07ABE}" dt="2021-06-03T23:07:56.993" v="1"/>
        <pc:sldMkLst>
          <pc:docMk/>
          <pc:sldMk cId="3897884743" sldId="283"/>
        </pc:sldMkLst>
      </pc:sldChg>
      <pc:sldChg chg="add">
        <pc:chgData name="Alves-Foss, Jim (jimaf@uidaho.edu)" userId="0ad79d20-0c0e-4450-b16f-ea034fd808f3" providerId="ADAL" clId="{24F077B3-F974-431F-991E-C16C45D07ABE}" dt="2021-06-03T23:07:56.993" v="1"/>
        <pc:sldMkLst>
          <pc:docMk/>
          <pc:sldMk cId="947223795" sldId="284"/>
        </pc:sldMkLst>
      </pc:sldChg>
      <pc:sldChg chg="add">
        <pc:chgData name="Alves-Foss, Jim (jimaf@uidaho.edu)" userId="0ad79d20-0c0e-4450-b16f-ea034fd808f3" providerId="ADAL" clId="{24F077B3-F974-431F-991E-C16C45D07ABE}" dt="2021-06-03T23:07:56.993" v="1"/>
        <pc:sldMkLst>
          <pc:docMk/>
          <pc:sldMk cId="3274182608" sldId="285"/>
        </pc:sldMkLst>
      </pc:sldChg>
      <pc:sldChg chg="add">
        <pc:chgData name="Alves-Foss, Jim (jimaf@uidaho.edu)" userId="0ad79d20-0c0e-4450-b16f-ea034fd808f3" providerId="ADAL" clId="{24F077B3-F974-431F-991E-C16C45D07ABE}" dt="2021-06-03T23:07:56.993" v="1"/>
        <pc:sldMkLst>
          <pc:docMk/>
          <pc:sldMk cId="2628903004" sldId="286"/>
        </pc:sldMkLst>
      </pc:sldChg>
      <pc:sldChg chg="del">
        <pc:chgData name="Alves-Foss, Jim (jimaf@uidaho.edu)" userId="0ad79d20-0c0e-4450-b16f-ea034fd808f3" providerId="ADAL" clId="{24F077B3-F974-431F-991E-C16C45D07ABE}" dt="2021-06-03T23:07:45.791" v="0" actId="47"/>
        <pc:sldMkLst>
          <pc:docMk/>
          <pc:sldMk cId="0" sldId="303"/>
        </pc:sldMkLst>
      </pc:sldChg>
      <pc:sldChg chg="del">
        <pc:chgData name="Alves-Foss, Jim (jimaf@uidaho.edu)" userId="0ad79d20-0c0e-4450-b16f-ea034fd808f3" providerId="ADAL" clId="{24F077B3-F974-431F-991E-C16C45D07ABE}" dt="2021-06-03T23:07:45.791" v="0" actId="47"/>
        <pc:sldMkLst>
          <pc:docMk/>
          <pc:sldMk cId="1853030812" sldId="312"/>
        </pc:sldMkLst>
      </pc:sldChg>
      <pc:sldChg chg="del">
        <pc:chgData name="Alves-Foss, Jim (jimaf@uidaho.edu)" userId="0ad79d20-0c0e-4450-b16f-ea034fd808f3" providerId="ADAL" clId="{24F077B3-F974-431F-991E-C16C45D07ABE}" dt="2021-06-03T23:07:45.791" v="0" actId="47"/>
        <pc:sldMkLst>
          <pc:docMk/>
          <pc:sldMk cId="587152663" sldId="313"/>
        </pc:sldMkLst>
      </pc:sldChg>
      <pc:sldChg chg="del">
        <pc:chgData name="Alves-Foss, Jim (jimaf@uidaho.edu)" userId="0ad79d20-0c0e-4450-b16f-ea034fd808f3" providerId="ADAL" clId="{24F077B3-F974-431F-991E-C16C45D07ABE}" dt="2021-06-03T23:07:45.791" v="0" actId="47"/>
        <pc:sldMkLst>
          <pc:docMk/>
          <pc:sldMk cId="4136478889" sldId="314"/>
        </pc:sldMkLst>
      </pc:sldChg>
      <pc:sldChg chg="del">
        <pc:chgData name="Alves-Foss, Jim (jimaf@uidaho.edu)" userId="0ad79d20-0c0e-4450-b16f-ea034fd808f3" providerId="ADAL" clId="{24F077B3-F974-431F-991E-C16C45D07ABE}" dt="2021-06-03T23:07:45.791" v="0" actId="47"/>
        <pc:sldMkLst>
          <pc:docMk/>
          <pc:sldMk cId="2650008646" sldId="315"/>
        </pc:sldMkLst>
      </pc:sldChg>
      <pc:sldChg chg="del">
        <pc:chgData name="Alves-Foss, Jim (jimaf@uidaho.edu)" userId="0ad79d20-0c0e-4450-b16f-ea034fd808f3" providerId="ADAL" clId="{24F077B3-F974-431F-991E-C16C45D07ABE}" dt="2021-06-03T23:07:45.791" v="0" actId="47"/>
        <pc:sldMkLst>
          <pc:docMk/>
          <pc:sldMk cId="865540308" sldId="316"/>
        </pc:sldMkLst>
      </pc:sldChg>
      <pc:sldChg chg="del">
        <pc:chgData name="Alves-Foss, Jim (jimaf@uidaho.edu)" userId="0ad79d20-0c0e-4450-b16f-ea034fd808f3" providerId="ADAL" clId="{24F077B3-F974-431F-991E-C16C45D07ABE}" dt="2021-06-03T23:07:45.791" v="0" actId="47"/>
        <pc:sldMkLst>
          <pc:docMk/>
          <pc:sldMk cId="1302951776" sldId="317"/>
        </pc:sldMkLst>
      </pc:sldChg>
      <pc:sldChg chg="del">
        <pc:chgData name="Alves-Foss, Jim (jimaf@uidaho.edu)" userId="0ad79d20-0c0e-4450-b16f-ea034fd808f3" providerId="ADAL" clId="{24F077B3-F974-431F-991E-C16C45D07ABE}" dt="2021-06-03T23:07:45.791" v="0" actId="47"/>
        <pc:sldMkLst>
          <pc:docMk/>
          <pc:sldMk cId="1441153985" sldId="318"/>
        </pc:sldMkLst>
      </pc:sldChg>
      <pc:sldChg chg="del">
        <pc:chgData name="Alves-Foss, Jim (jimaf@uidaho.edu)" userId="0ad79d20-0c0e-4450-b16f-ea034fd808f3" providerId="ADAL" clId="{24F077B3-F974-431F-991E-C16C45D07ABE}" dt="2021-06-03T23:07:45.791" v="0" actId="47"/>
        <pc:sldMkLst>
          <pc:docMk/>
          <pc:sldMk cId="2420234868" sldId="319"/>
        </pc:sldMkLst>
      </pc:sldChg>
      <pc:sldChg chg="del">
        <pc:chgData name="Alves-Foss, Jim (jimaf@uidaho.edu)" userId="0ad79d20-0c0e-4450-b16f-ea034fd808f3" providerId="ADAL" clId="{24F077B3-F974-431F-991E-C16C45D07ABE}" dt="2021-06-03T23:07:45.791" v="0" actId="47"/>
        <pc:sldMkLst>
          <pc:docMk/>
          <pc:sldMk cId="1762286884" sldId="320"/>
        </pc:sldMkLst>
      </pc:sldChg>
      <pc:sldChg chg="del">
        <pc:chgData name="Alves-Foss, Jim (jimaf@uidaho.edu)" userId="0ad79d20-0c0e-4450-b16f-ea034fd808f3" providerId="ADAL" clId="{24F077B3-F974-431F-991E-C16C45D07ABE}" dt="2021-06-03T23:07:45.791" v="0" actId="47"/>
        <pc:sldMkLst>
          <pc:docMk/>
          <pc:sldMk cId="2967797312" sldId="334"/>
        </pc:sldMkLst>
      </pc:sldChg>
      <pc:sldChg chg="del">
        <pc:chgData name="Alves-Foss, Jim (jimaf@uidaho.edu)" userId="0ad79d20-0c0e-4450-b16f-ea034fd808f3" providerId="ADAL" clId="{24F077B3-F974-431F-991E-C16C45D07ABE}" dt="2021-06-03T23:07:45.791" v="0" actId="47"/>
        <pc:sldMkLst>
          <pc:docMk/>
          <pc:sldMk cId="3537533887" sldId="335"/>
        </pc:sldMkLst>
      </pc:sldChg>
      <pc:sldChg chg="del">
        <pc:chgData name="Alves-Foss, Jim (jimaf@uidaho.edu)" userId="0ad79d20-0c0e-4450-b16f-ea034fd808f3" providerId="ADAL" clId="{24F077B3-F974-431F-991E-C16C45D07ABE}" dt="2021-06-03T23:07:45.791" v="0" actId="47"/>
        <pc:sldMkLst>
          <pc:docMk/>
          <pc:sldMk cId="2563111097" sldId="336"/>
        </pc:sldMkLst>
      </pc:sldChg>
      <pc:sldChg chg="del">
        <pc:chgData name="Alves-Foss, Jim (jimaf@uidaho.edu)" userId="0ad79d20-0c0e-4450-b16f-ea034fd808f3" providerId="ADAL" clId="{24F077B3-F974-431F-991E-C16C45D07ABE}" dt="2021-06-03T23:07:45.791" v="0" actId="47"/>
        <pc:sldMkLst>
          <pc:docMk/>
          <pc:sldMk cId="1438808018" sldId="338"/>
        </pc:sldMkLst>
      </pc:sldChg>
      <pc:sldChg chg="modSp add mod">
        <pc:chgData name="Alves-Foss, Jim (jimaf@uidaho.edu)" userId="0ad79d20-0c0e-4450-b16f-ea034fd808f3" providerId="ADAL" clId="{24F077B3-F974-431F-991E-C16C45D07ABE}" dt="2021-06-03T23:08:21.502" v="52" actId="20577"/>
        <pc:sldMkLst>
          <pc:docMk/>
          <pc:sldMk cId="3695880970" sldId="340"/>
        </pc:sldMkLst>
        <pc:spChg chg="mod">
          <ac:chgData name="Alves-Foss, Jim (jimaf@uidaho.edu)" userId="0ad79d20-0c0e-4450-b16f-ea034fd808f3" providerId="ADAL" clId="{24F077B3-F974-431F-991E-C16C45D07ABE}" dt="2021-06-03T23:08:21.502" v="52" actId="20577"/>
          <ac:spMkLst>
            <pc:docMk/>
            <pc:sldMk cId="3695880970" sldId="340"/>
            <ac:spMk id="4" creationId="{4F9A6AB8-7E0D-4A01-A8C7-1611FE75EA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tags" Target="../tags/tag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hyperlink" Target="https://creativecommons.org/licenses/by-nc-sa/4.0/" TargetMode="External"/><Relationship Id="rId4" Type="http://schemas.openxmlformats.org/officeDocument/2006/relationships/slideLayout" Target="../slideLayouts/slideLayout5.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8"/>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0"/>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7"/>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ortswigger.net/bur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tbgsecurity.com/wordpress/wp-content/uploads/2016/11/Sample-Penetration-Test-Report.pdf"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7413986" cy="1170886"/>
          </a:xfrm>
        </p:spPr>
        <p:txBody>
          <a:bodyPr/>
          <a:lstStyle/>
          <a:p>
            <a:r>
              <a:rPr lang="en-US" dirty="0"/>
              <a:t>CYB 110</a:t>
            </a:r>
            <a:br>
              <a:rPr lang="en-US" dirty="0"/>
            </a:br>
            <a:r>
              <a:rPr lang="en-US" dirty="0"/>
              <a:t>Cybersecurity and privacy</a:t>
            </a:r>
            <a:br>
              <a:rPr lang="en-US" dirty="0"/>
            </a:br>
            <a:r>
              <a:rPr lang="en-US" dirty="0">
                <a:solidFill>
                  <a:schemeClr val="accent4">
                    <a:lumMod val="60000"/>
                    <a:lumOff val="40000"/>
                  </a:schemeClr>
                </a:solidFill>
              </a:rPr>
              <a:t>module 14 – security assessment</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5B87-AD00-41C6-A3D1-BE3FF4A610E3}"/>
              </a:ext>
            </a:extLst>
          </p:cNvPr>
          <p:cNvSpPr>
            <a:spLocks noGrp="1"/>
          </p:cNvSpPr>
          <p:nvPr>
            <p:ph type="title"/>
          </p:nvPr>
        </p:nvSpPr>
        <p:spPr/>
        <p:txBody>
          <a:bodyPr/>
          <a:lstStyle/>
          <a:p>
            <a:r>
              <a:rPr lang="en-US" dirty="0"/>
              <a:t>Discovery (part 2)</a:t>
            </a:r>
          </a:p>
        </p:txBody>
      </p:sp>
      <p:sp>
        <p:nvSpPr>
          <p:cNvPr id="3" name="Text Placeholder 2">
            <a:extLst>
              <a:ext uri="{FF2B5EF4-FFF2-40B4-BE49-F238E27FC236}">
                <a16:creationId xmlns:a16="http://schemas.microsoft.com/office/drawing/2014/main" id="{2D3EBE38-16DF-4807-B189-15E0FF10359D}"/>
              </a:ext>
            </a:extLst>
          </p:cNvPr>
          <p:cNvSpPr>
            <a:spLocks noGrp="1"/>
          </p:cNvSpPr>
          <p:nvPr>
            <p:ph type="body" sz="quarter" idx="11"/>
          </p:nvPr>
        </p:nvSpPr>
        <p:spPr/>
        <p:txBody>
          <a:bodyPr/>
          <a:lstStyle/>
          <a:p>
            <a:r>
              <a:rPr lang="en-US" dirty="0"/>
              <a:t>Network consists of physical and wireless devices.</a:t>
            </a:r>
          </a:p>
          <a:p>
            <a:pPr marL="285750" indent="-285750">
              <a:buFont typeface="Arial" panose="020B0604020202020204" pitchFamily="34" charset="0"/>
              <a:buChar char="•"/>
            </a:pPr>
            <a:r>
              <a:rPr lang="en-US" dirty="0"/>
              <a:t>Physical: The wire goes through a network “switch”. That switch, if “managed”, can provide information to IT team about the MAC address of device. </a:t>
            </a:r>
          </a:p>
          <a:p>
            <a:pPr marL="285750" indent="-285750">
              <a:buFont typeface="Arial" panose="020B0604020202020204" pitchFamily="34" charset="0"/>
              <a:buChar char="•"/>
            </a:pPr>
            <a:r>
              <a:rPr lang="en-US" dirty="0"/>
              <a:t>Wireless: The device connects with a wireless protocol to a network access point. That access point, if “managed” can provide information to IT team about MAC address of device.</a:t>
            </a:r>
          </a:p>
          <a:p>
            <a:pPr marL="662940" lvl="1" indent="-285750">
              <a:buFont typeface="Arial" panose="020B0604020202020204" pitchFamily="34" charset="0"/>
              <a:buChar char="•"/>
            </a:pPr>
            <a:r>
              <a:rPr lang="en-US" dirty="0"/>
              <a:t>Each newly connected device should be registered with system. Can use automated support for this. Should include information about OS, description of hardware.</a:t>
            </a:r>
          </a:p>
          <a:p>
            <a:pPr lvl="1" indent="0">
              <a:buNone/>
            </a:pPr>
            <a:endParaRPr lang="en-US" dirty="0"/>
          </a:p>
          <a:p>
            <a:pPr marL="662940" lvl="1" indent="-285750">
              <a:buFont typeface="Arial" panose="020B0604020202020204" pitchFamily="34" charset="0"/>
              <a:buChar char="•"/>
            </a:pPr>
            <a:endParaRPr lang="en-US" dirty="0"/>
          </a:p>
          <a:p>
            <a:pPr marL="66294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499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B3C9-A90A-43D6-B2ED-B2069C509D27}"/>
              </a:ext>
            </a:extLst>
          </p:cNvPr>
          <p:cNvSpPr>
            <a:spLocks noGrp="1"/>
          </p:cNvSpPr>
          <p:nvPr>
            <p:ph type="title"/>
          </p:nvPr>
        </p:nvSpPr>
        <p:spPr/>
        <p:txBody>
          <a:bodyPr/>
          <a:lstStyle/>
          <a:p>
            <a:r>
              <a:rPr lang="en-US" dirty="0"/>
              <a:t>Discovery (part 3)</a:t>
            </a:r>
          </a:p>
        </p:txBody>
      </p:sp>
      <p:sp>
        <p:nvSpPr>
          <p:cNvPr id="3" name="Text Placeholder 2">
            <a:extLst>
              <a:ext uri="{FF2B5EF4-FFF2-40B4-BE49-F238E27FC236}">
                <a16:creationId xmlns:a16="http://schemas.microsoft.com/office/drawing/2014/main" id="{6902D9D3-E398-4CDB-8854-DC912B8CF88C}"/>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Need to differentiate between infrastructure devices (servers) and end-user devices (desktops, mobile devices).</a:t>
            </a:r>
          </a:p>
          <a:p>
            <a:pPr marL="285750" indent="-285750">
              <a:buFont typeface="Arial" panose="020B0604020202020204" pitchFamily="34" charset="0"/>
              <a:buChar char="•"/>
            </a:pPr>
            <a:r>
              <a:rPr lang="en-US" dirty="0"/>
              <a:t>Devices have IP address(es) associated with them.</a:t>
            </a:r>
          </a:p>
          <a:p>
            <a:pPr marL="662940" lvl="1" indent="-285750">
              <a:buFont typeface="Arial" panose="020B0604020202020204" pitchFamily="34" charset="0"/>
              <a:buChar char="•"/>
            </a:pPr>
            <a:r>
              <a:rPr lang="en-US" dirty="0"/>
              <a:t>These may be permanently fixed (MAC to IP mapping) – typical for infrastructure. Also, DNS will map name to fixed IP. </a:t>
            </a:r>
          </a:p>
          <a:p>
            <a:pPr marL="662940" lvl="1" indent="-285750">
              <a:buFont typeface="Arial" panose="020B0604020202020204" pitchFamily="34" charset="0"/>
              <a:buChar char="•"/>
            </a:pPr>
            <a:r>
              <a:rPr lang="en-US" dirty="0"/>
              <a:t>These may be auto generated (DHCP), changing each time device is connected. </a:t>
            </a:r>
          </a:p>
          <a:p>
            <a:pPr marL="285750" indent="-285750">
              <a:buFont typeface="Arial" panose="020B0604020202020204" pitchFamily="34" charset="0"/>
              <a:buChar char="•"/>
            </a:pPr>
            <a:r>
              <a:rPr lang="en-US" dirty="0"/>
              <a:t>Infrastructure can also provide restrictions/limitations. Authorize MAC addresses to certain ports.</a:t>
            </a:r>
          </a:p>
          <a:p>
            <a:pPr marL="662940" lvl="1" indent="-285750">
              <a:buFont typeface="Arial" panose="020B0604020202020204" pitchFamily="34" charset="0"/>
              <a:buChar char="•"/>
            </a:pPr>
            <a:r>
              <a:rPr lang="en-US" dirty="0"/>
              <a:t>Private subnetwork, admin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4462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6AD-CB8B-47E0-8B67-97C71A7B6367}"/>
              </a:ext>
            </a:extLst>
          </p:cNvPr>
          <p:cNvSpPr>
            <a:spLocks noGrp="1"/>
          </p:cNvSpPr>
          <p:nvPr>
            <p:ph type="title"/>
          </p:nvPr>
        </p:nvSpPr>
        <p:spPr/>
        <p:txBody>
          <a:bodyPr/>
          <a:lstStyle/>
          <a:p>
            <a:r>
              <a:rPr lang="en-US" dirty="0" err="1"/>
              <a:t>DIscovery</a:t>
            </a:r>
            <a:r>
              <a:rPr lang="en-US" dirty="0"/>
              <a:t> (part 4)</a:t>
            </a:r>
          </a:p>
        </p:txBody>
      </p:sp>
      <p:sp>
        <p:nvSpPr>
          <p:cNvPr id="3" name="Text Placeholder 2">
            <a:extLst>
              <a:ext uri="{FF2B5EF4-FFF2-40B4-BE49-F238E27FC236}">
                <a16:creationId xmlns:a16="http://schemas.microsoft.com/office/drawing/2014/main" id="{C16CB585-76E2-4649-A662-125371C33E47}"/>
              </a:ext>
            </a:extLst>
          </p:cNvPr>
          <p:cNvSpPr>
            <a:spLocks noGrp="1"/>
          </p:cNvSpPr>
          <p:nvPr>
            <p:ph type="body" sz="quarter" idx="11"/>
          </p:nvPr>
        </p:nvSpPr>
        <p:spPr/>
        <p:txBody>
          <a:bodyPr/>
          <a:lstStyle/>
          <a:p>
            <a:r>
              <a:rPr lang="en-US" sz="1600" dirty="0"/>
              <a:t>What can go wrong?</a:t>
            </a:r>
          </a:p>
          <a:p>
            <a:pPr marL="285750" indent="-285750">
              <a:buFont typeface="Arial" panose="020B0604020202020204" pitchFamily="34" charset="0"/>
              <a:buChar char="•"/>
            </a:pPr>
            <a:r>
              <a:rPr lang="en-US" sz="1600" dirty="0"/>
              <a:t>Can hide multiple devices behind NAT router.</a:t>
            </a:r>
          </a:p>
          <a:p>
            <a:pPr marL="285750" indent="-285750">
              <a:buFont typeface="Arial" panose="020B0604020202020204" pitchFamily="34" charset="0"/>
              <a:buChar char="•"/>
            </a:pPr>
            <a:r>
              <a:rPr lang="en-US" sz="1600" dirty="0"/>
              <a:t>Can spoof/change MAC address.</a:t>
            </a:r>
          </a:p>
          <a:p>
            <a:pPr marL="285750" indent="-285750">
              <a:buFont typeface="Arial" panose="020B0604020202020204" pitchFamily="34" charset="0"/>
              <a:buChar char="•"/>
            </a:pPr>
            <a:r>
              <a:rPr lang="en-US" sz="1600" dirty="0"/>
              <a:t>Can spoof/change IP address of device.</a:t>
            </a:r>
          </a:p>
          <a:p>
            <a:pPr marL="285750" indent="-285750">
              <a:buFont typeface="Arial" panose="020B0604020202020204" pitchFamily="34" charset="0"/>
              <a:buChar char="•"/>
            </a:pPr>
            <a:r>
              <a:rPr lang="en-US" sz="1600" dirty="0"/>
              <a:t>Can lie when registering device.</a:t>
            </a:r>
          </a:p>
          <a:p>
            <a:pPr marL="285750" indent="-285750">
              <a:buFont typeface="Arial" panose="020B0604020202020204" pitchFamily="34" charset="0"/>
              <a:buChar char="•"/>
            </a:pPr>
            <a:r>
              <a:rPr lang="en-US" sz="1600" dirty="0"/>
              <a:t>Can insert network device (switch/hub/router) that will act as “man-in-the-middle”.</a:t>
            </a:r>
          </a:p>
          <a:p>
            <a:pPr marL="285750" indent="-285750">
              <a:buFont typeface="Arial" panose="020B0604020202020204" pitchFamily="34" charset="0"/>
              <a:buChar char="•"/>
            </a:pPr>
            <a:r>
              <a:rPr lang="en-US" sz="1600" dirty="0"/>
              <a:t>Takes long time to scan full network for devices – they may not always be present. (Easier to have network devices send alerts every time new device detected – be careful that attack can not overwhelm system).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3510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83BD-0BAB-40F9-BC34-94342FCDAEF1}"/>
              </a:ext>
            </a:extLst>
          </p:cNvPr>
          <p:cNvSpPr>
            <a:spLocks noGrp="1"/>
          </p:cNvSpPr>
          <p:nvPr>
            <p:ph type="title"/>
          </p:nvPr>
        </p:nvSpPr>
        <p:spPr/>
        <p:txBody>
          <a:bodyPr/>
          <a:lstStyle/>
          <a:p>
            <a:r>
              <a:rPr lang="en-US" dirty="0"/>
              <a:t>scanning</a:t>
            </a:r>
          </a:p>
        </p:txBody>
      </p:sp>
      <p:sp>
        <p:nvSpPr>
          <p:cNvPr id="3" name="Text Placeholder 2">
            <a:extLst>
              <a:ext uri="{FF2B5EF4-FFF2-40B4-BE49-F238E27FC236}">
                <a16:creationId xmlns:a16="http://schemas.microsoft.com/office/drawing/2014/main" id="{D1604A61-D95C-40D8-A4E9-50136B07A160}"/>
              </a:ext>
            </a:extLst>
          </p:cNvPr>
          <p:cNvSpPr>
            <a:spLocks noGrp="1"/>
          </p:cNvSpPr>
          <p:nvPr>
            <p:ph type="body" sz="quarter" idx="11"/>
          </p:nvPr>
        </p:nvSpPr>
        <p:spPr/>
        <p:txBody>
          <a:bodyPr/>
          <a:lstStyle/>
          <a:p>
            <a:r>
              <a:rPr lang="en-US" sz="1600" dirty="0"/>
              <a:t>Once we know the devices, then we scan for vulnerabilities:</a:t>
            </a:r>
          </a:p>
          <a:p>
            <a:pPr marL="285750" indent="-285750">
              <a:buFont typeface="Arial" panose="020B0604020202020204" pitchFamily="34" charset="0"/>
              <a:buChar char="•"/>
            </a:pPr>
            <a:r>
              <a:rPr lang="en-US" sz="1600" i="1" dirty="0"/>
              <a:t>Unauthenticated </a:t>
            </a:r>
            <a:r>
              <a:rPr lang="en-US" sz="1600" dirty="0"/>
              <a:t>scans look at the device from the outside, with no log-in permissions.</a:t>
            </a:r>
          </a:p>
          <a:p>
            <a:pPr marL="662940" lvl="1" indent="-285750">
              <a:buFont typeface="Arial" panose="020B0604020202020204" pitchFamily="34" charset="0"/>
              <a:buChar char="•"/>
            </a:pPr>
            <a:r>
              <a:rPr lang="en-US" sz="1600" dirty="0" err="1"/>
              <a:t>nmap</a:t>
            </a:r>
            <a:r>
              <a:rPr lang="en-US" sz="1600" dirty="0"/>
              <a:t>-style tools can do this by checking what ports are open, what services are available.</a:t>
            </a:r>
          </a:p>
          <a:p>
            <a:pPr marL="662940" lvl="1" indent="-285750">
              <a:buFont typeface="Arial" panose="020B0604020202020204" pitchFamily="34" charset="0"/>
              <a:buChar char="•"/>
            </a:pPr>
            <a:r>
              <a:rPr lang="en-US" sz="1600" dirty="0"/>
              <a:t>Warning: some devices (especially in </a:t>
            </a:r>
            <a:r>
              <a:rPr lang="en-US" sz="1600" dirty="0" err="1"/>
              <a:t>cyberphysical</a:t>
            </a:r>
            <a:r>
              <a:rPr lang="en-US" sz="1600" dirty="0"/>
              <a:t> systems/embedded systems) expect well crafted packets and may crash when there is an arbitrary scan.</a:t>
            </a:r>
          </a:p>
          <a:p>
            <a:pPr marL="285750" indent="-285750">
              <a:buFont typeface="Arial" panose="020B0604020202020204" pitchFamily="34" charset="0"/>
              <a:buChar char="•"/>
            </a:pPr>
            <a:r>
              <a:rPr lang="en-US" sz="1600" i="1" dirty="0"/>
              <a:t>Authenticated </a:t>
            </a:r>
            <a:r>
              <a:rPr lang="en-US" sz="1600" dirty="0"/>
              <a:t>scans allow you to log in to services on the devices to collect more information. Or log in as a user of the device to query the OS</a:t>
            </a:r>
          </a:p>
          <a:p>
            <a:pPr marL="662940" lvl="1" indent="-285750">
              <a:buFont typeface="Arial" panose="020B0604020202020204" pitchFamily="34" charset="0"/>
              <a:buChar char="•"/>
            </a:pPr>
            <a:r>
              <a:rPr lang="en-US" sz="1600" dirty="0"/>
              <a:t>Need to keep credentials up-to-date. Having common credentials to log into all machines may cause a security problem, unless using SSO.</a:t>
            </a:r>
          </a:p>
          <a:p>
            <a:pPr lvl="1" indent="0">
              <a:buNone/>
            </a:pPr>
            <a:endParaRPr lang="en-US" sz="1600" dirty="0"/>
          </a:p>
          <a:p>
            <a:pPr marL="66294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12601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7976-E045-467A-B231-237E2A41D7F9}"/>
              </a:ext>
            </a:extLst>
          </p:cNvPr>
          <p:cNvSpPr>
            <a:spLocks noGrp="1"/>
          </p:cNvSpPr>
          <p:nvPr>
            <p:ph type="title"/>
          </p:nvPr>
        </p:nvSpPr>
        <p:spPr/>
        <p:txBody>
          <a:bodyPr/>
          <a:lstStyle/>
          <a:p>
            <a:r>
              <a:rPr lang="en-US" dirty="0"/>
              <a:t>Scanning (2)</a:t>
            </a:r>
          </a:p>
        </p:txBody>
      </p:sp>
      <p:sp>
        <p:nvSpPr>
          <p:cNvPr id="3" name="Text Placeholder 2">
            <a:extLst>
              <a:ext uri="{FF2B5EF4-FFF2-40B4-BE49-F238E27FC236}">
                <a16:creationId xmlns:a16="http://schemas.microsoft.com/office/drawing/2014/main" id="{09C6E69A-8FBD-4302-B6E4-99BFE38A4370}"/>
              </a:ext>
            </a:extLst>
          </p:cNvPr>
          <p:cNvSpPr>
            <a:spLocks noGrp="1"/>
          </p:cNvSpPr>
          <p:nvPr>
            <p:ph type="body" sz="quarter" idx="11"/>
          </p:nvPr>
        </p:nvSpPr>
        <p:spPr/>
        <p:txBody>
          <a:bodyPr/>
          <a:lstStyle/>
          <a:p>
            <a:pPr marL="285750" indent="-285750">
              <a:buFont typeface="Arial" panose="020B0604020202020204" pitchFamily="34" charset="0"/>
              <a:buChar char="•"/>
            </a:pPr>
            <a:r>
              <a:rPr lang="en-US" i="1" dirty="0"/>
              <a:t>Agent-based </a:t>
            </a:r>
            <a:r>
              <a:rPr lang="en-US" dirty="0"/>
              <a:t>scans. Have special software running on each device. </a:t>
            </a:r>
          </a:p>
          <a:p>
            <a:pPr marL="662940" lvl="1" indent="-285750">
              <a:buFont typeface="Arial" panose="020B0604020202020204" pitchFamily="34" charset="0"/>
              <a:buChar char="•"/>
            </a:pPr>
            <a:r>
              <a:rPr lang="en-US" dirty="0"/>
              <a:t>This software can be queried without requiring a full login to the system.</a:t>
            </a:r>
          </a:p>
          <a:p>
            <a:pPr marL="662940" lvl="1" indent="-285750">
              <a:buFont typeface="Arial" panose="020B0604020202020204" pitchFamily="34" charset="0"/>
              <a:buChar char="•"/>
            </a:pPr>
            <a:r>
              <a:rPr lang="en-US" dirty="0"/>
              <a:t>Always runs</a:t>
            </a:r>
          </a:p>
          <a:p>
            <a:pPr marL="662940" lvl="1" indent="-285750">
              <a:buFont typeface="Arial" panose="020B0604020202020204" pitchFamily="34" charset="0"/>
              <a:buChar char="•"/>
            </a:pPr>
            <a:r>
              <a:rPr lang="en-US" dirty="0"/>
              <a:t>Can set alerts to central system, does not have to wait for queries.</a:t>
            </a:r>
          </a:p>
          <a:p>
            <a:pPr marL="662940" lvl="1" indent="-285750">
              <a:buFont typeface="Arial" panose="020B0604020202020204" pitchFamily="34" charset="0"/>
              <a:buChar char="•"/>
            </a:pPr>
            <a:r>
              <a:rPr lang="en-US" dirty="0"/>
              <a:t>Requires that user does not disable agent.</a:t>
            </a:r>
          </a:p>
          <a:p>
            <a:pPr marL="285750" indent="-285750">
              <a:buFont typeface="Arial" panose="020B0604020202020204" pitchFamily="34" charset="0"/>
              <a:buChar char="•"/>
            </a:pPr>
            <a:r>
              <a:rPr lang="en-US" i="1" dirty="0"/>
              <a:t>Application </a:t>
            </a:r>
            <a:r>
              <a:rPr lang="en-US" dirty="0"/>
              <a:t>scans. Some tools allow you to scan specific applications – especially web applications. </a:t>
            </a:r>
          </a:p>
          <a:p>
            <a:pPr marL="662940" lvl="1" indent="-285750">
              <a:buFont typeface="Arial" panose="020B0604020202020204" pitchFamily="34" charset="0"/>
              <a:buChar char="•"/>
            </a:pPr>
            <a:r>
              <a:rPr lang="en-US" i="1" dirty="0">
                <a:hlinkClick r:id="rId2"/>
              </a:rPr>
              <a:t>https://portswigger.net/burp</a:t>
            </a:r>
            <a:r>
              <a:rPr lang="en-US" i="1" dirty="0"/>
              <a:t> -- </a:t>
            </a:r>
            <a:r>
              <a:rPr lang="en-US" dirty="0" err="1"/>
              <a:t>Burpsuite</a:t>
            </a:r>
            <a:r>
              <a:rPr lang="en-US" dirty="0"/>
              <a:t> is a well known web scanner</a:t>
            </a:r>
          </a:p>
          <a:p>
            <a:pPr marL="66294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1369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C061-9BCC-44C3-BDBA-3CABF635A1C7}"/>
              </a:ext>
            </a:extLst>
          </p:cNvPr>
          <p:cNvSpPr>
            <a:spLocks noGrp="1"/>
          </p:cNvSpPr>
          <p:nvPr>
            <p:ph type="title"/>
          </p:nvPr>
        </p:nvSpPr>
        <p:spPr/>
        <p:txBody>
          <a:bodyPr/>
          <a:lstStyle/>
          <a:p>
            <a:r>
              <a:rPr lang="en-US" dirty="0"/>
              <a:t>Scanning (3)</a:t>
            </a:r>
          </a:p>
        </p:txBody>
      </p:sp>
      <p:sp>
        <p:nvSpPr>
          <p:cNvPr id="3" name="Text Placeholder 2">
            <a:extLst>
              <a:ext uri="{FF2B5EF4-FFF2-40B4-BE49-F238E27FC236}">
                <a16:creationId xmlns:a16="http://schemas.microsoft.com/office/drawing/2014/main" id="{C08B4BE7-399D-4B2F-9D93-05F9A555548B}"/>
              </a:ext>
            </a:extLst>
          </p:cNvPr>
          <p:cNvSpPr>
            <a:spLocks noGrp="1"/>
          </p:cNvSpPr>
          <p:nvPr>
            <p:ph type="body" sz="quarter" idx="11"/>
          </p:nvPr>
        </p:nvSpPr>
        <p:spPr/>
        <p:txBody>
          <a:bodyPr/>
          <a:lstStyle/>
          <a:p>
            <a:r>
              <a:rPr lang="en-US" dirty="0"/>
              <a:t>Challenges with Vulnerability Scanning:</a:t>
            </a:r>
          </a:p>
          <a:p>
            <a:pPr marL="285750" indent="-285750">
              <a:buFont typeface="Arial" panose="020B0604020202020204" pitchFamily="34" charset="0"/>
              <a:buChar char="•"/>
            </a:pPr>
            <a:r>
              <a:rPr lang="en-US" dirty="0"/>
              <a:t>What if you are hosting “in the cloud”. You may not be able/allowed to scan everything. </a:t>
            </a:r>
          </a:p>
          <a:p>
            <a:pPr marL="285750" indent="-285750">
              <a:buFont typeface="Arial" panose="020B0604020202020204" pitchFamily="34" charset="0"/>
              <a:buChar char="•"/>
            </a:pPr>
            <a:r>
              <a:rPr lang="en-US" dirty="0"/>
              <a:t>VMs will often be turned on and off</a:t>
            </a:r>
          </a:p>
          <a:p>
            <a:pPr marL="285750" indent="-285750">
              <a:buFont typeface="Arial" panose="020B0604020202020204" pitchFamily="34" charset="0"/>
              <a:buChar char="•"/>
            </a:pPr>
            <a:r>
              <a:rPr lang="en-US" i="1" dirty="0"/>
              <a:t>Containers – </a:t>
            </a:r>
            <a:r>
              <a:rPr lang="en-US" dirty="0"/>
              <a:t>which are virtualized execution environments (but not full VMs). </a:t>
            </a:r>
          </a:p>
          <a:p>
            <a:pPr marL="662940" lvl="1" indent="-285750">
              <a:buFont typeface="Arial" panose="020B0604020202020204" pitchFamily="34" charset="0"/>
              <a:buChar char="•"/>
            </a:pPr>
            <a:r>
              <a:rPr lang="en-US" dirty="0"/>
              <a:t>Within a machine I can start a container and suddenly have access to several applications and services that are not available in the base machine. When the container is exited, those applications are now hidden from the base machine.</a:t>
            </a:r>
          </a:p>
        </p:txBody>
      </p:sp>
    </p:spTree>
    <p:extLst>
      <p:ext uri="{BB962C8B-B14F-4D97-AF65-F5344CB8AC3E}">
        <p14:creationId xmlns:p14="http://schemas.microsoft.com/office/powerpoint/2010/main" val="321132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6475-DC79-4CC5-A773-8873C16507C0}"/>
              </a:ext>
            </a:extLst>
          </p:cNvPr>
          <p:cNvSpPr>
            <a:spLocks noGrp="1"/>
          </p:cNvSpPr>
          <p:nvPr>
            <p:ph type="title"/>
          </p:nvPr>
        </p:nvSpPr>
        <p:spPr/>
        <p:txBody>
          <a:bodyPr/>
          <a:lstStyle/>
          <a:p>
            <a:r>
              <a:rPr lang="en-US" dirty="0"/>
              <a:t>Penetration Testing</a:t>
            </a:r>
          </a:p>
        </p:txBody>
      </p:sp>
      <p:sp>
        <p:nvSpPr>
          <p:cNvPr id="3" name="Text Placeholder 2">
            <a:extLst>
              <a:ext uri="{FF2B5EF4-FFF2-40B4-BE49-F238E27FC236}">
                <a16:creationId xmlns:a16="http://schemas.microsoft.com/office/drawing/2014/main" id="{FF3797AB-2360-4892-BB9E-35D8BF4B76BE}"/>
              </a:ext>
            </a:extLst>
          </p:cNvPr>
          <p:cNvSpPr>
            <a:spLocks noGrp="1"/>
          </p:cNvSpPr>
          <p:nvPr>
            <p:ph type="body" sz="quarter" idx="11"/>
          </p:nvPr>
        </p:nvSpPr>
        <p:spPr/>
        <p:txBody>
          <a:bodyPr/>
          <a:lstStyle/>
          <a:p>
            <a:r>
              <a:rPr lang="en-US" dirty="0"/>
              <a:t>Sometimes called </a:t>
            </a:r>
            <a:r>
              <a:rPr lang="en-US" i="1" dirty="0" err="1"/>
              <a:t>pentesting</a:t>
            </a:r>
            <a:r>
              <a:rPr lang="en-US" dirty="0"/>
              <a:t>, or </a:t>
            </a:r>
            <a:r>
              <a:rPr lang="en-US" i="1" dirty="0"/>
              <a:t>ethical hacking</a:t>
            </a:r>
            <a:r>
              <a:rPr lang="en-US" dirty="0"/>
              <a:t>. </a:t>
            </a:r>
          </a:p>
          <a:p>
            <a:pPr marL="285750" indent="-285750">
              <a:buFont typeface="Arial" panose="020B0604020202020204" pitchFamily="34" charset="0"/>
              <a:buChar char="•"/>
            </a:pPr>
            <a:r>
              <a:rPr lang="en-US" dirty="0"/>
              <a:t>Is process of testing a system for vulnerabilities that a hacker could exploit.</a:t>
            </a:r>
          </a:p>
          <a:p>
            <a:pPr marL="285750" indent="-285750">
              <a:buFont typeface="Arial" panose="020B0604020202020204" pitchFamily="34" charset="0"/>
              <a:buChar char="•"/>
            </a:pPr>
            <a:r>
              <a:rPr lang="en-US" dirty="0"/>
              <a:t>Goal is to find the holes in security the way an attacker might, and fix them before the attacker gets in.</a:t>
            </a:r>
          </a:p>
          <a:p>
            <a:pPr marL="662940" lvl="1" indent="-285750">
              <a:buFont typeface="Arial" panose="020B0604020202020204" pitchFamily="34" charset="0"/>
              <a:buChar char="•"/>
            </a:pPr>
            <a:r>
              <a:rPr lang="en-US" i="1" dirty="0"/>
              <a:t>White hat hackers –</a:t>
            </a:r>
            <a:r>
              <a:rPr lang="en-US" dirty="0"/>
              <a:t>Those that use the tools for good, usually working with the company.</a:t>
            </a:r>
          </a:p>
          <a:p>
            <a:pPr marL="662940" lvl="1" indent="-285750">
              <a:buFont typeface="Arial" panose="020B0604020202020204" pitchFamily="34" charset="0"/>
              <a:buChar char="•"/>
            </a:pPr>
            <a:r>
              <a:rPr lang="en-US" i="1" dirty="0"/>
              <a:t>Black hat hackers – </a:t>
            </a:r>
            <a:r>
              <a:rPr lang="en-US" dirty="0"/>
              <a:t>Those that use the tools for corrupt purposes.</a:t>
            </a:r>
          </a:p>
          <a:p>
            <a:pPr marL="662940" lvl="1" indent="-285750">
              <a:buFont typeface="Arial" panose="020B0604020202020204" pitchFamily="34" charset="0"/>
              <a:buChar char="•"/>
            </a:pPr>
            <a:r>
              <a:rPr lang="en-US" i="1" dirty="0"/>
              <a:t>Grey hat hackers</a:t>
            </a:r>
            <a:r>
              <a:rPr lang="en-US" dirty="0"/>
              <a:t> – Those who do not have malicious intent, but may violate ethical practices.</a:t>
            </a:r>
            <a:endParaRPr lang="en-US" i="1" dirty="0"/>
          </a:p>
          <a:p>
            <a:pPr marL="662940" lvl="1" indent="-285750">
              <a:buFont typeface="Arial" panose="020B0604020202020204" pitchFamily="34" charset="0"/>
              <a:buChar char="•"/>
            </a:pPr>
            <a:endParaRPr lang="en-US" i="1" dirty="0"/>
          </a:p>
        </p:txBody>
      </p:sp>
    </p:spTree>
    <p:extLst>
      <p:ext uri="{BB962C8B-B14F-4D97-AF65-F5344CB8AC3E}">
        <p14:creationId xmlns:p14="http://schemas.microsoft.com/office/powerpoint/2010/main" val="9658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8FEE-5639-4E8E-8AF5-AE672B2674D4}"/>
              </a:ext>
            </a:extLst>
          </p:cNvPr>
          <p:cNvSpPr>
            <a:spLocks noGrp="1"/>
          </p:cNvSpPr>
          <p:nvPr>
            <p:ph type="title"/>
          </p:nvPr>
        </p:nvSpPr>
        <p:spPr/>
        <p:txBody>
          <a:bodyPr/>
          <a:lstStyle/>
          <a:p>
            <a:r>
              <a:rPr lang="en-US" dirty="0"/>
              <a:t>Phases of </a:t>
            </a:r>
            <a:r>
              <a:rPr lang="en-US" dirty="0" err="1"/>
              <a:t>pentesting</a:t>
            </a:r>
            <a:endParaRPr lang="en-US" dirty="0"/>
          </a:p>
        </p:txBody>
      </p:sp>
      <p:sp>
        <p:nvSpPr>
          <p:cNvPr id="3" name="Text Placeholder 2">
            <a:extLst>
              <a:ext uri="{FF2B5EF4-FFF2-40B4-BE49-F238E27FC236}">
                <a16:creationId xmlns:a16="http://schemas.microsoft.com/office/drawing/2014/main" id="{5627A0B0-9156-4CE3-8F62-D30F3105F10C}"/>
              </a:ext>
            </a:extLst>
          </p:cNvPr>
          <p:cNvSpPr>
            <a:spLocks noGrp="1"/>
          </p:cNvSpPr>
          <p:nvPr>
            <p:ph type="body" sz="quarter" idx="11"/>
          </p:nvPr>
        </p:nvSpPr>
        <p:spPr/>
        <p:txBody>
          <a:bodyPr/>
          <a:lstStyle/>
          <a:p>
            <a:r>
              <a:rPr lang="en-US" i="1" dirty="0"/>
              <a:t>Scoping:</a:t>
            </a:r>
          </a:p>
          <a:p>
            <a:pPr marL="285750" indent="-285750">
              <a:buFont typeface="Arial" panose="020B0604020202020204" pitchFamily="34" charset="0"/>
              <a:buChar char="•"/>
            </a:pPr>
            <a:r>
              <a:rPr lang="en-US" dirty="0"/>
              <a:t>What are the targets of the test? Usually this is defined by the client. </a:t>
            </a:r>
          </a:p>
          <a:p>
            <a:pPr marL="662940" lvl="1" indent="-285750">
              <a:buFont typeface="Arial" panose="020B0604020202020204" pitchFamily="34" charset="0"/>
              <a:buChar char="•"/>
            </a:pPr>
            <a:r>
              <a:rPr lang="en-US" dirty="0"/>
              <a:t>All web apps on this website (used for testing)</a:t>
            </a:r>
          </a:p>
          <a:p>
            <a:pPr marL="662940" lvl="1" indent="-285750">
              <a:buFont typeface="Arial" panose="020B0604020202020204" pitchFamily="34" charset="0"/>
              <a:buChar char="•"/>
            </a:pPr>
            <a:r>
              <a:rPr lang="en-US" dirty="0"/>
              <a:t>All assets of my company.</a:t>
            </a:r>
          </a:p>
          <a:p>
            <a:pPr marL="662940" lvl="1" indent="-285750">
              <a:buFont typeface="Arial" panose="020B0604020202020204" pitchFamily="34" charset="0"/>
              <a:buChar char="•"/>
            </a:pPr>
            <a:r>
              <a:rPr lang="en-US" dirty="0"/>
              <a:t>All development machines, but not production machines.</a:t>
            </a:r>
          </a:p>
          <a:p>
            <a:pPr marL="285750" indent="-285750">
              <a:buFont typeface="Arial" panose="020B0604020202020204" pitchFamily="34" charset="0"/>
              <a:buChar char="•"/>
            </a:pPr>
            <a:r>
              <a:rPr lang="en-US" dirty="0"/>
              <a:t>There will also be “rules of engagement”</a:t>
            </a:r>
          </a:p>
          <a:p>
            <a:pPr marL="662940" lvl="1" indent="-285750">
              <a:buFont typeface="Arial" panose="020B0604020202020204" pitchFamily="34" charset="0"/>
              <a:buChar char="•"/>
            </a:pPr>
            <a:r>
              <a:rPr lang="en-US" dirty="0"/>
              <a:t>Times of day</a:t>
            </a:r>
          </a:p>
          <a:p>
            <a:pPr marL="662940" lvl="1" indent="-285750">
              <a:buFont typeface="Arial" panose="020B0604020202020204" pitchFamily="34" charset="0"/>
              <a:buChar char="•"/>
            </a:pPr>
            <a:r>
              <a:rPr lang="en-US" dirty="0"/>
              <a:t>Network load limits</a:t>
            </a:r>
          </a:p>
          <a:p>
            <a:pPr marL="662940" lvl="1" indent="-285750">
              <a:buFont typeface="Arial" panose="020B0604020202020204" pitchFamily="34" charset="0"/>
              <a:buChar char="•"/>
            </a:pPr>
            <a:r>
              <a:rPr lang="en-US" dirty="0"/>
              <a:t>How vulnerabilities are reported</a:t>
            </a:r>
          </a:p>
          <a:p>
            <a:endParaRPr lang="en-US" i="1" dirty="0"/>
          </a:p>
        </p:txBody>
      </p:sp>
    </p:spTree>
    <p:extLst>
      <p:ext uri="{BB962C8B-B14F-4D97-AF65-F5344CB8AC3E}">
        <p14:creationId xmlns:p14="http://schemas.microsoft.com/office/powerpoint/2010/main" val="255727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7A71-0E3A-4FDE-8284-D9BB275AFD83}"/>
              </a:ext>
            </a:extLst>
          </p:cNvPr>
          <p:cNvSpPr>
            <a:spLocks noGrp="1"/>
          </p:cNvSpPr>
          <p:nvPr>
            <p:ph type="title"/>
          </p:nvPr>
        </p:nvSpPr>
        <p:spPr/>
        <p:txBody>
          <a:bodyPr/>
          <a:lstStyle/>
          <a:p>
            <a:r>
              <a:rPr lang="en-US" dirty="0"/>
              <a:t>Phases of </a:t>
            </a:r>
            <a:r>
              <a:rPr lang="en-US" dirty="0" err="1"/>
              <a:t>pentesting</a:t>
            </a:r>
            <a:r>
              <a:rPr lang="en-US" dirty="0"/>
              <a:t> (2)</a:t>
            </a:r>
          </a:p>
        </p:txBody>
      </p:sp>
      <p:sp>
        <p:nvSpPr>
          <p:cNvPr id="3" name="Text Placeholder 2">
            <a:extLst>
              <a:ext uri="{FF2B5EF4-FFF2-40B4-BE49-F238E27FC236}">
                <a16:creationId xmlns:a16="http://schemas.microsoft.com/office/drawing/2014/main" id="{CC3A6EDB-0B3A-452F-8E28-DDCA75B4E9EF}"/>
              </a:ext>
            </a:extLst>
          </p:cNvPr>
          <p:cNvSpPr>
            <a:spLocks noGrp="1"/>
          </p:cNvSpPr>
          <p:nvPr>
            <p:ph type="body" sz="quarter" idx="11"/>
          </p:nvPr>
        </p:nvSpPr>
        <p:spPr/>
        <p:txBody>
          <a:bodyPr/>
          <a:lstStyle/>
          <a:p>
            <a:r>
              <a:rPr lang="en-US" i="1" dirty="0"/>
              <a:t>Reconnaissance:</a:t>
            </a:r>
          </a:p>
          <a:p>
            <a:pPr marL="285750" indent="-285750">
              <a:buFont typeface="Arial" panose="020B0604020202020204" pitchFamily="34" charset="0"/>
              <a:buChar char="•"/>
            </a:pPr>
            <a:r>
              <a:rPr lang="en-US" dirty="0"/>
              <a:t>Research conducted before attempting attacks</a:t>
            </a:r>
          </a:p>
          <a:p>
            <a:pPr marL="285750" indent="-285750">
              <a:buFont typeface="Arial" panose="020B0604020202020204" pitchFamily="34" charset="0"/>
              <a:buChar char="•"/>
            </a:pPr>
            <a:r>
              <a:rPr lang="en-US" dirty="0"/>
              <a:t>Search internet for information about target</a:t>
            </a:r>
          </a:p>
          <a:p>
            <a:pPr marL="662940" lvl="1" indent="-285750">
              <a:buFont typeface="Arial" panose="020B0604020202020204" pitchFamily="34" charset="0"/>
              <a:buChar char="•"/>
            </a:pPr>
            <a:r>
              <a:rPr lang="en-US" dirty="0"/>
              <a:t>Look at job listings that specify technologies (HW, SW, Apps)</a:t>
            </a:r>
          </a:p>
          <a:p>
            <a:pPr marL="662940" lvl="1" indent="-285750">
              <a:buFont typeface="Arial" panose="020B0604020202020204" pitchFamily="34" charset="0"/>
              <a:buChar char="•"/>
            </a:pPr>
            <a:r>
              <a:rPr lang="en-US" dirty="0"/>
              <a:t>Look for postings requesting help </a:t>
            </a:r>
          </a:p>
          <a:p>
            <a:pPr marL="662940" lvl="1" indent="-285750">
              <a:buFont typeface="Arial" panose="020B0604020202020204" pitchFamily="34" charset="0"/>
              <a:buChar char="•"/>
            </a:pPr>
            <a:r>
              <a:rPr lang="en-US" dirty="0"/>
              <a:t>Look for email addresses of company employees, domains of the company.</a:t>
            </a:r>
          </a:p>
          <a:p>
            <a:pPr lvl="1" indent="0">
              <a:buNone/>
            </a:pPr>
            <a:endParaRPr lang="en-US" dirty="0"/>
          </a:p>
        </p:txBody>
      </p:sp>
    </p:spTree>
    <p:extLst>
      <p:ext uri="{BB962C8B-B14F-4D97-AF65-F5344CB8AC3E}">
        <p14:creationId xmlns:p14="http://schemas.microsoft.com/office/powerpoint/2010/main" val="145562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A95B-65C7-4F41-AC76-61A7F9740A1E}"/>
              </a:ext>
            </a:extLst>
          </p:cNvPr>
          <p:cNvSpPr>
            <a:spLocks noGrp="1"/>
          </p:cNvSpPr>
          <p:nvPr>
            <p:ph type="title"/>
          </p:nvPr>
        </p:nvSpPr>
        <p:spPr/>
        <p:txBody>
          <a:bodyPr/>
          <a:lstStyle/>
          <a:p>
            <a:r>
              <a:rPr lang="en-US" dirty="0"/>
              <a:t>Phases of </a:t>
            </a:r>
            <a:r>
              <a:rPr lang="en-US" dirty="0" err="1"/>
              <a:t>pentesting</a:t>
            </a:r>
            <a:r>
              <a:rPr lang="en-US" dirty="0"/>
              <a:t> (3)</a:t>
            </a:r>
          </a:p>
        </p:txBody>
      </p:sp>
      <p:sp>
        <p:nvSpPr>
          <p:cNvPr id="3" name="Text Placeholder 2">
            <a:extLst>
              <a:ext uri="{FF2B5EF4-FFF2-40B4-BE49-F238E27FC236}">
                <a16:creationId xmlns:a16="http://schemas.microsoft.com/office/drawing/2014/main" id="{F1A5646E-782A-46DC-AA7D-2716BCB1F874}"/>
              </a:ext>
            </a:extLst>
          </p:cNvPr>
          <p:cNvSpPr>
            <a:spLocks noGrp="1"/>
          </p:cNvSpPr>
          <p:nvPr>
            <p:ph type="body" sz="quarter" idx="11"/>
          </p:nvPr>
        </p:nvSpPr>
        <p:spPr/>
        <p:txBody>
          <a:bodyPr/>
          <a:lstStyle/>
          <a:p>
            <a:pPr lvl="1"/>
            <a:r>
              <a:rPr lang="en-US" dirty="0"/>
              <a:t>Finding Emails</a:t>
            </a:r>
          </a:p>
          <a:p>
            <a:pPr marL="662940" lvl="1" indent="-285750">
              <a:buFont typeface="Arial" panose="020B0604020202020204" pitchFamily="34" charset="0"/>
              <a:buChar char="•"/>
            </a:pPr>
            <a:r>
              <a:rPr lang="en-US" dirty="0" err="1"/>
              <a:t>theharvester</a:t>
            </a:r>
            <a:r>
              <a:rPr lang="en-US" dirty="0"/>
              <a:t> in kali </a:t>
            </a:r>
            <a:r>
              <a:rPr lang="en-US" dirty="0" err="1"/>
              <a:t>linux</a:t>
            </a:r>
            <a:r>
              <a:rPr lang="en-US" dirty="0"/>
              <a:t>  -- may not be the best tool</a:t>
            </a:r>
          </a:p>
          <a:p>
            <a:pPr marL="662940" lvl="1" indent="-285750">
              <a:buFont typeface="Arial" panose="020B0604020202020204" pitchFamily="34" charset="0"/>
              <a:buChar char="•"/>
            </a:pPr>
            <a:r>
              <a:rPr lang="en-US" dirty="0"/>
              <a:t>hunter.io -- website for emails at certain companies</a:t>
            </a:r>
          </a:p>
          <a:p>
            <a:pPr lvl="1"/>
            <a:endParaRPr lang="en-US" dirty="0"/>
          </a:p>
          <a:p>
            <a:pPr lvl="1"/>
            <a:r>
              <a:rPr lang="en-US" dirty="0"/>
              <a:t>Finding subdomains</a:t>
            </a:r>
          </a:p>
          <a:p>
            <a:pPr marL="662940" lvl="1" indent="-285750">
              <a:buFont typeface="Arial" panose="020B0604020202020204" pitchFamily="34" charset="0"/>
              <a:buChar char="•"/>
            </a:pPr>
            <a:r>
              <a:rPr lang="en-US" dirty="0"/>
              <a:t>sublist3r  -- finding subdomains  (can use threads)</a:t>
            </a:r>
          </a:p>
          <a:p>
            <a:pPr marL="662940" lvl="1" indent="-285750">
              <a:buFont typeface="Arial" panose="020B0604020202020204" pitchFamily="34" charset="0"/>
              <a:buChar char="•"/>
            </a:pPr>
            <a:r>
              <a:rPr lang="en-US" dirty="0"/>
              <a:t>crt.sh  -- finding subdomains</a:t>
            </a:r>
          </a:p>
          <a:p>
            <a:pPr marL="662940" lvl="1" indent="-285750">
              <a:buFont typeface="Arial" panose="020B0604020202020204" pitchFamily="34" charset="0"/>
              <a:buChar char="•"/>
            </a:pPr>
            <a:r>
              <a:rPr lang="en-US" dirty="0" err="1"/>
              <a:t>owasp</a:t>
            </a:r>
            <a:r>
              <a:rPr lang="en-US" dirty="0"/>
              <a:t> amass -- used for a lot of people in </a:t>
            </a:r>
            <a:r>
              <a:rPr lang="en-US" dirty="0" err="1"/>
              <a:t>bugbounties</a:t>
            </a:r>
            <a:r>
              <a:rPr lang="en-US" dirty="0"/>
              <a:t>  (can be configured)</a:t>
            </a:r>
          </a:p>
          <a:p>
            <a:pPr marL="662940" lvl="1" indent="-285750">
              <a:buFont typeface="Arial" panose="020B0604020202020204" pitchFamily="34" charset="0"/>
              <a:buChar char="•"/>
            </a:pPr>
            <a:r>
              <a:rPr lang="en-US" dirty="0" err="1"/>
              <a:t>tomnomnom</a:t>
            </a:r>
            <a:r>
              <a:rPr lang="en-US" dirty="0"/>
              <a:t>/</a:t>
            </a:r>
            <a:r>
              <a:rPr lang="en-US" dirty="0" err="1"/>
              <a:t>httprobe</a:t>
            </a:r>
            <a:r>
              <a:rPr lang="en-US" dirty="0"/>
              <a:t> -- probes websites and domains to see if "alive“</a:t>
            </a:r>
          </a:p>
          <a:p>
            <a:pPr lvl="1" indent="0">
              <a:buNone/>
            </a:pPr>
            <a:endParaRPr lang="en-US" dirty="0"/>
          </a:p>
        </p:txBody>
      </p:sp>
    </p:spTree>
    <p:extLst>
      <p:ext uri="{BB962C8B-B14F-4D97-AF65-F5344CB8AC3E}">
        <p14:creationId xmlns:p14="http://schemas.microsoft.com/office/powerpoint/2010/main" val="278363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B01C7-A501-45E6-B05A-C2D31FD6947F}"/>
              </a:ext>
            </a:extLst>
          </p:cNvPr>
          <p:cNvSpPr>
            <a:spLocks noGrp="1"/>
          </p:cNvSpPr>
          <p:nvPr>
            <p:ph type="title"/>
          </p:nvPr>
        </p:nvSpPr>
        <p:spPr/>
        <p:txBody>
          <a:bodyPr/>
          <a:lstStyle/>
          <a:p>
            <a:r>
              <a:rPr lang="en-US" dirty="0"/>
              <a:t>Defense in Depth</a:t>
            </a:r>
          </a:p>
        </p:txBody>
      </p:sp>
      <p:sp>
        <p:nvSpPr>
          <p:cNvPr id="4" name="Text Placeholder 3">
            <a:extLst>
              <a:ext uri="{FF2B5EF4-FFF2-40B4-BE49-F238E27FC236}">
                <a16:creationId xmlns:a16="http://schemas.microsoft.com/office/drawing/2014/main" id="{4F9A6AB8-7E0D-4A01-A8C7-1611FE75EABD}"/>
              </a:ext>
            </a:extLst>
          </p:cNvPr>
          <p:cNvSpPr>
            <a:spLocks noGrp="1"/>
          </p:cNvSpPr>
          <p:nvPr>
            <p:ph type="body" sz="quarter" idx="11"/>
          </p:nvPr>
        </p:nvSpPr>
        <p:spPr/>
        <p:txBody>
          <a:bodyPr/>
          <a:lstStyle/>
          <a:p>
            <a:pPr>
              <a:lnSpc>
                <a:spcPct val="100000"/>
              </a:lnSpc>
              <a:spcAft>
                <a:spcPts val="0"/>
              </a:spcAft>
            </a:pPr>
            <a:r>
              <a:rPr lang="en-US" dirty="0"/>
              <a:t>Recall, we are looking at cybersecurity top-down/outside-in</a:t>
            </a:r>
          </a:p>
          <a:p>
            <a:pPr>
              <a:lnSpc>
                <a:spcPct val="100000"/>
              </a:lnSpc>
              <a:spcAft>
                <a:spcPts val="0"/>
              </a:spcAft>
            </a:pPr>
            <a:endParaRPr lang="en-US" dirty="0"/>
          </a:p>
          <a:p>
            <a:pPr marL="285750" indent="-285750">
              <a:lnSpc>
                <a:spcPct val="100000"/>
              </a:lnSpc>
              <a:spcAft>
                <a:spcPts val="0"/>
              </a:spcAft>
              <a:buFontTx/>
              <a:buChar char="-"/>
            </a:pPr>
            <a:r>
              <a:rPr lang="en-US" dirty="0"/>
              <a:t>Laws and Compliance </a:t>
            </a:r>
          </a:p>
          <a:p>
            <a:pPr marL="285750" indent="-285750">
              <a:lnSpc>
                <a:spcPct val="100000"/>
              </a:lnSpc>
              <a:spcAft>
                <a:spcPts val="0"/>
              </a:spcAft>
              <a:buFontTx/>
              <a:buChar char="-"/>
            </a:pPr>
            <a:r>
              <a:rPr lang="en-US" dirty="0"/>
              <a:t>Operations Security </a:t>
            </a:r>
          </a:p>
          <a:p>
            <a:pPr marL="285750" indent="-285750">
              <a:lnSpc>
                <a:spcPct val="100000"/>
              </a:lnSpc>
              <a:spcAft>
                <a:spcPts val="0"/>
              </a:spcAft>
              <a:buFontTx/>
              <a:buChar char="-"/>
            </a:pPr>
            <a:r>
              <a:rPr lang="en-US" dirty="0"/>
              <a:t>Human Elements of Security</a:t>
            </a:r>
          </a:p>
          <a:p>
            <a:pPr marL="285750" indent="-285750">
              <a:lnSpc>
                <a:spcPct val="100000"/>
              </a:lnSpc>
              <a:spcAft>
                <a:spcPts val="0"/>
              </a:spcAft>
              <a:buFontTx/>
              <a:buChar char="-"/>
            </a:pPr>
            <a:r>
              <a:rPr lang="en-US" dirty="0"/>
              <a:t>Physical Security</a:t>
            </a:r>
          </a:p>
          <a:p>
            <a:pPr marL="285750" indent="-285750">
              <a:lnSpc>
                <a:spcPct val="100000"/>
              </a:lnSpc>
              <a:spcAft>
                <a:spcPts val="0"/>
              </a:spcAft>
              <a:buFontTx/>
              <a:buChar char="-"/>
            </a:pPr>
            <a:r>
              <a:rPr lang="en-US" dirty="0"/>
              <a:t>Network Security</a:t>
            </a:r>
          </a:p>
          <a:p>
            <a:pPr marL="285750" indent="-285750">
              <a:lnSpc>
                <a:spcPct val="100000"/>
              </a:lnSpc>
              <a:spcAft>
                <a:spcPts val="0"/>
              </a:spcAft>
              <a:buFontTx/>
              <a:buChar char="-"/>
            </a:pPr>
            <a:r>
              <a:rPr lang="en-US" dirty="0"/>
              <a:t>Operating System Security</a:t>
            </a:r>
          </a:p>
          <a:p>
            <a:pPr marL="285750" indent="-285750">
              <a:lnSpc>
                <a:spcPct val="100000"/>
              </a:lnSpc>
              <a:spcAft>
                <a:spcPts val="0"/>
              </a:spcAft>
              <a:buFontTx/>
              <a:buChar char="-"/>
            </a:pPr>
            <a:r>
              <a:rPr lang="en-US" dirty="0"/>
              <a:t>Mobile, Embedded System, Internet of Things</a:t>
            </a:r>
          </a:p>
          <a:p>
            <a:pPr marL="285750" indent="-285750">
              <a:lnSpc>
                <a:spcPct val="100000"/>
              </a:lnSpc>
              <a:spcAft>
                <a:spcPts val="0"/>
              </a:spcAft>
              <a:buFontTx/>
              <a:buChar char="-"/>
            </a:pPr>
            <a:r>
              <a:rPr lang="en-US" dirty="0"/>
              <a:t>Application Security</a:t>
            </a:r>
          </a:p>
          <a:p>
            <a:pPr marL="285750" indent="-285750">
              <a:lnSpc>
                <a:spcPct val="100000"/>
              </a:lnSpc>
              <a:spcAft>
                <a:spcPts val="0"/>
              </a:spcAft>
              <a:buFontTx/>
              <a:buChar char="-"/>
            </a:pPr>
            <a:r>
              <a:rPr lang="en-US" b="1" dirty="0"/>
              <a:t>Assessing Security (Ch 14)</a:t>
            </a:r>
          </a:p>
          <a:p>
            <a:pPr marL="285750" indent="-285750">
              <a:buFontTx/>
              <a:buChar char="-"/>
            </a:pPr>
            <a:endParaRPr lang="en-US" dirty="0"/>
          </a:p>
          <a:p>
            <a:pPr marL="285750" indent="-285750">
              <a:buFontTx/>
              <a:buChar char="-"/>
            </a:pPr>
            <a:endParaRPr lang="en-US" dirty="0"/>
          </a:p>
        </p:txBody>
      </p:sp>
    </p:spTree>
    <p:custDataLst>
      <p:tags r:id="rId1"/>
    </p:custDataLst>
    <p:extLst>
      <p:ext uri="{BB962C8B-B14F-4D97-AF65-F5344CB8AC3E}">
        <p14:creationId xmlns:p14="http://schemas.microsoft.com/office/powerpoint/2010/main" val="369588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FB15-6A77-430F-9327-15797C243E47}"/>
              </a:ext>
            </a:extLst>
          </p:cNvPr>
          <p:cNvSpPr>
            <a:spLocks noGrp="1"/>
          </p:cNvSpPr>
          <p:nvPr>
            <p:ph type="title"/>
          </p:nvPr>
        </p:nvSpPr>
        <p:spPr/>
        <p:txBody>
          <a:bodyPr/>
          <a:lstStyle/>
          <a:p>
            <a:r>
              <a:rPr lang="en-US" dirty="0"/>
              <a:t>Phases of </a:t>
            </a:r>
            <a:r>
              <a:rPr lang="en-US" dirty="0" err="1"/>
              <a:t>pentesting</a:t>
            </a:r>
            <a:r>
              <a:rPr lang="en-US" dirty="0"/>
              <a:t> (4)</a:t>
            </a:r>
          </a:p>
        </p:txBody>
      </p:sp>
      <p:sp>
        <p:nvSpPr>
          <p:cNvPr id="3" name="Text Placeholder 2">
            <a:extLst>
              <a:ext uri="{FF2B5EF4-FFF2-40B4-BE49-F238E27FC236}">
                <a16:creationId xmlns:a16="http://schemas.microsoft.com/office/drawing/2014/main" id="{865E153B-10B2-4663-ACD2-0FC74284BC55}"/>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Identifying website technologies</a:t>
            </a:r>
          </a:p>
          <a:p>
            <a:pPr marL="662940" lvl="1" indent="-285750">
              <a:buFont typeface="Arial" panose="020B0604020202020204" pitchFamily="34" charset="0"/>
              <a:buChar char="•"/>
            </a:pPr>
            <a:r>
              <a:rPr lang="en-US" dirty="0"/>
              <a:t>builtwith.com  -- great first pass tool</a:t>
            </a:r>
          </a:p>
          <a:p>
            <a:pPr marL="662940" lvl="1" indent="-285750">
              <a:buFont typeface="Arial" panose="020B0604020202020204" pitchFamily="34" charset="0"/>
              <a:buChar char="•"/>
            </a:pPr>
            <a:r>
              <a:rPr lang="en-US" dirty="0" err="1"/>
              <a:t>wappalyzer</a:t>
            </a:r>
            <a:r>
              <a:rPr lang="en-US" dirty="0"/>
              <a:t> </a:t>
            </a:r>
            <a:r>
              <a:rPr lang="en-US" dirty="0" err="1"/>
              <a:t>firefox</a:t>
            </a:r>
            <a:r>
              <a:rPr lang="en-US" dirty="0"/>
              <a:t>  (as a plugin)  -- top right plugin (more active </a:t>
            </a:r>
            <a:r>
              <a:rPr lang="en-US" dirty="0" err="1"/>
              <a:t>reconnaisance</a:t>
            </a:r>
            <a:r>
              <a:rPr lang="en-US" dirty="0"/>
              <a:t> -- just visits website)</a:t>
            </a:r>
          </a:p>
          <a:p>
            <a:pPr marL="662940" lvl="1" indent="-285750">
              <a:buFont typeface="Arial" panose="020B0604020202020204" pitchFamily="34" charset="0"/>
              <a:buChar char="•"/>
            </a:pPr>
            <a:r>
              <a:rPr lang="en-US" dirty="0" err="1"/>
              <a:t>whatweb</a:t>
            </a:r>
            <a:r>
              <a:rPr lang="en-US" dirty="0"/>
              <a:t> -- gives information about website</a:t>
            </a:r>
          </a:p>
          <a:p>
            <a:endParaRPr lang="en-US" dirty="0"/>
          </a:p>
        </p:txBody>
      </p:sp>
    </p:spTree>
    <p:extLst>
      <p:ext uri="{BB962C8B-B14F-4D97-AF65-F5344CB8AC3E}">
        <p14:creationId xmlns:p14="http://schemas.microsoft.com/office/powerpoint/2010/main" val="161388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D169-1906-4F3A-8EB9-14BFEF7750F9}"/>
              </a:ext>
            </a:extLst>
          </p:cNvPr>
          <p:cNvSpPr>
            <a:spLocks noGrp="1"/>
          </p:cNvSpPr>
          <p:nvPr>
            <p:ph type="title"/>
          </p:nvPr>
        </p:nvSpPr>
        <p:spPr/>
        <p:txBody>
          <a:bodyPr/>
          <a:lstStyle/>
          <a:p>
            <a:r>
              <a:rPr lang="en-US" dirty="0"/>
              <a:t>Phases of </a:t>
            </a:r>
            <a:r>
              <a:rPr lang="en-US" dirty="0" err="1"/>
              <a:t>pentesting</a:t>
            </a:r>
            <a:r>
              <a:rPr lang="en-US" dirty="0"/>
              <a:t> (5)</a:t>
            </a:r>
          </a:p>
        </p:txBody>
      </p:sp>
      <p:sp>
        <p:nvSpPr>
          <p:cNvPr id="3" name="Text Placeholder 2">
            <a:extLst>
              <a:ext uri="{FF2B5EF4-FFF2-40B4-BE49-F238E27FC236}">
                <a16:creationId xmlns:a16="http://schemas.microsoft.com/office/drawing/2014/main" id="{D2508AB2-C5C4-46F8-BD35-A442A710CF21}"/>
              </a:ext>
            </a:extLst>
          </p:cNvPr>
          <p:cNvSpPr>
            <a:spLocks noGrp="1"/>
          </p:cNvSpPr>
          <p:nvPr>
            <p:ph type="body" sz="quarter" idx="11"/>
          </p:nvPr>
        </p:nvSpPr>
        <p:spPr>
          <a:xfrm>
            <a:off x="931519" y="920031"/>
            <a:ext cx="7645958" cy="3303437"/>
          </a:xfrm>
        </p:spPr>
        <p:txBody>
          <a:bodyPr/>
          <a:lstStyle/>
          <a:p>
            <a:r>
              <a:rPr lang="en-US" i="1" dirty="0"/>
              <a:t>Discovery</a:t>
            </a:r>
          </a:p>
          <a:p>
            <a:pPr marL="285750" indent="-285750">
              <a:buFont typeface="Arial" panose="020B0604020202020204" pitchFamily="34" charset="0"/>
              <a:buChar char="•"/>
            </a:pPr>
            <a:r>
              <a:rPr lang="en-US" dirty="0"/>
              <a:t>This is the active testing stage, where you run vulnerability testing tools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Webhacking</a:t>
            </a:r>
            <a:endParaRPr lang="en-US" dirty="0"/>
          </a:p>
          <a:p>
            <a:pPr marL="662940" lvl="1" indent="-285750">
              <a:buFont typeface="Arial" panose="020B0604020202020204" pitchFamily="34" charset="0"/>
              <a:buChar char="•"/>
            </a:pPr>
            <a:r>
              <a:rPr lang="en-US" dirty="0" err="1"/>
              <a:t>Burpsuite</a:t>
            </a:r>
            <a:r>
              <a:rPr lang="en-US" dirty="0"/>
              <a:t> -- a </a:t>
            </a:r>
            <a:r>
              <a:rPr lang="en-US" dirty="0" err="1"/>
              <a:t>webproxy</a:t>
            </a:r>
            <a:endParaRPr lang="en-US" dirty="0"/>
          </a:p>
          <a:p>
            <a:pPr marL="285750" indent="-285750">
              <a:buFont typeface="Arial" panose="020B0604020202020204" pitchFamily="34" charset="0"/>
              <a:buChar char="•"/>
            </a:pPr>
            <a:r>
              <a:rPr lang="en-US" dirty="0"/>
              <a:t>Try it yourself:</a:t>
            </a:r>
          </a:p>
          <a:p>
            <a:pPr marL="662940" lvl="1" indent="-285750">
              <a:buFont typeface="Arial" panose="020B0604020202020204" pitchFamily="34" charset="0"/>
              <a:buChar char="•"/>
            </a:pPr>
            <a:r>
              <a:rPr lang="en-US" dirty="0" err="1"/>
              <a:t>kioptrix</a:t>
            </a:r>
            <a:r>
              <a:rPr lang="en-US" dirty="0"/>
              <a:t> (a vulnerable VM)</a:t>
            </a:r>
          </a:p>
          <a:p>
            <a:pPr marL="662940" lvl="1" indent="-285750">
              <a:buFont typeface="Arial" panose="020B0604020202020204" pitchFamily="34" charset="0"/>
              <a:buChar char="•"/>
            </a:pPr>
            <a:r>
              <a:rPr lang="en-US" dirty="0" err="1"/>
              <a:t>vulnhub</a:t>
            </a:r>
            <a:r>
              <a:rPr lang="en-US" dirty="0"/>
              <a:t> – (google </a:t>
            </a:r>
            <a:r>
              <a:rPr lang="en-US" dirty="0" err="1"/>
              <a:t>vulnhub</a:t>
            </a:r>
            <a:r>
              <a:rPr lang="en-US" dirty="0"/>
              <a:t> </a:t>
            </a:r>
            <a:r>
              <a:rPr lang="en-US" dirty="0" err="1"/>
              <a:t>oscp</a:t>
            </a:r>
            <a:r>
              <a:rPr lang="en-US" dirty="0"/>
              <a:t> boxes)</a:t>
            </a:r>
          </a:p>
        </p:txBody>
      </p:sp>
    </p:spTree>
    <p:extLst>
      <p:ext uri="{BB962C8B-B14F-4D97-AF65-F5344CB8AC3E}">
        <p14:creationId xmlns:p14="http://schemas.microsoft.com/office/powerpoint/2010/main" val="265937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3A5D-BD45-4DEB-B0EF-303302B41452}"/>
              </a:ext>
            </a:extLst>
          </p:cNvPr>
          <p:cNvSpPr>
            <a:spLocks noGrp="1"/>
          </p:cNvSpPr>
          <p:nvPr>
            <p:ph type="title"/>
          </p:nvPr>
        </p:nvSpPr>
        <p:spPr/>
        <p:txBody>
          <a:bodyPr/>
          <a:lstStyle/>
          <a:p>
            <a:r>
              <a:rPr lang="en-US" dirty="0"/>
              <a:t>Phases of </a:t>
            </a:r>
            <a:r>
              <a:rPr lang="en-US" dirty="0" err="1"/>
              <a:t>pentesting</a:t>
            </a:r>
            <a:r>
              <a:rPr lang="en-US" dirty="0"/>
              <a:t> (6)</a:t>
            </a:r>
          </a:p>
        </p:txBody>
      </p:sp>
      <p:sp>
        <p:nvSpPr>
          <p:cNvPr id="3" name="Text Placeholder 2">
            <a:extLst>
              <a:ext uri="{FF2B5EF4-FFF2-40B4-BE49-F238E27FC236}">
                <a16:creationId xmlns:a16="http://schemas.microsoft.com/office/drawing/2014/main" id="{DC094282-C843-42F4-9364-7CDBF23E45BB}"/>
              </a:ext>
            </a:extLst>
          </p:cNvPr>
          <p:cNvSpPr>
            <a:spLocks noGrp="1"/>
          </p:cNvSpPr>
          <p:nvPr>
            <p:ph type="body" sz="quarter" idx="11"/>
          </p:nvPr>
        </p:nvSpPr>
        <p:spPr/>
        <p:txBody>
          <a:bodyPr/>
          <a:lstStyle/>
          <a:p>
            <a:r>
              <a:rPr lang="en-US" i="1" dirty="0"/>
              <a:t>Exploitation</a:t>
            </a:r>
          </a:p>
          <a:p>
            <a:pPr marL="285750" indent="-285750">
              <a:buFont typeface="Arial" panose="020B0604020202020204" pitchFamily="34" charset="0"/>
              <a:buChar char="•"/>
            </a:pPr>
            <a:r>
              <a:rPr lang="en-US" dirty="0"/>
              <a:t>So, you think you found a hole. Can you actually exploit it?</a:t>
            </a:r>
          </a:p>
          <a:p>
            <a:pPr marL="662940" lvl="1" indent="-285750">
              <a:buFont typeface="Arial" panose="020B0604020202020204" pitchFamily="34" charset="0"/>
              <a:buChar char="•"/>
            </a:pPr>
            <a:r>
              <a:rPr lang="en-US" dirty="0"/>
              <a:t>Can you see contents of a file that is not allowed?</a:t>
            </a:r>
          </a:p>
          <a:p>
            <a:pPr marL="662940" lvl="1" indent="-285750">
              <a:buFont typeface="Arial" panose="020B0604020202020204" pitchFamily="34" charset="0"/>
              <a:buChar char="•"/>
            </a:pPr>
            <a:r>
              <a:rPr lang="en-US" dirty="0"/>
              <a:t>Can you change configurations?</a:t>
            </a:r>
          </a:p>
          <a:p>
            <a:pPr marL="662940" lvl="1" indent="-285750">
              <a:buFont typeface="Arial" panose="020B0604020202020204" pitchFamily="34" charset="0"/>
              <a:buChar char="•"/>
            </a:pPr>
            <a:r>
              <a:rPr lang="en-US" dirty="0"/>
              <a:t>Can you run arbitrary code?</a:t>
            </a:r>
          </a:p>
          <a:p>
            <a:pPr marL="662940" lvl="1" indent="-285750">
              <a:buFont typeface="Arial" panose="020B0604020202020204" pitchFamily="34" charset="0"/>
              <a:buChar char="•"/>
            </a:pPr>
            <a:r>
              <a:rPr lang="en-US" dirty="0"/>
              <a:t>Privilege escalation?</a:t>
            </a:r>
          </a:p>
          <a:p>
            <a:pPr marL="285750" indent="-285750">
              <a:buFont typeface="Arial" panose="020B0604020202020204" pitchFamily="34" charset="0"/>
              <a:buChar char="•"/>
            </a:pPr>
            <a:r>
              <a:rPr lang="en-US" dirty="0"/>
              <a:t>If an ethical hacker can demonstrate an exploitation, then the company will listen. </a:t>
            </a:r>
          </a:p>
          <a:p>
            <a:pPr marL="285750" indent="-285750">
              <a:buFont typeface="Arial" panose="020B0604020202020204" pitchFamily="34" charset="0"/>
              <a:buChar char="•"/>
            </a:pPr>
            <a:endParaRPr lang="en-US" dirty="0"/>
          </a:p>
          <a:p>
            <a:endParaRPr lang="en-US" i="1" dirty="0"/>
          </a:p>
        </p:txBody>
      </p:sp>
    </p:spTree>
    <p:extLst>
      <p:ext uri="{BB962C8B-B14F-4D97-AF65-F5344CB8AC3E}">
        <p14:creationId xmlns:p14="http://schemas.microsoft.com/office/powerpoint/2010/main" val="1963923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7B4C-3067-416E-A78A-FDC40CD9FB08}"/>
              </a:ext>
            </a:extLst>
          </p:cNvPr>
          <p:cNvSpPr>
            <a:spLocks noGrp="1"/>
          </p:cNvSpPr>
          <p:nvPr>
            <p:ph type="title"/>
          </p:nvPr>
        </p:nvSpPr>
        <p:spPr/>
        <p:txBody>
          <a:bodyPr/>
          <a:lstStyle/>
          <a:p>
            <a:r>
              <a:rPr lang="en-US" dirty="0"/>
              <a:t>Phases of </a:t>
            </a:r>
            <a:r>
              <a:rPr lang="en-US" dirty="0" err="1"/>
              <a:t>pentesting</a:t>
            </a:r>
            <a:r>
              <a:rPr lang="en-US" dirty="0"/>
              <a:t> (7)</a:t>
            </a:r>
          </a:p>
        </p:txBody>
      </p:sp>
      <p:sp>
        <p:nvSpPr>
          <p:cNvPr id="3" name="Text Placeholder 2">
            <a:extLst>
              <a:ext uri="{FF2B5EF4-FFF2-40B4-BE49-F238E27FC236}">
                <a16:creationId xmlns:a16="http://schemas.microsoft.com/office/drawing/2014/main" id="{CD85EEDD-AC10-4C8F-A774-48E1AB80071A}"/>
              </a:ext>
            </a:extLst>
          </p:cNvPr>
          <p:cNvSpPr>
            <a:spLocks noGrp="1"/>
          </p:cNvSpPr>
          <p:nvPr>
            <p:ph type="body" sz="quarter" idx="11"/>
          </p:nvPr>
        </p:nvSpPr>
        <p:spPr/>
        <p:txBody>
          <a:bodyPr/>
          <a:lstStyle/>
          <a:p>
            <a:r>
              <a:rPr lang="en-US" i="1" dirty="0"/>
              <a:t>Reporting</a:t>
            </a:r>
            <a:endParaRPr lang="en-US" dirty="0"/>
          </a:p>
          <a:p>
            <a:pPr marL="285750" indent="-285750">
              <a:buFont typeface="Arial" panose="020B0604020202020204" pitchFamily="34" charset="0"/>
              <a:buChar char="•"/>
            </a:pPr>
            <a:r>
              <a:rPr lang="en-US" dirty="0"/>
              <a:t>The last, but very important phase, is reporting the results. </a:t>
            </a:r>
          </a:p>
          <a:p>
            <a:pPr marL="662940" lvl="1" indent="-285750">
              <a:buFont typeface="Arial" panose="020B0604020202020204" pitchFamily="34" charset="0"/>
              <a:buChar char="•"/>
            </a:pPr>
            <a:r>
              <a:rPr lang="en-US" dirty="0"/>
              <a:t>You must carefully document vulnerabilities you detected, and exact steps to duplicate the results. </a:t>
            </a:r>
          </a:p>
          <a:p>
            <a:pPr marL="662940" lvl="1" indent="-285750">
              <a:buFont typeface="Arial" panose="020B0604020202020204" pitchFamily="34" charset="0"/>
              <a:buChar char="•"/>
            </a:pPr>
            <a:r>
              <a:rPr lang="en-US" dirty="0"/>
              <a:t>Different from vulnerability assessment, because here your reports show HOW an exploit can occur.</a:t>
            </a:r>
          </a:p>
          <a:p>
            <a:pPr marL="285750" indent="-285750">
              <a:buFont typeface="Arial" panose="020B0604020202020204" pitchFamily="34" charset="0"/>
              <a:buChar char="•"/>
            </a:pPr>
            <a:r>
              <a:rPr lang="en-US" dirty="0"/>
              <a:t>There are some good examples out there for </a:t>
            </a:r>
            <a:r>
              <a:rPr lang="en-US" dirty="0" err="1"/>
              <a:t>pentest</a:t>
            </a:r>
            <a:r>
              <a:rPr lang="en-US" dirty="0"/>
              <a:t> reports.</a:t>
            </a:r>
          </a:p>
          <a:p>
            <a:r>
              <a:rPr lang="en-US" dirty="0"/>
              <a:t>	Example used here: </a:t>
            </a:r>
            <a:r>
              <a:rPr lang="en-US" dirty="0">
                <a:hlinkClick r:id="rId2"/>
              </a:rPr>
              <a:t>https://tbgsecurity.com/wordpress/wp-content/uploads/2016/11/Sample-Penetration-Test-Report.pdf</a:t>
            </a:r>
            <a:r>
              <a:rPr lang="en-US" dirty="0"/>
              <a:t> </a:t>
            </a:r>
          </a:p>
          <a:p>
            <a:endParaRPr lang="en-US" dirty="0"/>
          </a:p>
        </p:txBody>
      </p:sp>
    </p:spTree>
    <p:extLst>
      <p:ext uri="{BB962C8B-B14F-4D97-AF65-F5344CB8AC3E}">
        <p14:creationId xmlns:p14="http://schemas.microsoft.com/office/powerpoint/2010/main" val="155090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00E6-09F2-4888-A419-B01AE50BB99A}"/>
              </a:ext>
            </a:extLst>
          </p:cNvPr>
          <p:cNvSpPr>
            <a:spLocks noGrp="1"/>
          </p:cNvSpPr>
          <p:nvPr>
            <p:ph type="title"/>
          </p:nvPr>
        </p:nvSpPr>
        <p:spPr/>
        <p:txBody>
          <a:bodyPr/>
          <a:lstStyle/>
          <a:p>
            <a:r>
              <a:rPr lang="en-US" dirty="0"/>
              <a:t>Classifying PENTESTS</a:t>
            </a:r>
          </a:p>
        </p:txBody>
      </p:sp>
      <p:sp>
        <p:nvSpPr>
          <p:cNvPr id="3" name="Text Placeholder 2">
            <a:extLst>
              <a:ext uri="{FF2B5EF4-FFF2-40B4-BE49-F238E27FC236}">
                <a16:creationId xmlns:a16="http://schemas.microsoft.com/office/drawing/2014/main" id="{9796773D-B467-4C6A-9464-667277A58D5E}"/>
              </a:ext>
            </a:extLst>
          </p:cNvPr>
          <p:cNvSpPr>
            <a:spLocks noGrp="1"/>
          </p:cNvSpPr>
          <p:nvPr>
            <p:ph type="body" sz="quarter" idx="11"/>
          </p:nvPr>
        </p:nvSpPr>
        <p:spPr/>
        <p:txBody>
          <a:bodyPr/>
          <a:lstStyle/>
          <a:p>
            <a:r>
              <a:rPr lang="en-US" dirty="0"/>
              <a:t>Levels of opacity (how much we know about the inner workings)</a:t>
            </a:r>
          </a:p>
          <a:p>
            <a:pPr marL="285750" indent="-285750">
              <a:buFont typeface="Arial" panose="020B0604020202020204" pitchFamily="34" charset="0"/>
              <a:buChar char="•"/>
            </a:pPr>
            <a:r>
              <a:rPr lang="en-US" i="1" dirty="0"/>
              <a:t>Blackbox testing:</a:t>
            </a:r>
            <a:r>
              <a:rPr lang="en-US" dirty="0"/>
              <a:t> No knowledge of environment other than the testing scope. Simulates a real-world attacker’s knowledge.</a:t>
            </a:r>
          </a:p>
          <a:p>
            <a:pPr marL="285750" indent="-285750">
              <a:buFont typeface="Arial" panose="020B0604020202020204" pitchFamily="34" charset="0"/>
              <a:buChar char="•"/>
            </a:pPr>
            <a:r>
              <a:rPr lang="en-US" i="1" dirty="0" err="1"/>
              <a:t>Greybox</a:t>
            </a:r>
            <a:r>
              <a:rPr lang="en-US" i="1" dirty="0"/>
              <a:t> testing: </a:t>
            </a:r>
            <a:r>
              <a:rPr lang="en-US" dirty="0"/>
              <a:t>Some inside information about the environment being tests (past known vulnerabilities, specific software, </a:t>
            </a:r>
            <a:r>
              <a:rPr lang="en-US" dirty="0" err="1"/>
              <a:t>etc</a:t>
            </a:r>
            <a:r>
              <a:rPr lang="en-US" dirty="0"/>
              <a:t>).</a:t>
            </a:r>
          </a:p>
          <a:p>
            <a:pPr marL="285750" indent="-285750">
              <a:buFont typeface="Arial" panose="020B0604020202020204" pitchFamily="34" charset="0"/>
              <a:buChar char="•"/>
            </a:pPr>
            <a:r>
              <a:rPr lang="en-US" i="1" dirty="0"/>
              <a:t>Whitebox testing: </a:t>
            </a:r>
            <a:r>
              <a:rPr lang="en-US" dirty="0"/>
              <a:t>You know everything about the environment, hosts, networks, applications, users, etc. </a:t>
            </a:r>
          </a:p>
          <a:p>
            <a:pPr marL="662940" lvl="1" indent="-285750">
              <a:buFont typeface="Arial" panose="020B0604020202020204" pitchFamily="34" charset="0"/>
              <a:buChar char="•"/>
            </a:pPr>
            <a:r>
              <a:rPr lang="en-US" dirty="0"/>
              <a:t>If you are testing specific applications, you have the source code, build documents, bug/change reports, test suites, etc.</a:t>
            </a:r>
          </a:p>
        </p:txBody>
      </p:sp>
    </p:spTree>
    <p:extLst>
      <p:ext uri="{BB962C8B-B14F-4D97-AF65-F5344CB8AC3E}">
        <p14:creationId xmlns:p14="http://schemas.microsoft.com/office/powerpoint/2010/main" val="276824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E5B-BB79-4D65-9055-B6C133782B19}"/>
              </a:ext>
            </a:extLst>
          </p:cNvPr>
          <p:cNvSpPr>
            <a:spLocks noGrp="1"/>
          </p:cNvSpPr>
          <p:nvPr>
            <p:ph type="title"/>
          </p:nvPr>
        </p:nvSpPr>
        <p:spPr/>
        <p:txBody>
          <a:bodyPr/>
          <a:lstStyle/>
          <a:p>
            <a:r>
              <a:rPr lang="en-US" dirty="0" err="1"/>
              <a:t>ClassiFying</a:t>
            </a:r>
            <a:r>
              <a:rPr lang="en-US" dirty="0"/>
              <a:t> </a:t>
            </a:r>
            <a:r>
              <a:rPr lang="en-US" dirty="0" err="1"/>
              <a:t>pentests</a:t>
            </a:r>
            <a:r>
              <a:rPr lang="en-US" dirty="0"/>
              <a:t> (2)</a:t>
            </a:r>
          </a:p>
        </p:txBody>
      </p:sp>
      <p:sp>
        <p:nvSpPr>
          <p:cNvPr id="3" name="Text Placeholder 2">
            <a:extLst>
              <a:ext uri="{FF2B5EF4-FFF2-40B4-BE49-F238E27FC236}">
                <a16:creationId xmlns:a16="http://schemas.microsoft.com/office/drawing/2014/main" id="{EA287F6E-5E25-476D-B85B-6B2A9CD4B72C}"/>
              </a:ext>
            </a:extLst>
          </p:cNvPr>
          <p:cNvSpPr>
            <a:spLocks noGrp="1"/>
          </p:cNvSpPr>
          <p:nvPr>
            <p:ph type="body" sz="quarter" idx="11"/>
          </p:nvPr>
        </p:nvSpPr>
        <p:spPr/>
        <p:txBody>
          <a:bodyPr/>
          <a:lstStyle/>
          <a:p>
            <a:r>
              <a:rPr lang="en-US" dirty="0"/>
              <a:t>Environmental Access</a:t>
            </a:r>
          </a:p>
          <a:p>
            <a:pPr marL="285750" indent="-285750">
              <a:buFont typeface="Arial" panose="020B0604020202020204" pitchFamily="34" charset="0"/>
              <a:buChar char="•"/>
            </a:pPr>
            <a:r>
              <a:rPr lang="en-US" i="1" dirty="0"/>
              <a:t>External</a:t>
            </a:r>
            <a:r>
              <a:rPr lang="en-US" dirty="0"/>
              <a:t>: </a:t>
            </a:r>
            <a:r>
              <a:rPr lang="en-US" dirty="0" err="1"/>
              <a:t>Pentesters</a:t>
            </a:r>
            <a:r>
              <a:rPr lang="en-US" dirty="0"/>
              <a:t> have access from external networks only – like a real remote hacker. </a:t>
            </a:r>
          </a:p>
          <a:p>
            <a:pPr marL="285750" indent="-285750">
              <a:buFont typeface="Arial" panose="020B0604020202020204" pitchFamily="34" charset="0"/>
              <a:buChar char="•"/>
            </a:pPr>
            <a:r>
              <a:rPr lang="en-US" i="1" dirty="0"/>
              <a:t>Internal: </a:t>
            </a:r>
            <a:r>
              <a:rPr lang="en-US" dirty="0"/>
              <a:t> </a:t>
            </a:r>
            <a:r>
              <a:rPr lang="en-US" dirty="0" err="1"/>
              <a:t>Pentesters</a:t>
            </a:r>
            <a:r>
              <a:rPr lang="en-US" dirty="0"/>
              <a:t> have access to internal network – like an insiders, or a hacker who made it through the firewall to a single host – which is used as a launching point for further attacks.</a:t>
            </a:r>
          </a:p>
          <a:p>
            <a:r>
              <a:rPr lang="en-US" dirty="0"/>
              <a:t>Team</a:t>
            </a:r>
            <a:r>
              <a:rPr lang="en-US" i="1" dirty="0"/>
              <a:t> </a:t>
            </a:r>
          </a:p>
          <a:p>
            <a:pPr marL="285750" indent="-285750">
              <a:buFont typeface="Arial" panose="020B0604020202020204" pitchFamily="34" charset="0"/>
              <a:buChar char="•"/>
            </a:pPr>
            <a:r>
              <a:rPr lang="en-US" i="1" dirty="0"/>
              <a:t>External: </a:t>
            </a:r>
            <a:r>
              <a:rPr lang="en-US" dirty="0"/>
              <a:t>This refers to an independent group or company conducting the </a:t>
            </a:r>
            <a:r>
              <a:rPr lang="en-US" dirty="0" err="1"/>
              <a:t>pentest</a:t>
            </a:r>
            <a:endParaRPr lang="en-US" dirty="0"/>
          </a:p>
          <a:p>
            <a:pPr marL="285750" indent="-285750">
              <a:buFont typeface="Arial" panose="020B0604020202020204" pitchFamily="34" charset="0"/>
              <a:buChar char="•"/>
            </a:pPr>
            <a:r>
              <a:rPr lang="en-US" i="1" dirty="0"/>
              <a:t>Internal: </a:t>
            </a:r>
            <a:r>
              <a:rPr lang="en-US" dirty="0"/>
              <a:t>This refers to employees of the company performing the tests.</a:t>
            </a:r>
            <a:endParaRPr lang="en-US" i="1" dirty="0"/>
          </a:p>
          <a:p>
            <a:endParaRPr lang="en-US" dirty="0"/>
          </a:p>
        </p:txBody>
      </p:sp>
    </p:spTree>
    <p:extLst>
      <p:ext uri="{BB962C8B-B14F-4D97-AF65-F5344CB8AC3E}">
        <p14:creationId xmlns:p14="http://schemas.microsoft.com/office/powerpoint/2010/main" val="59814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5565-5723-4710-9736-6EDA61D8FCDE}"/>
              </a:ext>
            </a:extLst>
          </p:cNvPr>
          <p:cNvSpPr>
            <a:spLocks noGrp="1"/>
          </p:cNvSpPr>
          <p:nvPr>
            <p:ph type="title"/>
          </p:nvPr>
        </p:nvSpPr>
        <p:spPr/>
        <p:txBody>
          <a:bodyPr/>
          <a:lstStyle/>
          <a:p>
            <a:r>
              <a:rPr lang="en-US" dirty="0"/>
              <a:t>Targets of </a:t>
            </a:r>
            <a:r>
              <a:rPr lang="en-US" dirty="0" err="1"/>
              <a:t>pentests</a:t>
            </a:r>
            <a:endParaRPr lang="en-US" dirty="0"/>
          </a:p>
        </p:txBody>
      </p:sp>
      <p:sp>
        <p:nvSpPr>
          <p:cNvPr id="3" name="Text Placeholder 2">
            <a:extLst>
              <a:ext uri="{FF2B5EF4-FFF2-40B4-BE49-F238E27FC236}">
                <a16:creationId xmlns:a16="http://schemas.microsoft.com/office/drawing/2014/main" id="{03AE7A3D-7180-467B-B5C7-503AF37C6544}"/>
              </a:ext>
            </a:extLst>
          </p:cNvPr>
          <p:cNvSpPr>
            <a:spLocks noGrp="1"/>
          </p:cNvSpPr>
          <p:nvPr>
            <p:ph type="body" sz="quarter" idx="11"/>
          </p:nvPr>
        </p:nvSpPr>
        <p:spPr/>
        <p:txBody>
          <a:bodyPr/>
          <a:lstStyle/>
          <a:p>
            <a:r>
              <a:rPr lang="en-US" dirty="0"/>
              <a:t>Network Penetration Tests</a:t>
            </a:r>
          </a:p>
          <a:p>
            <a:pPr marL="285750" indent="-285750">
              <a:buFont typeface="Arial" panose="020B0604020202020204" pitchFamily="34" charset="0"/>
              <a:buChar char="•"/>
            </a:pPr>
            <a:r>
              <a:rPr lang="en-US" dirty="0"/>
              <a:t>Term defined overarching pen testing of many hosts in a network.</a:t>
            </a:r>
          </a:p>
          <a:p>
            <a:pPr marL="285750" indent="-285750">
              <a:buFont typeface="Arial" panose="020B0604020202020204" pitchFamily="34" charset="0"/>
              <a:buChar char="•"/>
            </a:pPr>
            <a:r>
              <a:rPr lang="en-US" dirty="0"/>
              <a:t>Usually, limited timeframe</a:t>
            </a:r>
          </a:p>
          <a:p>
            <a:r>
              <a:rPr lang="en-US" dirty="0"/>
              <a:t>Application Penetration Testing</a:t>
            </a:r>
          </a:p>
          <a:p>
            <a:pPr marL="285750" indent="-285750">
              <a:buFont typeface="Arial" panose="020B0604020202020204" pitchFamily="34" charset="0"/>
              <a:buChar char="•"/>
            </a:pPr>
            <a:r>
              <a:rPr lang="en-US" dirty="0"/>
              <a:t>Focuses directly on applications</a:t>
            </a:r>
          </a:p>
          <a:p>
            <a:pPr marL="285750" indent="-285750">
              <a:buFont typeface="Arial" panose="020B0604020202020204" pitchFamily="34" charset="0"/>
              <a:buChar char="•"/>
            </a:pPr>
            <a:r>
              <a:rPr lang="en-US" i="1" dirty="0"/>
              <a:t>Static Analysis </a:t>
            </a:r>
            <a:r>
              <a:rPr lang="en-US" dirty="0"/>
              <a:t>– reviews source code and resources, binary</a:t>
            </a:r>
            <a:endParaRPr lang="en-US" i="1" dirty="0"/>
          </a:p>
          <a:p>
            <a:pPr marL="285750" indent="-285750">
              <a:buFont typeface="Arial" panose="020B0604020202020204" pitchFamily="34" charset="0"/>
              <a:buChar char="•"/>
            </a:pPr>
            <a:r>
              <a:rPr lang="en-US" i="1" dirty="0"/>
              <a:t>Dynamic</a:t>
            </a:r>
            <a:r>
              <a:rPr lang="en-US" dirty="0"/>
              <a:t> – tests program in execution</a:t>
            </a:r>
            <a:endParaRPr lang="en-US" i="1" dirty="0"/>
          </a:p>
        </p:txBody>
      </p:sp>
    </p:spTree>
    <p:extLst>
      <p:ext uri="{BB962C8B-B14F-4D97-AF65-F5344CB8AC3E}">
        <p14:creationId xmlns:p14="http://schemas.microsoft.com/office/powerpoint/2010/main" val="331396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8AC-E4A8-4098-AFDC-8BFCDAD2FCB4}"/>
              </a:ext>
            </a:extLst>
          </p:cNvPr>
          <p:cNvSpPr>
            <a:spLocks noGrp="1"/>
          </p:cNvSpPr>
          <p:nvPr>
            <p:ph type="title"/>
          </p:nvPr>
        </p:nvSpPr>
        <p:spPr/>
        <p:txBody>
          <a:bodyPr/>
          <a:lstStyle/>
          <a:p>
            <a:r>
              <a:rPr lang="en-US" dirty="0"/>
              <a:t>Targets of </a:t>
            </a:r>
            <a:r>
              <a:rPr lang="en-US" dirty="0" err="1"/>
              <a:t>pentests</a:t>
            </a:r>
            <a:r>
              <a:rPr lang="en-US" dirty="0"/>
              <a:t> (2)</a:t>
            </a:r>
          </a:p>
        </p:txBody>
      </p:sp>
      <p:sp>
        <p:nvSpPr>
          <p:cNvPr id="3" name="Text Placeholder 2">
            <a:extLst>
              <a:ext uri="{FF2B5EF4-FFF2-40B4-BE49-F238E27FC236}">
                <a16:creationId xmlns:a16="http://schemas.microsoft.com/office/drawing/2014/main" id="{6141153D-6CDA-4121-81FF-5D51DC75DEBD}"/>
              </a:ext>
            </a:extLst>
          </p:cNvPr>
          <p:cNvSpPr>
            <a:spLocks noGrp="1"/>
          </p:cNvSpPr>
          <p:nvPr>
            <p:ph type="body" sz="quarter" idx="11"/>
          </p:nvPr>
        </p:nvSpPr>
        <p:spPr/>
        <p:txBody>
          <a:bodyPr/>
          <a:lstStyle/>
          <a:p>
            <a:r>
              <a:rPr lang="en-US" dirty="0"/>
              <a:t>Physical Penetration Testing</a:t>
            </a:r>
          </a:p>
          <a:p>
            <a:pPr marL="285750" indent="-285750">
              <a:buFont typeface="Arial" panose="020B0604020202020204" pitchFamily="34" charset="0"/>
              <a:buChar char="•"/>
            </a:pPr>
            <a:r>
              <a:rPr lang="en-US" dirty="0"/>
              <a:t>Common part of full </a:t>
            </a:r>
            <a:r>
              <a:rPr lang="en-US" dirty="0" err="1"/>
              <a:t>pentest</a:t>
            </a:r>
            <a:r>
              <a:rPr lang="en-US" dirty="0"/>
              <a:t> (drafting, bypassing alarms, getting into wiring closet)</a:t>
            </a:r>
          </a:p>
          <a:p>
            <a:r>
              <a:rPr lang="en-US" dirty="0"/>
              <a:t>Social Engineering Testing</a:t>
            </a:r>
          </a:p>
          <a:p>
            <a:pPr marL="285750" indent="-285750">
              <a:buFont typeface="Arial" panose="020B0604020202020204" pitchFamily="34" charset="0"/>
              <a:buChar char="•"/>
            </a:pPr>
            <a:r>
              <a:rPr lang="en-US" dirty="0"/>
              <a:t>Almost always succeed.</a:t>
            </a:r>
          </a:p>
          <a:p>
            <a:pPr marL="285750" indent="-285750">
              <a:buFont typeface="Arial" panose="020B0604020202020204" pitchFamily="34" charset="0"/>
              <a:buChar char="•"/>
            </a:pPr>
            <a:r>
              <a:rPr lang="en-US" dirty="0"/>
              <a:t>Phishing emails, impersonating employees over phone/chat./social media or in person</a:t>
            </a:r>
          </a:p>
          <a:p>
            <a:r>
              <a:rPr lang="en-US" dirty="0"/>
              <a:t>Hardware Testing</a:t>
            </a:r>
          </a:p>
          <a:p>
            <a:pPr marL="285750" indent="-285750">
              <a:buFont typeface="Arial" panose="020B0604020202020204" pitchFamily="34" charset="0"/>
              <a:buChar char="•"/>
            </a:pPr>
            <a:r>
              <a:rPr lang="en-US" dirty="0"/>
              <a:t>Usually when IoT or Embedded systems are important to the mission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4578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54AC-B7ED-4515-AABB-82E6191672E0}"/>
              </a:ext>
            </a:extLst>
          </p:cNvPr>
          <p:cNvSpPr>
            <a:spLocks noGrp="1"/>
          </p:cNvSpPr>
          <p:nvPr>
            <p:ph type="title"/>
          </p:nvPr>
        </p:nvSpPr>
        <p:spPr/>
        <p:txBody>
          <a:bodyPr/>
          <a:lstStyle/>
          <a:p>
            <a:r>
              <a:rPr lang="en-US" dirty="0"/>
              <a:t>Bug bounties</a:t>
            </a:r>
          </a:p>
        </p:txBody>
      </p:sp>
      <p:sp>
        <p:nvSpPr>
          <p:cNvPr id="3" name="Text Placeholder 2">
            <a:extLst>
              <a:ext uri="{FF2B5EF4-FFF2-40B4-BE49-F238E27FC236}">
                <a16:creationId xmlns:a16="http://schemas.microsoft.com/office/drawing/2014/main" id="{15FBEA8D-E28E-42A5-BF91-FB126ECC62D6}"/>
              </a:ext>
            </a:extLst>
          </p:cNvPr>
          <p:cNvSpPr>
            <a:spLocks noGrp="1"/>
          </p:cNvSpPr>
          <p:nvPr>
            <p:ph type="body" sz="quarter" idx="11"/>
          </p:nvPr>
        </p:nvSpPr>
        <p:spPr/>
        <p:txBody>
          <a:bodyPr/>
          <a:lstStyle/>
          <a:p>
            <a:r>
              <a:rPr lang="en-US" dirty="0"/>
              <a:t>Companies will pay for people to try to break into their systems</a:t>
            </a:r>
          </a:p>
          <a:p>
            <a:pPr marL="285750" indent="-285750">
              <a:buFont typeface="Arial" panose="020B0604020202020204" pitchFamily="34" charset="0"/>
              <a:buChar char="•"/>
            </a:pPr>
            <a:r>
              <a:rPr lang="en-US" dirty="0"/>
              <a:t>Directly from companies</a:t>
            </a:r>
          </a:p>
          <a:p>
            <a:pPr marL="285750" indent="-285750">
              <a:buFont typeface="Arial" panose="020B0604020202020204" pitchFamily="34" charset="0"/>
              <a:buChar char="•"/>
            </a:pPr>
            <a:r>
              <a:rPr lang="en-US" dirty="0"/>
              <a:t>Organized groups:</a:t>
            </a:r>
          </a:p>
          <a:p>
            <a:pPr marL="662940" lvl="1" indent="-285750">
              <a:buFont typeface="Arial" panose="020B0604020202020204" pitchFamily="34" charset="0"/>
              <a:buChar char="•"/>
            </a:pPr>
            <a:r>
              <a:rPr lang="en-US" dirty="0"/>
              <a:t>Hackerone.com</a:t>
            </a:r>
          </a:p>
          <a:p>
            <a:pPr marL="662940" lvl="1" indent="-285750">
              <a:buFont typeface="Arial" panose="020B0604020202020204" pitchFamily="34" charset="0"/>
              <a:buChar char="•"/>
            </a:pPr>
            <a:r>
              <a:rPr lang="en-US" dirty="0"/>
              <a:t>Bugcrowd.com</a:t>
            </a:r>
          </a:p>
          <a:p>
            <a:pPr marL="662940" lvl="1" indent="-285750">
              <a:buFont typeface="Arial" panose="020B0604020202020204" pitchFamily="34" charset="0"/>
              <a:buChar char="•"/>
            </a:pPr>
            <a:r>
              <a:rPr lang="en-US" dirty="0"/>
              <a:t>Synack.com</a:t>
            </a:r>
          </a:p>
        </p:txBody>
      </p:sp>
    </p:spTree>
    <p:extLst>
      <p:ext uri="{BB962C8B-B14F-4D97-AF65-F5344CB8AC3E}">
        <p14:creationId xmlns:p14="http://schemas.microsoft.com/office/powerpoint/2010/main" val="389788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41A0-23AE-4E46-8407-87CB8878F1D6}"/>
              </a:ext>
            </a:extLst>
          </p:cNvPr>
          <p:cNvSpPr>
            <a:spLocks noGrp="1"/>
          </p:cNvSpPr>
          <p:nvPr>
            <p:ph type="title"/>
          </p:nvPr>
        </p:nvSpPr>
        <p:spPr/>
        <p:txBody>
          <a:bodyPr/>
          <a:lstStyle/>
          <a:p>
            <a:r>
              <a:rPr lang="en-US" dirty="0" err="1"/>
              <a:t>Pentesting</a:t>
            </a:r>
            <a:r>
              <a:rPr lang="en-US" dirty="0"/>
              <a:t> challenges</a:t>
            </a:r>
          </a:p>
        </p:txBody>
      </p:sp>
      <p:sp>
        <p:nvSpPr>
          <p:cNvPr id="3" name="Text Placeholder 2">
            <a:extLst>
              <a:ext uri="{FF2B5EF4-FFF2-40B4-BE49-F238E27FC236}">
                <a16:creationId xmlns:a16="http://schemas.microsoft.com/office/drawing/2014/main" id="{245A0557-702B-485B-BEEE-DDDFFE47B803}"/>
              </a:ext>
            </a:extLst>
          </p:cNvPr>
          <p:cNvSpPr>
            <a:spLocks noGrp="1"/>
          </p:cNvSpPr>
          <p:nvPr>
            <p:ph type="body" sz="quarter" idx="11"/>
          </p:nvPr>
        </p:nvSpPr>
        <p:spPr/>
        <p:txBody>
          <a:bodyPr/>
          <a:lstStyle/>
          <a:p>
            <a:r>
              <a:rPr lang="en-US" dirty="0"/>
              <a:t>The cloud</a:t>
            </a:r>
          </a:p>
          <a:p>
            <a:pPr marL="285750" indent="-285750">
              <a:buFont typeface="Arial" panose="020B0604020202020204" pitchFamily="34" charset="0"/>
              <a:buChar char="•"/>
            </a:pPr>
            <a:r>
              <a:rPr lang="en-US" dirty="0"/>
              <a:t>May not be allowed to fully test (cloud providers don’t like it)</a:t>
            </a:r>
          </a:p>
          <a:p>
            <a:pPr marL="285750" indent="-285750">
              <a:buFont typeface="Arial" panose="020B0604020202020204" pitchFamily="34" charset="0"/>
              <a:buChar char="•"/>
            </a:pPr>
            <a:r>
              <a:rPr lang="en-US" dirty="0"/>
              <a:t>Targets dynamically come and go</a:t>
            </a:r>
          </a:p>
          <a:p>
            <a:r>
              <a:rPr lang="en-US" dirty="0"/>
              <a:t>Finding Skilled Testers</a:t>
            </a:r>
          </a:p>
          <a:p>
            <a:pPr marL="285750" indent="-285750">
              <a:buFont typeface="Arial" panose="020B0604020202020204" pitchFamily="34" charset="0"/>
              <a:buChar char="•"/>
            </a:pPr>
            <a:r>
              <a:rPr lang="en-US" dirty="0"/>
              <a:t>Good </a:t>
            </a:r>
            <a:r>
              <a:rPr lang="en-US" dirty="0" err="1"/>
              <a:t>Pentesters</a:t>
            </a:r>
            <a:r>
              <a:rPr lang="en-US" dirty="0"/>
              <a:t> are rare to find</a:t>
            </a:r>
          </a:p>
          <a:p>
            <a:pPr marL="285750" indent="-285750">
              <a:buFont typeface="Arial" panose="020B0604020202020204" pitchFamily="34" charset="0"/>
              <a:buChar char="•"/>
            </a:pPr>
            <a:r>
              <a:rPr lang="en-US" dirty="0"/>
              <a:t>If you get a good report, does that mean your system is good, or the </a:t>
            </a:r>
            <a:r>
              <a:rPr lang="en-US" dirty="0" err="1"/>
              <a:t>pentesters</a:t>
            </a:r>
            <a:r>
              <a:rPr lang="en-US" dirty="0"/>
              <a:t> are not good.</a:t>
            </a:r>
          </a:p>
        </p:txBody>
      </p:sp>
    </p:spTree>
    <p:extLst>
      <p:ext uri="{BB962C8B-B14F-4D97-AF65-F5344CB8AC3E}">
        <p14:creationId xmlns:p14="http://schemas.microsoft.com/office/powerpoint/2010/main" val="94722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F11A-E6A8-482D-B478-E8C5E16EB98C}"/>
              </a:ext>
            </a:extLst>
          </p:cNvPr>
          <p:cNvSpPr>
            <a:spLocks noGrp="1"/>
          </p:cNvSpPr>
          <p:nvPr>
            <p:ph type="title"/>
          </p:nvPr>
        </p:nvSpPr>
        <p:spPr/>
        <p:txBody>
          <a:bodyPr/>
          <a:lstStyle/>
          <a:p>
            <a:r>
              <a:rPr lang="en-US" dirty="0"/>
              <a:t>How and what to assess</a:t>
            </a:r>
          </a:p>
        </p:txBody>
      </p:sp>
      <p:sp>
        <p:nvSpPr>
          <p:cNvPr id="3" name="Text Placeholder 2">
            <a:extLst>
              <a:ext uri="{FF2B5EF4-FFF2-40B4-BE49-F238E27FC236}">
                <a16:creationId xmlns:a16="http://schemas.microsoft.com/office/drawing/2014/main" id="{99847810-0D35-4463-A5D6-450ADA312DA7}"/>
              </a:ext>
            </a:extLst>
          </p:cNvPr>
          <p:cNvSpPr>
            <a:spLocks noGrp="1"/>
          </p:cNvSpPr>
          <p:nvPr>
            <p:ph type="body" sz="quarter" idx="11"/>
          </p:nvPr>
        </p:nvSpPr>
        <p:spPr/>
        <p:txBody>
          <a:bodyPr/>
          <a:lstStyle/>
          <a:p>
            <a:pPr>
              <a:spcAft>
                <a:spcPts val="600"/>
              </a:spcAft>
            </a:pPr>
            <a:r>
              <a:rPr lang="en-US" dirty="0"/>
              <a:t>Recall from discussion of compliance and regulations, we need to assess security of our systems. What does this mean and how do we do it?</a:t>
            </a:r>
          </a:p>
          <a:p>
            <a:pPr marL="285750" indent="-285750">
              <a:spcAft>
                <a:spcPts val="600"/>
              </a:spcAft>
              <a:buFontTx/>
              <a:buChar char="-"/>
            </a:pPr>
            <a:r>
              <a:rPr lang="en-US" dirty="0"/>
              <a:t>Vulnerability Assessments</a:t>
            </a:r>
          </a:p>
          <a:p>
            <a:pPr marL="662940" lvl="1" indent="-285750">
              <a:spcAft>
                <a:spcPts val="600"/>
              </a:spcAft>
              <a:buFontTx/>
              <a:buChar char="-"/>
            </a:pPr>
            <a:r>
              <a:rPr lang="en-US" dirty="0"/>
              <a:t>Generally assumed to be a review of known vulnerabilities</a:t>
            </a:r>
          </a:p>
          <a:p>
            <a:pPr marL="662940" lvl="1" indent="-285750">
              <a:spcAft>
                <a:spcPts val="600"/>
              </a:spcAft>
              <a:buFontTx/>
              <a:buChar char="-"/>
            </a:pPr>
            <a:r>
              <a:rPr lang="en-US" dirty="0"/>
              <a:t>Can include “classes” of vulnerabilities</a:t>
            </a:r>
          </a:p>
          <a:p>
            <a:pPr marL="285750" indent="-285750">
              <a:spcAft>
                <a:spcPts val="600"/>
              </a:spcAft>
              <a:buFontTx/>
              <a:buChar char="-"/>
            </a:pPr>
            <a:r>
              <a:rPr lang="en-US" dirty="0"/>
              <a:t>Penetration Testing</a:t>
            </a:r>
          </a:p>
          <a:p>
            <a:pPr marL="662940" lvl="1" indent="-285750">
              <a:spcAft>
                <a:spcPts val="600"/>
              </a:spcAft>
              <a:buFontTx/>
              <a:buChar char="-"/>
            </a:pPr>
            <a:r>
              <a:rPr lang="en-US" dirty="0"/>
              <a:t>Generally assumed to look for gaps in security, even unknown vulnerabilities</a:t>
            </a:r>
          </a:p>
          <a:p>
            <a:pPr marL="662940" lvl="1" indent="-285750">
              <a:spcAft>
                <a:spcPts val="600"/>
              </a:spcAft>
              <a:buFontTx/>
              <a:buChar char="-"/>
            </a:pPr>
            <a:r>
              <a:rPr lang="en-US" dirty="0"/>
              <a:t>Addresses the Human Factor, and Physical Security</a:t>
            </a:r>
          </a:p>
          <a:p>
            <a:pPr marL="285750" indent="-285750">
              <a:spcAft>
                <a:spcPts val="600"/>
              </a:spcAft>
              <a:buFontTx/>
              <a:buChar char="-"/>
            </a:pPr>
            <a:r>
              <a:rPr lang="en-US" dirty="0"/>
              <a:t>Understanding and Using the Results</a:t>
            </a:r>
          </a:p>
          <a:p>
            <a:pPr marL="662940" lvl="1" indent="-285750">
              <a:spcAft>
                <a:spcPts val="600"/>
              </a:spcAft>
              <a:buFontTx/>
              <a:buChar char="-"/>
            </a:pPr>
            <a:r>
              <a:rPr lang="en-US" dirty="0"/>
              <a:t>Avoid Analysis Paralysis</a:t>
            </a:r>
          </a:p>
          <a:p>
            <a:pPr>
              <a:spcAft>
                <a:spcPts val="600"/>
              </a:spcAft>
            </a:pPr>
            <a:endParaRPr lang="en-US" dirty="0"/>
          </a:p>
        </p:txBody>
      </p:sp>
    </p:spTree>
    <p:extLst>
      <p:ext uri="{BB962C8B-B14F-4D97-AF65-F5344CB8AC3E}">
        <p14:creationId xmlns:p14="http://schemas.microsoft.com/office/powerpoint/2010/main" val="41873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6497-8C18-4C77-B8C6-2FDCE2EBD0EE}"/>
              </a:ext>
            </a:extLst>
          </p:cNvPr>
          <p:cNvSpPr>
            <a:spLocks noGrp="1"/>
          </p:cNvSpPr>
          <p:nvPr>
            <p:ph type="title"/>
          </p:nvPr>
        </p:nvSpPr>
        <p:spPr/>
        <p:txBody>
          <a:bodyPr/>
          <a:lstStyle/>
          <a:p>
            <a:r>
              <a:rPr lang="en-US" dirty="0"/>
              <a:t>Understanding Results</a:t>
            </a:r>
          </a:p>
        </p:txBody>
      </p:sp>
      <p:sp>
        <p:nvSpPr>
          <p:cNvPr id="3" name="Text Placeholder 2">
            <a:extLst>
              <a:ext uri="{FF2B5EF4-FFF2-40B4-BE49-F238E27FC236}">
                <a16:creationId xmlns:a16="http://schemas.microsoft.com/office/drawing/2014/main" id="{21757DE0-94B9-42A7-B946-B13030069AA1}"/>
              </a:ext>
            </a:extLst>
          </p:cNvPr>
          <p:cNvSpPr>
            <a:spLocks noGrp="1"/>
          </p:cNvSpPr>
          <p:nvPr>
            <p:ph type="body" sz="quarter" idx="11"/>
          </p:nvPr>
        </p:nvSpPr>
        <p:spPr/>
        <p:txBody>
          <a:bodyPr/>
          <a:lstStyle/>
          <a:p>
            <a:r>
              <a:rPr lang="en-US" dirty="0"/>
              <a:t>Realistic Testing:</a:t>
            </a:r>
          </a:p>
          <a:p>
            <a:pPr marL="285750" indent="-285750">
              <a:buFont typeface="Arial" panose="020B0604020202020204" pitchFamily="34" charset="0"/>
              <a:buChar char="•"/>
            </a:pPr>
            <a:r>
              <a:rPr lang="en-US" dirty="0"/>
              <a:t>Accurate results require realistic testing</a:t>
            </a:r>
          </a:p>
          <a:p>
            <a:r>
              <a:rPr lang="en-US" dirty="0"/>
              <a:t>Rules of Engagement</a:t>
            </a:r>
          </a:p>
          <a:p>
            <a:pPr marL="285750" indent="-285750">
              <a:buFont typeface="Arial" panose="020B0604020202020204" pitchFamily="34" charset="0"/>
              <a:buChar char="•"/>
            </a:pPr>
            <a:r>
              <a:rPr lang="en-US" dirty="0"/>
              <a:t>Can not be so restrictive that it can not be realistic</a:t>
            </a:r>
          </a:p>
          <a:p>
            <a:r>
              <a:rPr lang="en-US" dirty="0"/>
              <a:t>Scoping</a:t>
            </a:r>
          </a:p>
          <a:p>
            <a:pPr marL="285750" indent="-285750">
              <a:buFont typeface="Arial" panose="020B0604020202020204" pitchFamily="34" charset="0"/>
              <a:buChar char="•"/>
            </a:pPr>
            <a:r>
              <a:rPr lang="en-US" dirty="0"/>
              <a:t>Same thing – if you ignore important parts of the system, you may still be vulnerable</a:t>
            </a:r>
          </a:p>
          <a:p>
            <a:r>
              <a:rPr lang="en-US" dirty="0"/>
              <a:t>Testing Environment</a:t>
            </a:r>
          </a:p>
          <a:p>
            <a:pPr marL="285750" indent="-285750">
              <a:buFont typeface="Arial" panose="020B0604020202020204" pitchFamily="34" charset="0"/>
              <a:buChar char="•"/>
            </a:pPr>
            <a:r>
              <a:rPr lang="en-US" dirty="0"/>
              <a:t>Make sure test environment matches production environment</a:t>
            </a:r>
          </a:p>
        </p:txBody>
      </p:sp>
    </p:spTree>
    <p:extLst>
      <p:ext uri="{BB962C8B-B14F-4D97-AF65-F5344CB8AC3E}">
        <p14:creationId xmlns:p14="http://schemas.microsoft.com/office/powerpoint/2010/main" val="327418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219-B7AA-41CB-8E71-153F7C9BEF82}"/>
              </a:ext>
            </a:extLst>
          </p:cNvPr>
          <p:cNvSpPr>
            <a:spLocks noGrp="1"/>
          </p:cNvSpPr>
          <p:nvPr>
            <p:ph type="title"/>
          </p:nvPr>
        </p:nvSpPr>
        <p:spPr/>
        <p:txBody>
          <a:bodyPr/>
          <a:lstStyle/>
          <a:p>
            <a:r>
              <a:rPr lang="en-US" dirty="0"/>
              <a:t>Own Security</a:t>
            </a:r>
            <a:br>
              <a:rPr lang="en-US" dirty="0"/>
            </a:br>
            <a:endParaRPr lang="en-US" dirty="0"/>
          </a:p>
        </p:txBody>
      </p:sp>
      <p:sp>
        <p:nvSpPr>
          <p:cNvPr id="3" name="Text Placeholder 2">
            <a:extLst>
              <a:ext uri="{FF2B5EF4-FFF2-40B4-BE49-F238E27FC236}">
                <a16:creationId xmlns:a16="http://schemas.microsoft.com/office/drawing/2014/main" id="{E9D5898F-A832-4DF9-8EA7-C74FA20CD2DA}"/>
              </a:ext>
            </a:extLst>
          </p:cNvPr>
          <p:cNvSpPr>
            <a:spLocks noGrp="1"/>
          </p:cNvSpPr>
          <p:nvPr>
            <p:ph type="body" sz="quarter" idx="11"/>
          </p:nvPr>
        </p:nvSpPr>
        <p:spPr/>
        <p:txBody>
          <a:bodyPr/>
          <a:lstStyle/>
          <a:p>
            <a:r>
              <a:rPr lang="en-US" dirty="0"/>
              <a:t>Can you detect your own attacks?</a:t>
            </a:r>
          </a:p>
          <a:p>
            <a:pPr marL="285750" indent="-285750">
              <a:buFont typeface="Arial" panose="020B0604020202020204" pitchFamily="34" charset="0"/>
              <a:buChar char="•"/>
            </a:pPr>
            <a:r>
              <a:rPr lang="en-US" dirty="0"/>
              <a:t>Monitor system when the </a:t>
            </a:r>
            <a:r>
              <a:rPr lang="en-US" i="1" dirty="0"/>
              <a:t>red-team</a:t>
            </a:r>
            <a:r>
              <a:rPr lang="en-US" dirty="0"/>
              <a:t> (</a:t>
            </a:r>
            <a:r>
              <a:rPr lang="en-US" dirty="0" err="1"/>
              <a:t>pentesting</a:t>
            </a:r>
            <a:r>
              <a:rPr lang="en-US" dirty="0"/>
              <a:t>) engages. Do nothing special, and then do post engagement analysis</a:t>
            </a:r>
          </a:p>
          <a:p>
            <a:pPr marL="285750" indent="-285750">
              <a:buFont typeface="Arial" panose="020B0604020202020204" pitchFamily="34" charset="0"/>
              <a:buChar char="•"/>
            </a:pPr>
            <a:r>
              <a:rPr lang="en-US" i="1" dirty="0"/>
              <a:t>Blue team </a:t>
            </a:r>
            <a:r>
              <a:rPr lang="en-US" dirty="0"/>
              <a:t>– This is your normal IT/security team. They should not try to actively block </a:t>
            </a:r>
            <a:r>
              <a:rPr lang="en-US" i="1" dirty="0"/>
              <a:t>red-team </a:t>
            </a:r>
            <a:endParaRPr lang="en-US" dirty="0"/>
          </a:p>
          <a:p>
            <a:pPr marL="285750" indent="-285750">
              <a:buFont typeface="Arial" panose="020B0604020202020204" pitchFamily="34" charset="0"/>
              <a:buChar char="•"/>
            </a:pPr>
            <a:r>
              <a:rPr lang="en-US" i="1" dirty="0"/>
              <a:t>Purple team – </a:t>
            </a:r>
            <a:r>
              <a:rPr lang="en-US" dirty="0"/>
              <a:t>This is a bridge between the two teams especially if red team needs help from blue team, or blue team knows detected attacks are part of test and not real attacks.</a:t>
            </a:r>
          </a:p>
          <a:p>
            <a:r>
              <a:rPr lang="en-US" dirty="0"/>
              <a:t>Instrumenting and Alerting</a:t>
            </a:r>
          </a:p>
          <a:p>
            <a:pPr marL="285750" indent="-285750">
              <a:buFont typeface="Arial" panose="020B0604020202020204" pitchFamily="34" charset="0"/>
              <a:buChar char="•"/>
            </a:pPr>
            <a:endParaRPr lang="en-US" i="1" dirty="0"/>
          </a:p>
        </p:txBody>
      </p:sp>
    </p:spTree>
    <p:extLst>
      <p:ext uri="{BB962C8B-B14F-4D97-AF65-F5344CB8AC3E}">
        <p14:creationId xmlns:p14="http://schemas.microsoft.com/office/powerpoint/2010/main" val="262890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extLst>
      <p:ext uri="{BB962C8B-B14F-4D97-AF65-F5344CB8AC3E}">
        <p14:creationId xmlns:p14="http://schemas.microsoft.com/office/powerpoint/2010/main" val="392882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FC76-16B8-49C6-B2A6-E71CAE9D15A2}"/>
              </a:ext>
            </a:extLst>
          </p:cNvPr>
          <p:cNvSpPr>
            <a:spLocks noGrp="1"/>
          </p:cNvSpPr>
          <p:nvPr>
            <p:ph type="title"/>
          </p:nvPr>
        </p:nvSpPr>
        <p:spPr/>
        <p:txBody>
          <a:bodyPr/>
          <a:lstStyle/>
          <a:p>
            <a:r>
              <a:rPr lang="en-US" dirty="0"/>
              <a:t>Vulnerability assessment</a:t>
            </a:r>
          </a:p>
        </p:txBody>
      </p:sp>
      <p:sp>
        <p:nvSpPr>
          <p:cNvPr id="3" name="Text Placeholder 2">
            <a:extLst>
              <a:ext uri="{FF2B5EF4-FFF2-40B4-BE49-F238E27FC236}">
                <a16:creationId xmlns:a16="http://schemas.microsoft.com/office/drawing/2014/main" id="{B740D775-82D4-4C7A-9B42-860DFD445913}"/>
              </a:ext>
            </a:extLst>
          </p:cNvPr>
          <p:cNvSpPr>
            <a:spLocks noGrp="1"/>
          </p:cNvSpPr>
          <p:nvPr>
            <p:ph type="body" sz="quarter" idx="11"/>
          </p:nvPr>
        </p:nvSpPr>
        <p:spPr/>
        <p:txBody>
          <a:bodyPr/>
          <a:lstStyle/>
          <a:p>
            <a:r>
              <a:rPr lang="en-US" dirty="0"/>
              <a:t>Takes several steps. </a:t>
            </a:r>
          </a:p>
          <a:p>
            <a:r>
              <a:rPr lang="en-US" b="1" dirty="0"/>
              <a:t>Mapping and Discovery</a:t>
            </a:r>
          </a:p>
          <a:p>
            <a:pPr marL="285750" indent="-285750">
              <a:buFont typeface="Arial" panose="020B0604020202020204" pitchFamily="34" charset="0"/>
              <a:buChar char="•"/>
            </a:pPr>
            <a:r>
              <a:rPr lang="en-US" dirty="0"/>
              <a:t> To be able to scan for vulnerabilities in your system, you need to know your system.</a:t>
            </a:r>
          </a:p>
          <a:p>
            <a:pPr marL="285750" indent="-285750">
              <a:buFont typeface="Arial" panose="020B0604020202020204" pitchFamily="34" charset="0"/>
              <a:buChar char="•"/>
            </a:pPr>
            <a:r>
              <a:rPr lang="en-US" dirty="0"/>
              <a:t>(True story: During a visit to NASA JPL in southern California, found they had a contract with a southern California utility company. The utility needed help “mapping and discovering” their power grid and all components of it.)</a:t>
            </a:r>
          </a:p>
          <a:p>
            <a:pPr marL="285750" indent="-285750">
              <a:buFont typeface="Arial" panose="020B0604020202020204" pitchFamily="34" charset="0"/>
              <a:buChar char="•"/>
            </a:pPr>
            <a:r>
              <a:rPr lang="en-US" dirty="0"/>
              <a:t>This is actually a common problem in large organizations</a:t>
            </a:r>
          </a:p>
        </p:txBody>
      </p:sp>
    </p:spTree>
    <p:extLst>
      <p:ext uri="{BB962C8B-B14F-4D97-AF65-F5344CB8AC3E}">
        <p14:creationId xmlns:p14="http://schemas.microsoft.com/office/powerpoint/2010/main" val="379990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7E74-3111-47EF-A40D-30744B72ED87}"/>
              </a:ext>
            </a:extLst>
          </p:cNvPr>
          <p:cNvSpPr>
            <a:spLocks noGrp="1"/>
          </p:cNvSpPr>
          <p:nvPr>
            <p:ph type="title"/>
          </p:nvPr>
        </p:nvSpPr>
        <p:spPr/>
        <p:txBody>
          <a:bodyPr/>
          <a:lstStyle/>
          <a:p>
            <a:r>
              <a:rPr lang="en-US" dirty="0"/>
              <a:t>mapping</a:t>
            </a:r>
          </a:p>
        </p:txBody>
      </p:sp>
      <p:sp>
        <p:nvSpPr>
          <p:cNvPr id="3" name="Text Placeholder 2">
            <a:extLst>
              <a:ext uri="{FF2B5EF4-FFF2-40B4-BE49-F238E27FC236}">
                <a16:creationId xmlns:a16="http://schemas.microsoft.com/office/drawing/2014/main" id="{DC65F7EC-1BCA-4F06-97B2-FE3CB4F84B62}"/>
              </a:ext>
            </a:extLst>
          </p:cNvPr>
          <p:cNvSpPr>
            <a:spLocks noGrp="1"/>
          </p:cNvSpPr>
          <p:nvPr>
            <p:ph type="body" sz="quarter" idx="11"/>
          </p:nvPr>
        </p:nvSpPr>
        <p:spPr/>
        <p:txBody>
          <a:bodyPr/>
          <a:lstStyle/>
          <a:p>
            <a:r>
              <a:rPr lang="en-US" dirty="0"/>
              <a:t>Mapping the environment means creating a diagram/database of all devices on your network. </a:t>
            </a:r>
          </a:p>
          <a:p>
            <a:pPr marL="285750" indent="-285750">
              <a:buFont typeface="Arial" panose="020B0604020202020204" pitchFamily="34" charset="0"/>
              <a:buChar char="•"/>
            </a:pPr>
            <a:r>
              <a:rPr lang="en-US" dirty="0"/>
              <a:t>You can use tool such as </a:t>
            </a:r>
            <a:r>
              <a:rPr lang="en-US" dirty="0" err="1"/>
              <a:t>nmap</a:t>
            </a:r>
            <a:r>
              <a:rPr lang="en-US" dirty="0"/>
              <a:t> to help discover devices.</a:t>
            </a:r>
          </a:p>
          <a:p>
            <a:pPr marL="285750" indent="-285750">
              <a:buFont typeface="Arial" panose="020B0604020202020204" pitchFamily="34" charset="0"/>
              <a:buChar char="•"/>
            </a:pPr>
            <a:r>
              <a:rPr lang="en-US" dirty="0"/>
              <a:t>There are many tools to keep track of devices and to show them in a network diagram.</a:t>
            </a:r>
          </a:p>
          <a:p>
            <a:pPr marL="285750" indent="-285750">
              <a:buFont typeface="Arial" panose="020B0604020202020204" pitchFamily="34" charset="0"/>
              <a:buChar char="•"/>
            </a:pPr>
            <a:r>
              <a:rPr lang="en-US" dirty="0"/>
              <a:t>For critical infrastructure/cyber physical systems, this should be easier. Devices are not added often. Network is well regulated.</a:t>
            </a:r>
          </a:p>
          <a:p>
            <a:pPr marL="285750" indent="-285750">
              <a:buFont typeface="Arial" panose="020B0604020202020204" pitchFamily="34" charset="0"/>
              <a:buChar char="•"/>
            </a:pPr>
            <a:r>
              <a:rPr lang="en-US" dirty="0"/>
              <a:t>Conversely, for corporate network, with mobile devices, the map is ever changing.</a:t>
            </a:r>
          </a:p>
        </p:txBody>
      </p:sp>
    </p:spTree>
    <p:extLst>
      <p:ext uri="{BB962C8B-B14F-4D97-AF65-F5344CB8AC3E}">
        <p14:creationId xmlns:p14="http://schemas.microsoft.com/office/powerpoint/2010/main" val="37991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051B-A201-4F61-A23C-D54C6080E73F}"/>
              </a:ext>
            </a:extLst>
          </p:cNvPr>
          <p:cNvSpPr>
            <a:spLocks noGrp="1"/>
          </p:cNvSpPr>
          <p:nvPr>
            <p:ph type="title"/>
          </p:nvPr>
        </p:nvSpPr>
        <p:spPr/>
        <p:txBody>
          <a:bodyPr/>
          <a:lstStyle/>
          <a:p>
            <a:endParaRPr lang="en-US"/>
          </a:p>
        </p:txBody>
      </p:sp>
      <p:pic>
        <p:nvPicPr>
          <p:cNvPr id="1028" name="Picture 4" descr="Design and support your company network complex network by Vik_ruhil |  Fiverr">
            <a:extLst>
              <a:ext uri="{FF2B5EF4-FFF2-40B4-BE49-F238E27FC236}">
                <a16:creationId xmlns:a16="http://schemas.microsoft.com/office/drawing/2014/main" id="{A039481E-B41F-44FE-8BFD-FC15EE6BE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6" y="0"/>
            <a:ext cx="5955740" cy="502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58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isco Asa Packet Tracer | Peatix">
            <a:extLst>
              <a:ext uri="{FF2B5EF4-FFF2-40B4-BE49-F238E27FC236}">
                <a16:creationId xmlns:a16="http://schemas.microsoft.com/office/drawing/2014/main" id="{F01D771C-010B-4859-8AB3-7E3E47EE0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216" y="193638"/>
            <a:ext cx="6996248" cy="435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16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acket Tracer scenario The more information about technical support you can  consult with our CCIE expert and t… | Cisco networking training, Networking  basics, Ccna">
            <a:extLst>
              <a:ext uri="{FF2B5EF4-FFF2-40B4-BE49-F238E27FC236}">
                <a16:creationId xmlns:a16="http://schemas.microsoft.com/office/drawing/2014/main" id="{1E7ACE3C-6CF2-4BFB-A0C3-798C04862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0"/>
            <a:ext cx="62182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6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7D8A-8D53-4A1D-9391-C9F2465B1F7C}"/>
              </a:ext>
            </a:extLst>
          </p:cNvPr>
          <p:cNvSpPr>
            <a:spLocks noGrp="1"/>
          </p:cNvSpPr>
          <p:nvPr>
            <p:ph type="title"/>
          </p:nvPr>
        </p:nvSpPr>
        <p:spPr/>
        <p:txBody>
          <a:bodyPr/>
          <a:lstStyle/>
          <a:p>
            <a:r>
              <a:rPr lang="en-US" dirty="0"/>
              <a:t>discovery</a:t>
            </a:r>
          </a:p>
        </p:txBody>
      </p:sp>
      <p:sp>
        <p:nvSpPr>
          <p:cNvPr id="3" name="Text Placeholder 2">
            <a:extLst>
              <a:ext uri="{FF2B5EF4-FFF2-40B4-BE49-F238E27FC236}">
                <a16:creationId xmlns:a16="http://schemas.microsoft.com/office/drawing/2014/main" id="{717AED6A-BCBD-4436-8505-980796B9498D}"/>
              </a:ext>
            </a:extLst>
          </p:cNvPr>
          <p:cNvSpPr>
            <a:spLocks noGrp="1"/>
          </p:cNvSpPr>
          <p:nvPr>
            <p:ph type="body" sz="quarter" idx="11"/>
          </p:nvPr>
        </p:nvSpPr>
        <p:spPr/>
        <p:txBody>
          <a:bodyPr/>
          <a:lstStyle/>
          <a:p>
            <a:r>
              <a:rPr lang="en-US" dirty="0"/>
              <a:t>How do we find new devices/hosts on the network? </a:t>
            </a:r>
          </a:p>
          <a:p>
            <a:r>
              <a:rPr lang="en-US" dirty="0"/>
              <a:t>What are the characteristics of these devices that we need to know?</a:t>
            </a:r>
          </a:p>
          <a:p>
            <a:r>
              <a:rPr lang="en-US" dirty="0"/>
              <a:t>What could go wrong? (What makes this difficult?)</a:t>
            </a:r>
          </a:p>
          <a:p>
            <a:endParaRPr lang="en-US" dirty="0"/>
          </a:p>
          <a:p>
            <a:r>
              <a:rPr lang="en-US" dirty="0"/>
              <a:t>Breakout groups: Answer these questions:</a:t>
            </a:r>
          </a:p>
          <a:p>
            <a:endParaRPr lang="en-US" dirty="0"/>
          </a:p>
          <a:p>
            <a:endParaRPr lang="en-US" dirty="0"/>
          </a:p>
        </p:txBody>
      </p:sp>
    </p:spTree>
    <p:extLst>
      <p:ext uri="{BB962C8B-B14F-4D97-AF65-F5344CB8AC3E}">
        <p14:creationId xmlns:p14="http://schemas.microsoft.com/office/powerpoint/2010/main" val="3113129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3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4B46C-3CCA-487D-A9B7-2402D13DBD6E}">
  <ds:schemaRefs>
    <ds:schemaRef ds:uri="http://schemas.microsoft.com/sharepoint/v3/contenttype/forms"/>
  </ds:schemaRefs>
</ds:datastoreItem>
</file>

<file path=customXml/itemProps2.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1085</TotalTime>
  <Words>2115</Words>
  <Application>Microsoft Office PowerPoint</Application>
  <PresentationFormat>On-screen Show (16:9)</PresentationFormat>
  <Paragraphs>205</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Helvetica</vt:lpstr>
      <vt:lpstr>Rockwell</vt:lpstr>
      <vt:lpstr>Wingdings</vt:lpstr>
      <vt:lpstr>UI_ED_template_2015</vt:lpstr>
      <vt:lpstr>Title</vt:lpstr>
      <vt:lpstr>CYB 110 Cybersecurity and privacy module 14 – security assessment  Jim Alves-Foss and Jia Song</vt:lpstr>
      <vt:lpstr>Defense in Depth</vt:lpstr>
      <vt:lpstr>How and what to assess</vt:lpstr>
      <vt:lpstr>Vulnerability assessment</vt:lpstr>
      <vt:lpstr>mapping</vt:lpstr>
      <vt:lpstr>PowerPoint Presentation</vt:lpstr>
      <vt:lpstr>PowerPoint Presentation</vt:lpstr>
      <vt:lpstr>PowerPoint Presentation</vt:lpstr>
      <vt:lpstr>discovery</vt:lpstr>
      <vt:lpstr>Discovery (part 2)</vt:lpstr>
      <vt:lpstr>Discovery (part 3)</vt:lpstr>
      <vt:lpstr>DIscovery (part 4)</vt:lpstr>
      <vt:lpstr>scanning</vt:lpstr>
      <vt:lpstr>Scanning (2)</vt:lpstr>
      <vt:lpstr>Scanning (3)</vt:lpstr>
      <vt:lpstr>Penetration Testing</vt:lpstr>
      <vt:lpstr>Phases of pentesting</vt:lpstr>
      <vt:lpstr>Phases of pentesting (2)</vt:lpstr>
      <vt:lpstr>Phases of pentesting (3)</vt:lpstr>
      <vt:lpstr>Phases of pentesting (4)</vt:lpstr>
      <vt:lpstr>Phases of pentesting (5)</vt:lpstr>
      <vt:lpstr>Phases of pentesting (6)</vt:lpstr>
      <vt:lpstr>Phases of pentesting (7)</vt:lpstr>
      <vt:lpstr>Classifying PENTESTS</vt:lpstr>
      <vt:lpstr>ClassiFying pentests (2)</vt:lpstr>
      <vt:lpstr>Targets of pentests</vt:lpstr>
      <vt:lpstr>Targets of pentests (2)</vt:lpstr>
      <vt:lpstr>Bug bounties</vt:lpstr>
      <vt:lpstr>Pentesting challenges</vt:lpstr>
      <vt:lpstr>Understanding Results</vt:lpstr>
      <vt:lpstr>Own Security </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Alves-Foss, Jim (jimaf@uidaho.edu)</cp:lastModifiedBy>
  <cp:revision>11</cp:revision>
  <dcterms:created xsi:type="dcterms:W3CDTF">2019-10-29T15:40:59Z</dcterms:created>
  <dcterms:modified xsi:type="dcterms:W3CDTF">2021-06-03T23:15:11Z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