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7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hUYh61OsaQzr4zglzuebku8a4V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18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1" name="Google Shape;51;p34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5" name="Google Shape;55;p35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9" name="Google Shape;59;p36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3" name="Google Shape;63;p37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7" name="Google Shape;67;p38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1" name="Google Shape;71;p39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0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5" name="Google Shape;75;p40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1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9" name="Google Shape;79;p41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3" name="Google Shape;83;p42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2812"/>
              </a:lnSpc>
              <a:spcBef>
                <a:spcPts val="450"/>
              </a:spcBef>
              <a:spcAft>
                <a:spcPts val="0"/>
              </a:spcAft>
              <a:buSzPts val="1600"/>
              <a:buChar char="▪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" name="Google Shape;19;p26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"/>
          <p:cNvSpPr/>
          <p:nvPr/>
        </p:nvSpPr>
        <p:spPr>
          <a:xfrm>
            <a:off x="-31749" y="626619"/>
            <a:ext cx="214313" cy="31794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389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3"/>
          <p:cNvSpPr txBox="1"/>
          <p:nvPr>
            <p:ph idx="1" type="body"/>
          </p:nvPr>
        </p:nvSpPr>
        <p:spPr>
          <a:xfrm>
            <a:off x="914400" y="944563"/>
            <a:ext cx="7646051" cy="3281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825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43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4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4"/>
          <p:cNvSpPr txBox="1"/>
          <p:nvPr>
            <p:ph idx="1" type="body"/>
          </p:nvPr>
        </p:nvSpPr>
        <p:spPr>
          <a:xfrm>
            <a:off x="628650" y="1033397"/>
            <a:ext cx="7886700" cy="359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indent="-342900" lvl="1" marL="9144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14325" lvl="2" marL="1371600" algn="l">
              <a:lnSpc>
                <a:spcPct val="115555"/>
              </a:lnSpc>
              <a:spcBef>
                <a:spcPts val="900"/>
              </a:spcBef>
              <a:spcAft>
                <a:spcPts val="0"/>
              </a:spcAft>
              <a:buSzPts val="1350"/>
              <a:buChar char="▪"/>
              <a:defRPr sz="1350"/>
            </a:lvl3pPr>
            <a:lvl4pPr indent="-304800" lvl="3" marL="1828800" algn="l">
              <a:lnSpc>
                <a:spcPct val="123749"/>
              </a:lnSpc>
              <a:spcBef>
                <a:spcPts val="45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104999"/>
              </a:lnSpc>
              <a:spcBef>
                <a:spcPts val="45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4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5"/>
          <p:cNvSpPr txBox="1"/>
          <p:nvPr>
            <p:ph type="title"/>
          </p:nvPr>
        </p:nvSpPr>
        <p:spPr>
          <a:xfrm>
            <a:off x="628650" y="273845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864066" y="347174"/>
            <a:ext cx="7651284" cy="4010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200"/>
              <a:buFont typeface="Rockwell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1883" y="1150487"/>
            <a:ext cx="5200650" cy="907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864066" y="347174"/>
            <a:ext cx="7651284" cy="4010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200"/>
              <a:buFont typeface="Rockwell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1883" y="1150487"/>
            <a:ext cx="5200650" cy="907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" name="Google Shape;23;p27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" name="Google Shape;27;p28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" name="Google Shape;31;p29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" name="Google Shape;35;p30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" name="Google Shape;39;p31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3" name="Google Shape;43;p32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7" name="Google Shape;47;p33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22" Type="http://schemas.openxmlformats.org/officeDocument/2006/relationships/theme" Target="../theme/theme4.xml"/><Relationship Id="rId1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-nc-sa/4.0/" TargetMode="Externa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-nc-sa/4.0/" TargetMode="External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926673" y="3869273"/>
            <a:ext cx="3742256" cy="18711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/>
          <p:nvPr/>
        </p:nvSpPr>
        <p:spPr>
          <a:xfrm>
            <a:off x="0" y="0"/>
            <a:ext cx="9144000" cy="4385733"/>
          </a:xfrm>
          <a:prstGeom prst="rect">
            <a:avLst/>
          </a:prstGeom>
          <a:solidFill>
            <a:srgbClr val="2728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" name="Google Shape;1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7220" y="3824672"/>
            <a:ext cx="579961" cy="111289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9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UI_Seal_white.png" id="14" name="Google Shape;14;p19"/>
          <p:cNvPicPr preferRelativeResize="0"/>
          <p:nvPr/>
        </p:nvPicPr>
        <p:blipFill rotWithShape="1">
          <a:blip r:embed="rId3">
            <a:alphaModFix amt="6000"/>
          </a:blip>
          <a:srcRect b="5349" l="0" r="4445" t="9218"/>
          <a:stretch/>
        </p:blipFill>
        <p:spPr>
          <a:xfrm>
            <a:off x="4229100" y="-1"/>
            <a:ext cx="4914900" cy="4394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972000" y="928800"/>
            <a:ext cx="758845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A27E5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Clr>
                <a:srgbClr val="A27E5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lnSpc>
                <a:spcPct val="92812"/>
              </a:lnSpc>
              <a:spcBef>
                <a:spcPts val="450"/>
              </a:spcBef>
              <a:spcAft>
                <a:spcPts val="0"/>
              </a:spcAft>
              <a:buClr>
                <a:srgbClr val="A27E55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A27E5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1"/>
          <p:cNvSpPr/>
          <p:nvPr/>
        </p:nvSpPr>
        <p:spPr>
          <a:xfrm>
            <a:off x="0" y="4356881"/>
            <a:ext cx="9144000" cy="754063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97219" y="3824671"/>
            <a:ext cx="579961" cy="111289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  <a:defRPr b="0" i="0" sz="3600" u="none" cap="none" strike="noStrike">
                <a:solidFill>
                  <a:srgbClr val="A27E55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90" name="Google Shape;9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19266" y="4013390"/>
            <a:ext cx="2882086" cy="144104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1"/>
          <p:cNvSpPr txBox="1"/>
          <p:nvPr/>
        </p:nvSpPr>
        <p:spPr>
          <a:xfrm>
            <a:off x="926984" y="4503079"/>
            <a:ext cx="658116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©2021 by Dr.  Jim Alves-Foss and Dr. Jia Song. This document is licensed with 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Attribution-Non-Commercial-Share Alike 4.0 International License (CC BY-NC-SA 4.0)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4"/>
    <p:sldLayoutId id="2147483669" r:id="rId5"/>
    <p:sldLayoutId id="2147483670" r:id="rId6"/>
    <p:sldLayoutId id="2147483671" r:id="rId7"/>
    <p:sldLayoutId id="2147483672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972000" y="928800"/>
            <a:ext cx="758845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A27E5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Clr>
                <a:srgbClr val="A27E5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lnSpc>
                <a:spcPct val="92812"/>
              </a:lnSpc>
              <a:spcBef>
                <a:spcPts val="450"/>
              </a:spcBef>
              <a:spcAft>
                <a:spcPts val="0"/>
              </a:spcAft>
              <a:buClr>
                <a:srgbClr val="A27E55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A27E5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3"/>
          <p:cNvSpPr/>
          <p:nvPr/>
        </p:nvSpPr>
        <p:spPr>
          <a:xfrm>
            <a:off x="0" y="4356881"/>
            <a:ext cx="9144000" cy="754063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97219" y="3824671"/>
            <a:ext cx="579961" cy="111289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  <a:defRPr b="0" i="0" sz="3600" u="none" cap="none" strike="noStrike">
                <a:solidFill>
                  <a:srgbClr val="A27E55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19266" y="4013390"/>
            <a:ext cx="2882086" cy="144104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/>
        </p:nvSpPr>
        <p:spPr>
          <a:xfrm>
            <a:off x="926984" y="4503079"/>
            <a:ext cx="658116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©2021 by Dr.  Jim Alves-Foss and Dr. Jia Song. This document is licensed with 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Attribution-Non-Commercial-Share Alike 4.0 International License (CC BY-NC-SA 4.0)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/>
          <p:nvPr>
            <p:ph type="title"/>
          </p:nvPr>
        </p:nvSpPr>
        <p:spPr>
          <a:xfrm>
            <a:off x="605259" y="1711614"/>
            <a:ext cx="8053637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lang="en-US"/>
              <a:t>CYB 110</a:t>
            </a:r>
            <a:br>
              <a:rPr lang="en-US"/>
            </a:br>
            <a:r>
              <a:rPr lang="en-US"/>
              <a:t>CYBERSECURITY AND PRIVACY</a:t>
            </a:r>
            <a:br>
              <a:rPr lang="en-US"/>
            </a:br>
            <a:r>
              <a:rPr lang="en-US">
                <a:solidFill>
                  <a:srgbClr val="FFD966"/>
                </a:solidFill>
              </a:rPr>
              <a:t>MODULE 2 – IDENT. &amp; AUTHENTICATION</a:t>
            </a:r>
            <a:br>
              <a:rPr lang="en-US"/>
            </a:br>
            <a:br>
              <a:rPr lang="en-US"/>
            </a:br>
            <a:r>
              <a:rPr lang="en-US" sz="2000"/>
              <a:t>JIM ALVES-FOSS AND JIA SONG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PASSWORDS</a:t>
            </a:r>
            <a:endParaRPr/>
          </a:p>
        </p:txBody>
      </p:sp>
      <p:sp>
        <p:nvSpPr>
          <p:cNvPr id="180" name="Google Shape;180;p10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Storage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Standard practice is to store encrypted password on the server, usually using a 1-way function.</a:t>
            </a:r>
            <a:endParaRPr/>
          </a:p>
          <a:p>
            <a:pPr indent="-1714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714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81" name="Google Shape;181;p10"/>
          <p:cNvGrpSpPr/>
          <p:nvPr/>
        </p:nvGrpSpPr>
        <p:grpSpPr>
          <a:xfrm>
            <a:off x="1355464" y="1933026"/>
            <a:ext cx="6109024" cy="886149"/>
            <a:chOff x="1355464" y="1933026"/>
            <a:chExt cx="6109024" cy="886149"/>
          </a:xfrm>
        </p:grpSpPr>
        <p:sp>
          <p:nvSpPr>
            <p:cNvPr id="182" name="Google Shape;182;p10"/>
            <p:cNvSpPr/>
            <p:nvPr/>
          </p:nvSpPr>
          <p:spPr>
            <a:xfrm>
              <a:off x="3598433" y="1963271"/>
              <a:ext cx="973567" cy="494851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1-way function</a:t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355464" y="2076226"/>
              <a:ext cx="1538343" cy="220532"/>
            </a:xfrm>
            <a:prstGeom prst="rect">
              <a:avLst/>
            </a:prstGeom>
            <a:gradFill>
              <a:gsLst>
                <a:gs pos="0">
                  <a:srgbClr val="FF932B"/>
                </a:gs>
                <a:gs pos="100000">
                  <a:srgbClr val="FFB673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Original Password</a:t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6490921" y="2324324"/>
              <a:ext cx="973567" cy="494851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Password Database</a:t>
              </a:r>
              <a:endParaRPr/>
            </a:p>
          </p:txBody>
        </p:sp>
        <p:cxnSp>
          <p:nvCxnSpPr>
            <p:cNvPr id="185" name="Google Shape;185;p10"/>
            <p:cNvCxnSpPr/>
            <p:nvPr/>
          </p:nvCxnSpPr>
          <p:spPr>
            <a:xfrm>
              <a:off x="2893807" y="2210696"/>
              <a:ext cx="666974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86" name="Google Shape;186;p10"/>
            <p:cNvCxnSpPr/>
            <p:nvPr/>
          </p:nvCxnSpPr>
          <p:spPr>
            <a:xfrm>
              <a:off x="4609652" y="2186492"/>
              <a:ext cx="1834179" cy="409789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87" name="Google Shape;187;p10"/>
            <p:cNvSpPr txBox="1"/>
            <p:nvPr/>
          </p:nvSpPr>
          <p:spPr>
            <a:xfrm>
              <a:off x="4609652" y="1933026"/>
              <a:ext cx="19793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Encrypted password + ID</a:t>
              </a:r>
              <a:endParaRPr/>
            </a:p>
          </p:txBody>
        </p:sp>
      </p:grpSp>
      <p:grpSp>
        <p:nvGrpSpPr>
          <p:cNvPr id="188" name="Google Shape;188;p10"/>
          <p:cNvGrpSpPr/>
          <p:nvPr/>
        </p:nvGrpSpPr>
        <p:grpSpPr>
          <a:xfrm>
            <a:off x="1355464" y="2901089"/>
            <a:ext cx="7163374" cy="1159923"/>
            <a:chOff x="1355464" y="2901089"/>
            <a:chExt cx="7163374" cy="1159923"/>
          </a:xfrm>
        </p:grpSpPr>
        <p:sp>
          <p:nvSpPr>
            <p:cNvPr id="189" name="Google Shape;189;p10"/>
            <p:cNvSpPr/>
            <p:nvPr/>
          </p:nvSpPr>
          <p:spPr>
            <a:xfrm>
              <a:off x="3598433" y="3031475"/>
              <a:ext cx="973567" cy="494851"/>
            </a:xfrm>
            <a:prstGeom prst="rect">
              <a:avLst/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1-way function</a:t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1355464" y="3156734"/>
              <a:ext cx="1538343" cy="220532"/>
            </a:xfrm>
            <a:prstGeom prst="rect">
              <a:avLst/>
            </a:prstGeom>
            <a:gradFill>
              <a:gsLst>
                <a:gs pos="0">
                  <a:srgbClr val="FF932B"/>
                </a:gs>
                <a:gs pos="100000">
                  <a:srgbClr val="FFB673"/>
                </a:gs>
              </a:gsLst>
              <a:lin ang="16200000" scaled="0"/>
            </a:gradFill>
            <a:ln cap="flat" cmpd="sng" w="9525">
              <a:solidFill>
                <a:srgbClr val="F591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Entered  Password</a:t>
              </a:r>
              <a:endParaRPr/>
            </a:p>
          </p:txBody>
        </p:sp>
        <p:cxnSp>
          <p:nvCxnSpPr>
            <p:cNvPr id="191" name="Google Shape;191;p10"/>
            <p:cNvCxnSpPr/>
            <p:nvPr/>
          </p:nvCxnSpPr>
          <p:spPr>
            <a:xfrm>
              <a:off x="2893807" y="3278900"/>
              <a:ext cx="666974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92" name="Google Shape;192;p10"/>
            <p:cNvSpPr/>
            <p:nvPr/>
          </p:nvSpPr>
          <p:spPr>
            <a:xfrm>
              <a:off x="5179807" y="3211157"/>
              <a:ext cx="1489934" cy="849855"/>
            </a:xfrm>
            <a:prstGeom prst="diamond">
              <a:avLst/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Compare</a:t>
              </a:r>
              <a:endParaRPr/>
            </a:p>
          </p:txBody>
        </p:sp>
        <p:sp>
          <p:nvSpPr>
            <p:cNvPr id="193" name="Google Shape;193;p10"/>
            <p:cNvSpPr txBox="1"/>
            <p:nvPr/>
          </p:nvSpPr>
          <p:spPr>
            <a:xfrm>
              <a:off x="6539524" y="3021979"/>
              <a:ext cx="1979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Password for Claimed ID</a:t>
              </a:r>
              <a:endParaRPr/>
            </a:p>
          </p:txBody>
        </p:sp>
        <p:cxnSp>
          <p:nvCxnSpPr>
            <p:cNvPr id="194" name="Google Shape;194;p10"/>
            <p:cNvCxnSpPr/>
            <p:nvPr/>
          </p:nvCxnSpPr>
          <p:spPr>
            <a:xfrm flipH="1">
              <a:off x="6180268" y="2901089"/>
              <a:ext cx="699247" cy="428667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95" name="Google Shape;195;p10"/>
            <p:cNvCxnSpPr/>
            <p:nvPr/>
          </p:nvCxnSpPr>
          <p:spPr>
            <a:xfrm>
              <a:off x="4609652" y="3315412"/>
              <a:ext cx="828339" cy="110899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96" name="Google Shape;196;p10"/>
            <p:cNvSpPr txBox="1"/>
            <p:nvPr/>
          </p:nvSpPr>
          <p:spPr>
            <a:xfrm>
              <a:off x="4533315" y="2936566"/>
              <a:ext cx="19793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Encrypted password 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1- WAY FUNCTION?</a:t>
            </a:r>
            <a:endParaRPr/>
          </a:p>
        </p:txBody>
      </p:sp>
      <p:sp>
        <p:nvSpPr>
          <p:cNvPr id="202" name="Google Shape;202;p11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Normal Encryption: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Encrypt(Key, Plaintext) = Cryptotext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Decrypt(Key, CryptoText) = Plaintext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To break, need to find key to recover message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1-way function: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Encrypt(Plaintext as key,  0) = Cryptotext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Decrypt == does not exist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Seed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random value that modifies cryptofunction to make attacks harder.</a:t>
            </a:r>
            <a:endParaRPr/>
          </a:p>
          <a:p>
            <a:pPr indent="-1714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714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PASSWORDS (2)</a:t>
            </a:r>
            <a:endParaRPr/>
          </a:p>
        </p:txBody>
      </p:sp>
      <p:sp>
        <p:nvSpPr>
          <p:cNvPr id="208" name="Google Shape;208;p12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What makes a good password?</a:t>
            </a:r>
            <a:endParaRPr sz="1500"/>
          </a:p>
          <a:p>
            <a:pPr indent="-26670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/>
              <a:t>Broader alphabet  </a:t>
            </a:r>
            <a:endParaRPr sz="1500"/>
          </a:p>
          <a:p>
            <a:pPr indent="-266700" lvl="2" marL="800100" rtl="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/>
              <a:t>All lower case 8 characters = 26</a:t>
            </a:r>
            <a:r>
              <a:rPr baseline="30000" lang="en-US" sz="1500"/>
              <a:t>8</a:t>
            </a:r>
            <a:r>
              <a:rPr lang="en-US" sz="1500"/>
              <a:t> possible (2 x 10</a:t>
            </a:r>
            <a:r>
              <a:rPr baseline="30000" lang="en-US" sz="1500"/>
              <a:t>11</a:t>
            </a:r>
            <a:r>
              <a:rPr lang="en-US" sz="1500"/>
              <a:t>)</a:t>
            </a:r>
            <a:endParaRPr sz="1500"/>
          </a:p>
          <a:p>
            <a:pPr indent="-266700" lvl="2" marL="800100" rtl="0" algn="l">
              <a:lnSpc>
                <a:spcPct val="86666"/>
              </a:lnSpc>
              <a:spcBef>
                <a:spcPts val="45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/>
              <a:t>Upper and lower case = 52</a:t>
            </a:r>
            <a:r>
              <a:rPr baseline="30000" lang="en-US" sz="1500"/>
              <a:t>8</a:t>
            </a:r>
            <a:r>
              <a:rPr lang="en-US" sz="1500"/>
              <a:t> possible (5 x 10</a:t>
            </a:r>
            <a:r>
              <a:rPr baseline="30000" lang="en-US" sz="1500"/>
              <a:t>13</a:t>
            </a:r>
            <a:r>
              <a:rPr lang="en-US" sz="1500"/>
              <a:t>)</a:t>
            </a:r>
            <a:endParaRPr sz="1500"/>
          </a:p>
          <a:p>
            <a:pPr indent="-266700" lvl="2" marL="800100" rtl="0" algn="l">
              <a:lnSpc>
                <a:spcPct val="86666"/>
              </a:lnSpc>
              <a:spcBef>
                <a:spcPts val="45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/>
              <a:t>Add numbers = 62</a:t>
            </a:r>
            <a:r>
              <a:rPr baseline="30000" lang="en-US" sz="1500"/>
              <a:t>8</a:t>
            </a:r>
            <a:r>
              <a:rPr lang="en-US" sz="1500"/>
              <a:t> possible (2 x 10</a:t>
            </a:r>
            <a:r>
              <a:rPr baseline="30000" lang="en-US" sz="1500"/>
              <a:t>14</a:t>
            </a:r>
            <a:r>
              <a:rPr lang="en-US" sz="1500"/>
              <a:t>)</a:t>
            </a:r>
            <a:endParaRPr sz="1500"/>
          </a:p>
          <a:p>
            <a:pPr indent="-266700" lvl="2" marL="800100" rtl="0" algn="l">
              <a:lnSpc>
                <a:spcPct val="86666"/>
              </a:lnSpc>
              <a:spcBef>
                <a:spcPts val="45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/>
              <a:t>Add one of 10 special characters = 72</a:t>
            </a:r>
            <a:r>
              <a:rPr baseline="30000" lang="en-US" sz="1500"/>
              <a:t>8</a:t>
            </a:r>
            <a:r>
              <a:rPr lang="en-US" sz="1500"/>
              <a:t> possible (7 x 10</a:t>
            </a:r>
            <a:r>
              <a:rPr baseline="30000" lang="en-US" sz="1500"/>
              <a:t>14</a:t>
            </a:r>
            <a:r>
              <a:rPr lang="en-US" sz="1500"/>
              <a:t>)</a:t>
            </a:r>
            <a:endParaRPr sz="1500"/>
          </a:p>
          <a:p>
            <a:pPr indent="-266700" lvl="2" marL="800100" rtl="0" algn="l">
              <a:lnSpc>
                <a:spcPct val="86666"/>
              </a:lnSpc>
              <a:spcBef>
                <a:spcPts val="45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/>
              <a:t>Make 10 characters long = 72</a:t>
            </a:r>
            <a:r>
              <a:rPr baseline="30000" lang="en-US" sz="1500"/>
              <a:t>10</a:t>
            </a:r>
            <a:r>
              <a:rPr lang="en-US" sz="1500"/>
              <a:t> possible (3.7 x 10</a:t>
            </a:r>
            <a:r>
              <a:rPr baseline="30000" lang="en-US" sz="1500"/>
              <a:t>18</a:t>
            </a:r>
            <a:r>
              <a:rPr lang="en-US" sz="1500"/>
              <a:t>)</a:t>
            </a:r>
            <a:endParaRPr sz="1500"/>
          </a:p>
          <a:p>
            <a:pPr indent="-171450" lvl="2" marL="800100" rtl="0" algn="l">
              <a:lnSpc>
                <a:spcPct val="86666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500"/>
          </a:p>
          <a:p>
            <a:pPr indent="-266700" lvl="1" marL="66294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/>
              <a:t>AND</a:t>
            </a:r>
            <a:endParaRPr sz="1500"/>
          </a:p>
          <a:p>
            <a:pPr indent="-266700" lvl="2" marL="800100" rtl="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/>
              <a:t>Not from a standard dictionary, or list of known passwords.</a:t>
            </a:r>
            <a:endParaRPr sz="1500"/>
          </a:p>
          <a:p>
            <a:pPr indent="-266700" lvl="2" marL="800100" rtl="0" algn="l">
              <a:lnSpc>
                <a:spcPct val="86666"/>
              </a:lnSpc>
              <a:spcBef>
                <a:spcPts val="45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/>
              <a:t>Best – take a phrase that is known to you and modify it:</a:t>
            </a:r>
            <a:endParaRPr sz="1500"/>
          </a:p>
          <a:p>
            <a:pPr indent="-266700" lvl="3" marL="978408" rtl="0" algn="l">
              <a:lnSpc>
                <a:spcPct val="92812"/>
              </a:lnSpc>
              <a:spcBef>
                <a:spcPts val="45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sz="1300"/>
              <a:t>I got into Hogwarts  -&gt;  iGotIn2:PigWarts</a:t>
            </a:r>
            <a:endParaRPr sz="1300"/>
          </a:p>
          <a:p>
            <a:pPr indent="-171450" lvl="2" marL="800100" rtl="0" algn="l">
              <a:lnSpc>
                <a:spcPct val="86666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aseline="30000" sz="1500"/>
          </a:p>
        </p:txBody>
      </p:sp>
      <p:sp>
        <p:nvSpPr>
          <p:cNvPr id="209" name="Google Shape;209;p12"/>
          <p:cNvSpPr txBox="1"/>
          <p:nvPr/>
        </p:nvSpPr>
        <p:spPr>
          <a:xfrm>
            <a:off x="5905950" y="205932"/>
            <a:ext cx="2565189" cy="12003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100 million passwords per second: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2 x 10</a:t>
            </a:r>
            <a:r>
              <a:rPr baseline="30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30 minutes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5 x 10</a:t>
            </a:r>
            <a:r>
              <a:rPr baseline="30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6 days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2 x 10</a:t>
            </a:r>
            <a:r>
              <a:rPr baseline="30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 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25 days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7 x 10</a:t>
            </a:r>
            <a:r>
              <a:rPr baseline="30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 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83 days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3.7 x 10</a:t>
            </a:r>
            <a:r>
              <a:rPr baseline="30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 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1,187 years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PASSWORDS (3)</a:t>
            </a:r>
            <a:endParaRPr/>
          </a:p>
        </p:txBody>
      </p:sp>
      <p:sp>
        <p:nvSpPr>
          <p:cNvPr id="215" name="Google Shape;215;p13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about access to multiple systems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Best to use a unique password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How?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For a website:  Pick something about that site that you remember and use that to modify a standard password: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SteamOnline : </a:t>
            </a:r>
            <a:endParaRPr/>
          </a:p>
          <a:p>
            <a:pPr indent="-285750" lvl="2" marL="800100" rtl="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iGotIn2:Pigwarts  -&gt; iGotIn2:PigWarts@H2OWeb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WellsFargo Bank:</a:t>
            </a:r>
            <a:endParaRPr/>
          </a:p>
          <a:p>
            <a:pPr indent="-285750" lvl="2" marL="800100" rtl="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iGotIn2:Pigwarts  -&gt; iGotIn2:PigWarts4Stage$</a:t>
            </a:r>
            <a:endParaRPr/>
          </a:p>
          <a:p>
            <a:pPr indent="-171450" lvl="1" marL="66294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714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BIOMETRICS</a:t>
            </a:r>
            <a:endParaRPr/>
          </a:p>
        </p:txBody>
      </p:sp>
      <p:sp>
        <p:nvSpPr>
          <p:cNvPr id="221" name="Google Shape;221;p14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Fingerprint, Iris scanner, Facial Recognition, ..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Universality – does everyone have this?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Uniqueness – how unique per person?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Permanence – can it change?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Collectability – how to we store data on server?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Performance – how reliable/fast?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Acceptability – do people mind?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Circumvention – can we get around it?</a:t>
            </a:r>
            <a:endParaRPr/>
          </a:p>
          <a:p>
            <a:pPr indent="-1714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BIOMETRICS (2)</a:t>
            </a:r>
            <a:endParaRPr/>
          </a:p>
        </p:txBody>
      </p:sp>
      <p:sp>
        <p:nvSpPr>
          <p:cNvPr id="227" name="Google Shape;227;p15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Measuring Performance: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False acceptance (false positive)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False rejection (False negative)</a:t>
            </a:r>
            <a:endParaRPr/>
          </a:p>
          <a:p>
            <a:pPr indent="-1714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Need to optimize these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FAR and FRR: security level versus user convenience" id="228" name="Google Shape;22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6810" y="293315"/>
            <a:ext cx="3583641" cy="241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BIOMETRICS (3)</a:t>
            </a:r>
            <a:endParaRPr/>
          </a:p>
        </p:txBody>
      </p:sp>
      <p:sp>
        <p:nvSpPr>
          <p:cNvPr id="234" name="Google Shape;234;p16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Flaws in the systems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What if compromised (how many fingers can I use?)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Are their privacy concerns?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Can they be easily spoofed?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Are they really unique/or unique enough? 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How is the original data stored? (Can we use one-way functions?)</a:t>
            </a:r>
            <a:endParaRPr/>
          </a:p>
          <a:p>
            <a:pPr indent="-1714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HARDWARE TOKENS</a:t>
            </a:r>
            <a:endParaRPr/>
          </a:p>
        </p:txBody>
      </p:sp>
      <p:sp>
        <p:nvSpPr>
          <p:cNvPr id="240" name="Google Shape;240;p17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Dongles/USB devices/One time passcodes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Server has algorithms synced with device.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Each unique device registered to a user.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New number generated either with push of button (event based) 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Based on counter, and server has “Window” of valid codes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Or time based 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Updated every 30-60 seconds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imple Hardware Token | CalNet - Identity and Access Management" id="241" name="Google Shape;2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3950" y="2821267"/>
            <a:ext cx="28575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type="title"/>
          </p:nvPr>
        </p:nvSpPr>
        <p:spPr>
          <a:xfrm>
            <a:off x="864066" y="347174"/>
            <a:ext cx="7651284" cy="4010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200"/>
              <a:buFont typeface="Rockwell"/>
              <a:buNone/>
            </a:pPr>
            <a:br>
              <a:rPr lang="en-US"/>
            </a:br>
            <a:br>
              <a:rPr lang="en-US"/>
            </a:br>
            <a:r>
              <a:rPr lang="en-US"/>
              <a:t>PLEASE ATTRIBUTE DR. JIM ALVES-FOSS AND DR. JIA SONG, UNIVERSITY OF IDAHO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EXCEPT WHERE OTHERWISE NOTED, THIS WORK IS LICENSED UNDER HTTPS://CREATIVECOMMONS.ORG/LICENSES/BY-NC-SA/4.0/</a:t>
            </a:r>
            <a:br>
              <a:rPr lang="en-US"/>
            </a:br>
            <a:br>
              <a:rPr lang="en-US"/>
            </a:br>
            <a:r>
              <a:rPr lang="en-US"/>
              <a:t>NOT WITHSTANDING THE NON-COMMERCIAL LICENSE TERMS, NON-PROFIT EDUCATIONAL INSTITUTIONS ARE GRANTED A NON-EXCLUSIVE LICENSE TO ADAPT AND USE THIS MATERIAL, WITH ATTRIBUTION.</a:t>
            </a:r>
            <a:br>
              <a:rPr lang="en-US"/>
            </a:br>
            <a:br>
              <a:rPr lang="en-US"/>
            </a:br>
            <a:r>
              <a:rPr lang="en-US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IDENTIFICATION +</a:t>
            </a:r>
            <a:endParaRPr/>
          </a:p>
        </p:txBody>
      </p:sp>
      <p:sp>
        <p:nvSpPr>
          <p:cNvPr id="132" name="Google Shape;132;p2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One way to ensure C.I.A. is to make sure that only authorized individuals/entities are allowed access.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Read, write, modify, create, destroy, execute, install …</a:t>
            </a:r>
            <a:endParaRPr/>
          </a:p>
          <a:p>
            <a:pPr indent="0" lvl="1" marL="3771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First, we need to know WHO requesting access.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This involves: Identification, Verification, Authentication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IDENTIFICATION</a:t>
            </a:r>
            <a:endParaRPr/>
          </a:p>
        </p:txBody>
      </p:sp>
      <p:sp>
        <p:nvSpPr>
          <p:cNvPr id="138" name="Google Shape;138;p3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There are two aspects of identification.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en-US"/>
              <a:t>Claimed identity.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en-US"/>
              <a:t>Enter a username, email, real name into a computer system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en-US"/>
              <a:t>Compare to telling a name, showing an id?</a:t>
            </a:r>
            <a:endParaRPr/>
          </a:p>
          <a:p>
            <a:pPr indent="-1714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Helvetica Neue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en-US"/>
              <a:t>Detected identity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en-US"/>
              <a:t>Facial scanning, other biometric (discussed later)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WHY IDENTIFICATION NOT ENOUGH</a:t>
            </a:r>
            <a:endParaRPr/>
          </a:p>
        </p:txBody>
      </p:sp>
      <p:sp>
        <p:nvSpPr>
          <p:cNvPr id="144" name="Google Shape;144;p4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We have a claimed identity.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Why is that not enough?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Bad guys lie, cheat and steal.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VERIFICATION</a:t>
            </a:r>
            <a:endParaRPr/>
          </a:p>
        </p:txBody>
      </p:sp>
      <p:sp>
        <p:nvSpPr>
          <p:cNvPr id="150" name="Google Shape;150;p5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Can we verify identity?</a:t>
            </a:r>
            <a:endParaRPr sz="1500"/>
          </a:p>
          <a:p>
            <a:pPr indent="-26670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/>
              <a:t>Real world: </a:t>
            </a:r>
            <a:endParaRPr sz="1500"/>
          </a:p>
          <a:p>
            <a:pPr indent="-266700" lvl="2" marL="800100" rtl="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/>
              <a:t>Show an identity card (drivers license).</a:t>
            </a:r>
            <a:endParaRPr sz="1500"/>
          </a:p>
          <a:p>
            <a:pPr indent="-266700" lvl="2" marL="800100" rtl="0" algn="l">
              <a:lnSpc>
                <a:spcPct val="86666"/>
              </a:lnSpc>
              <a:spcBef>
                <a:spcPts val="45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/>
              <a:t>Look up in a database to compare photograph</a:t>
            </a:r>
            <a:endParaRPr sz="1500"/>
          </a:p>
          <a:p>
            <a:pPr indent="-266700" lvl="1" marL="66294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/>
              <a:t>Computer systems:</a:t>
            </a:r>
            <a:endParaRPr sz="1500"/>
          </a:p>
          <a:p>
            <a:pPr indent="-266700" lvl="2" marL="800100" rtl="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/>
              <a:t>Do we verify or just assume the stated identity is true?</a:t>
            </a:r>
            <a:endParaRPr sz="1500"/>
          </a:p>
          <a:p>
            <a:pPr indent="-266700" lvl="2" marL="800100" rtl="0" algn="l">
              <a:lnSpc>
                <a:spcPct val="86666"/>
              </a:lnSpc>
              <a:spcBef>
                <a:spcPts val="45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/>
              <a:t>Do we “trust” that some other entity did verification?</a:t>
            </a:r>
            <a:endParaRPr sz="1500"/>
          </a:p>
          <a:p>
            <a:pPr indent="-266700" lvl="0" marL="28575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/>
              <a:t>Identities can be falsified:</a:t>
            </a:r>
            <a:endParaRPr sz="1500"/>
          </a:p>
          <a:p>
            <a:pPr indent="-26670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/>
              <a:t>Fake IDs (to show wrong age)</a:t>
            </a:r>
            <a:endParaRPr sz="1500"/>
          </a:p>
          <a:p>
            <a:pPr indent="-26670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/>
              <a:t>Online identity theft to get credit cards, …  </a:t>
            </a:r>
            <a:endParaRPr sz="1500"/>
          </a:p>
          <a:p>
            <a:pPr indent="-266700" lvl="2" marL="800100" rtl="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/>
              <a:t>$16.8Billion in US in 2017</a:t>
            </a:r>
            <a:endParaRPr sz="1500"/>
          </a:p>
          <a:p>
            <a:pPr indent="-171450" lvl="1" marL="66294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500"/>
          </a:p>
          <a:p>
            <a:pPr indent="-1714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AUTHENTICATION</a:t>
            </a:r>
            <a:endParaRPr/>
          </a:p>
        </p:txBody>
      </p:sp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Improves on Verification. We use what are called “Factors”.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/>
              <a:t>What you know:  </a:t>
            </a:r>
            <a:r>
              <a:rPr lang="en-US"/>
              <a:t>password, PIN, answer to secret question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/>
              <a:t>What you have</a:t>
            </a:r>
            <a:r>
              <a:rPr lang="en-US"/>
              <a:t>: ATM card, cell phone, smart token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/>
              <a:t>What you are: </a:t>
            </a:r>
            <a:r>
              <a:rPr lang="en-US"/>
              <a:t>biometrics (more on this later)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/>
              <a:t>What you do: </a:t>
            </a:r>
            <a:r>
              <a:rPr lang="en-US"/>
              <a:t>keystroke patterns, voice patterns, signature recognition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/>
              <a:t>Where you are: </a:t>
            </a:r>
            <a:r>
              <a:rPr lang="en-US"/>
              <a:t>at a specific location, using a specific device (trusted path)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MULTIFACTOR AUTHENTICATION</a:t>
            </a:r>
            <a:endParaRPr/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Passwords, ATM cards, credit cards, etc can be stolen. </a:t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Multifactor authentication requires more than one of these:</a:t>
            </a:r>
            <a:endParaRPr sz="1600"/>
          </a:p>
          <a:p>
            <a:pPr indent="-2730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Two factor authentication is common:</a:t>
            </a:r>
            <a:endParaRPr sz="1600"/>
          </a:p>
          <a:p>
            <a:pPr indent="-2730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You claim an identity, share what you know (password) and then what you have (smart tokent, cell phone)</a:t>
            </a:r>
            <a:endParaRPr sz="1600"/>
          </a:p>
          <a:p>
            <a:pPr indent="-2730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Dual-factor (duo) …</a:t>
            </a:r>
            <a:endParaRPr sz="1600"/>
          </a:p>
          <a:p>
            <a:pPr indent="-1714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600"/>
          </a:p>
          <a:p>
            <a:pPr indent="-2730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This is a huge improvement on single factor. Many security breaches involve theft of credentials so someone can fake an identity. Much harder to do if requires two factors.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MUTUAL AUTHENTICATION</a:t>
            </a:r>
            <a:endParaRPr/>
          </a:p>
        </p:txBody>
      </p:sp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How do both parties in a communication verify each other?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I go to my bank’s web site. 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The ask my identity, password and then send a code to my phone.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How do I know they are who they say they are? In this case often just strong single-factor.</a:t>
            </a:r>
            <a:endParaRPr/>
          </a:p>
          <a:p>
            <a:pPr indent="-1714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There is a well-know class of attacks called “man-in-the-middle”  where an attacker intercepts and relays messages between a real client and real server.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2800"/>
              <a:buFont typeface="Rockwell"/>
              <a:buNone/>
            </a:pPr>
            <a:r>
              <a:rPr lang="en-US" sz="2800"/>
              <a:t>COMMON IDENTIFICATION &amp; AUTHENTICATION</a:t>
            </a:r>
            <a:endParaRPr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Passwords and PINs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A secret value known by the user, and registered/stored with the server.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PINs are simpler because they assume you also have physical possession of an identity card (ATM, Credit,…)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Passwords must be 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Hard to guess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Stored in a secure manner on server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Transmitted in a secure manner between client and server</a:t>
            </a:r>
            <a:endParaRPr/>
          </a:p>
          <a:p>
            <a:pPr indent="-285750" lvl="1" marL="66294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Timely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UI_ED_template_2015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2019-10-29T15:40:59Z</dcterms:created>
  <dc:creator>Alves-Foss, James (jimaf@uidaho.edu)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Presentation1</vt:lpwstr>
  </property>
  <property fmtid="{D5CDD505-2E9C-101B-9397-08002B2CF9AE}" pid="3" name="ContentTypeId">
    <vt:lpwstr>0x01010024760E5FD0473D4CB63D0154B06E516F</vt:lpwstr>
  </property>
  <property fmtid="{D5CDD505-2E9C-101B-9397-08002B2CF9AE}" pid="4" name="ArticulateUseProject">
    <vt:lpwstr>1</vt:lpwstr>
  </property>
  <property fmtid="{D5CDD505-2E9C-101B-9397-08002B2CF9AE}" pid="5" name="ArticulateProjectVersion">
    <vt:lpwstr>8</vt:lpwstr>
  </property>
  <property fmtid="{D5CDD505-2E9C-101B-9397-08002B2CF9AE}" pid="6" name="ArticulateGUID">
    <vt:lpwstr>0A0575A7-34C7-4404-B28C-BD2DDDA0BEB3</vt:lpwstr>
  </property>
  <property fmtid="{D5CDD505-2E9C-101B-9397-08002B2CF9AE}" pid="7" name="ArticulateProjectFull">
    <vt:lpwstr>https://vandalsuidaho-my.sharepoint.com/personal/jimaf_uidaho_edu/Documents/Cybersecurity Degree/Dual Credit CYB 110/Lectures from Spring CYB 110\Lecture 1 - Introduction.ppta</vt:lpwstr>
  </property>
</Properties>
</file>