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73" r:id="rId6"/>
    <p:sldMasterId id="214748368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</p:sldIdLst>
  <p:sldSz cy="5143500" cx="9144000"/>
  <p:notesSz cx="6858000" cy="9144000"/>
  <p:embeddedFontLst>
    <p:embeddedFont>
      <p:font typeface="Helvetica Neue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1" roundtripDataSignature="AMtx7mgV8R4zggqJ9IpiFwV71S751jkb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55F4B1-02E7-4310-AEC4-4C87C56EFF24}">
  <a:tblStyle styleId="{F955F4B1-02E7-4310-AEC4-4C87C56EFF2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1" Type="http://customschemas.google.com/relationships/presentationmetadata" Target="metadata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60" Type="http://schemas.openxmlformats.org/officeDocument/2006/relationships/font" Target="fonts/HelveticaNeue-boldItalic.fntdata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slide" Target="slides/slide47.xml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font" Target="fonts/HelveticaNeue-regular.fntdata"/><Relationship Id="rId12" Type="http://schemas.openxmlformats.org/officeDocument/2006/relationships/slide" Target="slides/slide4.xml"/><Relationship Id="rId56" Type="http://schemas.openxmlformats.org/officeDocument/2006/relationships/slide" Target="slides/slide48.xml"/><Relationship Id="rId15" Type="http://schemas.openxmlformats.org/officeDocument/2006/relationships/slide" Target="slides/slide7.xml"/><Relationship Id="rId59" Type="http://schemas.openxmlformats.org/officeDocument/2006/relationships/font" Target="fonts/HelveticaNeue-italic.fntdata"/><Relationship Id="rId14" Type="http://schemas.openxmlformats.org/officeDocument/2006/relationships/slide" Target="slides/slide6.xml"/><Relationship Id="rId58" Type="http://schemas.openxmlformats.org/officeDocument/2006/relationships/font" Target="fonts/HelveticaNeue-bold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this example firewall configuration,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/>
              <a:t>External traffic can reach the entire internal network on TCP/25 and UDP/69.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/>
              <a:t>Internal traffic can go out to port 80 on the external network.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/>
              <a:t>External traffic can reach TCP/80 on one internal server.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/>
              <a:t>All other traffic from external to internal is disallowed.</a:t>
            </a:r>
            <a:endParaRPr/>
          </a:p>
          <a:p>
            <a:pPr indent="-1143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0" name="Google Shape;280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this example firewall configuration,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/>
              <a:t>External traffic can reach the entire internal network on TCP/25 and UDP/69.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/>
              <a:t>Internal traffic can go out to port 80 on the external network.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/>
              <a:t>External traffic can reach TCP/80 on one internal server.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/>
              <a:t>All other traffic from external to internal is disallowed.</a:t>
            </a:r>
            <a:endParaRPr/>
          </a:p>
          <a:p>
            <a:pPr indent="-11430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7" name="Google Shape;307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two are multilevel security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Third one is a commercial model</a:t>
            </a:r>
            <a:endParaRPr/>
          </a:p>
        </p:txBody>
      </p:sp>
      <p:sp>
        <p:nvSpPr>
          <p:cNvPr id="348" name="Google Shape;348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4" name="Google Shape;35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BLP model was developed in the 1970s as a formal model for access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control. The model relied on the access control concept described in Chapter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(e.g., Figure 4.4 ). In the model, each subject and each object is assigned a security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. In the simplest formulation, security classes form a strict hierarchy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referred to as security levels . One example is the U.S. military 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secret </a:t>
            </a:r>
            <a:r>
              <a:rPr b="0" lang="en-US"/>
              <a:t>&gt;</a:t>
            </a: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secret </a:t>
            </a:r>
            <a:r>
              <a:rPr b="0" lang="en-US"/>
              <a:t>&gt;</a:t>
            </a: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confidential </a:t>
            </a:r>
            <a:r>
              <a:rPr b="0" lang="en-US"/>
              <a:t>&gt;</a:t>
            </a: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restricted </a:t>
            </a:r>
            <a:r>
              <a:rPr b="0" lang="en-US"/>
              <a:t>&gt;</a:t>
            </a: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unclassified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possible to also add a set of categories or compartments to each security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level, so that a subject must be assigned both the appropriate level and category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an object. We ignore this refinement in the following discussion.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concept is equally applicable in other areas, where information can 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organized into gross levels and categories and users can be granted clearances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certain categories of data. For example, the highest level of security might 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strategic corporate planning documents and data, accessible by only corporate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officers and their staff; next might come sensitive financial and personnel data,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accessible only by administration personnel, corporate officers, and so on. This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suggests a classification scheme such 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strategic </a:t>
            </a:r>
            <a:r>
              <a:rPr b="0" lang="en-US"/>
              <a:t>&gt;</a:t>
            </a: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sensitive </a:t>
            </a:r>
            <a:r>
              <a:rPr b="0" lang="en-US"/>
              <a:t>&gt;</a:t>
            </a: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confidential </a:t>
            </a:r>
            <a:r>
              <a:rPr b="0" lang="en-US"/>
              <a:t>&gt;</a:t>
            </a: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subject is said to have a security clearance of a given level; an object is said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a security classification of a given level. The security classes control the manner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which a subject may access an object.</a:t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model defined four access modes,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although the authors pointed out that in specific implementation environments, 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set of modes might be used. The modes are as follows: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read: The subject is allowed only read access to the object.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append: The subject is allowed only write access to the object.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write: The subject is allowed both read and write access to the object.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execute: The subject is allowed neither read nor write access to the object but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invoke the object for execution.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multiple categories or levels of data are defined, the requirement 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referred to as multilevel security (MLS). The general statement of the requirement for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confidentiality-centered multilevel security is that a subject at a high level may not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convey information to a subject at a lower level unless that flow accurately reflects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will of an authorized user as revealed by an authorized declassification. For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purposes, this requirement is in two parts and is simply stated.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multilevel secure system for confidentiality must enforce the following: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No read up: A subject can only read an object of less or equal security level.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referred to in the literature as the simple security property (ss-property) 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No write down: A subject can only write into an object of greater or equal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level. This is referred to in the literature as the *-property (pronounced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 property ).</a:t>
            </a:r>
            <a:endParaRPr b="0"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32"/>
          </a:p>
        </p:txBody>
      </p:sp>
      <p:sp>
        <p:nvSpPr>
          <p:cNvPr id="370" name="Google Shape;370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two are multilevel security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Third one is a commercial model</a:t>
            </a:r>
            <a:endParaRPr/>
          </a:p>
        </p:txBody>
      </p:sp>
      <p:sp>
        <p:nvSpPr>
          <p:cNvPr id="384" name="Google Shape;384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0" name="Google Shape;39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1" name="Google Shape;39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BLP model deals with confidentiality and is concerned with unauthorized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disclosure of information. The Biba [BIBA77] models deals with integrity and is concerned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unauthorized modification of data. The Biba model is intended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deal with the case in which there is data that must be visible to users at multiple or 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levels but should only be modified in controlled ways by authorized agents.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basic elements of the Biba model have the same structure as the BLP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 As with BLP, the Biba model deals with subjects and objects. Each subject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object is assigned an integrity level, denoted as I( </a:t>
            </a:r>
            <a:r>
              <a:rPr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) and I( O ) for subject S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</a:t>
            </a:r>
            <a:r>
              <a:rPr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, respectively. A simple hierarchical classification can be used, in which there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strict ordering of levels from lowest to highest. As in the BLP model, it is also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to add a set of categories to the classification scheme; this we ignore here.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model considers the following access modes: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Modify: To write or update information in an object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Observe: To read information in an object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Execute: To execute an object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Invoke: Communication from one subject to another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three modes are analogous to BLP access modes. The invoke mode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new. Biba then proposes a number of alternative policies that can be imposed on this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 The most relevant is the strict integrity policy, based on the following rules: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integrity: A subject can modify an object only if the integrity level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subject dominates the integrity level of the object: I( </a:t>
            </a:r>
            <a:r>
              <a:rPr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)</a:t>
            </a:r>
            <a:r>
              <a:rPr lang="en-US"/>
              <a:t> ≥</a:t>
            </a:r>
            <a:r>
              <a:rPr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I( O 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Integrity confinement: A subject can read an object only if the integrity 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subject is dominated by the integrity level of the object: I( </a:t>
            </a:r>
            <a:r>
              <a:rPr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) </a:t>
            </a:r>
            <a:r>
              <a:rPr lang="en-US"/>
              <a:t>≤</a:t>
            </a:r>
            <a:r>
              <a:rPr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I( O 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Invocation property: A subject can invoke another subject only if the integrity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of the first subject dominates the integrity level of the second subject: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I( </a:t>
            </a:r>
            <a:r>
              <a:rPr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</a:t>
            </a:r>
            <a:r>
              <a:rPr baseline="-25000"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 </a:t>
            </a:r>
            <a:r>
              <a:rPr lang="en-US"/>
              <a:t>≥</a:t>
            </a:r>
            <a:r>
              <a:rPr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I( S </a:t>
            </a:r>
            <a:r>
              <a:rPr baseline="-25000"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two rules are analogous to those of the BLP model but are concerned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integrity and reverse the significance of read and write. The simple integrity rule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logical write-up restriction that prevents contamination of high-integrity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13.4 illustrates the need for the integrity confinement rule. A low-integrity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may read low-integrity data but is prevented from contaminating a high integrity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with that data by the simple integrity rule. If only this rule is in force,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high-integrity process could conceivably copy low-integrity data into a high-integrity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file. Normally, one would trust a high-integrity process to not contaminate a high integrity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file, but either an error in the process code or a Trojan horse could result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contamination; hence the need for the integrity confinement rule.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two are multilevel security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Third one is a commercial model</a:t>
            </a:r>
            <a:endParaRPr/>
          </a:p>
        </p:txBody>
      </p:sp>
      <p:sp>
        <p:nvSpPr>
          <p:cNvPr id="405" name="Google Shape;405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5" name="Google Shape;475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6" name="Google Shape;476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2" name="Google Shape;482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3" name="Google Shape;483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Times New Roman"/>
                <a:ea typeface="Times New Roman"/>
                <a:cs typeface="Times New Roman"/>
                <a:sym typeface="Times New Roman"/>
              </a:rPr>
              <a:t>A problem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5" name="Google Shape;495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6" name="Google Shape;496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general, most entries in the access control matrix are empty (most subjects do not have access rights to most object)</a:t>
            </a:r>
            <a:endParaRPr/>
          </a:p>
        </p:txBody>
      </p:sp>
      <p:sp>
        <p:nvSpPr>
          <p:cNvPr id="201" name="Google Shape;20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n-US"/>
              <a:t>Specific users can have explicit rights, and all other users can have a default set of rights.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8"/>
          <p:cNvSpPr/>
          <p:nvPr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1" name="Google Shape;51;p68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8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9"/>
          <p:cNvSpPr/>
          <p:nvPr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5" name="Google Shape;55;p69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9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0"/>
          <p:cNvSpPr/>
          <p:nvPr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9" name="Google Shape;59;p70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0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1"/>
          <p:cNvSpPr/>
          <p:nvPr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3" name="Google Shape;63;p71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1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2"/>
          <p:cNvSpPr/>
          <p:nvPr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7" name="Google Shape;67;p72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2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ustom Layout">
  <p:cSld name="14_Custom Layou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3"/>
          <p:cNvSpPr/>
          <p:nvPr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1" name="Google Shape;71;p73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3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ustom Layout">
  <p:cSld name="15_Custom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4"/>
          <p:cNvSpPr/>
          <p:nvPr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5" name="Google Shape;75;p74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4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ustom Layout">
  <p:cSld name="16_Custom Layou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5"/>
          <p:cNvSpPr/>
          <p:nvPr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9" name="Google Shape;79;p75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5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ustom Layout">
  <p:cSld name="17_Custom 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6"/>
          <p:cNvSpPr/>
          <p:nvPr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3" name="Google Shape;83;p76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6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Custom Layout">
  <p:cSld name="18_Custom Lay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7"/>
          <p:cNvSpPr/>
          <p:nvPr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7" name="Google Shape;87;p77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7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0"/>
          <p:cNvSpPr/>
          <p:nvPr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" name="Google Shape;19;p60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0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Custom Layout">
  <p:cSld name="19_Custom Layou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8"/>
          <p:cNvSpPr/>
          <p:nvPr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1" name="Google Shape;91;p78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8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Custom Layout">
  <p:cSld name="20_Custom Layou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9"/>
          <p:cNvSpPr/>
          <p:nvPr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5" name="Google Shape;95;p79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79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Custom Layout">
  <p:cSld name="21_Custom Layou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0"/>
          <p:cNvSpPr/>
          <p:nvPr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9" name="Google Shape;99;p80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80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Custom Layout">
  <p:cSld name="22_Custom Layou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1"/>
          <p:cNvSpPr/>
          <p:nvPr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3" name="Google Shape;103;p81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1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2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82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8" name="Google Shape;108;p8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9" name="Google Shape;109;p8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0" name="Google Shape;110;p8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2"/>
          <p:cNvSpPr/>
          <p:nvPr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2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2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86666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2812"/>
              </a:lnSpc>
              <a:spcBef>
                <a:spcPts val="450"/>
              </a:spcBef>
              <a:spcAft>
                <a:spcPts val="0"/>
              </a:spcAft>
              <a:buSzPts val="1600"/>
              <a:buChar char="▪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400"/>
              <a:buChar char="▪"/>
              <a:defRPr>
                <a:solidFill>
                  <a:schemeClr val="dk1"/>
                </a:solidFill>
              </a:defRPr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3"/>
          <p:cNvSpPr txBox="1"/>
          <p:nvPr>
            <p:ph type="title"/>
          </p:nvPr>
        </p:nvSpPr>
        <p:spPr>
          <a:xfrm>
            <a:off x="628650" y="273844"/>
            <a:ext cx="7886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53"/>
          <p:cNvSpPr txBox="1"/>
          <p:nvPr>
            <p:ph idx="1" type="body"/>
          </p:nvPr>
        </p:nvSpPr>
        <p:spPr>
          <a:xfrm>
            <a:off x="628650" y="1033397"/>
            <a:ext cx="7886700" cy="3599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indent="-342900" lvl="1" marL="9144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14325" lvl="2" marL="1371600" algn="l">
              <a:lnSpc>
                <a:spcPct val="115555"/>
              </a:lnSpc>
              <a:spcBef>
                <a:spcPts val="900"/>
              </a:spcBef>
              <a:spcAft>
                <a:spcPts val="0"/>
              </a:spcAft>
              <a:buSzPts val="1350"/>
              <a:buChar char="▪"/>
              <a:defRPr sz="1350"/>
            </a:lvl3pPr>
            <a:lvl4pPr indent="-304800" lvl="3" marL="1828800" algn="l">
              <a:lnSpc>
                <a:spcPct val="123749"/>
              </a:lnSpc>
              <a:spcBef>
                <a:spcPts val="45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algn="l">
              <a:lnSpc>
                <a:spcPct val="104999"/>
              </a:lnSpc>
              <a:spcBef>
                <a:spcPts val="45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5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8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4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4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86666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825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54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86666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825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5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5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5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5"/>
          <p:cNvSpPr txBox="1"/>
          <p:nvPr>
            <p:ph type="title"/>
          </p:nvPr>
        </p:nvSpPr>
        <p:spPr>
          <a:xfrm>
            <a:off x="628650" y="273845"/>
            <a:ext cx="7886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5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5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1"/>
          <p:cNvSpPr/>
          <p:nvPr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" name="Google Shape;23;p61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1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3"/>
          <p:cNvSpPr/>
          <p:nvPr/>
        </p:nvSpPr>
        <p:spPr>
          <a:xfrm>
            <a:off x="-31749" y="626619"/>
            <a:ext cx="214313" cy="31794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389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83"/>
          <p:cNvSpPr txBox="1"/>
          <p:nvPr>
            <p:ph idx="1" type="body"/>
          </p:nvPr>
        </p:nvSpPr>
        <p:spPr>
          <a:xfrm>
            <a:off x="914400" y="944563"/>
            <a:ext cx="7646051" cy="32818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86666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825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83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8"/>
          <p:cNvSpPr txBox="1"/>
          <p:nvPr>
            <p:ph type="title"/>
          </p:nvPr>
        </p:nvSpPr>
        <p:spPr>
          <a:xfrm>
            <a:off x="864066" y="347174"/>
            <a:ext cx="7651284" cy="4010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1200"/>
              <a:buFont typeface="Rockwell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58"/>
          <p:cNvSpPr txBox="1"/>
          <p:nvPr>
            <p:ph idx="12" type="sldNum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7" name="Google Shape;147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1883" y="1150487"/>
            <a:ext cx="5200650" cy="907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9"/>
          <p:cNvSpPr txBox="1"/>
          <p:nvPr>
            <p:ph type="title"/>
          </p:nvPr>
        </p:nvSpPr>
        <p:spPr>
          <a:xfrm>
            <a:off x="864066" y="347174"/>
            <a:ext cx="7651284" cy="4010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1200"/>
              <a:buFont typeface="Rockwell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59"/>
          <p:cNvSpPr txBox="1"/>
          <p:nvPr>
            <p:ph idx="12" type="sldNum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8" name="Google Shape;158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1883" y="1150487"/>
            <a:ext cx="5200650" cy="907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2"/>
          <p:cNvSpPr/>
          <p:nvPr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" name="Google Shape;27;p62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2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3"/>
          <p:cNvSpPr/>
          <p:nvPr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" name="Google Shape;31;p63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3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4"/>
          <p:cNvSpPr/>
          <p:nvPr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" name="Google Shape;35;p64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4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5"/>
          <p:cNvSpPr/>
          <p:nvPr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9" name="Google Shape;39;p65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5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6"/>
          <p:cNvSpPr/>
          <p:nvPr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3" name="Google Shape;43;p66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6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7"/>
          <p:cNvSpPr/>
          <p:nvPr/>
        </p:nvSpPr>
        <p:spPr>
          <a:xfrm>
            <a:off x="-31749" y="354766"/>
            <a:ext cx="214313" cy="5897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7" name="Google Shape;47;p67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7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0.xml"/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26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2.xml"/><Relationship Id="rId28" Type="http://schemas.openxmlformats.org/officeDocument/2006/relationships/theme" Target="../theme/theme3.xml"/><Relationship Id="rId27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9.png"/><Relationship Id="rId3" Type="http://schemas.openxmlformats.org/officeDocument/2006/relationships/hyperlink" Target="https://creativecommons.org/licenses/by-nc-sa/4.0/" TargetMode="Externa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3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9.png"/><Relationship Id="rId3" Type="http://schemas.openxmlformats.org/officeDocument/2006/relationships/hyperlink" Target="https://creativecommons.org/licenses/by-nc-sa/4.0/" TargetMode="External"/><Relationship Id="rId4" Type="http://schemas.openxmlformats.org/officeDocument/2006/relationships/slideLayout" Target="../slideLayouts/slideLayout32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926673" y="3869273"/>
            <a:ext cx="3742256" cy="18711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49"/>
          <p:cNvSpPr/>
          <p:nvPr/>
        </p:nvSpPr>
        <p:spPr>
          <a:xfrm>
            <a:off x="0" y="0"/>
            <a:ext cx="9144000" cy="4385733"/>
          </a:xfrm>
          <a:prstGeom prst="rect">
            <a:avLst/>
          </a:prstGeom>
          <a:solidFill>
            <a:srgbClr val="2728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2" name="Google Shape;12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7220" y="3824672"/>
            <a:ext cx="579961" cy="111289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9"/>
          <p:cNvSpPr txBox="1"/>
          <p:nvPr>
            <p:ph type="title"/>
          </p:nvPr>
        </p:nvSpPr>
        <p:spPr>
          <a:xfrm>
            <a:off x="605260" y="1711614"/>
            <a:ext cx="5104958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UI_Seal_white.png" id="14" name="Google Shape;14;p49"/>
          <p:cNvPicPr preferRelativeResize="0"/>
          <p:nvPr/>
        </p:nvPicPr>
        <p:blipFill rotWithShape="1">
          <a:blip r:embed="rId3">
            <a:alphaModFix amt="6000"/>
          </a:blip>
          <a:srcRect b="5349" l="0" r="4445" t="9218"/>
          <a:stretch/>
        </p:blipFill>
        <p:spPr>
          <a:xfrm>
            <a:off x="4229100" y="-1"/>
            <a:ext cx="4914900" cy="43942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1"/>
          <p:cNvSpPr txBox="1"/>
          <p:nvPr>
            <p:ph idx="1" type="body"/>
          </p:nvPr>
        </p:nvSpPr>
        <p:spPr>
          <a:xfrm>
            <a:off x="972000" y="928800"/>
            <a:ext cx="7588450" cy="3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6E6E6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A27E55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6E6E6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86666"/>
              </a:lnSpc>
              <a:spcBef>
                <a:spcPts val="900"/>
              </a:spcBef>
              <a:spcAft>
                <a:spcPts val="0"/>
              </a:spcAft>
              <a:buClr>
                <a:srgbClr val="A27E55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6E6E6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lnSpc>
                <a:spcPct val="92812"/>
              </a:lnSpc>
              <a:spcBef>
                <a:spcPts val="450"/>
              </a:spcBef>
              <a:spcAft>
                <a:spcPts val="0"/>
              </a:spcAft>
              <a:buClr>
                <a:srgbClr val="A27E55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6E6E6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A27E5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6E6E6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51"/>
          <p:cNvSpPr/>
          <p:nvPr/>
        </p:nvSpPr>
        <p:spPr>
          <a:xfrm>
            <a:off x="0" y="4356881"/>
            <a:ext cx="9144000" cy="754063"/>
          </a:xfrm>
          <a:prstGeom prst="rect">
            <a:avLst/>
          </a:prstGeom>
          <a:solidFill>
            <a:srgbClr val="A5A5A5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5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97219" y="3824671"/>
            <a:ext cx="579961" cy="111289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1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  <a:defRPr b="0" i="0" sz="3600" u="none" cap="none" strike="noStrike">
                <a:solidFill>
                  <a:srgbClr val="A27E55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116" name="Google Shape;116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19266" y="4013390"/>
            <a:ext cx="2882086" cy="144104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1"/>
          <p:cNvSpPr txBox="1"/>
          <p:nvPr/>
        </p:nvSpPr>
        <p:spPr>
          <a:xfrm>
            <a:off x="926984" y="4503079"/>
            <a:ext cx="658116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©2021 by Dr.  Jim Alves-Foss and Dr. Jia Song. This document is licensed with 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Attribution-Non-Commercial-Share Alike 4.0 International License (CC BY-NC-SA 4.0)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7"/>
          <p:cNvSpPr txBox="1"/>
          <p:nvPr>
            <p:ph idx="1" type="body"/>
          </p:nvPr>
        </p:nvSpPr>
        <p:spPr>
          <a:xfrm>
            <a:off x="972000" y="928800"/>
            <a:ext cx="7588450" cy="3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6E6E6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A27E55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6E6E6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86666"/>
              </a:lnSpc>
              <a:spcBef>
                <a:spcPts val="900"/>
              </a:spcBef>
              <a:spcAft>
                <a:spcPts val="0"/>
              </a:spcAft>
              <a:buClr>
                <a:srgbClr val="A27E55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6E6E6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lnSpc>
                <a:spcPct val="92812"/>
              </a:lnSpc>
              <a:spcBef>
                <a:spcPts val="450"/>
              </a:spcBef>
              <a:spcAft>
                <a:spcPts val="0"/>
              </a:spcAft>
              <a:buClr>
                <a:srgbClr val="A27E55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6E6E6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A27E5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6E6E6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57"/>
          <p:cNvSpPr/>
          <p:nvPr/>
        </p:nvSpPr>
        <p:spPr>
          <a:xfrm>
            <a:off x="0" y="4356881"/>
            <a:ext cx="9144000" cy="754063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5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97219" y="3824671"/>
            <a:ext cx="579961" cy="111289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7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  <a:defRPr b="0" i="0" sz="3600" u="none" cap="none" strike="noStrike">
                <a:solidFill>
                  <a:srgbClr val="A27E55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153" name="Google Shape;153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19266" y="4013390"/>
            <a:ext cx="2882086" cy="144104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57"/>
          <p:cNvSpPr txBox="1"/>
          <p:nvPr/>
        </p:nvSpPr>
        <p:spPr>
          <a:xfrm>
            <a:off x="926984" y="4503079"/>
            <a:ext cx="658116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©2021 by Dr.  Jim Alves-Foss and Dr. Jia Song. This document is licensed with 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Attribution-Non-Commercial-Share Alike 4.0 International License (CC BY-NC-SA 4.0)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/>
          <p:nvPr>
            <p:ph type="title"/>
          </p:nvPr>
        </p:nvSpPr>
        <p:spPr>
          <a:xfrm>
            <a:off x="605259" y="1711614"/>
            <a:ext cx="8204204" cy="1170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</a:pPr>
            <a:r>
              <a:rPr lang="en-US"/>
              <a:t>CYB 110</a:t>
            </a:r>
            <a:br>
              <a:rPr lang="en-US"/>
            </a:br>
            <a:r>
              <a:rPr lang="en-US"/>
              <a:t>CYBERSECURITY AND PRIVACY</a:t>
            </a:r>
            <a:br>
              <a:rPr lang="en-US"/>
            </a:br>
            <a:r>
              <a:rPr lang="en-US" sz="2400">
                <a:solidFill>
                  <a:srgbClr val="FFD966"/>
                </a:solidFill>
              </a:rPr>
              <a:t>MODULE 3 - AUTHORIZATION &amp; ACCESS CONTROL</a:t>
            </a:r>
            <a:br>
              <a:rPr lang="en-US"/>
            </a:br>
            <a:br>
              <a:rPr lang="en-US"/>
            </a:br>
            <a:r>
              <a:rPr lang="en-US" sz="2000"/>
              <a:t>JIM ALVES-FOSS AND JIA SONG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t/>
            </a:r>
            <a:endParaRPr/>
          </a:p>
        </p:txBody>
      </p:sp>
      <p:sp>
        <p:nvSpPr>
          <p:cNvPr id="227" name="Google Shape;227;p10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28" name="Google Shape;22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3643" y="445500"/>
            <a:ext cx="5305672" cy="430156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0"/>
          <p:cNvSpPr/>
          <p:nvPr/>
        </p:nvSpPr>
        <p:spPr>
          <a:xfrm>
            <a:off x="5130800" y="721328"/>
            <a:ext cx="2743200" cy="34834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75206" y="100000"/>
                </a:lnTo>
              </a:path>
            </a:pathLst>
          </a:cu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Then Select “Security”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t/>
            </a:r>
            <a:endParaRPr/>
          </a:p>
        </p:txBody>
      </p:sp>
      <p:sp>
        <p:nvSpPr>
          <p:cNvPr id="235" name="Google Shape;235;p11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36" name="Google Shape;23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444" y="0"/>
            <a:ext cx="851511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1"/>
          <p:cNvSpPr/>
          <p:nvPr/>
        </p:nvSpPr>
        <p:spPr>
          <a:xfrm>
            <a:off x="3302000" y="2068286"/>
            <a:ext cx="1270000" cy="413657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p11"/>
          <p:cNvCxnSpPr/>
          <p:nvPr/>
        </p:nvCxnSpPr>
        <p:spPr>
          <a:xfrm flipH="1" rot="10800000">
            <a:off x="4571999" y="1713253"/>
            <a:ext cx="435430" cy="416718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9" name="Google Shape;239;p11"/>
          <p:cNvCxnSpPr/>
          <p:nvPr/>
        </p:nvCxnSpPr>
        <p:spPr>
          <a:xfrm>
            <a:off x="5535711" y="1921612"/>
            <a:ext cx="378860" cy="650138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MACOS</a:t>
            </a:r>
            <a:endParaRPr/>
          </a:p>
        </p:txBody>
      </p:sp>
      <p:pic>
        <p:nvPicPr>
          <p:cNvPr id="245" name="Google Shape;24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7876" y="277020"/>
            <a:ext cx="3551022" cy="458946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2"/>
          <p:cNvSpPr txBox="1"/>
          <p:nvPr>
            <p:ph idx="1" type="body"/>
          </p:nvPr>
        </p:nvSpPr>
        <p:spPr>
          <a:xfrm>
            <a:off x="6073697" y="944563"/>
            <a:ext cx="2486753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Right click on the file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🡪 “get info”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LINUX ACL</a:t>
            </a:r>
            <a:endParaRPr/>
          </a:p>
        </p:txBody>
      </p:sp>
      <p:sp>
        <p:nvSpPr>
          <p:cNvPr id="252" name="Google Shape;252;p13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53" name="Google Shape;2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7586" y="772385"/>
            <a:ext cx="6879771" cy="3647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t/>
            </a:r>
            <a:endParaRPr/>
          </a:p>
        </p:txBody>
      </p:sp>
      <p:sp>
        <p:nvSpPr>
          <p:cNvPr id="259" name="Google Shape;259;p14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60" name="Google Shape;2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537" y="350672"/>
            <a:ext cx="5449457" cy="2340207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4"/>
          <p:cNvSpPr txBox="1"/>
          <p:nvPr/>
        </p:nvSpPr>
        <p:spPr>
          <a:xfrm>
            <a:off x="914493" y="4124688"/>
            <a:ext cx="8229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https://www.thegeekdiary.com/understanding-basic-file-permissions-and-ownership-in-linux/</a:t>
            </a:r>
            <a:endParaRPr/>
          </a:p>
        </p:txBody>
      </p:sp>
      <p:graphicFrame>
        <p:nvGraphicFramePr>
          <p:cNvPr id="262" name="Google Shape;262;p14"/>
          <p:cNvGraphicFramePr/>
          <p:nvPr/>
        </p:nvGraphicFramePr>
        <p:xfrm>
          <a:off x="1990597" y="23645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{F955F4B1-02E7-4310-AEC4-4C87C56EFF24}</a:tableStyleId>
              </a:tblPr>
              <a:tblGrid>
                <a:gridCol w="1140475"/>
                <a:gridCol w="5460975"/>
              </a:tblGrid>
              <a:tr h="165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/>
                        <a:t>Permission</a:t>
                      </a:r>
                      <a:endParaRPr/>
                    </a:p>
                  </a:txBody>
                  <a:tcPr marT="71425" marB="71425" marR="71425" marL="7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/>
                        <a:t>Description</a:t>
                      </a:r>
                      <a:endParaRPr/>
                    </a:p>
                  </a:txBody>
                  <a:tcPr marT="71425" marB="71425" marR="71425" marL="7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293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Owner</a:t>
                      </a:r>
                      <a:endParaRPr/>
                    </a:p>
                  </a:txBody>
                  <a:tcPr marT="71425" marB="71425" marR="71425" marL="7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Permissions used by the assigned owner of the file or directory</a:t>
                      </a:r>
                      <a:endParaRPr/>
                    </a:p>
                  </a:txBody>
                  <a:tcPr marT="71425" marB="71425" marR="71425" marL="7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3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Group</a:t>
                      </a:r>
                      <a:endParaRPr/>
                    </a:p>
                  </a:txBody>
                  <a:tcPr marT="71425" marB="71425" marR="71425" marL="7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Permissions used by members of the group that owns the file or directory</a:t>
                      </a:r>
                      <a:endParaRPr/>
                    </a:p>
                  </a:txBody>
                  <a:tcPr marT="71425" marB="71425" marR="71425" marL="7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BEB"/>
                    </a:solidFill>
                  </a:tcPr>
                </a:tc>
              </a:tr>
              <a:tr h="505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Other</a:t>
                      </a:r>
                      <a:endParaRPr/>
                    </a:p>
                  </a:txBody>
                  <a:tcPr marT="71425" marB="71425" marR="71425" marL="7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Permissions used by all users other than the file owner, and members of the group that owns the file or the directory</a:t>
                      </a:r>
                      <a:endParaRPr/>
                    </a:p>
                  </a:txBody>
                  <a:tcPr marT="71425" marB="71425" marR="71425" marL="7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LINUX ACL (2)</a:t>
            </a:r>
            <a:endParaRPr/>
          </a:p>
        </p:txBody>
      </p:sp>
      <p:sp>
        <p:nvSpPr>
          <p:cNvPr id="268" name="Google Shape;268;p15"/>
          <p:cNvSpPr txBox="1"/>
          <p:nvPr>
            <p:ph idx="1" type="body"/>
          </p:nvPr>
        </p:nvSpPr>
        <p:spPr>
          <a:xfrm>
            <a:off x="691470" y="920031"/>
            <a:ext cx="47354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Can modify a file’s permission (if you own it) for “user, group, others” for read/write/execute</a:t>
            </a:r>
            <a:endParaRPr sz="1600"/>
          </a:p>
          <a:p>
            <a:pPr indent="-158750" lvl="1" marL="37719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chmod  u+rw myfile</a:t>
            </a:r>
            <a:endParaRPr sz="1600"/>
          </a:p>
          <a:p>
            <a:pPr indent="-158750" lvl="1" marL="37719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chmod u+x myfile</a:t>
            </a:r>
            <a:endParaRPr sz="1600"/>
          </a:p>
          <a:p>
            <a:pPr indent="-158750" lvl="1" marL="37719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chmod  go-wx  myfile</a:t>
            </a:r>
            <a:endParaRPr sz="1600"/>
          </a:p>
          <a:p>
            <a:pPr indent="-158750" lvl="1" marL="37719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(people will use octal numbers for these too – it is bad practice, but common)</a:t>
            </a:r>
            <a:endParaRPr sz="1600"/>
          </a:p>
          <a:p>
            <a:pPr indent="-110744" lvl="2" marL="514350" rtl="0" algn="l">
              <a:lnSpc>
                <a:spcPct val="86666"/>
              </a:lnSpc>
              <a:spcBef>
                <a:spcPts val="90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chmod 644 myfile  🡺  </a:t>
            </a:r>
            <a:endParaRPr sz="1600"/>
          </a:p>
          <a:p>
            <a:pPr indent="0" lvl="2" marL="390906" rtl="0" algn="l">
              <a:lnSpc>
                <a:spcPct val="86666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user = read + write, group = read, others = read</a:t>
            </a:r>
            <a:endParaRPr sz="1600"/>
          </a:p>
          <a:p>
            <a:pPr indent="0" lvl="0" marL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  <p:pic>
        <p:nvPicPr>
          <p:cNvPr id="269" name="Google Shape;2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2939" y="777521"/>
            <a:ext cx="3290210" cy="2671337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5"/>
          <p:cNvSpPr txBox="1"/>
          <p:nvPr/>
        </p:nvSpPr>
        <p:spPr>
          <a:xfrm>
            <a:off x="2958790" y="4021873"/>
            <a:ext cx="61183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 source: https://devopscube.com/linux-file-permissions-tutorial-for-beginners/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ACL BEYOND THE FILE SYSTEM</a:t>
            </a:r>
            <a:endParaRPr/>
          </a:p>
        </p:txBody>
      </p:sp>
      <p:sp>
        <p:nvSpPr>
          <p:cNvPr id="276" name="Google Shape;276;p16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Network ACL:  Usually based on machine identifiers/message contents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Can machine Alice send message of type XX to machine Bob?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Usually implemented in firewalls and routers (also IPS and IDS)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(Details will be in a later chapter, but for now…)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Network Messages (usually called packets) contain Media Access Control (MAC) and Internet Protocol (IP) addresses.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Message type usually dictated by a “protocol field” (such as TCP/UDP) and a port (80 for HTTP (web), 22 for SSH (secure shell), 143 for IMAP (email), 20&amp;21 for FTP)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"/>
          <p:cNvSpPr txBox="1"/>
          <p:nvPr>
            <p:ph type="title"/>
          </p:nvPr>
        </p:nvSpPr>
        <p:spPr>
          <a:xfrm>
            <a:off x="628650" y="273844"/>
            <a:ext cx="7886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200"/>
              <a:buFont typeface="Rockwell"/>
              <a:buNone/>
            </a:pPr>
            <a:r>
              <a:rPr lang="en-US" sz="3200"/>
              <a:t>EXAMPLE: FIREWALL SECURITY POLICY</a:t>
            </a:r>
            <a:endParaRPr/>
          </a:p>
        </p:txBody>
      </p:sp>
      <p:sp>
        <p:nvSpPr>
          <p:cNvPr id="283" name="Google Shape;283;p17"/>
          <p:cNvSpPr txBox="1"/>
          <p:nvPr>
            <p:ph idx="12" type="sldNum"/>
          </p:nvPr>
        </p:nvSpPr>
        <p:spPr>
          <a:xfrm>
            <a:off x="6400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5-09-29 at 2.07.06 PM.png" id="284" name="Google Shape;2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680" y="960438"/>
            <a:ext cx="6826804" cy="2072791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7"/>
          <p:cNvSpPr txBox="1"/>
          <p:nvPr/>
        </p:nvSpPr>
        <p:spPr>
          <a:xfrm>
            <a:off x="855279" y="3066771"/>
            <a:ext cx="7660200" cy="1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example firewall configuration,</a:t>
            </a:r>
            <a:endParaRPr sz="1200"/>
          </a:p>
          <a:p>
            <a:pPr indent="-115888" lvl="0" marL="1285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traffic can reach the entire internal network on TCP/25 and UDP/69.</a:t>
            </a:r>
            <a:endParaRPr sz="1200"/>
          </a:p>
          <a:p>
            <a:pPr indent="-115888" lvl="0" marL="1285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traffic can go out to port 80 on the external network.</a:t>
            </a:r>
            <a:endParaRPr sz="1200"/>
          </a:p>
          <a:p>
            <a:pPr indent="-115888" lvl="0" marL="1285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traffic can reach TCP/80 on one internal server.</a:t>
            </a:r>
            <a:endParaRPr sz="1200"/>
          </a:p>
          <a:p>
            <a:pPr indent="-115888" lvl="0" marL="1285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other traffic from external to internal is disallowed.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CAPABILITIES</a:t>
            </a:r>
            <a:endParaRPr/>
          </a:p>
        </p:txBody>
      </p:sp>
      <p:sp>
        <p:nvSpPr>
          <p:cNvPr id="291" name="Google Shape;291;p18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Some access control systems use “</a:t>
            </a:r>
            <a:r>
              <a:rPr lang="en-US">
                <a:solidFill>
                  <a:srgbClr val="A27E55"/>
                </a:solidFill>
              </a:rPr>
              <a:t>capabilities</a:t>
            </a:r>
            <a:r>
              <a:rPr lang="en-US"/>
              <a:t>” (token, key).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Access control based on a given resource, an identity, and a set of permissions.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In capability-based systems, the right to access a resource is based entirely on possession of the token, rather than who possesses it.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Helvetica Neue"/>
              <a:buChar char="-"/>
            </a:pPr>
            <a:r>
              <a:rPr lang="en-US"/>
              <a:t>These can be shared with other users (with same or less authorization)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Helvetica Neue"/>
              <a:buChar char="-"/>
            </a:pPr>
            <a:r>
              <a:rPr lang="en-US"/>
              <a:t>Details are beyond the scope of this course</a:t>
            </a:r>
            <a:endParaRPr/>
          </a:p>
          <a:p>
            <a:pPr indent="-17145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ACCESS CONTROL MODELS</a:t>
            </a:r>
            <a:endParaRPr/>
          </a:p>
        </p:txBody>
      </p:sp>
      <p:sp>
        <p:nvSpPr>
          <p:cNvPr id="297" name="Google Shape;297;p19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/>
              <a:t>DAC </a:t>
            </a:r>
            <a:r>
              <a:rPr lang="en-US"/>
              <a:t>(Discretionary Access Control): The owner of the file controls access (DAC is implemented in most OSs).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/>
              <a:t>MAC </a:t>
            </a:r>
            <a:r>
              <a:rPr lang="en-US"/>
              <a:t>(Mandatory Access Control): The system enforces some limits (think Top-Secret versus Secret). The owner of the object doesn’t get to decide who gets to access it. A separate group or individual has the authority to set access to resources.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/>
              <a:t>Rule-Based Access Control</a:t>
            </a:r>
            <a:r>
              <a:rPr lang="en-US"/>
              <a:t>: Typically found in networks. External IP address may send request to port 443 (HTTPS) on machine Sally.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/>
              <a:t>Role-Based Access Control</a:t>
            </a:r>
            <a:r>
              <a:rPr lang="en-US"/>
              <a:t>: Instead of using User ID to make decision, use “role” (faculty, supervisor, developer, team lead, tester,…) to make decisions.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AUTHORIZATION</a:t>
            </a:r>
            <a:endParaRPr/>
          </a:p>
        </p:txBody>
      </p:sp>
      <p:sp>
        <p:nvSpPr>
          <p:cNvPr id="169" name="Google Shape;169;p2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700">
                <a:solidFill>
                  <a:srgbClr val="A27E55"/>
                </a:solidFill>
              </a:rPr>
              <a:t>Authorization</a:t>
            </a:r>
            <a:r>
              <a:rPr lang="en-US" sz="1700"/>
              <a:t> is the process of determining exactly what an authenticated party can do.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 sz="1700"/>
              <a:t>Authorization is typically implemented using access control.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 sz="1700">
                <a:solidFill>
                  <a:srgbClr val="A27E55"/>
                </a:solidFill>
              </a:rPr>
              <a:t>The basis of computer security is controlled access:</a:t>
            </a:r>
            <a:endParaRPr i="1" sz="1700">
              <a:solidFill>
                <a:srgbClr val="A27E5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i="1" lang="en-US" sz="1700">
                <a:solidFill>
                  <a:srgbClr val="FF0000"/>
                </a:solidFill>
              </a:rPr>
              <a:t>	Someone</a:t>
            </a:r>
            <a:r>
              <a:rPr lang="en-US" sz="1700"/>
              <a:t> is authorized to take </a:t>
            </a:r>
            <a:r>
              <a:rPr i="1" lang="en-US" sz="1700">
                <a:solidFill>
                  <a:srgbClr val="FF0000"/>
                </a:solidFill>
              </a:rPr>
              <a:t>some action </a:t>
            </a:r>
            <a:r>
              <a:rPr lang="en-US" sz="1700"/>
              <a:t>on </a:t>
            </a:r>
            <a:r>
              <a:rPr i="1" lang="en-US" sz="1700">
                <a:solidFill>
                  <a:srgbClr val="FF0000"/>
                </a:solidFill>
              </a:rPr>
              <a:t>something</a:t>
            </a:r>
            <a:r>
              <a:rPr lang="en-US" sz="1900"/>
              <a:t>.</a:t>
            </a:r>
            <a:endParaRPr sz="1700"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0" name="Google Shape;170;p2"/>
          <p:cNvSpPr txBox="1"/>
          <p:nvPr/>
        </p:nvSpPr>
        <p:spPr>
          <a:xfrm>
            <a:off x="914493" y="2770672"/>
            <a:ext cx="2589088" cy="147732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We need to be sure who the someone is.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Identification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Authentication</a:t>
            </a:r>
            <a:endParaRPr/>
          </a:p>
        </p:txBody>
      </p:sp>
      <p:sp>
        <p:nvSpPr>
          <p:cNvPr id="171" name="Google Shape;171;p2"/>
          <p:cNvSpPr txBox="1"/>
          <p:nvPr/>
        </p:nvSpPr>
        <p:spPr>
          <a:xfrm>
            <a:off x="4855522" y="2770672"/>
            <a:ext cx="1903288" cy="147732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Access Control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Subject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Access right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200"/>
              <a:buFont typeface="Rockwell"/>
              <a:buNone/>
            </a:pPr>
            <a:r>
              <a:rPr lang="en-US" sz="3200"/>
              <a:t>RULE-BASED ACCESS CONTROL (RBAC)</a:t>
            </a:r>
            <a:endParaRPr/>
          </a:p>
        </p:txBody>
      </p:sp>
      <p:sp>
        <p:nvSpPr>
          <p:cNvPr id="303" name="Google Shape;303;p20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Rule-Based Access Control</a:t>
            </a:r>
            <a:r>
              <a:rPr lang="en-US"/>
              <a:t>: allows access according to a set of rules defined by the system administrator.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Example: ACL used by a router (next slide)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1"/>
          <p:cNvSpPr txBox="1"/>
          <p:nvPr>
            <p:ph type="title"/>
          </p:nvPr>
        </p:nvSpPr>
        <p:spPr>
          <a:xfrm>
            <a:off x="628650" y="273844"/>
            <a:ext cx="7886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200"/>
              <a:buFont typeface="Rockwell"/>
              <a:buNone/>
            </a:pPr>
            <a:r>
              <a:rPr lang="en-US" sz="3200"/>
              <a:t>EXAMPLE: RULE-BASED AC</a:t>
            </a:r>
            <a:endParaRPr/>
          </a:p>
        </p:txBody>
      </p:sp>
      <p:sp>
        <p:nvSpPr>
          <p:cNvPr id="310" name="Google Shape;310;p21"/>
          <p:cNvSpPr txBox="1"/>
          <p:nvPr>
            <p:ph idx="12" type="sldNum"/>
          </p:nvPr>
        </p:nvSpPr>
        <p:spPr>
          <a:xfrm>
            <a:off x="6400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5-09-29 at 2.07.06 PM.png" id="311" name="Google Shape;31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680" y="960438"/>
            <a:ext cx="6826804" cy="207279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1"/>
          <p:cNvSpPr txBox="1"/>
          <p:nvPr/>
        </p:nvSpPr>
        <p:spPr>
          <a:xfrm>
            <a:off x="855279" y="3066771"/>
            <a:ext cx="76602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example firewall configuration,</a:t>
            </a:r>
            <a:endParaRPr sz="1300"/>
          </a:p>
          <a:p>
            <a:pPr indent="-122238" lvl="0" marL="1285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traffic can reach the entire internal network on TCP/25 and UDP/69.</a:t>
            </a:r>
            <a:endParaRPr sz="1300"/>
          </a:p>
          <a:p>
            <a:pPr indent="-122238" lvl="0" marL="1285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traffic can go out to port 80 on the external network.</a:t>
            </a:r>
            <a:endParaRPr sz="1300"/>
          </a:p>
          <a:p>
            <a:pPr indent="-122238" lvl="0" marL="1285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traffic can reach TCP/80 on one internal server.</a:t>
            </a:r>
            <a:endParaRPr sz="1300"/>
          </a:p>
          <a:p>
            <a:pPr indent="-122238" lvl="0" marL="1285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other traffic from external to internal is disallowed.</a:t>
            </a:r>
            <a:endParaRPr sz="1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/>
          <p:nvPr>
            <p:ph type="title"/>
          </p:nvPr>
        </p:nvSpPr>
        <p:spPr>
          <a:xfrm>
            <a:off x="628650" y="273844"/>
            <a:ext cx="7886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200"/>
              <a:buFont typeface="Rockwell"/>
              <a:buNone/>
            </a:pPr>
            <a:r>
              <a:rPr lang="en-US" sz="3200"/>
              <a:t>ROLE-BASED ACCESS CONTROL (RBAC)</a:t>
            </a:r>
            <a:endParaRPr/>
          </a:p>
        </p:txBody>
      </p:sp>
      <p:sp>
        <p:nvSpPr>
          <p:cNvPr id="318" name="Google Shape;318;p22"/>
          <p:cNvSpPr txBox="1"/>
          <p:nvPr>
            <p:ph idx="1" type="body"/>
          </p:nvPr>
        </p:nvSpPr>
        <p:spPr>
          <a:xfrm>
            <a:off x="628650" y="1033397"/>
            <a:ext cx="7886700" cy="3599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Role-based access control lets us associate privileges with groups. </a:t>
            </a:r>
            <a:endParaRPr/>
          </a:p>
          <a:p>
            <a:pPr indent="-171450" lvl="1" marL="37719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Students in one class</a:t>
            </a:r>
            <a:endParaRPr/>
          </a:p>
          <a:p>
            <a:pPr indent="-171450" lvl="1" marL="37719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Faculty in one department</a:t>
            </a:r>
            <a:endParaRPr/>
          </a:p>
          <a:p>
            <a:pPr indent="-171450" lvl="1" marL="37719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Staff in one department</a:t>
            </a:r>
            <a:endParaRPr/>
          </a:p>
          <a:p>
            <a:pPr indent="-57150" lvl="1" marL="37719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2857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lang="en-US"/>
              <a:t>Access control by role recognizes common needs of all members of a set of subjects.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/>
          <p:nvPr>
            <p:ph type="title"/>
          </p:nvPr>
        </p:nvSpPr>
        <p:spPr>
          <a:xfrm>
            <a:off x="628650" y="273844"/>
            <a:ext cx="7886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t/>
            </a:r>
            <a:endParaRPr/>
          </a:p>
        </p:txBody>
      </p:sp>
      <p:sp>
        <p:nvSpPr>
          <p:cNvPr id="324" name="Google Shape;324;p23"/>
          <p:cNvSpPr txBox="1"/>
          <p:nvPr>
            <p:ph idx="1" type="body"/>
          </p:nvPr>
        </p:nvSpPr>
        <p:spPr>
          <a:xfrm>
            <a:off x="628650" y="1033397"/>
            <a:ext cx="7886700" cy="3599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325" name="Google Shape;325;p23"/>
          <p:cNvPicPr preferRelativeResize="0"/>
          <p:nvPr/>
        </p:nvPicPr>
        <p:blipFill rotWithShape="1">
          <a:blip r:embed="rId3">
            <a:alphaModFix/>
          </a:blip>
          <a:srcRect b="22342" l="0" r="0" t="6120"/>
          <a:stretch/>
        </p:blipFill>
        <p:spPr>
          <a:xfrm>
            <a:off x="1947192" y="403399"/>
            <a:ext cx="4381286" cy="405610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"/>
          <p:cNvSpPr txBox="1"/>
          <p:nvPr>
            <p:ph type="title"/>
          </p:nvPr>
        </p:nvSpPr>
        <p:spPr>
          <a:xfrm>
            <a:off x="628650" y="273844"/>
            <a:ext cx="7886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ROLE-BASED ACCESS CONTROL</a:t>
            </a:r>
            <a:endParaRPr/>
          </a:p>
        </p:txBody>
      </p:sp>
      <p:sp>
        <p:nvSpPr>
          <p:cNvPr id="331" name="Google Shape;331;p24"/>
          <p:cNvSpPr txBox="1"/>
          <p:nvPr>
            <p:ph idx="1" type="body"/>
          </p:nvPr>
        </p:nvSpPr>
        <p:spPr>
          <a:xfrm>
            <a:off x="628650" y="1033397"/>
            <a:ext cx="7886700" cy="3599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332" name="Google Shape;3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38" y="976313"/>
            <a:ext cx="793432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ACCESS CONTROL POLICIES (2)</a:t>
            </a:r>
            <a:endParaRPr/>
          </a:p>
        </p:txBody>
      </p:sp>
      <p:sp>
        <p:nvSpPr>
          <p:cNvPr id="338" name="Google Shape;338;p25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94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b="1" lang="en-US" sz="1700"/>
              <a:t>Attribute-Based Access Control:</a:t>
            </a:r>
            <a:r>
              <a:rPr lang="en-US" sz="1700"/>
              <a:t> Decisions based on specific attributes (possession of an access card, time, date, location)</a:t>
            </a:r>
            <a:endParaRPr sz="1700"/>
          </a:p>
          <a:p>
            <a:pPr indent="-279400" lvl="0" marL="28575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b="1" lang="en-US" sz="1700"/>
              <a:t>Multilevel Access Control: </a:t>
            </a:r>
            <a:r>
              <a:rPr lang="en-US" sz="1700"/>
              <a:t>This is the “Defense in Depth” of access control policies. Where more than one policy is used to control access.</a:t>
            </a:r>
            <a:endParaRPr sz="1700"/>
          </a:p>
          <a:p>
            <a:pPr indent="-279400" lvl="1" marL="66294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b="1" lang="en-US" sz="1700"/>
              <a:t>Example: </a:t>
            </a:r>
            <a:r>
              <a:rPr lang="en-US" sz="1700"/>
              <a:t>In US Government, we have designating authorities, who decide what classification level a document has.</a:t>
            </a:r>
            <a:endParaRPr sz="1700"/>
          </a:p>
          <a:p>
            <a:pPr indent="-279400" lvl="1" marL="66294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Font typeface="Noto Sans Symbols"/>
              <a:buChar char="▪"/>
            </a:pPr>
            <a:r>
              <a:rPr lang="en-US" sz="1700"/>
              <a:t>The Bell-LaPadula model</a:t>
            </a:r>
            <a:endParaRPr sz="1700"/>
          </a:p>
          <a:p>
            <a:pPr indent="-279400" lvl="1" marL="66294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Font typeface="Noto Sans Symbols"/>
              <a:buChar char="▪"/>
            </a:pPr>
            <a:r>
              <a:rPr lang="en-US" sz="1700"/>
              <a:t>The Biba model</a:t>
            </a:r>
            <a:endParaRPr sz="1700"/>
          </a:p>
          <a:p>
            <a:pPr indent="-279400" lvl="1" marL="66294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Font typeface="Noto Sans Symbols"/>
              <a:buChar char="▪"/>
            </a:pPr>
            <a:r>
              <a:rPr lang="en-US" sz="1700"/>
              <a:t>The Brewer and Nash model (Chinese Wall model)</a:t>
            </a:r>
            <a:endParaRPr sz="17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ACCESS CONTROL MODELS (3)</a:t>
            </a:r>
            <a:endParaRPr/>
          </a:p>
        </p:txBody>
      </p:sp>
      <p:sp>
        <p:nvSpPr>
          <p:cNvPr id="344" name="Google Shape;344;p26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Biba integrity model. Similar to Bell-Lapadula, but focus is on integrity.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/>
              <a:t>Simple :Integrity Property: </a:t>
            </a:r>
            <a:r>
              <a:rPr lang="en-US"/>
              <a:t>A user with integrity C can only read documents at integrity classification D if D dominates C   (no trusting lower integrity)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/>
              <a:t>* Property: </a:t>
            </a:r>
            <a:r>
              <a:rPr lang="en-US"/>
              <a:t>A user with integrity clearance C can only write documents at integrity classification D if C dominates D   (can not write to higher integrity)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"/>
          <p:cNvSpPr txBox="1"/>
          <p:nvPr>
            <p:ph type="title"/>
          </p:nvPr>
        </p:nvSpPr>
        <p:spPr>
          <a:xfrm>
            <a:off x="628650" y="273844"/>
            <a:ext cx="7886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MULTILEVEL SECURITY MODEL</a:t>
            </a:r>
            <a:endParaRPr/>
          </a:p>
        </p:txBody>
      </p:sp>
      <p:sp>
        <p:nvSpPr>
          <p:cNvPr id="351" name="Google Shape;351;p27"/>
          <p:cNvSpPr txBox="1"/>
          <p:nvPr>
            <p:ph idx="1" type="body"/>
          </p:nvPr>
        </p:nvSpPr>
        <p:spPr>
          <a:xfrm>
            <a:off x="628650" y="1033397"/>
            <a:ext cx="7886700" cy="3599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Bell-LaPadula (BLP) Model (most influential)</a:t>
            </a:r>
            <a:endParaRPr/>
          </a:p>
          <a:p>
            <a:pPr indent="0" lvl="0" marL="0" rtl="0" algn="l">
              <a:lnSpc>
                <a:spcPct val="102857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lang="en-US"/>
              <a:t>Biba Integrity Model</a:t>
            </a:r>
            <a:endParaRPr/>
          </a:p>
          <a:p>
            <a:pPr indent="0" lvl="0" marL="0" rtl="0" algn="l">
              <a:lnSpc>
                <a:spcPct val="102857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lang="en-US"/>
              <a:t>The brewer and Nash model (Chinese Wall Model)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"/>
          <p:cNvSpPr txBox="1"/>
          <p:nvPr>
            <p:ph type="title"/>
          </p:nvPr>
        </p:nvSpPr>
        <p:spPr>
          <a:xfrm>
            <a:off x="628650" y="273844"/>
            <a:ext cx="7886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BELL-LAPADULA (BLP) MODEL</a:t>
            </a:r>
            <a:endParaRPr/>
          </a:p>
        </p:txBody>
      </p:sp>
      <p:sp>
        <p:nvSpPr>
          <p:cNvPr id="358" name="Google Shape;358;p28"/>
          <p:cNvSpPr txBox="1"/>
          <p:nvPr>
            <p:ph idx="1" type="body"/>
          </p:nvPr>
        </p:nvSpPr>
        <p:spPr>
          <a:xfrm>
            <a:off x="874800" y="1008147"/>
            <a:ext cx="78867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1900">
                <a:solidFill>
                  <a:schemeClr val="dk1"/>
                </a:solidFill>
              </a:rPr>
              <a:t>Developed in 1970s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2857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lang="en-US" sz="1900">
                <a:solidFill>
                  <a:schemeClr val="dk1"/>
                </a:solidFill>
              </a:rPr>
              <a:t>Formal model for access control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2857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lang="en-US" sz="1900">
                <a:solidFill>
                  <a:schemeClr val="dk1"/>
                </a:solidFill>
              </a:rPr>
              <a:t>Subjects and objects are assigned a security class</a:t>
            </a:r>
            <a:endParaRPr sz="1900">
              <a:solidFill>
                <a:schemeClr val="dk1"/>
              </a:solidFill>
            </a:endParaRPr>
          </a:p>
          <a:p>
            <a:pPr indent="-158750" lvl="1" marL="37719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 sz="1600">
                <a:solidFill>
                  <a:schemeClr val="dk1"/>
                </a:solidFill>
              </a:rPr>
              <a:t>Top secret &gt; secret &gt; confidential &gt;  unclassified</a:t>
            </a:r>
            <a:endParaRPr sz="1600">
              <a:solidFill>
                <a:schemeClr val="dk1"/>
              </a:solidFill>
            </a:endParaRPr>
          </a:p>
          <a:p>
            <a:pPr indent="-158750" lvl="1" marL="37719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 sz="1600">
                <a:solidFill>
                  <a:schemeClr val="dk1"/>
                </a:solidFill>
              </a:rPr>
              <a:t>Form a hierarchy and are referred to as security levels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2857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lang="en-US" sz="1900">
                <a:solidFill>
                  <a:schemeClr val="dk1"/>
                </a:solidFill>
              </a:rPr>
              <a:t>A subject has a security clearance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2857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lang="en-US" sz="1900">
                <a:solidFill>
                  <a:schemeClr val="dk1"/>
                </a:solidFill>
              </a:rPr>
              <a:t>An object has a security classification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2857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lang="en-US" sz="1900">
                <a:solidFill>
                  <a:schemeClr val="dk1"/>
                </a:solidFill>
              </a:rPr>
              <a:t>Security classes control the manner by which a subject may access an object.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359" name="Google Shape;35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2307" y="888257"/>
            <a:ext cx="2112269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9"/>
          <p:cNvSpPr txBox="1"/>
          <p:nvPr>
            <p:ph type="title"/>
          </p:nvPr>
        </p:nvSpPr>
        <p:spPr>
          <a:xfrm>
            <a:off x="628650" y="273844"/>
            <a:ext cx="7886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A BLP EXAMPLE</a:t>
            </a:r>
            <a:endParaRPr/>
          </a:p>
        </p:txBody>
      </p:sp>
      <p:sp>
        <p:nvSpPr>
          <p:cNvPr id="365" name="Google Shape;365;p29"/>
          <p:cNvSpPr txBox="1"/>
          <p:nvPr>
            <p:ph idx="1" type="body"/>
          </p:nvPr>
        </p:nvSpPr>
        <p:spPr>
          <a:xfrm>
            <a:off x="628650" y="1033397"/>
            <a:ext cx="7886700" cy="3599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1900"/>
              <a:t>Security classes control the manner by which a subject may access an object.</a:t>
            </a:r>
            <a:endParaRPr sz="1900"/>
          </a:p>
          <a:p>
            <a:pPr indent="0" lvl="0" marL="0" rtl="0" algn="l">
              <a:lnSpc>
                <a:spcPct val="102857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lang="en-US" sz="1900"/>
              <a:t>Primary goal of BLP is to protect confidentiality of the source.</a:t>
            </a:r>
            <a:endParaRPr sz="1900"/>
          </a:p>
          <a:p>
            <a:pPr indent="0" lvl="0" marL="0" rtl="0" algn="l">
              <a:lnSpc>
                <a:spcPct val="102857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2857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1900"/>
          </a:p>
        </p:txBody>
      </p:sp>
      <p:graphicFrame>
        <p:nvGraphicFramePr>
          <p:cNvPr id="366" name="Google Shape;366;p29"/>
          <p:cNvGraphicFramePr/>
          <p:nvPr/>
        </p:nvGraphicFramePr>
        <p:xfrm>
          <a:off x="1567977" y="21049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{F955F4B1-02E7-4310-AEC4-4C87C56EFF24}</a:tableStyleId>
              </a:tblPr>
              <a:tblGrid>
                <a:gridCol w="1885950"/>
                <a:gridCol w="1200150"/>
                <a:gridCol w="2571750"/>
              </a:tblGrid>
              <a:tr h="44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1" i="1" lang="en-US" sz="2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Security level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1" i="1" lang="en-US" sz="2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Subject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1" i="1" lang="en-US" sz="2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Object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Top Secret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Alice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Personnel Files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Secret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Bob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E-Mail Files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Confidential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Charlie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Activity Logs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Unclassified</a:t>
                      </a:r>
                      <a:endParaRPr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Dave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Telephone Lists</a:t>
                      </a:r>
                      <a:endParaRPr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t/>
            </a:r>
            <a:endParaRPr/>
          </a:p>
        </p:txBody>
      </p:sp>
      <p:sp>
        <p:nvSpPr>
          <p:cNvPr id="177" name="Google Shape;177;p3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Access controls are Mechanisms and processes that provide authorization based on an authenticated identity or other attribute of data or entities in the systems.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A subject is permitted to access an object in a particular mode, and only such authorized accesses are allowed [GRA72].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70C0"/>
                </a:solidFill>
              </a:rPr>
              <a:t>Subjects</a:t>
            </a:r>
            <a:r>
              <a:rPr lang="en-US"/>
              <a:t> are human users.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70C0"/>
                </a:solidFill>
              </a:rPr>
              <a:t>Objects</a:t>
            </a:r>
            <a:r>
              <a:rPr lang="en-US"/>
              <a:t> are things on which an action can be performed.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70C0"/>
                </a:solidFill>
              </a:rPr>
              <a:t>Access mode </a:t>
            </a:r>
            <a:r>
              <a:rPr lang="en-US"/>
              <a:t>are any controllable actions (read, write, execute).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BELL-LAPADULA (BLP) MODEL</a:t>
            </a:r>
            <a:endParaRPr/>
          </a:p>
        </p:txBody>
      </p:sp>
      <p:sp>
        <p:nvSpPr>
          <p:cNvPr id="373" name="Google Shape;373;p30"/>
          <p:cNvSpPr txBox="1"/>
          <p:nvPr>
            <p:ph idx="1" type="body"/>
          </p:nvPr>
        </p:nvSpPr>
        <p:spPr>
          <a:xfrm>
            <a:off x="688840" y="1117094"/>
            <a:ext cx="7766320" cy="3262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rgbClr val="A27E55"/>
                </a:solidFill>
              </a:rPr>
              <a:t>Multilevel security</a:t>
            </a:r>
            <a:endParaRPr/>
          </a:p>
          <a:p>
            <a:pPr indent="-171450" lvl="1" marL="37719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No read up </a:t>
            </a:r>
            <a:endParaRPr/>
          </a:p>
          <a:p>
            <a:pPr indent="-127000" lvl="2" marL="51435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Subject can only read an object of less or equal security level</a:t>
            </a:r>
            <a:endParaRPr/>
          </a:p>
          <a:p>
            <a:pPr indent="-127000" lvl="2" marL="51435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Referred to as the simple security property (ss-property)</a:t>
            </a:r>
            <a:endParaRPr/>
          </a:p>
          <a:p>
            <a:pPr indent="-171450" lvl="1" marL="37719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No write down</a:t>
            </a:r>
            <a:endParaRPr/>
          </a:p>
          <a:p>
            <a:pPr indent="-127000" lvl="2" marL="51435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A subject can only write into an object of greater or equal security level</a:t>
            </a:r>
            <a:endParaRPr/>
          </a:p>
          <a:p>
            <a:pPr indent="-127000" lvl="2" marL="51435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Referred to as the  *-property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1"/>
          <p:cNvSpPr txBox="1"/>
          <p:nvPr>
            <p:ph type="title"/>
          </p:nvPr>
        </p:nvSpPr>
        <p:spPr>
          <a:xfrm>
            <a:off x="628650" y="273844"/>
            <a:ext cx="7886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BELL-LAPADULA (BLP) MODEL</a:t>
            </a:r>
            <a:endParaRPr/>
          </a:p>
        </p:txBody>
      </p:sp>
      <p:sp>
        <p:nvSpPr>
          <p:cNvPr id="379" name="Google Shape;379;p31"/>
          <p:cNvSpPr txBox="1"/>
          <p:nvPr>
            <p:ph idx="1" type="body"/>
          </p:nvPr>
        </p:nvSpPr>
        <p:spPr>
          <a:xfrm>
            <a:off x="628650" y="1033397"/>
            <a:ext cx="78867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No read up (simple security property (ss-property))</a:t>
            </a:r>
            <a:endParaRPr/>
          </a:p>
          <a:p>
            <a:pPr indent="-171450" lvl="1" marL="37719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Subject can only read an object of less or equal security level</a:t>
            </a:r>
            <a:endParaRPr/>
          </a:p>
          <a:p>
            <a:pPr indent="0" lvl="0" marL="0" rtl="0" algn="l">
              <a:lnSpc>
                <a:spcPct val="102857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lang="en-US"/>
              <a:t>No write down (*-property)</a:t>
            </a:r>
            <a:endParaRPr/>
          </a:p>
          <a:p>
            <a:pPr indent="-171450" lvl="1" marL="37719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 subject can only write into an object of greater or equal security level</a:t>
            </a:r>
            <a:endParaRPr/>
          </a:p>
        </p:txBody>
      </p:sp>
      <p:graphicFrame>
        <p:nvGraphicFramePr>
          <p:cNvPr id="380" name="Google Shape;380;p31"/>
          <p:cNvGraphicFramePr/>
          <p:nvPr/>
        </p:nvGraphicFramePr>
        <p:xfrm>
          <a:off x="1764374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{F955F4B1-02E7-4310-AEC4-4C87C56EFF24}</a:tableStyleId>
              </a:tblPr>
              <a:tblGrid>
                <a:gridCol w="1713575"/>
                <a:gridCol w="1090450"/>
                <a:gridCol w="2336675"/>
              </a:tblGrid>
              <a:tr h="33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1" i="1" lang="en-US" sz="1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Security level</a:t>
                      </a:r>
                      <a:endParaRPr sz="1200"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1" i="1" lang="en-US" sz="1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Subject</a:t>
                      </a:r>
                      <a:endParaRPr sz="1200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1" i="1" lang="en-US" sz="1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Object</a:t>
                      </a:r>
                      <a:endParaRPr sz="1200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Top Secret</a:t>
                      </a:r>
                      <a:endParaRPr sz="1200"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Alice</a:t>
                      </a:r>
                      <a:endParaRPr sz="1200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Personnel Files</a:t>
                      </a:r>
                      <a:endParaRPr sz="1200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Secret</a:t>
                      </a:r>
                      <a:endParaRPr sz="1200"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Bob</a:t>
                      </a:r>
                      <a:endParaRPr sz="1200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E-Mail Files</a:t>
                      </a:r>
                      <a:endParaRPr sz="1200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Confidential</a:t>
                      </a:r>
                      <a:endParaRPr sz="1200"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Charlie</a:t>
                      </a:r>
                      <a:endParaRPr sz="1200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Activity Logs</a:t>
                      </a:r>
                      <a:endParaRPr sz="1200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Unclassified</a:t>
                      </a:r>
                      <a:endParaRPr sz="1200"/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Dave</a:t>
                      </a:r>
                      <a:endParaRPr sz="1200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Telephone Lists</a:t>
                      </a:r>
                      <a:endParaRPr sz="1200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"/>
          <p:cNvSpPr txBox="1"/>
          <p:nvPr>
            <p:ph type="title"/>
          </p:nvPr>
        </p:nvSpPr>
        <p:spPr>
          <a:xfrm>
            <a:off x="628650" y="273844"/>
            <a:ext cx="7886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COMPUTER SECURITY MODEL</a:t>
            </a:r>
            <a:endParaRPr/>
          </a:p>
        </p:txBody>
      </p:sp>
      <p:sp>
        <p:nvSpPr>
          <p:cNvPr id="387" name="Google Shape;387;p32"/>
          <p:cNvSpPr txBox="1"/>
          <p:nvPr>
            <p:ph idx="1" type="body"/>
          </p:nvPr>
        </p:nvSpPr>
        <p:spPr>
          <a:xfrm>
            <a:off x="628650" y="1033397"/>
            <a:ext cx="7886700" cy="3599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Bell-LaPadula (BLP) Model</a:t>
            </a:r>
            <a:endParaRPr/>
          </a:p>
          <a:p>
            <a:pPr indent="0" lvl="0" marL="0" rtl="0" algn="l">
              <a:lnSpc>
                <a:spcPct val="102857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lang="en-US">
                <a:solidFill>
                  <a:srgbClr val="A27E55"/>
                </a:solidFill>
              </a:rPr>
              <a:t>Biba Integrity Model</a:t>
            </a:r>
            <a:endParaRPr/>
          </a:p>
          <a:p>
            <a:pPr indent="0" lvl="0" marL="0" rtl="0" algn="l">
              <a:lnSpc>
                <a:spcPct val="102857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lang="en-US"/>
              <a:t>The brewer and Nash model (Chinese Wall Model)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3"/>
          <p:cNvSpPr txBox="1"/>
          <p:nvPr>
            <p:ph type="title"/>
          </p:nvPr>
        </p:nvSpPr>
        <p:spPr>
          <a:xfrm>
            <a:off x="628650" y="273844"/>
            <a:ext cx="7886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BIBA INTEGRITY MODEL</a:t>
            </a:r>
            <a:endParaRPr/>
          </a:p>
        </p:txBody>
      </p:sp>
      <p:sp>
        <p:nvSpPr>
          <p:cNvPr id="394" name="Google Shape;394;p33"/>
          <p:cNvSpPr txBox="1"/>
          <p:nvPr>
            <p:ph idx="1" type="body"/>
          </p:nvPr>
        </p:nvSpPr>
        <p:spPr>
          <a:xfrm>
            <a:off x="628650" y="1033397"/>
            <a:ext cx="7886700" cy="3599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The BLP model deals with confidentiality and is concerned with unauthorized disclosure of information. </a:t>
            </a:r>
            <a:endParaRPr/>
          </a:p>
          <a:p>
            <a:pPr indent="0" lvl="0" marL="0" rtl="0" algn="l">
              <a:lnSpc>
                <a:spcPct val="102857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lang="en-US"/>
              <a:t>A model developed by Ken Biba which is often referred to as “Bell-LaPadula upside down.”</a:t>
            </a:r>
            <a:endParaRPr/>
          </a:p>
          <a:p>
            <a:pPr indent="0" lvl="0" marL="0" rtl="0" algn="l">
              <a:lnSpc>
                <a:spcPct val="102857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lang="en-US"/>
              <a:t>It deals with integrity alone and ignores confidentiality entirely.</a:t>
            </a:r>
            <a:endParaRPr/>
          </a:p>
          <a:p>
            <a:pPr indent="0" lvl="0" marL="0" rtl="0" algn="l">
              <a:lnSpc>
                <a:spcPct val="102857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"/>
          <p:cNvSpPr txBox="1"/>
          <p:nvPr>
            <p:ph type="title"/>
          </p:nvPr>
        </p:nvSpPr>
        <p:spPr>
          <a:xfrm>
            <a:off x="628650" y="273844"/>
            <a:ext cx="7886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BIBA INTEGRITY MODEL</a:t>
            </a:r>
            <a:endParaRPr/>
          </a:p>
        </p:txBody>
      </p:sp>
      <p:pic>
        <p:nvPicPr>
          <p:cNvPr id="400" name="Google Shape;4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288" y="1385013"/>
            <a:ext cx="3609975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4"/>
          <p:cNvSpPr txBox="1"/>
          <p:nvPr>
            <p:ph idx="1" type="body"/>
          </p:nvPr>
        </p:nvSpPr>
        <p:spPr>
          <a:xfrm>
            <a:off x="628650" y="1153581"/>
            <a:ext cx="7886700" cy="3598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Each subject and object is assigned an integrity level, denoted as I( S ) and I( O ) for subject S and object 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lang="en-US"/>
              <a:t>Strict integrity policy:</a:t>
            </a:r>
            <a:endParaRPr/>
          </a:p>
          <a:p>
            <a:pPr indent="-171450" lvl="1" marL="37719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Simple integrity: “no write up”	</a:t>
            </a:r>
            <a:r>
              <a:rPr lang="en-US"/>
              <a:t>	</a:t>
            </a:r>
            <a:endParaRPr/>
          </a:p>
          <a:p>
            <a:pPr indent="-123444" lvl="2" marL="51435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A subject can modify an object only if the integrity level of the subject dominates the integrity level of the object.</a:t>
            </a:r>
            <a:endParaRPr/>
          </a:p>
          <a:p>
            <a:pPr indent="-171450" lvl="1" marL="37719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Integrity confinement:	“no read down”</a:t>
            </a:r>
            <a:endParaRPr/>
          </a:p>
          <a:p>
            <a:pPr indent="-123444" lvl="2" marL="51435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A subject can read an object only if the integrity level of the subject is dominated by the integrity level of the object.</a:t>
            </a:r>
            <a:endParaRPr/>
          </a:p>
          <a:p>
            <a:pPr indent="0" lvl="0" marL="0" rtl="0" algn="l">
              <a:lnSpc>
                <a:spcPct val="102857"/>
              </a:lnSpc>
              <a:spcBef>
                <a:spcPts val="45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5"/>
          <p:cNvSpPr txBox="1"/>
          <p:nvPr>
            <p:ph type="title"/>
          </p:nvPr>
        </p:nvSpPr>
        <p:spPr>
          <a:xfrm>
            <a:off x="628650" y="273844"/>
            <a:ext cx="7886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COMPUTER SECURITY MODEL</a:t>
            </a:r>
            <a:endParaRPr/>
          </a:p>
        </p:txBody>
      </p:sp>
      <p:sp>
        <p:nvSpPr>
          <p:cNvPr id="408" name="Google Shape;408;p35"/>
          <p:cNvSpPr txBox="1"/>
          <p:nvPr>
            <p:ph idx="1" type="body"/>
          </p:nvPr>
        </p:nvSpPr>
        <p:spPr>
          <a:xfrm>
            <a:off x="628650" y="1033397"/>
            <a:ext cx="7886700" cy="3599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Bell-LaPadula (BLP) Model</a:t>
            </a:r>
            <a:endParaRPr/>
          </a:p>
          <a:p>
            <a:pPr indent="0" lvl="0" marL="0" rtl="0" algn="l">
              <a:lnSpc>
                <a:spcPct val="102857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lang="en-US"/>
              <a:t>Biba Integrity Model</a:t>
            </a:r>
            <a:endParaRPr/>
          </a:p>
          <a:p>
            <a:pPr indent="0" lvl="0" marL="0" rtl="0" algn="l">
              <a:lnSpc>
                <a:spcPct val="102857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lang="en-US"/>
              <a:t>The brewer and Nash model (Chinese Wall Model)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/>
          <p:cNvSpPr txBox="1"/>
          <p:nvPr>
            <p:ph type="title"/>
          </p:nvPr>
        </p:nvSpPr>
        <p:spPr>
          <a:xfrm>
            <a:off x="628650" y="273844"/>
            <a:ext cx="7886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THE BREWER AND NASH MODEL</a:t>
            </a:r>
            <a:endParaRPr/>
          </a:p>
        </p:txBody>
      </p:sp>
      <p:sp>
        <p:nvSpPr>
          <p:cNvPr id="415" name="Google Shape;415;p36"/>
          <p:cNvSpPr txBox="1"/>
          <p:nvPr>
            <p:ph idx="1" type="body"/>
          </p:nvPr>
        </p:nvSpPr>
        <p:spPr>
          <a:xfrm>
            <a:off x="628650" y="1033397"/>
            <a:ext cx="7886700" cy="3599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The brewer and Nash model (Chinese Wall Model) takes a quite different approach to specifying integrity and confidentiality than any of the approaches we have examined so far.</a:t>
            </a:r>
            <a:endParaRPr/>
          </a:p>
          <a:p>
            <a:pPr indent="0" lvl="0" marL="0" rtl="0" algn="l">
              <a:lnSpc>
                <a:spcPct val="102857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lang="en-US"/>
              <a:t>The model was developed for commercial applications in which conflicts of interest can arise. </a:t>
            </a:r>
            <a:endParaRPr/>
          </a:p>
          <a:p>
            <a:pPr indent="0" lvl="0" marL="0" rtl="0" algn="l">
              <a:lnSpc>
                <a:spcPct val="102857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lang="en-US"/>
              <a:t>The model makes use of both discretionary and mandatory access control concepts.</a:t>
            </a:r>
            <a:endParaRPr/>
          </a:p>
          <a:p>
            <a:pPr indent="0" lvl="0" marL="0" rtl="0" algn="l">
              <a:lnSpc>
                <a:spcPct val="102857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7"/>
          <p:cNvSpPr txBox="1"/>
          <p:nvPr>
            <p:ph type="title"/>
          </p:nvPr>
        </p:nvSpPr>
        <p:spPr>
          <a:xfrm>
            <a:off x="628650" y="273844"/>
            <a:ext cx="7886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THE BREWER AND NASH MODEL</a:t>
            </a:r>
            <a:endParaRPr/>
          </a:p>
        </p:txBody>
      </p:sp>
      <p:sp>
        <p:nvSpPr>
          <p:cNvPr id="421" name="Google Shape;421;p37"/>
          <p:cNvSpPr txBox="1"/>
          <p:nvPr>
            <p:ph idx="1" type="body"/>
          </p:nvPr>
        </p:nvSpPr>
        <p:spPr>
          <a:xfrm>
            <a:off x="628650" y="1033397"/>
            <a:ext cx="7886700" cy="3599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Problem:</a:t>
            </a:r>
            <a:endParaRPr/>
          </a:p>
          <a:p>
            <a:pPr indent="-171450" lvl="1" marL="37719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Tony advises Bank of America about investments</a:t>
            </a:r>
            <a:endParaRPr/>
          </a:p>
          <a:p>
            <a:pPr indent="-171450" lvl="1" marL="37719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He is asked to advise Chase Bank about investments</a:t>
            </a:r>
            <a:endParaRPr/>
          </a:p>
          <a:p>
            <a:pPr indent="0" lvl="0" marL="0" rtl="0" algn="l">
              <a:lnSpc>
                <a:spcPct val="102857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lang="en-US"/>
              <a:t>Conflict of interest to accept, because his advice for either bank would affect his advice to the other bank</a:t>
            </a:r>
            <a:endParaRPr/>
          </a:p>
          <a:p>
            <a:pPr indent="0" lvl="0" marL="0" rtl="0" algn="l">
              <a:lnSpc>
                <a:spcPct val="102857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8"/>
          <p:cNvSpPr txBox="1"/>
          <p:nvPr>
            <p:ph type="title"/>
          </p:nvPr>
        </p:nvSpPr>
        <p:spPr>
          <a:xfrm>
            <a:off x="628650" y="273844"/>
            <a:ext cx="7886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THE BREWER AND NASH MODEL</a:t>
            </a:r>
            <a:endParaRPr/>
          </a:p>
        </p:txBody>
      </p:sp>
      <p:sp>
        <p:nvSpPr>
          <p:cNvPr id="427" name="Google Shape;427;p38"/>
          <p:cNvSpPr txBox="1"/>
          <p:nvPr>
            <p:ph idx="1" type="body"/>
          </p:nvPr>
        </p:nvSpPr>
        <p:spPr>
          <a:xfrm>
            <a:off x="803748" y="1033463"/>
            <a:ext cx="7886700" cy="3598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The elements of the model are the following: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lang="en-US"/>
              <a:t>Subjects: Active entities that may wish to access protected objects; includes users and processes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lang="en-US"/>
              <a:t>Information: Corporate information organized into a hierarchy with three levels</a:t>
            </a:r>
            <a:endParaRPr/>
          </a:p>
          <a:p>
            <a:pPr indent="-171450" lvl="1" marL="37719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Objects: items of information related to a company</a:t>
            </a:r>
            <a:endParaRPr/>
          </a:p>
          <a:p>
            <a:pPr indent="-171450" lvl="1" marL="37719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Dataset (DS): contains objects related to a single company</a:t>
            </a:r>
            <a:endParaRPr/>
          </a:p>
          <a:p>
            <a:pPr indent="-171450" lvl="1" marL="37719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Conflict of interest (CI) class: contains datasets of companies in competition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lang="en-US"/>
              <a:t>Access rules: Rules for read and write access.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9"/>
          <p:cNvSpPr txBox="1"/>
          <p:nvPr>
            <p:ph type="title"/>
          </p:nvPr>
        </p:nvSpPr>
        <p:spPr>
          <a:xfrm>
            <a:off x="628650" y="273845"/>
            <a:ext cx="7886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COI EXAMPLE</a:t>
            </a:r>
            <a:endParaRPr/>
          </a:p>
        </p:txBody>
      </p:sp>
      <p:grpSp>
        <p:nvGrpSpPr>
          <p:cNvPr id="433" name="Google Shape;433;p39"/>
          <p:cNvGrpSpPr/>
          <p:nvPr/>
        </p:nvGrpSpPr>
        <p:grpSpPr>
          <a:xfrm>
            <a:off x="1095375" y="1714500"/>
            <a:ext cx="7172325" cy="2309813"/>
            <a:chOff x="432" y="1488"/>
            <a:chExt cx="4944" cy="1460"/>
          </a:xfrm>
        </p:grpSpPr>
        <p:sp>
          <p:nvSpPr>
            <p:cNvPr id="434" name="Google Shape;434;p39"/>
            <p:cNvSpPr/>
            <p:nvPr/>
          </p:nvSpPr>
          <p:spPr>
            <a:xfrm>
              <a:off x="432" y="1719"/>
              <a:ext cx="2430" cy="1229"/>
            </a:xfrm>
            <a:prstGeom prst="roundRect">
              <a:avLst>
                <a:gd fmla="val 20463" name="adj"/>
              </a:avLst>
            </a:prstGeom>
            <a:noFill/>
            <a:ln cap="flat" cmpd="sng" w="222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50"/>
                <a:buFont typeface="Times New Roman"/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3225" y="1719"/>
              <a:ext cx="2151" cy="1215"/>
            </a:xfrm>
            <a:prstGeom prst="roundRect">
              <a:avLst>
                <a:gd fmla="val 20699" name="adj"/>
              </a:avLst>
            </a:prstGeom>
            <a:noFill/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50"/>
                <a:buFont typeface="Times New Roman"/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864" y="1804"/>
              <a:ext cx="1392" cy="545"/>
            </a:xfrm>
            <a:prstGeom prst="rect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50"/>
                <a:buFont typeface="Times New Roman"/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980" y="1921"/>
              <a:ext cx="481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75"/>
                <a:buFont typeface="Times"/>
                <a:buNone/>
              </a:pPr>
              <a:r>
                <a:rPr lang="en-US" sz="1575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Bank of </a:t>
              </a:r>
              <a:endPara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1581" y="1921"/>
              <a:ext cx="480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75"/>
                <a:buFont typeface="Times"/>
                <a:buNone/>
              </a:pPr>
              <a:r>
                <a:rPr lang="en-US" sz="1575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America</a:t>
              </a:r>
              <a:endPara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28" y="2403"/>
              <a:ext cx="754" cy="503"/>
            </a:xfrm>
            <a:prstGeom prst="rect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50"/>
                <a:buFont typeface="Times New Roman"/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741" y="2479"/>
              <a:ext cx="480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75"/>
                <a:buFont typeface="Times"/>
                <a:buNone/>
              </a:pPr>
              <a:r>
                <a:rPr lang="en-US" sz="1575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Citibank</a:t>
              </a:r>
              <a:endPara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1479" y="2403"/>
              <a:ext cx="1216" cy="503"/>
            </a:xfrm>
            <a:prstGeom prst="rect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50"/>
                <a:buFont typeface="Times New Roman"/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1739" y="2479"/>
              <a:ext cx="340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75"/>
                <a:buFont typeface="Times"/>
                <a:buNone/>
              </a:pPr>
              <a:r>
                <a:rPr lang="en-US" sz="1575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Chase</a:t>
              </a:r>
              <a:endPara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2323" y="2479"/>
              <a:ext cx="0" cy="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1096" y="1488"/>
              <a:ext cx="906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75"/>
                <a:buFont typeface="Times"/>
                <a:buNone/>
              </a:pPr>
              <a:r>
                <a:rPr lang="en-US" sz="1575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Bank COI Class</a:t>
              </a:r>
              <a:endPara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3407" y="1859"/>
              <a:ext cx="768" cy="503"/>
            </a:xfrm>
            <a:prstGeom prst="rect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50"/>
                <a:buFont typeface="Times New Roman"/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3494" y="1921"/>
              <a:ext cx="499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75"/>
                <a:buFont typeface="Times"/>
                <a:buNone/>
              </a:pPr>
              <a:r>
                <a:rPr lang="en-US" sz="1575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Shell Oil</a:t>
              </a:r>
              <a:endPara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3393" y="2403"/>
              <a:ext cx="880" cy="489"/>
            </a:xfrm>
            <a:prstGeom prst="rect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50"/>
                <a:buFont typeface="Times New Roman"/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3504" y="2507"/>
              <a:ext cx="387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75"/>
                <a:buFont typeface="Times"/>
                <a:buNone/>
              </a:pPr>
              <a:r>
                <a:rPr lang="en-US" sz="1575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mobile</a:t>
              </a:r>
              <a:endPara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4273" y="1859"/>
              <a:ext cx="991" cy="503"/>
            </a:xfrm>
            <a:prstGeom prst="rect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50"/>
                <a:buFont typeface="Times New Roman"/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4372" y="1949"/>
              <a:ext cx="433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75"/>
                <a:buFont typeface="Times"/>
                <a:buNone/>
              </a:pPr>
              <a:r>
                <a:rPr lang="en-US" sz="1575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Conoco</a:t>
              </a:r>
              <a:endPara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4502" y="2479"/>
              <a:ext cx="139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75"/>
                <a:buFont typeface="Times"/>
                <a:buNone/>
              </a:pPr>
              <a:r>
                <a:rPr lang="en-US" sz="1575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76</a:t>
              </a:r>
              <a:endPara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4370" y="2403"/>
              <a:ext cx="824" cy="475"/>
            </a:xfrm>
            <a:prstGeom prst="rect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50"/>
                <a:buFont typeface="Times New Roman"/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3291" y="1488"/>
              <a:ext cx="1684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75"/>
                <a:buFont typeface="Times"/>
                <a:buNone/>
              </a:pPr>
              <a:r>
                <a:rPr lang="en-US" sz="1575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Gasoline Company COI Class</a:t>
              </a:r>
              <a:endPara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ACCESS CONTROLS</a:t>
            </a:r>
            <a:endParaRPr/>
          </a:p>
        </p:txBody>
      </p:sp>
      <p:sp>
        <p:nvSpPr>
          <p:cNvPr id="183" name="Google Shape;183;p4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 general we used these to:  (subject, action, object)</a:t>
            </a:r>
            <a:endParaRPr/>
          </a:p>
          <a:p>
            <a:pPr indent="-342900" lvl="1" marL="72009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u="sng"/>
              <a:t>Allow access</a:t>
            </a:r>
            <a:r>
              <a:rPr lang="en-US"/>
              <a:t>: Give an entity access to a resource (read/write a file, enter a building, run a program)</a:t>
            </a:r>
            <a:endParaRPr/>
          </a:p>
          <a:p>
            <a:pPr indent="-342900" lvl="1" marL="72009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u="sng"/>
              <a:t>Denying access</a:t>
            </a:r>
            <a:r>
              <a:rPr lang="en-US"/>
              <a:t>: Opposite of allowing access. Good security systems </a:t>
            </a:r>
            <a:r>
              <a:rPr i="1" lang="en-US"/>
              <a:t>deny by default.</a:t>
            </a:r>
            <a:endParaRPr/>
          </a:p>
          <a:p>
            <a:pPr indent="-342900" lvl="1" marL="72009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u="sng"/>
              <a:t>Limiting Access</a:t>
            </a:r>
            <a:r>
              <a:rPr lang="en-US"/>
              <a:t>: Maybe read-only access</a:t>
            </a:r>
            <a:endParaRPr/>
          </a:p>
          <a:p>
            <a:pPr indent="-342900" lvl="1" marL="72009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u="sng"/>
              <a:t>Revoking Access</a:t>
            </a:r>
            <a:r>
              <a:rPr lang="en-US"/>
              <a:t>: May want to deny access that was permitted in the past.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0"/>
          <p:cNvSpPr txBox="1"/>
          <p:nvPr>
            <p:ph type="title"/>
          </p:nvPr>
        </p:nvSpPr>
        <p:spPr>
          <a:xfrm>
            <a:off x="628650" y="273844"/>
            <a:ext cx="7886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THE BREWER AND NASH MODEL</a:t>
            </a:r>
            <a:endParaRPr/>
          </a:p>
        </p:txBody>
      </p:sp>
      <p:pic>
        <p:nvPicPr>
          <p:cNvPr id="459" name="Google Shape;4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125" y="1067869"/>
            <a:ext cx="597217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1"/>
          <p:cNvSpPr txBox="1"/>
          <p:nvPr>
            <p:ph type="title"/>
          </p:nvPr>
        </p:nvSpPr>
        <p:spPr>
          <a:xfrm>
            <a:off x="628650" y="273844"/>
            <a:ext cx="7886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THE BREWER AND NASH MODEL</a:t>
            </a:r>
            <a:endParaRPr/>
          </a:p>
        </p:txBody>
      </p:sp>
      <p:sp>
        <p:nvSpPr>
          <p:cNvPr id="465" name="Google Shape;465;p41"/>
          <p:cNvSpPr txBox="1"/>
          <p:nvPr>
            <p:ph idx="1" type="body"/>
          </p:nvPr>
        </p:nvSpPr>
        <p:spPr>
          <a:xfrm>
            <a:off x="628650" y="1033397"/>
            <a:ext cx="7886700" cy="3599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To enforce the Chinese wall policy, two rules are needed. </a:t>
            </a:r>
            <a:endParaRPr/>
          </a:p>
          <a:p>
            <a:pPr indent="0" lvl="0" marL="0" rtl="0" algn="l">
              <a:lnSpc>
                <a:spcPct val="102857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2857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lang="en-US"/>
              <a:t>The first rule is the simple security rule:</a:t>
            </a:r>
            <a:endParaRPr/>
          </a:p>
          <a:p>
            <a:pPr indent="0" lvl="0" marL="0" rtl="0" algn="l">
              <a:lnSpc>
                <a:spcPct val="102857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lang="en-US"/>
              <a:t>A subject S can read on object O only if </a:t>
            </a:r>
            <a:endParaRPr/>
          </a:p>
          <a:p>
            <a:pPr indent="-171450" lvl="1" marL="37719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O is in the same DS as an object already accessed by S, OR</a:t>
            </a:r>
            <a:endParaRPr/>
          </a:p>
          <a:p>
            <a:pPr indent="-171450" lvl="1" marL="37719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O belongs to a CI from which S has not yet accessed any information</a:t>
            </a:r>
            <a:endParaRPr/>
          </a:p>
          <a:p>
            <a:pPr indent="0" lvl="0" marL="0" rtl="0" algn="l">
              <a:lnSpc>
                <a:spcPct val="102857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2"/>
          <p:cNvSpPr txBox="1"/>
          <p:nvPr>
            <p:ph type="title"/>
          </p:nvPr>
        </p:nvSpPr>
        <p:spPr>
          <a:xfrm>
            <a:off x="628650" y="273844"/>
            <a:ext cx="7886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THE BREWER AND NASH MODEL</a:t>
            </a:r>
            <a:endParaRPr/>
          </a:p>
        </p:txBody>
      </p:sp>
      <p:sp>
        <p:nvSpPr>
          <p:cNvPr id="471" name="Google Shape;471;p42"/>
          <p:cNvSpPr txBox="1"/>
          <p:nvPr/>
        </p:nvSpPr>
        <p:spPr>
          <a:xfrm>
            <a:off x="872881" y="3393064"/>
            <a:ext cx="7904700" cy="1015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security rule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subject S can read on object O only if 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is in the same DS as an object already accessed by S, OR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belongs to a CI from which S has not yet accessed any information</a:t>
            </a:r>
            <a:endParaRPr sz="1100"/>
          </a:p>
        </p:txBody>
      </p:sp>
      <p:pic>
        <p:nvPicPr>
          <p:cNvPr id="472" name="Google Shape;4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950" y="1112044"/>
            <a:ext cx="4575310" cy="2128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3"/>
          <p:cNvSpPr txBox="1"/>
          <p:nvPr/>
        </p:nvSpPr>
        <p:spPr>
          <a:xfrm>
            <a:off x="855387" y="3319635"/>
            <a:ext cx="7904700" cy="1077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security rule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subject S can read on object O only if </a:t>
            </a:r>
            <a:endParaRPr sz="12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is in the same DS as an object already accessed by S, OR</a:t>
            </a:r>
            <a:endParaRPr sz="12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belongs to a CI from which S has not yet accessed any information</a:t>
            </a:r>
            <a:endParaRPr sz="1200"/>
          </a:p>
        </p:txBody>
      </p:sp>
      <p:pic>
        <p:nvPicPr>
          <p:cNvPr id="479" name="Google Shape;4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88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4"/>
          <p:cNvSpPr txBox="1"/>
          <p:nvPr/>
        </p:nvSpPr>
        <p:spPr>
          <a:xfrm>
            <a:off x="872678" y="3358597"/>
            <a:ext cx="7904700" cy="1077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security rule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subject S can read on object O only if </a:t>
            </a:r>
            <a:endParaRPr sz="12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is in the same DS as an object already accessed by S, OR</a:t>
            </a:r>
            <a:endParaRPr sz="12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belongs to a CI from which S has not yet accessed any information</a:t>
            </a:r>
            <a:endParaRPr sz="1200"/>
          </a:p>
        </p:txBody>
      </p:sp>
      <p:pic>
        <p:nvPicPr>
          <p:cNvPr id="486" name="Google Shape;48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88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5"/>
          <p:cNvSpPr txBox="1"/>
          <p:nvPr>
            <p:ph type="title"/>
          </p:nvPr>
        </p:nvSpPr>
        <p:spPr>
          <a:xfrm>
            <a:off x="628650" y="273844"/>
            <a:ext cx="7886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CHINESE WALL MODEL (CWM)</a:t>
            </a:r>
            <a:endParaRPr/>
          </a:p>
        </p:txBody>
      </p:sp>
      <p:sp>
        <p:nvSpPr>
          <p:cNvPr id="492" name="Google Shape;492;p45"/>
          <p:cNvSpPr txBox="1"/>
          <p:nvPr>
            <p:ph idx="1" type="body"/>
          </p:nvPr>
        </p:nvSpPr>
        <p:spPr>
          <a:xfrm>
            <a:off x="628650" y="1033397"/>
            <a:ext cx="7886700" cy="3599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To enforce the Chinese wall policy, two rules are needed. </a:t>
            </a:r>
            <a:endParaRPr/>
          </a:p>
          <a:p>
            <a:pPr indent="0" lvl="0" marL="0" rtl="0" algn="l">
              <a:lnSpc>
                <a:spcPct val="102857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2857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</a:pPr>
            <a:r>
              <a:rPr lang="en-US"/>
              <a:t>*-property rule: </a:t>
            </a:r>
            <a:endParaRPr/>
          </a:p>
          <a:p>
            <a:pPr indent="-171450" lvl="1" marL="37719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 subject S can write an object O only if</a:t>
            </a:r>
            <a:endParaRPr/>
          </a:p>
          <a:p>
            <a:pPr indent="-123444" lvl="2" marL="51435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300"/>
              <a:buChar char="▪"/>
            </a:pPr>
            <a:r>
              <a:rPr lang="en-US"/>
              <a:t>S can read O according to the simple security rule, AND</a:t>
            </a:r>
            <a:endParaRPr/>
          </a:p>
          <a:p>
            <a:pPr indent="-123444" lvl="2" marL="51435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300"/>
              <a:buChar char="▪"/>
            </a:pPr>
            <a:r>
              <a:rPr lang="en-US"/>
              <a:t>All objects that S can read are in the same DS as O.</a:t>
            </a:r>
            <a:endParaRPr/>
          </a:p>
          <a:p>
            <a:pPr indent="-57150" lvl="1" marL="37719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6"/>
          <p:cNvSpPr txBox="1"/>
          <p:nvPr/>
        </p:nvSpPr>
        <p:spPr>
          <a:xfrm>
            <a:off x="1064929" y="3287774"/>
            <a:ext cx="7331700" cy="1015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*-property rule: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subject S can write an object O only if</a:t>
            </a:r>
            <a:endParaRPr sz="1100"/>
          </a:p>
          <a:p>
            <a:pPr indent="-195262" lvl="1" marL="5572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can read O according to the simple security rule, </a:t>
            </a:r>
            <a:r>
              <a:rPr b="0" i="0" lang="en-US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 sz="1100"/>
          </a:p>
          <a:p>
            <a:pPr indent="-195262" lvl="1" marL="5572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objects that S can read are in the same DS as O.</a:t>
            </a:r>
            <a:endParaRPr sz="1100"/>
          </a:p>
        </p:txBody>
      </p:sp>
      <p:pic>
        <p:nvPicPr>
          <p:cNvPr id="499" name="Google Shape;49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88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7"/>
          <p:cNvSpPr txBox="1"/>
          <p:nvPr>
            <p:ph type="title"/>
          </p:nvPr>
        </p:nvSpPr>
        <p:spPr>
          <a:xfrm>
            <a:off x="628650" y="273844"/>
            <a:ext cx="7886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505" name="Google Shape;505;p47"/>
          <p:cNvSpPr txBox="1"/>
          <p:nvPr>
            <p:ph idx="1" type="body"/>
          </p:nvPr>
        </p:nvSpPr>
        <p:spPr>
          <a:xfrm>
            <a:off x="628650" y="1033397"/>
            <a:ext cx="7886700" cy="3599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[NIST] Richard Kissel. “Glossary of Key Information Security Terms”, NISTIR 7298 Revision 2, National Institute of Standards and Technology, U.S. Department of Commerce, May 2013.</a:t>
            </a:r>
            <a:endParaRPr/>
          </a:p>
          <a:p>
            <a:pPr indent="0" lvl="0" marL="0" rtl="0" algn="l">
              <a:lnSpc>
                <a:spcPct val="144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[Pfleeger] C. P. Pfleeger, S. L. Pfleeger, J. Margulies. “Security in Computing”, Fifth Edition, Prentice Hall, 2015.</a:t>
            </a:r>
            <a:endParaRPr/>
          </a:p>
          <a:p>
            <a:pPr indent="0" lvl="0" marL="0" rtl="0" algn="l">
              <a:lnSpc>
                <a:spcPct val="144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[Knight98] Knight E. and Hartley C. “The Password Paradox”, Business Security Advisor Magazine, Dec 1998. </a:t>
            </a:r>
            <a:endParaRPr/>
          </a:p>
          <a:p>
            <a:pPr indent="0" lvl="0" marL="0" rtl="0" algn="l">
              <a:lnSpc>
                <a:spcPct val="144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[GRA72] Graham, S. and Denning, P. “Protection - principles and practice.” Proc AFIPS spring Joint Computer Conf, 1972, p417-429.</a:t>
            </a:r>
            <a:endParaRPr/>
          </a:p>
          <a:p>
            <a:pPr indent="0" lvl="0" marL="0" rtl="0" algn="l">
              <a:lnSpc>
                <a:spcPct val="144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44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8"/>
          <p:cNvSpPr txBox="1"/>
          <p:nvPr>
            <p:ph type="title"/>
          </p:nvPr>
        </p:nvSpPr>
        <p:spPr>
          <a:xfrm>
            <a:off x="864066" y="347174"/>
            <a:ext cx="7651284" cy="4010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1200"/>
              <a:buFont typeface="Rockwell"/>
              <a:buNone/>
            </a:pPr>
            <a:br>
              <a:rPr lang="en-US"/>
            </a:br>
            <a:br>
              <a:rPr lang="en-US"/>
            </a:br>
            <a:r>
              <a:rPr lang="en-US"/>
              <a:t>PLEASE ATTRIBUTE DR. JIM ALVES-FOSS AND DR. JIA SONG, UNIVERSITY OF IDAHO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EXCEPT WHERE OTHERWISE NOTED, THIS WORK IS LICENSED UNDER HTTPS://CREATIVECOMMONS.ORG/LICENSES/BY-NC-SA/4.0/</a:t>
            </a:r>
            <a:br>
              <a:rPr lang="en-US"/>
            </a:br>
            <a:br>
              <a:rPr lang="en-US"/>
            </a:br>
            <a:r>
              <a:rPr lang="en-US"/>
              <a:t>NOT WITHSTANDING THE NON-COMMERCIAL LICENSE TERMS, NON-PROFIT EDUCATIONAL INSTITUTIONS ARE GRANTED A NON-EXCLUSIVE LICENSE TO ADAPT AND USE THIS MATERIAL, WITH ATTRIBUTION.</a:t>
            </a:r>
            <a:br>
              <a:rPr lang="en-US"/>
            </a:br>
            <a:br>
              <a:rPr lang="en-US"/>
            </a:br>
            <a:r>
              <a:rPr lang="en-US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ACLS</a:t>
            </a:r>
            <a:endParaRPr/>
          </a:p>
        </p:txBody>
      </p:sp>
      <p:sp>
        <p:nvSpPr>
          <p:cNvPr id="189" name="Google Shape;189;p5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An access control list (ACL) is a computer system implementation for managing authorization.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Typically this is a list of </a:t>
            </a:r>
            <a:r>
              <a:rPr i="1" lang="en-US"/>
              <a:t>permissions</a:t>
            </a:r>
            <a:r>
              <a:rPr lang="en-US"/>
              <a:t> for an authenticated user or group.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These permissions state what </a:t>
            </a:r>
            <a:r>
              <a:rPr i="1" lang="en-US"/>
              <a:t>actions</a:t>
            </a:r>
            <a:r>
              <a:rPr lang="en-US"/>
              <a:t> that entity is allowed to perform on a specified resource.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/>
              <a:t>Example:  Files and Directories in a computer system will typically have: read, write, execute permissions.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/>
          <p:nvPr>
            <p:ph type="title"/>
          </p:nvPr>
        </p:nvSpPr>
        <p:spPr>
          <a:xfrm>
            <a:off x="628650" y="273844"/>
            <a:ext cx="7886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LIST OF ACCESS CONTROL TRIPLES</a:t>
            </a:r>
            <a:endParaRPr/>
          </a:p>
        </p:txBody>
      </p:sp>
      <p:sp>
        <p:nvSpPr>
          <p:cNvPr id="195" name="Google Shape;195;p6"/>
          <p:cNvSpPr txBox="1"/>
          <p:nvPr>
            <p:ph idx="1" type="body"/>
          </p:nvPr>
        </p:nvSpPr>
        <p:spPr>
          <a:xfrm>
            <a:off x="2182387" y="1174712"/>
            <a:ext cx="7886700" cy="3598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Triple -  &lt;subject, object, rights&gt;</a:t>
            </a:r>
            <a:endParaRPr/>
          </a:p>
        </p:txBody>
      </p:sp>
      <p:pic>
        <p:nvPicPr>
          <p:cNvPr id="196" name="Google Shape;19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4671" y="1702420"/>
            <a:ext cx="3664373" cy="254017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6"/>
          <p:cNvSpPr txBox="1"/>
          <p:nvPr/>
        </p:nvSpPr>
        <p:spPr>
          <a:xfrm>
            <a:off x="732154" y="2094230"/>
            <a:ext cx="318695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Advantage: avoid empty cells of the matrix.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Disadvantage: searching through a large number of triples is inefficient.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 txBox="1"/>
          <p:nvPr>
            <p:ph type="title"/>
          </p:nvPr>
        </p:nvSpPr>
        <p:spPr>
          <a:xfrm>
            <a:off x="628650" y="273844"/>
            <a:ext cx="7886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200"/>
              <a:buFont typeface="Rockwell"/>
              <a:buNone/>
            </a:pPr>
            <a:r>
              <a:rPr lang="en-US" sz="3200"/>
              <a:t>ACCESS CONTROL MATRIX (EXAMPLE)</a:t>
            </a:r>
            <a:endParaRPr/>
          </a:p>
        </p:txBody>
      </p:sp>
      <p:pic>
        <p:nvPicPr>
          <p:cNvPr descr="Screen Shot 2015-09-08 at 12.33.00 PM.png" id="204" name="Google Shape;20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020" y="1033397"/>
            <a:ext cx="7469959" cy="286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 txBox="1"/>
          <p:nvPr>
            <p:ph type="title"/>
          </p:nvPr>
        </p:nvSpPr>
        <p:spPr>
          <a:xfrm>
            <a:off x="628650" y="273844"/>
            <a:ext cx="7886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ACCESS CONTROL LIST</a:t>
            </a:r>
            <a:endParaRPr/>
          </a:p>
        </p:txBody>
      </p:sp>
      <p:pic>
        <p:nvPicPr>
          <p:cNvPr descr="fig02-13.eps" id="211" name="Google Shape;211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5325" y="832750"/>
            <a:ext cx="3901800" cy="35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8"/>
          <p:cNvSpPr txBox="1"/>
          <p:nvPr/>
        </p:nvSpPr>
        <p:spPr>
          <a:xfrm>
            <a:off x="608743" y="1294544"/>
            <a:ext cx="324228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One access list for each object, and the list shows all subjects who should have access to the object and what their access rights are.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Advantages:</a:t>
            </a:r>
            <a:endParaRPr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include general default entries for any user.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/>
          <p:nvPr>
            <p:ph type="title"/>
          </p:nvPr>
        </p:nvSpPr>
        <p:spPr>
          <a:xfrm>
            <a:off x="330851" y="205932"/>
            <a:ext cx="8229600" cy="57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27E55"/>
              </a:buClr>
              <a:buSzPts val="3600"/>
              <a:buFont typeface="Rockwell"/>
              <a:buNone/>
            </a:pPr>
            <a:r>
              <a:rPr lang="en-US"/>
              <a:t>MS WINDOWS EXAMPLE OF ACL</a:t>
            </a:r>
            <a:endParaRPr/>
          </a:p>
        </p:txBody>
      </p:sp>
      <p:sp>
        <p:nvSpPr>
          <p:cNvPr id="218" name="Google Shape;218;p9"/>
          <p:cNvSpPr txBox="1"/>
          <p:nvPr>
            <p:ph idx="1" type="body"/>
          </p:nvPr>
        </p:nvSpPr>
        <p:spPr>
          <a:xfrm>
            <a:off x="914493" y="944563"/>
            <a:ext cx="7645958" cy="3303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19" name="Google Shape;21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9435" y="895500"/>
            <a:ext cx="5765130" cy="335246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9"/>
          <p:cNvSpPr/>
          <p:nvPr/>
        </p:nvSpPr>
        <p:spPr>
          <a:xfrm>
            <a:off x="5116286" y="1516743"/>
            <a:ext cx="2743200" cy="34834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75206" y="100000"/>
                </a:lnTo>
              </a:path>
            </a:pathLst>
          </a:cu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Click on a File Name</a:t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3969657" y="3850594"/>
            <a:ext cx="2743200" cy="34834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75206" y="100000"/>
                </a:lnTo>
              </a:path>
            </a:pathLst>
          </a:cu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Then Select Properties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I_ED_template_2015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2019-10-29T15:40:59Z</dcterms:created>
  <dc:creator>Alves-Foss, James (jimaf@uidaho.edu)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Presentation1</vt:lpwstr>
  </property>
  <property fmtid="{D5CDD505-2E9C-101B-9397-08002B2CF9AE}" pid="3" name="ContentTypeId">
    <vt:lpwstr>0x01010024760E5FD0473D4CB63D0154B06E516F</vt:lpwstr>
  </property>
  <property fmtid="{D5CDD505-2E9C-101B-9397-08002B2CF9AE}" pid="4" name="ArticulateUseProject">
    <vt:lpwstr>1</vt:lpwstr>
  </property>
  <property fmtid="{D5CDD505-2E9C-101B-9397-08002B2CF9AE}" pid="5" name="ArticulateProjectVersion">
    <vt:lpwstr>8</vt:lpwstr>
  </property>
  <property fmtid="{D5CDD505-2E9C-101B-9397-08002B2CF9AE}" pid="6" name="ArticulateGUID">
    <vt:lpwstr>0A0575A7-34C7-4404-B28C-BD2DDDA0BEB3</vt:lpwstr>
  </property>
  <property fmtid="{D5CDD505-2E9C-101B-9397-08002B2CF9AE}" pid="7" name="ArticulateProjectFull">
    <vt:lpwstr>https://vandalsuidaho-my.sharepoint.com/personal/jimaf_uidaho_edu/Documents/Cybersecurity Degree/Dual Credit CYB 110/Lectures from Spring CYB 110\Lecture 1 - Introduction.ppta</vt:lpwstr>
  </property>
</Properties>
</file>