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y="5143500" cx="9144000"/>
  <p:notesSz cx="6858000" cy="9144000"/>
  <p:embeddedFontLst>
    <p:embeddedFont>
      <p:font typeface="Arial Narrow"/>
      <p:regular r:id="rId71"/>
      <p:bold r:id="rId72"/>
      <p:italic r:id="rId73"/>
      <p:boldItalic r:id="rId74"/>
    </p:embeddedFont>
    <p:embeddedFont>
      <p:font typeface="Helvetica Neue"/>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http://customooxmlschemas.google.com/">
      <go:slidesCustomData xmlns:go="http://customooxmlschemas.google.com/" r:id="rId83" roundtripDataSignature="AMtx7mhLhOzxjIkIozGI/NDqQsBSqMc/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3" Type="http://customschemas.google.com/relationships/presentationmetadata" Target="metadata"/><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ArialNarrow-italic.fntdata"/><Relationship Id="rId72" Type="http://schemas.openxmlformats.org/officeDocument/2006/relationships/font" Target="fonts/ArialNarrow-bold.fntdata"/><Relationship Id="rId31" Type="http://schemas.openxmlformats.org/officeDocument/2006/relationships/slide" Target="slides/slide24.xml"/><Relationship Id="rId75" Type="http://schemas.openxmlformats.org/officeDocument/2006/relationships/font" Target="fonts/HelveticaNeue-regular.fntdata"/><Relationship Id="rId30" Type="http://schemas.openxmlformats.org/officeDocument/2006/relationships/slide" Target="slides/slide23.xml"/><Relationship Id="rId74" Type="http://schemas.openxmlformats.org/officeDocument/2006/relationships/font" Target="fonts/ArialNarrow-boldItalic.fntdata"/><Relationship Id="rId33" Type="http://schemas.openxmlformats.org/officeDocument/2006/relationships/slide" Target="slides/slide26.xml"/><Relationship Id="rId77" Type="http://schemas.openxmlformats.org/officeDocument/2006/relationships/font" Target="fonts/HelveticaNeue-italic.fntdata"/><Relationship Id="rId32" Type="http://schemas.openxmlformats.org/officeDocument/2006/relationships/slide" Target="slides/slide25.xml"/><Relationship Id="rId76" Type="http://schemas.openxmlformats.org/officeDocument/2006/relationships/font" Target="fonts/HelveticaNeue-bold.fntdata"/><Relationship Id="rId35" Type="http://schemas.openxmlformats.org/officeDocument/2006/relationships/slide" Target="slides/slide28.xml"/><Relationship Id="rId79" Type="http://schemas.openxmlformats.org/officeDocument/2006/relationships/font" Target="fonts/OpenSans-regular.fntdata"/><Relationship Id="rId34" Type="http://schemas.openxmlformats.org/officeDocument/2006/relationships/slide" Target="slides/slide27.xml"/><Relationship Id="rId78" Type="http://schemas.openxmlformats.org/officeDocument/2006/relationships/font" Target="fonts/HelveticaNeue-boldItalic.fntdata"/><Relationship Id="rId71" Type="http://schemas.openxmlformats.org/officeDocument/2006/relationships/font" Target="fonts/ArialNarrow-regular.fntdata"/><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76" name="Google Shape;1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legal and ethical aspects of computer security encompass a broad range of topics, and a full discussion is well beyond the scope of this book, however we touch on a few important topics in this area, including: cybercrime and computer crime; intellectual property issues; privacy and ethical issues.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83" name="Google Shape;18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22:notes"/>
          <p:cNvSpPr txBox="1"/>
          <p:nvPr>
            <p:ph idx="1" type="body"/>
          </p:nvPr>
        </p:nvSpPr>
        <p:spPr>
          <a:xfrm>
            <a:off x="567267" y="4560570"/>
            <a:ext cx="6184053" cy="4320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Computer crime, or cybercrime, is a term used broadly to describe criminal activity in which computers or computer networks are a tool, a target, or a place of criminal activity. These categories are not exclusive and many activities can be characterized as falling in one or more categories. The term </a:t>
            </a:r>
            <a:r>
              <a:rPr i="1" lang="en-US">
                <a:latin typeface="Arial"/>
                <a:ea typeface="Arial"/>
                <a:cs typeface="Arial"/>
                <a:sym typeface="Arial"/>
              </a:rPr>
              <a:t>cybercrime</a:t>
            </a:r>
            <a:r>
              <a:rPr lang="en-US">
                <a:latin typeface="Arial"/>
                <a:ea typeface="Arial"/>
                <a:cs typeface="Arial"/>
                <a:sym typeface="Arial"/>
              </a:rPr>
              <a:t> has a connotation of the use of networks specifically, whereas </a:t>
            </a:r>
            <a:r>
              <a:rPr i="1" lang="en-US">
                <a:latin typeface="Arial"/>
                <a:ea typeface="Arial"/>
                <a:cs typeface="Arial"/>
                <a:sym typeface="Arial"/>
              </a:rPr>
              <a:t>computer crime</a:t>
            </a:r>
            <a:r>
              <a:rPr lang="en-US">
                <a:latin typeface="Arial"/>
                <a:ea typeface="Arial"/>
                <a:cs typeface="Arial"/>
                <a:sym typeface="Arial"/>
              </a:rPr>
              <a:t> may or may not involve networks. The U.S. Department of Justice categorizes computer crime based on the role that the computer plays in the criminal activity, as follows: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Computers as targets:</a:t>
            </a:r>
            <a:r>
              <a:rPr lang="en-US">
                <a:latin typeface="Arial"/>
                <a:ea typeface="Arial"/>
                <a:cs typeface="Arial"/>
                <a:sym typeface="Arial"/>
              </a:rPr>
              <a:t> to acquire information stored on that computer system, to control the target system without authorization or payment (theft of service), or to alter the integrity of data or interfere with the availability of the computer or server. </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Computers as storage devices:</a:t>
            </a:r>
            <a:r>
              <a:rPr lang="en-US">
                <a:latin typeface="Arial"/>
                <a:ea typeface="Arial"/>
                <a:cs typeface="Arial"/>
                <a:sym typeface="Arial"/>
              </a:rPr>
              <a:t> as a passive storage medium, e.g. for stolen password lists, credit card or calling card numbers, proprietary corporate information, pornographic image files, or "warez" (pirated commercial software).</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Computers as communications tools:</a:t>
            </a:r>
            <a:r>
              <a:rPr lang="en-US">
                <a:latin typeface="Arial"/>
                <a:ea typeface="Arial"/>
                <a:cs typeface="Arial"/>
                <a:sym typeface="Arial"/>
              </a:rPr>
              <a:t> often traditional crimes committed online. Examples include the illegal sale of prescription drugs, controlled substances, alcohol, and guns; fraud; gambling; and child pornography.</a:t>
            </a:r>
            <a:endParaRPr/>
          </a:p>
          <a:p>
            <a:pPr indent="0" lvl="0" marL="0" rtl="0" algn="l">
              <a:spcBef>
                <a:spcPts val="0"/>
              </a:spcBef>
              <a:spcAft>
                <a:spcPts val="0"/>
              </a:spcAft>
              <a:buNone/>
            </a:pPr>
            <a:r>
              <a:rPr lang="en-US">
                <a:latin typeface="Arial"/>
                <a:ea typeface="Arial"/>
                <a:cs typeface="Arial"/>
                <a:sym typeface="Arial"/>
              </a:rPr>
              <a:t>A more specific list of crimes is defined in the international Convention on Cybercrime and shown in Table 18.1, in the text. Yet another categorization is used in the CERT 2006 annual E-crime Survey, the results of which are shown in Table 23.2.</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90" name="Google Shape;19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23:notes"/>
          <p:cNvSpPr txBox="1"/>
          <p:nvPr>
            <p:ph idx="1" type="body"/>
          </p:nvPr>
        </p:nvSpPr>
        <p:spPr>
          <a:xfrm>
            <a:off x="535094" y="4560570"/>
            <a:ext cx="6343227" cy="470225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deterrent effect of law enforcement on computer and network attacks correlates with the success rate of criminal arrest and prosecution. The nature of cybercrime is such that consistent success is extraordinarily difficult. To see this, consider the vicious cycle of cybercrime, involving law enforcement agencies, cybercriminals, and cybercrime victims, as illustrated in Figure 23.1 from the text.</a:t>
            </a:r>
            <a:endParaRPr/>
          </a:p>
          <a:p>
            <a:pPr indent="0" lvl="0" marL="0" rtl="0" algn="l">
              <a:spcBef>
                <a:spcPts val="0"/>
              </a:spcBef>
              <a:spcAft>
                <a:spcPts val="0"/>
              </a:spcAft>
              <a:buNone/>
            </a:pPr>
            <a:r>
              <a:rPr lang="en-US">
                <a:latin typeface="Arial"/>
                <a:ea typeface="Arial"/>
                <a:cs typeface="Arial"/>
                <a:sym typeface="Arial"/>
              </a:rPr>
              <a:t>For </a:t>
            </a:r>
            <a:r>
              <a:rPr b="1" lang="en-US">
                <a:latin typeface="Arial"/>
                <a:ea typeface="Arial"/>
                <a:cs typeface="Arial"/>
                <a:sym typeface="Arial"/>
              </a:rPr>
              <a:t>law enforcement agencies</a:t>
            </a:r>
            <a:r>
              <a:rPr lang="en-US">
                <a:latin typeface="Arial"/>
                <a:ea typeface="Arial"/>
                <a:cs typeface="Arial"/>
                <a:sym typeface="Arial"/>
              </a:rPr>
              <a:t>, cybercrime presents some unique difficulties. Proper investigation requires a fairly sophisticated grasp of the technology, and many jurisdictions lack investigators knowledgeable and experienced in dealing with it. Lack of resources represents another handicap. The global nature of cybercrime is an additional obstacle: many crimes will involve perpetrators who are remote from the target system, in another jurisdiction or even another country. A lack of collaboration and cooperation with remote law enforcement agencies can greatly hinder an investigation. Initiatives such as international Convention on Cybercrime introduces a common terminology for crimes and a framework for harmonizing laws globally.</a:t>
            </a:r>
            <a:endParaRPr/>
          </a:p>
          <a:p>
            <a:pPr indent="0" lvl="0" marL="0" rtl="0" algn="l">
              <a:spcBef>
                <a:spcPts val="0"/>
              </a:spcBef>
              <a:spcAft>
                <a:spcPts val="0"/>
              </a:spcAft>
              <a:buNone/>
            </a:pPr>
            <a:r>
              <a:rPr lang="en-US">
                <a:latin typeface="Arial"/>
                <a:ea typeface="Arial"/>
                <a:cs typeface="Arial"/>
                <a:sym typeface="Arial"/>
              </a:rPr>
              <a:t>The relative lack of success in bringing </a:t>
            </a:r>
            <a:r>
              <a:rPr b="1" lang="en-US">
                <a:latin typeface="Arial"/>
                <a:ea typeface="Arial"/>
                <a:cs typeface="Arial"/>
                <a:sym typeface="Arial"/>
              </a:rPr>
              <a:t>cybercriminals</a:t>
            </a:r>
            <a:r>
              <a:rPr lang="en-US">
                <a:latin typeface="Arial"/>
                <a:ea typeface="Arial"/>
                <a:cs typeface="Arial"/>
                <a:sym typeface="Arial"/>
              </a:rPr>
              <a:t> to justice has led to an increase in their numbers, boldness, and the global scale of their operations. The cybercriminal tends to be young and very computer-savvy, but the range of behavioral characteristics is wide. </a:t>
            </a:r>
            <a:endParaRPr/>
          </a:p>
          <a:p>
            <a:pPr indent="0" lvl="0" marL="0" rtl="0" algn="l">
              <a:spcBef>
                <a:spcPts val="0"/>
              </a:spcBef>
              <a:spcAft>
                <a:spcPts val="0"/>
              </a:spcAft>
              <a:buNone/>
            </a:pPr>
            <a:r>
              <a:rPr lang="en-US">
                <a:latin typeface="Arial"/>
                <a:ea typeface="Arial"/>
                <a:cs typeface="Arial"/>
                <a:sym typeface="Arial"/>
              </a:rPr>
              <a:t>The success of cybercriminals, and the relative lack of success of law enforcement, influence the behavior of </a:t>
            </a:r>
            <a:r>
              <a:rPr b="1" lang="en-US">
                <a:latin typeface="Arial"/>
                <a:ea typeface="Arial"/>
                <a:cs typeface="Arial"/>
                <a:sym typeface="Arial"/>
              </a:rPr>
              <a:t>cybercrime victims</a:t>
            </a:r>
            <a:r>
              <a:rPr lang="en-US">
                <a:latin typeface="Arial"/>
                <a:ea typeface="Arial"/>
                <a:cs typeface="Arial"/>
                <a:sym typeface="Arial"/>
              </a:rPr>
              <a:t>. Reporting rates are low because of a lack of confidence in law enforcement, a concern about corporate reputation, and a concern about civil liability. The low reporting rates and reluctance to work with law enforcement feeds into the law enforcement handicaps, completing the vicious cycle.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97" name="Google Shape;19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U.S. legal system, and legal systems generally, distinguish three primary types of property: real, personal and intellectual. </a:t>
            </a:r>
            <a:r>
              <a:rPr b="1" lang="en-US">
                <a:latin typeface="Arial"/>
                <a:ea typeface="Arial"/>
                <a:cs typeface="Arial"/>
                <a:sym typeface="Arial"/>
              </a:rPr>
              <a:t>Intellectual property is a</a:t>
            </a:r>
            <a:r>
              <a:rPr lang="en-US">
                <a:latin typeface="Arial"/>
                <a:ea typeface="Arial"/>
                <a:cs typeface="Arial"/>
                <a:sym typeface="Arial"/>
              </a:rPr>
              <a:t>ny intangible asset that consists of human knowledge and ideas. Examples include software, data, novels, sound recordings, the design of a new type of mousetrap, or a cure for a disease. There are three main types of intellectual property for which legal protection is available: copyrights, trademarks, and patents. The legal protection is against </a:t>
            </a:r>
            <a:r>
              <a:rPr b="1" lang="en-US">
                <a:latin typeface="Arial"/>
                <a:ea typeface="Arial"/>
                <a:cs typeface="Arial"/>
                <a:sym typeface="Arial"/>
              </a:rPr>
              <a:t>infringement</a:t>
            </a:r>
            <a:r>
              <a:rPr lang="en-US">
                <a:latin typeface="Arial"/>
                <a:ea typeface="Arial"/>
                <a:cs typeface="Arial"/>
                <a:sym typeface="Arial"/>
              </a:rPr>
              <a:t>, which is the invasion of the rights secured by, copyrights, trademarks, and patents. The right to seek civil recourse against anyone infringing his or her property is granted to the IP owner. Depending upon the type of IP, infringement may vary, as illustrated in Figure 23.2 from the text.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04" name="Google Shape;20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Copyright law protects the tangible or fixed expression of an idea, not the idea itself. Copyright is automatically assigned to newly created works in countries that subscribe to the Berne convention, which encompasses the vast majority of nations. Some countries, such as the United States, provide additional legal protection if the work is registered. Copyright exists if the following conditions are fulfilled:</a:t>
            </a:r>
            <a:endParaRPr/>
          </a:p>
          <a:p>
            <a:pPr indent="0" lvl="0" marL="0" rtl="0" algn="l">
              <a:spcBef>
                <a:spcPts val="0"/>
              </a:spcBef>
              <a:spcAft>
                <a:spcPts val="0"/>
              </a:spcAft>
              <a:buNone/>
            </a:pPr>
            <a:r>
              <a:rPr lang="en-US">
                <a:latin typeface="Arial"/>
                <a:ea typeface="Arial"/>
                <a:cs typeface="Arial"/>
                <a:sym typeface="Arial"/>
              </a:rPr>
              <a:t>• the proposed work is original</a:t>
            </a:r>
            <a:endParaRPr/>
          </a:p>
          <a:p>
            <a:pPr indent="0" lvl="0" marL="0" rtl="0" algn="l">
              <a:spcBef>
                <a:spcPts val="0"/>
              </a:spcBef>
              <a:spcAft>
                <a:spcPts val="0"/>
              </a:spcAft>
              <a:buNone/>
            </a:pPr>
            <a:r>
              <a:rPr lang="en-US">
                <a:latin typeface="Arial"/>
                <a:ea typeface="Arial"/>
                <a:cs typeface="Arial"/>
                <a:sym typeface="Arial"/>
              </a:rPr>
              <a:t>• the creator has put this original idea into a concrete form, such as hard copy (paper), software, or multimedia form</a:t>
            </a:r>
            <a:endParaRPr/>
          </a:p>
          <a:p>
            <a:pPr indent="0" lvl="0" marL="0" rtl="0" algn="l">
              <a:spcBef>
                <a:spcPts val="0"/>
              </a:spcBef>
              <a:spcAft>
                <a:spcPts val="0"/>
              </a:spcAft>
              <a:buNone/>
            </a:pPr>
            <a:r>
              <a:rPr lang="en-US">
                <a:latin typeface="Arial"/>
                <a:ea typeface="Arial"/>
                <a:cs typeface="Arial"/>
                <a:sym typeface="Arial"/>
              </a:rPr>
              <a:t>Examples of items that may be copyrighted include: literary works, musical works, dramatic works, pantomimes and choreographic works, pictorial, graphic, and sculptural works, motion pictures and other audiovisual works, sound recordings, architectural works, software-related works.</a:t>
            </a:r>
            <a:endParaRPr b="1">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11" name="Google Shape;21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copyright owner has the following exclusive rights, protected against infringement:</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Reproduction right:</a:t>
            </a:r>
            <a:r>
              <a:rPr lang="en-US">
                <a:latin typeface="Arial"/>
                <a:ea typeface="Arial"/>
                <a:cs typeface="Arial"/>
                <a:sym typeface="Arial"/>
              </a:rPr>
              <a:t> lets the owner make copies of a work.</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Modification right:</a:t>
            </a:r>
            <a:r>
              <a:rPr lang="en-US">
                <a:latin typeface="Arial"/>
                <a:ea typeface="Arial"/>
                <a:cs typeface="Arial"/>
                <a:sym typeface="Arial"/>
              </a:rPr>
              <a:t> also known as the derivative-works right, concerns modifying a work to create a new or derivative work.</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Distribution right:</a:t>
            </a:r>
            <a:r>
              <a:rPr lang="en-US">
                <a:latin typeface="Arial"/>
                <a:ea typeface="Arial"/>
                <a:cs typeface="Arial"/>
                <a:sym typeface="Arial"/>
              </a:rPr>
              <a:t> lets the owner publicly sell, rent, lease, or lend copies of the work.</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Public-performance right:</a:t>
            </a:r>
            <a:r>
              <a:rPr lang="en-US">
                <a:latin typeface="Arial"/>
                <a:ea typeface="Arial"/>
                <a:cs typeface="Arial"/>
                <a:sym typeface="Arial"/>
              </a:rPr>
              <a:t> applies mainly to live performances.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Public-display right:</a:t>
            </a:r>
            <a:r>
              <a:rPr lang="en-US">
                <a:latin typeface="Arial"/>
                <a:ea typeface="Arial"/>
                <a:cs typeface="Arial"/>
                <a:sym typeface="Arial"/>
              </a:rPr>
              <a:t> lets the owner publicly show a copy of the work directly or by means of a film, slide, or television image.</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18" name="Google Shape;21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 patent for an invention is the grant of a property right to the inventor. The right conferred by the patent grant is, in the language of the U.S. statute and of the grant itself, "the right to exclude others from making, using, offering for sale, or selling" the invention in the United States or "importing" the invention into the United States. Similar wording appears in the statutes of other nations. </a:t>
            </a:r>
            <a:endParaRPr/>
          </a:p>
          <a:p>
            <a:pPr indent="0" lvl="0" marL="0" rtl="0" algn="l">
              <a:spcBef>
                <a:spcPts val="0"/>
              </a:spcBef>
              <a:spcAft>
                <a:spcPts val="0"/>
              </a:spcAft>
              <a:buNone/>
            </a:pPr>
            <a:r>
              <a:rPr lang="en-US">
                <a:latin typeface="Arial"/>
                <a:ea typeface="Arial"/>
                <a:cs typeface="Arial"/>
                <a:sym typeface="Arial"/>
              </a:rPr>
              <a:t>There are three types of patents: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Utility patents:</a:t>
            </a:r>
            <a:r>
              <a:rPr lang="en-US">
                <a:latin typeface="Arial"/>
                <a:ea typeface="Arial"/>
                <a:cs typeface="Arial"/>
                <a:sym typeface="Arial"/>
              </a:rPr>
              <a:t> may be granted to anyone who invents or discovers any new and useful process, machine, article of manufacture, or composition of matter, or any new and useful improvement thereof;</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Design patents:</a:t>
            </a:r>
            <a:r>
              <a:rPr lang="en-US">
                <a:latin typeface="Arial"/>
                <a:ea typeface="Arial"/>
                <a:cs typeface="Arial"/>
                <a:sym typeface="Arial"/>
              </a:rPr>
              <a:t> may be granted to anyone who invents a new, original, and ornamental design for an article of manufacture; and</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Plant patents:</a:t>
            </a:r>
            <a:r>
              <a:rPr lang="en-US">
                <a:latin typeface="Arial"/>
                <a:ea typeface="Arial"/>
                <a:cs typeface="Arial"/>
                <a:sym typeface="Arial"/>
              </a:rPr>
              <a:t> may be granted to anyone who invents or discovers and asexually reproduces any distinct and new variety of plant.</a:t>
            </a:r>
            <a:endParaRPr/>
          </a:p>
          <a:p>
            <a:pPr indent="0" lvl="0" marL="0" rtl="0" algn="l">
              <a:spcBef>
                <a:spcPts val="0"/>
              </a:spcBef>
              <a:spcAft>
                <a:spcPts val="0"/>
              </a:spcAft>
              <a:buNone/>
            </a:pPr>
            <a:r>
              <a:rPr lang="en-US">
                <a:latin typeface="Arial"/>
                <a:ea typeface="Arial"/>
                <a:cs typeface="Arial"/>
                <a:sym typeface="Arial"/>
              </a:rPr>
              <a:t>An example of a patent from the computer security realm is the RSA public-key cryptosystem. From the time it was granted in 1983 until the patent expired in 2000, the patent holder, RSA Security, was entitled to receive a fee for each implementation of RSA.</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25" name="Google Shape;22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 trademark is a word, name, symbol, or device that is used in trade with goods to indicate the source of the goods and to distinguish them from the goods of others. A servicemark is the same as a trademark except that it identifies and distinguishes the source of a service rather than a product. The terms </a:t>
            </a:r>
            <a:r>
              <a:rPr i="1" lang="en-US">
                <a:latin typeface="Arial"/>
                <a:ea typeface="Arial"/>
                <a:cs typeface="Arial"/>
                <a:sym typeface="Arial"/>
              </a:rPr>
              <a:t>trademark</a:t>
            </a:r>
            <a:r>
              <a:rPr lang="en-US">
                <a:latin typeface="Arial"/>
                <a:ea typeface="Arial"/>
                <a:cs typeface="Arial"/>
                <a:sym typeface="Arial"/>
              </a:rPr>
              <a:t> and </a:t>
            </a:r>
            <a:r>
              <a:rPr i="1" lang="en-US">
                <a:latin typeface="Arial"/>
                <a:ea typeface="Arial"/>
                <a:cs typeface="Arial"/>
                <a:sym typeface="Arial"/>
              </a:rPr>
              <a:t>mark</a:t>
            </a:r>
            <a:r>
              <a:rPr lang="en-US">
                <a:latin typeface="Arial"/>
                <a:ea typeface="Arial"/>
                <a:cs typeface="Arial"/>
                <a:sym typeface="Arial"/>
              </a:rPr>
              <a:t> are commonly used to refer to both trademarks and servicemarks. Trademark rights may be used to prevent others from using a confusingly similar mark, but not to prevent others from making the same goods or from selling the same goods or services under a clearly different mark.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32" name="Google Shape;23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Intellectual Property Relevant to Network and Computer Security include:</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Software:</a:t>
            </a:r>
            <a:r>
              <a:rPr lang="en-US">
                <a:latin typeface="Arial"/>
                <a:ea typeface="Arial"/>
                <a:cs typeface="Arial"/>
                <a:sym typeface="Arial"/>
              </a:rPr>
              <a:t> This includes programs produced by vendors of commercial software (e.g., operating systems, utility programs, applications) as well as shareware, proprietary software created by an organization for internal use, and software produced by individuals. For all such software, copyright protection is available if desired. In some cases, a patent protection may also be appropriate.</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Databases:</a:t>
            </a:r>
            <a:r>
              <a:rPr lang="en-US">
                <a:latin typeface="Arial"/>
                <a:ea typeface="Arial"/>
                <a:cs typeface="Arial"/>
                <a:sym typeface="Arial"/>
              </a:rPr>
              <a:t> A database may consist of data that is collected and organized in such a fashion that it has potential commercial value. An example is an economic forecasting database. Such databases may be protected by copyright.</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Digital content:</a:t>
            </a:r>
            <a:r>
              <a:rPr lang="en-US">
                <a:latin typeface="Arial"/>
                <a:ea typeface="Arial"/>
                <a:cs typeface="Arial"/>
                <a:sym typeface="Arial"/>
              </a:rPr>
              <a:t> This category includes audio files, video files, multimedia, courseware, Web site content, and any other original digital work that can be presented in some fashion using computers or other digital devices.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Algorithms:</a:t>
            </a:r>
            <a:r>
              <a:rPr lang="en-US">
                <a:latin typeface="Arial"/>
                <a:ea typeface="Arial"/>
                <a:cs typeface="Arial"/>
                <a:sym typeface="Arial"/>
              </a:rPr>
              <a:t> An example of a patentable algorithm, previously cited, is the RSA public-key cryptosystem.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39" name="Google Shape;2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U.S. Digital Millennium Copyright ACT (DMCA) has had a profound effect on the protection of digital content rights in both the U.S. and worldwide. The DMCA, signed into law in 1998, is designed to implement World Intellectual Property Organization (WIPO) treaties, signed in 1996. In essence, DMCA strengthens the protection of copyrighted materials in digital format.</a:t>
            </a:r>
            <a:endParaRPr/>
          </a:p>
          <a:p>
            <a:pPr indent="0" lvl="0" marL="0" rtl="0" algn="l">
              <a:spcBef>
                <a:spcPts val="0"/>
              </a:spcBef>
              <a:spcAft>
                <a:spcPts val="0"/>
              </a:spcAft>
              <a:buNone/>
            </a:pPr>
            <a:r>
              <a:rPr lang="en-US">
                <a:latin typeface="Arial"/>
                <a:ea typeface="Arial"/>
                <a:cs typeface="Arial"/>
                <a:sym typeface="Arial"/>
              </a:rPr>
              <a:t>The DMCA encourages copyright owners to use technological measures to protect copyrighted works. These measures fall into two categories: measures that prevent access to the work and measures that prevent copying of the work. Further, the law prohibits attempts to bypass such measures. Specifically, the law states that "No person shall circumvent a technological measure that effectively controls access to a work protected under this title." Among other effects of this clause, it prohibits almost all unauthorized decryption of content. The law further prohibits the manufacture, release, or sale of products, services, and devices that can crack encryption designed to thwart either access to or copying of material unauthorized by the copyright holder. Both criminal and civil penalties apply to attempts to circumvent technological measures and to assist in such circumvention.</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46" name="Google Shape;24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31:notes"/>
          <p:cNvSpPr txBox="1"/>
          <p:nvPr>
            <p:ph idx="1" type="body"/>
          </p:nvPr>
        </p:nvSpPr>
        <p:spPr>
          <a:xfrm>
            <a:off x="567267" y="4560570"/>
            <a:ext cx="6184053" cy="45589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Certain actions are exempted from the provisions of the DMCA and other copyright laws, including the following:</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Fair use:</a:t>
            </a:r>
            <a:r>
              <a:rPr lang="en-US">
                <a:latin typeface="Arial"/>
                <a:ea typeface="Arial"/>
                <a:cs typeface="Arial"/>
                <a:sym typeface="Arial"/>
              </a:rPr>
              <a:t> This concept is not tightly defined. It is intended to permit others to perform, show, quote, copy, and otherwise distribute portions of the work for certain purposes, including review, comment, and discussion of copyrighted works.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Reverse engineering:</a:t>
            </a:r>
            <a:r>
              <a:rPr lang="en-US">
                <a:latin typeface="Arial"/>
                <a:ea typeface="Arial"/>
                <a:cs typeface="Arial"/>
                <a:sym typeface="Arial"/>
              </a:rPr>
              <a:t> of a software product is allowed if the user has the right to use a copy of the program and if the purpose of the reverse engineering is not to duplicate the functionality of the program but rather to achieve interoperability.</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Encryption research:</a:t>
            </a:r>
            <a:r>
              <a:rPr lang="en-US">
                <a:latin typeface="Arial"/>
                <a:ea typeface="Arial"/>
                <a:cs typeface="Arial"/>
                <a:sym typeface="Arial"/>
              </a:rPr>
              <a:t> "Good faith" encryption research is allowed. This exemption allows decryption attempts to advance the development of encryption technology.</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Security testing:</a:t>
            </a:r>
            <a:r>
              <a:rPr lang="en-US">
                <a:latin typeface="Arial"/>
                <a:ea typeface="Arial"/>
                <a:cs typeface="Arial"/>
                <a:sym typeface="Arial"/>
              </a:rPr>
              <a:t> is the access of a computer or network for the good faith testing, investigating, or correcting a security flaw or vulnerability, with the authorization of the owner or operator.</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Personal privacy:</a:t>
            </a:r>
            <a:r>
              <a:rPr lang="en-US">
                <a:latin typeface="Arial"/>
                <a:ea typeface="Arial"/>
                <a:cs typeface="Arial"/>
                <a:sym typeface="Arial"/>
              </a:rPr>
              <a:t> is generally permitted to bypass technological measures if that is the only reasonable way to prevent the access to result in the revealing or recording of personally identifying information.</a:t>
            </a:r>
            <a:endParaRPr/>
          </a:p>
          <a:p>
            <a:pPr indent="0" lvl="0" marL="0" rtl="0" algn="l">
              <a:spcBef>
                <a:spcPts val="0"/>
              </a:spcBef>
              <a:spcAft>
                <a:spcPts val="0"/>
              </a:spcAft>
              <a:buNone/>
            </a:pPr>
            <a:r>
              <a:rPr lang="en-US">
                <a:latin typeface="Arial"/>
                <a:ea typeface="Arial"/>
                <a:cs typeface="Arial"/>
                <a:sym typeface="Arial"/>
              </a:rPr>
              <a:t>Despite the exemptions built into the act, there is considerable concern, especially in the research and academic communities, that the act inhibits legitimate security and encryption research. These parties feel that DMCA stifles innovation and academic freedom and is a threat to open source software development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53" name="Google Shape;25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Digital Rights Management (DRM) refers to systems and procedures that ensure that holders of digital rights are clearly identified and receive the stipulated payment for their works. The systems and procedures may also impose further restrictions on the use of digital objects, such as inhibiting printing or prohibiting further distribution.</a:t>
            </a:r>
            <a:endParaRPr/>
          </a:p>
          <a:p>
            <a:pPr indent="0" lvl="0" marL="0" rtl="0" algn="l">
              <a:spcBef>
                <a:spcPts val="0"/>
              </a:spcBef>
              <a:spcAft>
                <a:spcPts val="0"/>
              </a:spcAft>
              <a:buNone/>
            </a:pPr>
            <a:r>
              <a:rPr lang="en-US">
                <a:latin typeface="Arial"/>
                <a:ea typeface="Arial"/>
                <a:cs typeface="Arial"/>
                <a:sym typeface="Arial"/>
              </a:rPr>
              <a:t>There is no single DRM standard or architecture. DRM encompasses a variety of approaches to intellectual property management and enforcement by providing secure and trusted automated services to control the distribution and use of content. In general, the objective is to provide mechanisms for the complete content management lifecycle (creation, subsequent contribution by others, access, distribution, use), including the management of rights information associated with the content.</a:t>
            </a:r>
            <a:endParaRPr/>
          </a:p>
          <a:p>
            <a:pPr indent="0" lvl="0" marL="0" rtl="0" algn="l">
              <a:spcBef>
                <a:spcPts val="0"/>
              </a:spcBef>
              <a:spcAft>
                <a:spcPts val="0"/>
              </a:spcAft>
              <a:buNone/>
            </a:pPr>
            <a:r>
              <a:rPr lang="en-US">
                <a:latin typeface="Arial"/>
                <a:ea typeface="Arial"/>
                <a:cs typeface="Arial"/>
                <a:sym typeface="Arial"/>
              </a:rPr>
              <a:t>DRM systems should meet the following objectives:</a:t>
            </a:r>
            <a:endParaRPr/>
          </a:p>
          <a:p>
            <a:pPr indent="0" lvl="0" marL="0" rtl="0" algn="l">
              <a:spcBef>
                <a:spcPts val="0"/>
              </a:spcBef>
              <a:spcAft>
                <a:spcPts val="0"/>
              </a:spcAft>
              <a:buNone/>
            </a:pPr>
            <a:r>
              <a:rPr b="1" lang="en-US">
                <a:latin typeface="Arial"/>
                <a:ea typeface="Arial"/>
                <a:cs typeface="Arial"/>
                <a:sym typeface="Arial"/>
              </a:rPr>
              <a:t>1. </a:t>
            </a:r>
            <a:r>
              <a:rPr lang="en-US">
                <a:latin typeface="Arial"/>
                <a:ea typeface="Arial"/>
                <a:cs typeface="Arial"/>
                <a:sym typeface="Arial"/>
              </a:rPr>
              <a:t>Provide persistent content protection against unauthorized access to the digital content, limiting access to only those with the proper authorization.</a:t>
            </a:r>
            <a:endParaRPr/>
          </a:p>
          <a:p>
            <a:pPr indent="0" lvl="0" marL="0" rtl="0" algn="l">
              <a:spcBef>
                <a:spcPts val="0"/>
              </a:spcBef>
              <a:spcAft>
                <a:spcPts val="0"/>
              </a:spcAft>
              <a:buNone/>
            </a:pPr>
            <a:r>
              <a:rPr b="1" lang="en-US">
                <a:latin typeface="Arial"/>
                <a:ea typeface="Arial"/>
                <a:cs typeface="Arial"/>
                <a:sym typeface="Arial"/>
              </a:rPr>
              <a:t>2. </a:t>
            </a:r>
            <a:r>
              <a:rPr lang="en-US">
                <a:latin typeface="Arial"/>
                <a:ea typeface="Arial"/>
                <a:cs typeface="Arial"/>
                <a:sym typeface="Arial"/>
              </a:rPr>
              <a:t>Support a variety of digital content types (e.g., music files, video streams, digital books, images).</a:t>
            </a:r>
            <a:endParaRPr/>
          </a:p>
          <a:p>
            <a:pPr indent="0" lvl="0" marL="0" rtl="0" algn="l">
              <a:spcBef>
                <a:spcPts val="0"/>
              </a:spcBef>
              <a:spcAft>
                <a:spcPts val="0"/>
              </a:spcAft>
              <a:buNone/>
            </a:pPr>
            <a:r>
              <a:rPr b="1" lang="en-US">
                <a:latin typeface="Arial"/>
                <a:ea typeface="Arial"/>
                <a:cs typeface="Arial"/>
                <a:sym typeface="Arial"/>
              </a:rPr>
              <a:t>3. </a:t>
            </a:r>
            <a:r>
              <a:rPr lang="en-US">
                <a:latin typeface="Arial"/>
                <a:ea typeface="Arial"/>
                <a:cs typeface="Arial"/>
                <a:sym typeface="Arial"/>
              </a:rPr>
              <a:t>Support content use on a variety of platforms, (e.g., PCs, PDAs, iPods, mobile phones).</a:t>
            </a:r>
            <a:endParaRPr/>
          </a:p>
          <a:p>
            <a:pPr indent="0" lvl="0" marL="0" rtl="0" algn="l">
              <a:spcBef>
                <a:spcPts val="0"/>
              </a:spcBef>
              <a:spcAft>
                <a:spcPts val="0"/>
              </a:spcAft>
              <a:buNone/>
            </a:pPr>
            <a:r>
              <a:rPr b="1" lang="en-US">
                <a:latin typeface="Arial"/>
                <a:ea typeface="Arial"/>
                <a:cs typeface="Arial"/>
                <a:sym typeface="Arial"/>
              </a:rPr>
              <a:t>4. </a:t>
            </a:r>
            <a:r>
              <a:rPr lang="en-US">
                <a:latin typeface="Arial"/>
                <a:ea typeface="Arial"/>
                <a:cs typeface="Arial"/>
                <a:sym typeface="Arial"/>
              </a:rPr>
              <a:t>Support content distribution on a variety of media, including CD-ROMs, DVDs, and flash memory.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60" name="Google Shape;26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33:notes"/>
          <p:cNvSpPr txBox="1"/>
          <p:nvPr>
            <p:ph idx="1" type="body"/>
          </p:nvPr>
        </p:nvSpPr>
        <p:spPr>
          <a:xfrm>
            <a:off x="567267" y="4560570"/>
            <a:ext cx="6195906" cy="4320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Figure 23.3 from the text, illustrates a typical DRM model in terms of the principal users of DRM systems. These are:</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Content provider:</a:t>
            </a:r>
            <a:r>
              <a:rPr lang="en-US">
                <a:latin typeface="Arial"/>
                <a:ea typeface="Arial"/>
                <a:cs typeface="Arial"/>
                <a:sym typeface="Arial"/>
              </a:rPr>
              <a:t> Holds the digital rights of the content and wants to protect these rights. Examples are a music record label and a movie studio.</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Distributor:</a:t>
            </a:r>
            <a:r>
              <a:rPr lang="en-US">
                <a:latin typeface="Arial"/>
                <a:ea typeface="Arial"/>
                <a:cs typeface="Arial"/>
                <a:sym typeface="Arial"/>
              </a:rPr>
              <a:t> provides distribution channels, such as an online shop or a Web retailer. e.g. an online distributor receives digital content from the content provider and creates a Web catalogue presenting the content and rights metadata for its promotion.</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Consumer:</a:t>
            </a:r>
            <a:r>
              <a:rPr lang="en-US">
                <a:latin typeface="Arial"/>
                <a:ea typeface="Arial"/>
                <a:cs typeface="Arial"/>
                <a:sym typeface="Arial"/>
              </a:rPr>
              <a:t> Uses the system to access the digital content by retrieving downloadable or streaming content through the distribution channel and then paying for the digital license. The player/viewer application used by the consumer takes charge of initiating license request to the clearinghouse and enforcing the content usage rights.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Clearinghouse:</a:t>
            </a:r>
            <a:r>
              <a:rPr lang="en-US">
                <a:latin typeface="Arial"/>
                <a:ea typeface="Arial"/>
                <a:cs typeface="Arial"/>
                <a:sym typeface="Arial"/>
              </a:rPr>
              <a:t> Handles the financial transaction for issuing the digital license to the consumer and pays royalty fees to the content provider and distribution fees to the distributor accordingly. The clearinghouse is also responsible for logging license consumptions for every consumer.</a:t>
            </a:r>
            <a:endParaRPr/>
          </a:p>
          <a:p>
            <a:pPr indent="0" lvl="0" marL="0" rtl="0" algn="l">
              <a:spcBef>
                <a:spcPts val="0"/>
              </a:spcBef>
              <a:spcAft>
                <a:spcPts val="0"/>
              </a:spcAft>
              <a:buNone/>
            </a:pPr>
            <a:r>
              <a:rPr lang="en-US">
                <a:latin typeface="Arial"/>
                <a:ea typeface="Arial"/>
                <a:cs typeface="Arial"/>
                <a:sym typeface="Arial"/>
              </a:rPr>
              <a:t>In this model, the distributor need not enforce the access rights. Instead, the content provider protects the content in such a way (typically encryption) that the consumer must purchase a digital license and access capability from the clearinghouse. The clearinghouse consults usage rules provided by the content provider to determine what access is permitted and the fee for a particular type of access. Having collected the fee, the clearinghouse credits the content provider and distributor appropriately.</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67" name="Google Shape;26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34:notes"/>
          <p:cNvSpPr txBox="1"/>
          <p:nvPr>
            <p:ph idx="1" type="body"/>
          </p:nvPr>
        </p:nvSpPr>
        <p:spPr>
          <a:xfrm>
            <a:off x="545253" y="4560570"/>
            <a:ext cx="6206067" cy="45589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Figure 23.4 shows a generic system architecture to support DRM functionality.</a:t>
            </a:r>
            <a:endParaRPr/>
          </a:p>
          <a:p>
            <a:pPr indent="0" lvl="0" marL="0" rtl="0" algn="l">
              <a:spcBef>
                <a:spcPts val="0"/>
              </a:spcBef>
              <a:spcAft>
                <a:spcPts val="0"/>
              </a:spcAft>
              <a:buNone/>
            </a:pPr>
            <a:r>
              <a:rPr lang="en-US">
                <a:latin typeface="Arial"/>
                <a:ea typeface="Arial"/>
                <a:cs typeface="Arial"/>
                <a:sym typeface="Arial"/>
              </a:rPr>
              <a:t>The system is access by parties in three roles. </a:t>
            </a:r>
            <a:r>
              <a:rPr b="1" lang="en-US">
                <a:latin typeface="Arial"/>
                <a:ea typeface="Arial"/>
                <a:cs typeface="Arial"/>
                <a:sym typeface="Arial"/>
              </a:rPr>
              <a:t>Rights holders</a:t>
            </a:r>
            <a:r>
              <a:rPr lang="en-US">
                <a:latin typeface="Arial"/>
                <a:ea typeface="Arial"/>
                <a:cs typeface="Arial"/>
                <a:sym typeface="Arial"/>
              </a:rPr>
              <a:t> are the content providers, who either created the content or have acquired rights to the content. </a:t>
            </a:r>
            <a:r>
              <a:rPr b="1" lang="en-US">
                <a:latin typeface="Arial"/>
                <a:ea typeface="Arial"/>
                <a:cs typeface="Arial"/>
                <a:sym typeface="Arial"/>
              </a:rPr>
              <a:t>Service providers</a:t>
            </a:r>
            <a:r>
              <a:rPr lang="en-US">
                <a:latin typeface="Arial"/>
                <a:ea typeface="Arial"/>
                <a:cs typeface="Arial"/>
                <a:sym typeface="Arial"/>
              </a:rPr>
              <a:t> include distributors and clearinghouses. </a:t>
            </a:r>
            <a:r>
              <a:rPr b="1" lang="en-US">
                <a:latin typeface="Arial"/>
                <a:ea typeface="Arial"/>
                <a:cs typeface="Arial"/>
                <a:sym typeface="Arial"/>
              </a:rPr>
              <a:t>Consumers</a:t>
            </a:r>
            <a:r>
              <a:rPr lang="en-US">
                <a:latin typeface="Arial"/>
                <a:ea typeface="Arial"/>
                <a:cs typeface="Arial"/>
                <a:sym typeface="Arial"/>
              </a:rPr>
              <a:t> are those who purchase the right to access to content for specific uses. </a:t>
            </a:r>
            <a:endParaRPr/>
          </a:p>
          <a:p>
            <a:pPr indent="0" lvl="0" marL="0" rtl="0" algn="l">
              <a:spcBef>
                <a:spcPts val="0"/>
              </a:spcBef>
              <a:spcAft>
                <a:spcPts val="0"/>
              </a:spcAft>
              <a:buNone/>
            </a:pPr>
            <a:r>
              <a:rPr lang="en-US">
                <a:latin typeface="Arial"/>
                <a:ea typeface="Arial"/>
                <a:cs typeface="Arial"/>
                <a:sym typeface="Arial"/>
              </a:rPr>
              <a:t>There is system interface to the services provided by the DRM system:</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Identity management:</a:t>
            </a:r>
            <a:r>
              <a:rPr lang="en-US">
                <a:latin typeface="Arial"/>
                <a:ea typeface="Arial"/>
                <a:cs typeface="Arial"/>
                <a:sym typeface="Arial"/>
              </a:rPr>
              <a:t> mechanisms for unique entities, such as parties and content.</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Content management:</a:t>
            </a:r>
            <a:r>
              <a:rPr lang="en-US">
                <a:latin typeface="Arial"/>
                <a:ea typeface="Arial"/>
                <a:cs typeface="Arial"/>
                <a:sym typeface="Arial"/>
              </a:rPr>
              <a:t> processes and functions to manage the content lifecycle.</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Rights management:</a:t>
            </a:r>
            <a:r>
              <a:rPr lang="en-US">
                <a:latin typeface="Arial"/>
                <a:ea typeface="Arial"/>
                <a:cs typeface="Arial"/>
                <a:sym typeface="Arial"/>
              </a:rPr>
              <a:t> processes and functions needed to manage rights, rights holders, and associated requirements.</a:t>
            </a:r>
            <a:endParaRPr/>
          </a:p>
          <a:p>
            <a:pPr indent="0" lvl="0" marL="0" rtl="0" algn="l">
              <a:spcBef>
                <a:spcPts val="0"/>
              </a:spcBef>
              <a:spcAft>
                <a:spcPts val="0"/>
              </a:spcAft>
              <a:buNone/>
            </a:pPr>
            <a:r>
              <a:rPr lang="en-US">
                <a:latin typeface="Arial"/>
                <a:ea typeface="Arial"/>
                <a:cs typeface="Arial"/>
                <a:sym typeface="Arial"/>
              </a:rPr>
              <a:t>Below these management modules are common functions. The </a:t>
            </a:r>
            <a:r>
              <a:rPr b="1" lang="en-US">
                <a:latin typeface="Arial"/>
                <a:ea typeface="Arial"/>
                <a:cs typeface="Arial"/>
                <a:sym typeface="Arial"/>
              </a:rPr>
              <a:t>security/encryption</a:t>
            </a:r>
            <a:r>
              <a:rPr lang="en-US">
                <a:latin typeface="Arial"/>
                <a:ea typeface="Arial"/>
                <a:cs typeface="Arial"/>
                <a:sym typeface="Arial"/>
              </a:rPr>
              <a:t> module provides functions to encrypt content and to sign license agreements. The identity management service makes use of the </a:t>
            </a:r>
            <a:r>
              <a:rPr b="1" lang="en-US">
                <a:latin typeface="Arial"/>
                <a:ea typeface="Arial"/>
                <a:cs typeface="Arial"/>
                <a:sym typeface="Arial"/>
              </a:rPr>
              <a:t>authentication and authorization</a:t>
            </a:r>
            <a:r>
              <a:rPr lang="en-US">
                <a:latin typeface="Arial"/>
                <a:ea typeface="Arial"/>
                <a:cs typeface="Arial"/>
                <a:sym typeface="Arial"/>
              </a:rPr>
              <a:t> functions to identify all parties in the relationship. Using these functions, the identity management service includes the following: Allocation of unique party identifiers, User profile and preferences, User's device management, Public key management.</a:t>
            </a:r>
            <a:endParaRPr/>
          </a:p>
          <a:p>
            <a:pPr indent="0" lvl="0" marL="0" rtl="0" algn="l">
              <a:spcBef>
                <a:spcPts val="0"/>
              </a:spcBef>
              <a:spcAft>
                <a:spcPts val="0"/>
              </a:spcAft>
              <a:buNone/>
            </a:pPr>
            <a:r>
              <a:rPr b="1" lang="en-US">
                <a:latin typeface="Arial"/>
                <a:ea typeface="Arial"/>
                <a:cs typeface="Arial"/>
                <a:sym typeface="Arial"/>
              </a:rPr>
              <a:t>Billing/payments</a:t>
            </a:r>
            <a:r>
              <a:rPr lang="en-US">
                <a:latin typeface="Arial"/>
                <a:ea typeface="Arial"/>
                <a:cs typeface="Arial"/>
                <a:sym typeface="Arial"/>
              </a:rPr>
              <a:t> functions deal with the collection of usage fees from consumers and the distribution of payments to rights holders and distributors. </a:t>
            </a:r>
            <a:r>
              <a:rPr b="1" lang="en-US">
                <a:latin typeface="Arial"/>
                <a:ea typeface="Arial"/>
                <a:cs typeface="Arial"/>
                <a:sym typeface="Arial"/>
              </a:rPr>
              <a:t>Delivery</a:t>
            </a:r>
            <a:r>
              <a:rPr lang="en-US">
                <a:latin typeface="Arial"/>
                <a:ea typeface="Arial"/>
                <a:cs typeface="Arial"/>
                <a:sym typeface="Arial"/>
              </a:rPr>
              <a:t> functions deal with the delivery of content to consumers.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86" name="Google Shape;28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An issue with considerable overlap with computer security is that of privacy. On the one hand, the scale and interconnectedness of personal information collected and stored in information systems has increased dramatically, motivated by law enforcement, national security, and economic incentives. The last mentioned has been perhaps the main driving force. In a global information economy, it is likely that the most economically valuable electronic asset is aggregations of information on individual. On the other hand, individuals have become increasingly aware of the extent to which government agencies, businesses, and even Internet users have access to their personal information and private details about their lives and activities. Concerns about the extent to which personal privacy has been and may be compromised have led to a variety of legal and technical approaches to reinforcing privacy rights.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93" name="Google Shape;29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38:notes"/>
          <p:cNvSpPr txBox="1"/>
          <p:nvPr>
            <p:ph idx="1" type="body"/>
          </p:nvPr>
        </p:nvSpPr>
        <p:spPr>
          <a:xfrm>
            <a:off x="399627" y="4560570"/>
            <a:ext cx="6541347" cy="4320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 number of international organizations and national governments have introduced laws and regulations intended to protect individual privacy. </a:t>
            </a:r>
            <a:endParaRPr/>
          </a:p>
          <a:p>
            <a:pPr indent="0" lvl="0" marL="0" rtl="0" algn="l">
              <a:spcBef>
                <a:spcPts val="0"/>
              </a:spcBef>
              <a:spcAft>
                <a:spcPts val="0"/>
              </a:spcAft>
              <a:buNone/>
            </a:pPr>
            <a:r>
              <a:rPr lang="en-US">
                <a:latin typeface="Arial"/>
                <a:ea typeface="Arial"/>
                <a:cs typeface="Arial"/>
                <a:sym typeface="Arial"/>
              </a:rPr>
              <a:t>European Union Data Protection Directive was adopted in 1998, to both (1) ensure that member states protected fundamental privacy rights when processing personal information, and (2) prevent member states from restricting the free flow of personal information within the EU. The Directive is organized around the following principles of personal information use:</a:t>
            </a:r>
            <a:endParaRPr/>
          </a:p>
          <a:p>
            <a:pPr indent="0" lvl="0" marL="0" rtl="0" algn="l">
              <a:spcBef>
                <a:spcPts val="0"/>
              </a:spcBef>
              <a:spcAft>
                <a:spcPts val="0"/>
              </a:spcAft>
              <a:buNone/>
            </a:pPr>
            <a:r>
              <a:rPr lang="en-US">
                <a:latin typeface="Arial"/>
                <a:ea typeface="Arial"/>
                <a:cs typeface="Arial"/>
                <a:sym typeface="Arial"/>
              </a:rPr>
              <a:t>• Notice: organizations must notify individuals what personal information they are collecting, the uses of that information, and what choices the individual may have.</a:t>
            </a:r>
            <a:endParaRPr/>
          </a:p>
          <a:p>
            <a:pPr indent="0" lvl="0" marL="0" rtl="0" algn="l">
              <a:spcBef>
                <a:spcPts val="0"/>
              </a:spcBef>
              <a:spcAft>
                <a:spcPts val="0"/>
              </a:spcAft>
              <a:buNone/>
            </a:pPr>
            <a:r>
              <a:rPr lang="en-US">
                <a:latin typeface="Arial"/>
                <a:ea typeface="Arial"/>
                <a:cs typeface="Arial"/>
                <a:sym typeface="Arial"/>
              </a:rPr>
              <a:t>• Consent: individuals must be able to choose whether and how their personal information is used by, or disclosed to, third parties. They have the right not to have any sensitive information collected or used without express permission, including race, religion, health, union membership, beliefs, and sex life.</a:t>
            </a:r>
            <a:endParaRPr/>
          </a:p>
          <a:p>
            <a:pPr indent="0" lvl="0" marL="0" rtl="0" algn="l">
              <a:spcBef>
                <a:spcPts val="0"/>
              </a:spcBef>
              <a:spcAft>
                <a:spcPts val="0"/>
              </a:spcAft>
              <a:buNone/>
            </a:pPr>
            <a:r>
              <a:rPr lang="en-US">
                <a:latin typeface="Arial"/>
                <a:ea typeface="Arial"/>
                <a:cs typeface="Arial"/>
                <a:sym typeface="Arial"/>
              </a:rPr>
              <a:t>• Consistency: organizations may use personal information only in accordance with the terms of the notice given the data subject and the choices the make on its use</a:t>
            </a:r>
            <a:endParaRPr/>
          </a:p>
          <a:p>
            <a:pPr indent="0" lvl="0" marL="0" rtl="0" algn="l">
              <a:spcBef>
                <a:spcPts val="0"/>
              </a:spcBef>
              <a:spcAft>
                <a:spcPts val="0"/>
              </a:spcAft>
              <a:buNone/>
            </a:pPr>
            <a:r>
              <a:rPr lang="en-US">
                <a:latin typeface="Arial"/>
                <a:ea typeface="Arial"/>
                <a:cs typeface="Arial"/>
                <a:sym typeface="Arial"/>
              </a:rPr>
              <a:t>• Access: individuals must have the right and ability to access their information and correct, modify, or delete any portion of it.</a:t>
            </a:r>
            <a:endParaRPr/>
          </a:p>
          <a:p>
            <a:pPr indent="0" lvl="0" marL="0" rtl="0" algn="l">
              <a:spcBef>
                <a:spcPts val="0"/>
              </a:spcBef>
              <a:spcAft>
                <a:spcPts val="0"/>
              </a:spcAft>
              <a:buNone/>
            </a:pPr>
            <a:r>
              <a:rPr lang="en-US">
                <a:latin typeface="Arial"/>
                <a:ea typeface="Arial"/>
                <a:cs typeface="Arial"/>
                <a:sym typeface="Arial"/>
              </a:rPr>
              <a:t>• Security: organizations must provide adequate security, using technical and other means, to protect the integrity and confidentiality of personal information.</a:t>
            </a:r>
            <a:endParaRPr/>
          </a:p>
          <a:p>
            <a:pPr indent="0" lvl="0" marL="0" rtl="0" algn="l">
              <a:spcBef>
                <a:spcPts val="0"/>
              </a:spcBef>
              <a:spcAft>
                <a:spcPts val="0"/>
              </a:spcAft>
              <a:buNone/>
            </a:pPr>
            <a:r>
              <a:rPr lang="en-US">
                <a:latin typeface="Arial"/>
                <a:ea typeface="Arial"/>
                <a:cs typeface="Arial"/>
                <a:sym typeface="Arial"/>
              </a:rPr>
              <a:t>• Onward transfer: third parties receiving personal information must provide the same level of privacy protection as the organization from whom the information is obtained.</a:t>
            </a:r>
            <a:endParaRPr/>
          </a:p>
          <a:p>
            <a:pPr indent="0" lvl="0" marL="0" rtl="0" algn="l">
              <a:spcBef>
                <a:spcPts val="0"/>
              </a:spcBef>
              <a:spcAft>
                <a:spcPts val="0"/>
              </a:spcAft>
              <a:buNone/>
            </a:pPr>
            <a:r>
              <a:rPr lang="en-US">
                <a:latin typeface="Arial"/>
                <a:ea typeface="Arial"/>
                <a:cs typeface="Arial"/>
                <a:sym typeface="Arial"/>
              </a:rPr>
              <a:t>• Enforcement: grants a private right of action to data subjects when organizations do not follow the law.</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84" name="Google Shape;38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first comprehensive privacy legislation adopted in the United States was the Privacy Act of 1974, which dealt with personal information collected and used by federal agencies. The act is intended to:</a:t>
            </a:r>
            <a:endParaRPr/>
          </a:p>
          <a:p>
            <a:pPr indent="0" lvl="0" marL="0" rtl="0" algn="l">
              <a:spcBef>
                <a:spcPts val="0"/>
              </a:spcBef>
              <a:spcAft>
                <a:spcPts val="0"/>
              </a:spcAft>
              <a:buNone/>
            </a:pPr>
            <a:r>
              <a:rPr b="1" lang="en-US">
                <a:latin typeface="Arial"/>
                <a:ea typeface="Arial"/>
                <a:cs typeface="Arial"/>
                <a:sym typeface="Arial"/>
              </a:rPr>
              <a:t>1. </a:t>
            </a:r>
            <a:r>
              <a:rPr lang="en-US">
                <a:latin typeface="Arial"/>
                <a:ea typeface="Arial"/>
                <a:cs typeface="Arial"/>
                <a:sym typeface="Arial"/>
              </a:rPr>
              <a:t>Permit individuals to determine what records pertaining to them are collected, maintained, used, or disseminated.</a:t>
            </a:r>
            <a:endParaRPr/>
          </a:p>
          <a:p>
            <a:pPr indent="0" lvl="0" marL="0" rtl="0" algn="l">
              <a:spcBef>
                <a:spcPts val="0"/>
              </a:spcBef>
              <a:spcAft>
                <a:spcPts val="0"/>
              </a:spcAft>
              <a:buNone/>
            </a:pPr>
            <a:r>
              <a:rPr b="1" lang="en-US">
                <a:latin typeface="Arial"/>
                <a:ea typeface="Arial"/>
                <a:cs typeface="Arial"/>
                <a:sym typeface="Arial"/>
              </a:rPr>
              <a:t>2. </a:t>
            </a:r>
            <a:r>
              <a:rPr lang="en-US">
                <a:latin typeface="Arial"/>
                <a:ea typeface="Arial"/>
                <a:cs typeface="Arial"/>
                <a:sym typeface="Arial"/>
              </a:rPr>
              <a:t>Permit individuals to forbid records obtained for one purpose to be used for another purpose without consent.</a:t>
            </a:r>
            <a:endParaRPr/>
          </a:p>
          <a:p>
            <a:pPr indent="0" lvl="0" marL="0" rtl="0" algn="l">
              <a:spcBef>
                <a:spcPts val="0"/>
              </a:spcBef>
              <a:spcAft>
                <a:spcPts val="0"/>
              </a:spcAft>
              <a:buNone/>
            </a:pPr>
            <a:r>
              <a:rPr b="1" lang="en-US">
                <a:latin typeface="Arial"/>
                <a:ea typeface="Arial"/>
                <a:cs typeface="Arial"/>
                <a:sym typeface="Arial"/>
              </a:rPr>
              <a:t>3. </a:t>
            </a:r>
            <a:r>
              <a:rPr lang="en-US">
                <a:latin typeface="Arial"/>
                <a:ea typeface="Arial"/>
                <a:cs typeface="Arial"/>
                <a:sym typeface="Arial"/>
              </a:rPr>
              <a:t>Permit individuals to obtain access to records pertaining to them and to correct and amend such records as appropriate.</a:t>
            </a:r>
            <a:endParaRPr/>
          </a:p>
          <a:p>
            <a:pPr indent="0" lvl="0" marL="0" rtl="0" algn="l">
              <a:spcBef>
                <a:spcPts val="0"/>
              </a:spcBef>
              <a:spcAft>
                <a:spcPts val="0"/>
              </a:spcAft>
              <a:buNone/>
            </a:pPr>
            <a:r>
              <a:rPr b="1" lang="en-US">
                <a:latin typeface="Arial"/>
                <a:ea typeface="Arial"/>
                <a:cs typeface="Arial"/>
                <a:sym typeface="Arial"/>
              </a:rPr>
              <a:t>4. </a:t>
            </a:r>
            <a:r>
              <a:rPr lang="en-US">
                <a:latin typeface="Arial"/>
                <a:ea typeface="Arial"/>
                <a:cs typeface="Arial"/>
                <a:sym typeface="Arial"/>
              </a:rPr>
              <a:t>Ensure that agencies collect, maintain, and use personal information in a manner that ensures that the information is current, adequate, relevant, and not excessive for its intended use.</a:t>
            </a:r>
            <a:endParaRPr/>
          </a:p>
          <a:p>
            <a:pPr indent="0" lvl="0" marL="0" rtl="0" algn="l">
              <a:spcBef>
                <a:spcPts val="0"/>
              </a:spcBef>
              <a:spcAft>
                <a:spcPts val="0"/>
              </a:spcAft>
              <a:buNone/>
            </a:pPr>
            <a:r>
              <a:rPr b="1" lang="en-US">
                <a:latin typeface="Arial"/>
                <a:ea typeface="Arial"/>
                <a:cs typeface="Arial"/>
                <a:sym typeface="Arial"/>
              </a:rPr>
              <a:t>5. </a:t>
            </a:r>
            <a:r>
              <a:rPr lang="en-US">
                <a:latin typeface="Arial"/>
                <a:ea typeface="Arial"/>
                <a:cs typeface="Arial"/>
                <a:sym typeface="Arial"/>
              </a:rPr>
              <a:t>Create a private right of action for individuals whose personal information is not used in accordance with the act.</a:t>
            </a:r>
            <a:endParaRPr/>
          </a:p>
          <a:p>
            <a:pPr indent="0" lvl="0" marL="0" rtl="0" algn="l">
              <a:spcBef>
                <a:spcPts val="0"/>
              </a:spcBef>
              <a:spcAft>
                <a:spcPts val="0"/>
              </a:spcAft>
              <a:buNone/>
            </a:pPr>
            <a:r>
              <a:rPr lang="en-US">
                <a:latin typeface="Arial"/>
                <a:ea typeface="Arial"/>
                <a:cs typeface="Arial"/>
                <a:sym typeface="Arial"/>
              </a:rPr>
              <a:t>As with all privacy laws and regulations, there are exceptions and conditions attached to this act, such as criminal investigations, national security concerns, and conflicts between competing individual rights of privacy.</a:t>
            </a:r>
            <a:endParaRPr/>
          </a:p>
          <a:p>
            <a:pPr indent="0" lvl="0" marL="0" rtl="0" algn="l">
              <a:spcBef>
                <a:spcPts val="0"/>
              </a:spcBef>
              <a:spcAft>
                <a:spcPts val="0"/>
              </a:spcAft>
              <a:buNone/>
            </a:pPr>
            <a:r>
              <a:rPr lang="en-US">
                <a:latin typeface="Arial"/>
                <a:ea typeface="Arial"/>
                <a:cs typeface="Arial"/>
                <a:sym typeface="Arial"/>
              </a:rPr>
              <a:t>While the 1974 Privacy Act covers government records, a number of other U.S. laws have been enacted that cover other areas, including: Banking and financial records, Credit , Medical and health insurance records, Children's privacy, Electronic communications.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91" name="Google Shape;39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Organizations need to deploy both management controls and technical measures to comply with laws and regulations concerning privacy as well as to implement corporate policies concerning employee privacy. ISO 17799 (</a:t>
            </a:r>
            <a:r>
              <a:rPr i="1" lang="en-US">
                <a:latin typeface="Arial"/>
                <a:ea typeface="Arial"/>
                <a:cs typeface="Arial"/>
                <a:sym typeface="Arial"/>
              </a:rPr>
              <a:t>Code of Practice for Information Security Management</a:t>
            </a:r>
            <a:r>
              <a:rPr lang="en-US">
                <a:latin typeface="Arial"/>
                <a:ea typeface="Arial"/>
                <a:cs typeface="Arial"/>
                <a:sym typeface="Arial"/>
              </a:rPr>
              <a:t>) states the requirement as follows:</a:t>
            </a:r>
            <a:endParaRPr/>
          </a:p>
          <a:p>
            <a:pPr indent="0" lvl="0" marL="0" rtl="0" algn="l">
              <a:spcBef>
                <a:spcPts val="0"/>
              </a:spcBef>
              <a:spcAft>
                <a:spcPts val="0"/>
              </a:spcAft>
              <a:buNone/>
            </a:pPr>
            <a:r>
              <a:rPr b="1" lang="en-US">
                <a:latin typeface="Arial"/>
                <a:ea typeface="Arial"/>
                <a:cs typeface="Arial"/>
                <a:sym typeface="Arial"/>
              </a:rPr>
              <a:t>ISO 17799: Data protection and privacy of personal information</a:t>
            </a:r>
            <a:endParaRPr/>
          </a:p>
          <a:p>
            <a:pPr indent="0" lvl="0" marL="0" rtl="0" algn="l">
              <a:spcBef>
                <a:spcPts val="0"/>
              </a:spcBef>
              <a:spcAft>
                <a:spcPts val="0"/>
              </a:spcAft>
              <a:buNone/>
            </a:pPr>
            <a:r>
              <a:rPr lang="en-US">
                <a:latin typeface="Arial"/>
                <a:ea typeface="Arial"/>
                <a:cs typeface="Arial"/>
                <a:sym typeface="Arial"/>
              </a:rPr>
              <a:t>An organizational data protection and privacy policy should be developed and implemented. This policy should be communicated to all persons involved in the processing of personal information. Compliance with this policy and all relevant data protection legislation and regulations requires appropriate management structure and control. Often this is best achieved by the appointment of a person responsible, such as a data protection officer, who should provide guidance to managers, users, and service providers on their individual responsibilities and the specific procedures that should be followed. Responsibility for handling personal information and ensuring awareness of the data protection principles should be dealt with in accordance with relevant legislation and regulations. Appropriate technical and organizational measures to protect personal information should be implemented.</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98" name="Google Shape;398;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55:notes"/>
          <p:cNvSpPr txBox="1"/>
          <p:nvPr>
            <p:ph idx="1" type="body"/>
          </p:nvPr>
        </p:nvSpPr>
        <p:spPr>
          <a:xfrm>
            <a:off x="577427" y="4560570"/>
            <a:ext cx="6195906" cy="4320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Common Criteria specification includes a definition of a set of functional requirements in a Privacy Class, which should be implemented in a trusted system. The purpose of the privacy functions is to provide a user protection against discovery and misuse of identity by other users.  It is primarily concerned with the privacy of an individual with respect to their use of computer resources, rather than the privacy of their personal information. This specification is a useful guide to how to design privacy support functions as part of a computer system. </a:t>
            </a:r>
            <a:endParaRPr/>
          </a:p>
          <a:p>
            <a:pPr indent="0" lvl="0" marL="0" rtl="0" algn="l">
              <a:spcBef>
                <a:spcPts val="0"/>
              </a:spcBef>
              <a:spcAft>
                <a:spcPts val="0"/>
              </a:spcAft>
              <a:buNone/>
            </a:pPr>
            <a:r>
              <a:rPr lang="en-US">
                <a:latin typeface="Arial"/>
                <a:ea typeface="Arial"/>
                <a:cs typeface="Arial"/>
                <a:sym typeface="Arial"/>
              </a:rPr>
              <a:t>Figure 23.5 shows a breakdown of privacy into four major areas: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Anonymity:</a:t>
            </a:r>
            <a:r>
              <a:rPr lang="en-US">
                <a:latin typeface="Arial"/>
                <a:ea typeface="Arial"/>
                <a:cs typeface="Arial"/>
                <a:sym typeface="Arial"/>
              </a:rPr>
              <a:t> Ensures that a user may use a resource or service without disclosing the user’s identity. Specifically, this means that other users or subjects are unable to determine the identity of a user bound to a subject (e.g., process or user group) or operation. It further means that the system will not solicit the real name of a user. Anonymity need not conflict with authorization and access control functions, which are bound to computer-based user IDs, not to personal user information.</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Pseudonymity:</a:t>
            </a:r>
            <a:r>
              <a:rPr lang="en-US">
                <a:latin typeface="Arial"/>
                <a:ea typeface="Arial"/>
                <a:cs typeface="Arial"/>
                <a:sym typeface="Arial"/>
              </a:rPr>
              <a:t> ensures that a user may use a resource or service without disclosing its user identity, but can still be accountable for that use. The system shall provide an alias to prevent other users from determining a user's identity but the system shall be able to determine the user's identity from an assigned alias.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Unlinkability: </a:t>
            </a:r>
            <a:r>
              <a:rPr lang="en-US">
                <a:latin typeface="Arial"/>
                <a:ea typeface="Arial"/>
                <a:cs typeface="Arial"/>
                <a:sym typeface="Arial"/>
              </a:rPr>
              <a:t>ensures that a user may make multiple uses of resources or services without others being able to link these uses together.</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Unobservability:</a:t>
            </a:r>
            <a:r>
              <a:rPr lang="en-US">
                <a:latin typeface="Arial"/>
                <a:ea typeface="Arial"/>
                <a:cs typeface="Arial"/>
                <a:sym typeface="Arial"/>
              </a:rPr>
              <a:t> ensures that a user may use a resource or service without others, especially third parties, being able to observe that the resource or service is being used.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05" name="Google Shape;40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56:notes"/>
          <p:cNvSpPr txBox="1"/>
          <p:nvPr>
            <p:ph idx="1" type="body"/>
          </p:nvPr>
        </p:nvSpPr>
        <p:spPr>
          <a:xfrm>
            <a:off x="504613" y="4560570"/>
            <a:ext cx="6436361" cy="45589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demands of homeland security and counterterrorism have imposed new threats to personal privacy. Law enforcement and intelligence agencies have become increasingly aggressive in using data surveillance techniques. Also, private organizations are increasing their ability to build detailed profiles of individuals. Both policy and technical approaches are needed to protect privacy when both government and non-government organizations seek to learn as much as possible about individuals. In terms of technical approaches, the requirements for privacy protection for information systems can be addressed in the context of database security.   </a:t>
            </a:r>
            <a:endParaRPr/>
          </a:p>
          <a:p>
            <a:pPr indent="0" lvl="0" marL="0" rtl="0" algn="l">
              <a:spcBef>
                <a:spcPts val="0"/>
              </a:spcBef>
              <a:spcAft>
                <a:spcPts val="0"/>
              </a:spcAft>
              <a:buNone/>
            </a:pPr>
            <a:r>
              <a:rPr lang="en-US">
                <a:latin typeface="Arial"/>
                <a:ea typeface="Arial"/>
                <a:cs typeface="Arial"/>
                <a:sym typeface="Arial"/>
              </a:rPr>
              <a:t>Figure 23.6 shows a privacy appliance, which is a tamper-resistant, cryptographically protected device that is interposed between a database and the access interface. It implements privacy protection functions, including verifying the user's access permissions / credentials and creating an audit log. Some of its specific functions are:</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Data transformation:</a:t>
            </a:r>
            <a:r>
              <a:rPr lang="en-US">
                <a:latin typeface="Arial"/>
                <a:ea typeface="Arial"/>
                <a:cs typeface="Arial"/>
                <a:sym typeface="Arial"/>
              </a:rPr>
              <a:t> encodes or encrypts portions of the data so as to preserver privacy but still allow data analysis functions needed for effective use. </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Anonymization:</a:t>
            </a:r>
            <a:r>
              <a:rPr lang="en-US">
                <a:latin typeface="Arial"/>
                <a:ea typeface="Arial"/>
                <a:cs typeface="Arial"/>
                <a:sym typeface="Arial"/>
              </a:rPr>
              <a:t> removes specific identifying information from query results, replacing themwith an anonymized unique identifier </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Selective revelation:</a:t>
            </a:r>
            <a:r>
              <a:rPr lang="en-US">
                <a:latin typeface="Arial"/>
                <a:ea typeface="Arial"/>
                <a:cs typeface="Arial"/>
                <a:sym typeface="Arial"/>
              </a:rPr>
              <a:t> a method for minimizing exposure of individual information while enabling continuous analysis of potentially interconnected data. </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Immutable audit:</a:t>
            </a:r>
            <a:r>
              <a:rPr lang="en-US">
                <a:latin typeface="Arial"/>
                <a:ea typeface="Arial"/>
                <a:cs typeface="Arial"/>
                <a:sym typeface="Arial"/>
              </a:rPr>
              <a:t> a method that identifies where data goes and who has seen it. </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Associative memory: </a:t>
            </a:r>
            <a:r>
              <a:rPr lang="en-US">
                <a:latin typeface="Arial"/>
                <a:ea typeface="Arial"/>
                <a:cs typeface="Arial"/>
                <a:sym typeface="Arial"/>
              </a:rPr>
              <a:t>a software module that recognizes patterns / connections between pieces of data that the human user may have missed or didn’t know existed.</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12" name="Google Shape;41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Because of the ubiquity and importance of information systems in organization of all types, there are many potential misuses and abuses of information and electronic communication that create privacy and security problems. In addition to questions of legality, misuse and abuse raise concerns of ethics. Ethics refers to a system of moral principles that relates to the benefits and harms of particular actions, and to the rightness and wrongness of motives and ends of those actions. </a:t>
            </a:r>
            <a:endParaRPr/>
          </a:p>
          <a:p>
            <a:pPr indent="0" lvl="0" marL="0" rtl="0" algn="l">
              <a:spcBef>
                <a:spcPts val="0"/>
              </a:spcBef>
              <a:spcAft>
                <a:spcPts val="0"/>
              </a:spcAft>
              <a:buNone/>
            </a:pPr>
            <a:r>
              <a:rPr lang="en-US">
                <a:latin typeface="Arial"/>
                <a:ea typeface="Arial"/>
                <a:cs typeface="Arial"/>
                <a:sym typeface="Arial"/>
              </a:rPr>
              <a:t>To a certain extent, a characterization of what constitutes ethical behavior for those who work with or have access to information systems is not unique to this context. The basic ethical principles developed by civilizations apply. However, there are some unique considerations surrounding computers and information systems. Firstly, computer technology makes possible a scale of activities not possible before. This includes a larger scale of record keeping, particularly on individuals with the ability to develop finer-grained personal information collection and more precise data mining and data matching. The expanded scale of communications and the expanded scale of interconnection brought about by the Internet magnify the power of an individual to do harm. Secondly, computer technology has involved the creation of new types of entities for which no agreed ethical rules have previously been formed, such as databases, Web browsers, chat rooms, cookies, and so on.</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19" name="Google Shape;41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It has always been the case that those with special knowledge or special skills have additional ethical obligations beyond those common to all humanity. We can illustrate this in terms of an ethical hierarchy , as illustrated in Figure 23.7 from the text. At the top of the hierarchy are the ethical values professionals share with all human beings, such as integrity, fairness, and justice. Being a professional with special training imposes additional ethical obligations with respect to those affected by his or her work. General principles applicable to all professionals arise at this level. Finally, each profession has associated with it specific ethical values and obligations related to the specific knowledge of those in the profession and the powers that they have to affect others. Most professions embody all of these levels in a professional code of conduct, a subject discussed subsequently.</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26" name="Google Shape;42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59:notes"/>
          <p:cNvSpPr txBox="1"/>
          <p:nvPr>
            <p:ph idx="1" type="body"/>
          </p:nvPr>
        </p:nvSpPr>
        <p:spPr>
          <a:xfrm>
            <a:off x="597748" y="4560570"/>
            <a:ext cx="6112933" cy="4320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Now consider some ethical issues that arise from computer technology. A classic paper on computers and ethics points out that ethical issues arise as the result of the roles of computers, such as: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Repositories and processors of information:</a:t>
            </a:r>
            <a:r>
              <a:rPr lang="en-US">
                <a:latin typeface="Arial"/>
                <a:ea typeface="Arial"/>
                <a:cs typeface="Arial"/>
                <a:sym typeface="Arial"/>
              </a:rPr>
              <a:t> Unauthorized use of otherwise unused computer services or of information stored in computers raises questions of appropriateness or fairness.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Producers of new forms and types of assets:</a:t>
            </a:r>
            <a:r>
              <a:rPr lang="en-US">
                <a:latin typeface="Arial"/>
                <a:ea typeface="Arial"/>
                <a:cs typeface="Arial"/>
                <a:sym typeface="Arial"/>
              </a:rPr>
              <a:t> For example, computer programs are entirely new types of assets, possibly not subject to the same concepts of ownership as other assets.</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Instruments of acts:</a:t>
            </a:r>
            <a:r>
              <a:rPr lang="en-US">
                <a:latin typeface="Arial"/>
                <a:ea typeface="Arial"/>
                <a:cs typeface="Arial"/>
                <a:sym typeface="Arial"/>
              </a:rPr>
              <a:t> To what degree must computer services and users of computers, data, and programs be responsible for the integrity and appropriateness of computer output?</a:t>
            </a:r>
            <a:endParaRPr/>
          </a:p>
          <a:p>
            <a:pPr indent="0" lvl="0" marL="0" rtl="0" algn="l">
              <a:spcBef>
                <a:spcPts val="0"/>
              </a:spcBef>
              <a:spcAft>
                <a:spcPts val="0"/>
              </a:spcAft>
              <a:buNone/>
            </a:pPr>
            <a:r>
              <a:rPr lang="en-US">
                <a:latin typeface="Arial"/>
                <a:ea typeface="Arial"/>
                <a:cs typeface="Arial"/>
                <a:sym typeface="Arial"/>
              </a:rPr>
              <a:t>• </a:t>
            </a:r>
            <a:r>
              <a:rPr b="1" lang="en-US">
                <a:latin typeface="Arial"/>
                <a:ea typeface="Arial"/>
                <a:cs typeface="Arial"/>
                <a:sym typeface="Arial"/>
              </a:rPr>
              <a:t>Symbols of intimidation and deception:</a:t>
            </a:r>
            <a:r>
              <a:rPr lang="en-US">
                <a:latin typeface="Arial"/>
                <a:ea typeface="Arial"/>
                <a:cs typeface="Arial"/>
                <a:sym typeface="Arial"/>
              </a:rPr>
              <a:t> The images of computers as thinking machines, absolute truth producers, infallible, subject to blame, and as anthropomorphic replacements of humans who err should be carefully considered.</a:t>
            </a:r>
            <a:endParaRPr/>
          </a:p>
          <a:p>
            <a:pPr indent="0" lvl="0" marL="0" rtl="0" algn="l">
              <a:spcBef>
                <a:spcPts val="0"/>
              </a:spcBef>
              <a:spcAft>
                <a:spcPts val="0"/>
              </a:spcAft>
              <a:buNone/>
            </a:pPr>
            <a:r>
              <a:rPr lang="en-US">
                <a:latin typeface="Arial"/>
                <a:ea typeface="Arial"/>
                <a:cs typeface="Arial"/>
                <a:sym typeface="Arial"/>
              </a:rPr>
              <a:t>Those who can understand and exploit the technology, plus those who have obtained access permission, have power related to those assets.</a:t>
            </a:r>
            <a:endParaRPr/>
          </a:p>
          <a:p>
            <a:pPr indent="0" lvl="0" marL="0" rtl="0" algn="l">
              <a:spcBef>
                <a:spcPts val="0"/>
              </a:spcBef>
              <a:spcAft>
                <a:spcPts val="0"/>
              </a:spcAft>
              <a:buNone/>
            </a:pPr>
            <a:r>
              <a:rPr lang="en-US">
                <a:latin typeface="Arial"/>
                <a:ea typeface="Arial"/>
                <a:cs typeface="Arial"/>
                <a:sym typeface="Arial"/>
              </a:rPr>
              <a:t>Another listing of ethical issues is shown in Table 23.3 in the text. </a:t>
            </a:r>
            <a:endParaRPr/>
          </a:p>
          <a:p>
            <a:pPr indent="0" lvl="0" marL="0" rtl="0" algn="l">
              <a:spcBef>
                <a:spcPts val="0"/>
              </a:spcBef>
              <a:spcAft>
                <a:spcPts val="0"/>
              </a:spcAft>
              <a:buNone/>
            </a:pPr>
            <a:r>
              <a:rPr lang="en-US">
                <a:latin typeface="Arial"/>
                <a:ea typeface="Arial"/>
                <a:cs typeface="Arial"/>
                <a:sym typeface="Arial"/>
              </a:rPr>
              <a:t>Both of these lists are concerned with balancing professional responsibilities with ethical or moral responsibilities. </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33" name="Google Shape;43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We cite two areas here of the types of ethical questions that face a computing or IS professional.</a:t>
            </a:r>
            <a:endParaRPr/>
          </a:p>
          <a:p>
            <a:pPr indent="0" lvl="0" marL="0" rtl="0" algn="l">
              <a:spcBef>
                <a:spcPts val="0"/>
              </a:spcBef>
              <a:spcAft>
                <a:spcPts val="0"/>
              </a:spcAft>
              <a:buNone/>
            </a:pPr>
            <a:r>
              <a:rPr lang="en-US">
                <a:latin typeface="Arial"/>
                <a:ea typeface="Arial"/>
                <a:cs typeface="Arial"/>
                <a:sym typeface="Arial"/>
              </a:rPr>
              <a:t> The first is that IS professionals may find themselves in situations where their ethical duty as professionals comes into conflict with loyalty to their employer. Such a conflict may give rise for an employee to consider 'blowing the whistle,' or exposing a situation that can harm the public or a company's customers. For example, a software developer may know that a product is scheduled to ship with inadequate testing to meet the employer's deadlines. The decision of whether to blow the whistle is one of the most difficult that an IS professional can face. Organizations have a duty to provide alternative, less extreme opportunities for the employee, such as an in-house ombudsperson coupled with a commitment not to penalize employees for exposing problems in-house. Additionally, professional societies should provide a mechanism whereby society members can get advice on how to proceed.</a:t>
            </a:r>
            <a:endParaRPr/>
          </a:p>
          <a:p>
            <a:pPr indent="0" lvl="0" marL="0" rtl="0" algn="l">
              <a:spcBef>
                <a:spcPts val="0"/>
              </a:spcBef>
              <a:spcAft>
                <a:spcPts val="0"/>
              </a:spcAft>
              <a:buNone/>
            </a:pPr>
            <a:r>
              <a:rPr lang="en-US">
                <a:latin typeface="Arial"/>
                <a:ea typeface="Arial"/>
                <a:cs typeface="Arial"/>
                <a:sym typeface="Arial"/>
              </a:rPr>
              <a:t>Another example of an ethical question concerns a potential conflict of interest. For example, if a consultant has a financial interest in a certain vendor, this should be revealed to any client if that vendor's products or services might be recommended by the consultant.</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40" name="Google Shape;44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Unlike scientific and engineering fields, ethics cannot be reduced to precise laws or sets of facts. Although an employer or a client of a professional can expect that the professional has an internal moral compass, many areas of conduct may present ethical ambiguities. To provide guidance to professionals and to articulate what employers and customers have a right to expect, a number of professional societies have adopted ethical codes of conduct. A professional code of conduct can:</a:t>
            </a:r>
            <a:endParaRPr/>
          </a:p>
          <a:p>
            <a:pPr indent="0" lvl="0" marL="0" rtl="0" algn="l">
              <a:spcBef>
                <a:spcPts val="0"/>
              </a:spcBef>
              <a:spcAft>
                <a:spcPts val="0"/>
              </a:spcAft>
              <a:buNone/>
            </a:pPr>
            <a:r>
              <a:rPr b="1" lang="en-US">
                <a:latin typeface="Arial"/>
                <a:ea typeface="Arial"/>
                <a:cs typeface="Arial"/>
                <a:sym typeface="Arial"/>
              </a:rPr>
              <a:t>1. </a:t>
            </a:r>
            <a:r>
              <a:rPr lang="en-US">
                <a:latin typeface="Arial"/>
                <a:ea typeface="Arial"/>
                <a:cs typeface="Arial"/>
                <a:sym typeface="Arial"/>
              </a:rPr>
              <a:t>serve as a positive stimulus for ethical conduct on the part of the professional, and to instill confidence in the customer or user of an IS product or service. </a:t>
            </a:r>
            <a:endParaRPr/>
          </a:p>
          <a:p>
            <a:pPr indent="0" lvl="0" marL="0" rtl="0" algn="l">
              <a:spcBef>
                <a:spcPts val="0"/>
              </a:spcBef>
              <a:spcAft>
                <a:spcPts val="0"/>
              </a:spcAft>
              <a:buNone/>
            </a:pPr>
            <a:r>
              <a:rPr b="1" lang="en-US">
                <a:latin typeface="Arial"/>
                <a:ea typeface="Arial"/>
                <a:cs typeface="Arial"/>
                <a:sym typeface="Arial"/>
              </a:rPr>
              <a:t>2. </a:t>
            </a:r>
            <a:r>
              <a:rPr lang="en-US">
                <a:latin typeface="Arial"/>
                <a:ea typeface="Arial"/>
                <a:cs typeface="Arial"/>
                <a:sym typeface="Arial"/>
              </a:rPr>
              <a:t>be educational and inform the professional about what should be their commitment to undertake a certain level of quality of work &amp; their responsibility for the well being of users of their product and the public, to the extent the product may affect non-users. The code also serves to educate managers on their responsibility to encourage and support employee ethical behavior and on their own ethical responsibilities.</a:t>
            </a:r>
            <a:endParaRPr/>
          </a:p>
          <a:p>
            <a:pPr indent="0" lvl="0" marL="0" rtl="0" algn="l">
              <a:spcBef>
                <a:spcPts val="0"/>
              </a:spcBef>
              <a:spcAft>
                <a:spcPts val="0"/>
              </a:spcAft>
              <a:buNone/>
            </a:pPr>
            <a:r>
              <a:rPr b="1" lang="en-US">
                <a:latin typeface="Arial"/>
                <a:ea typeface="Arial"/>
                <a:cs typeface="Arial"/>
                <a:sym typeface="Arial"/>
              </a:rPr>
              <a:t>3. </a:t>
            </a:r>
            <a:r>
              <a:rPr lang="en-US">
                <a:latin typeface="Arial"/>
                <a:ea typeface="Arial"/>
                <a:cs typeface="Arial"/>
                <a:sym typeface="Arial"/>
              </a:rPr>
              <a:t>provide a measure of support for a professional whose decision to act ethically in a situation may create conflict with an employer or customer.</a:t>
            </a:r>
            <a:endParaRPr/>
          </a:p>
          <a:p>
            <a:pPr indent="0" lvl="0" marL="0" rtl="0" algn="l">
              <a:spcBef>
                <a:spcPts val="0"/>
              </a:spcBef>
              <a:spcAft>
                <a:spcPts val="0"/>
              </a:spcAft>
              <a:buNone/>
            </a:pPr>
            <a:r>
              <a:rPr b="1" lang="en-US">
                <a:latin typeface="Arial"/>
                <a:ea typeface="Arial"/>
                <a:cs typeface="Arial"/>
                <a:sym typeface="Arial"/>
              </a:rPr>
              <a:t>4. </a:t>
            </a:r>
            <a:r>
              <a:rPr lang="en-US">
                <a:latin typeface="Arial"/>
                <a:ea typeface="Arial"/>
                <a:cs typeface="Arial"/>
                <a:sym typeface="Arial"/>
              </a:rPr>
              <a:t>be a means of deterrence and discipline. A professional society can use a code as a justification for revoking membership or even a professional license. An employee can use a code as a basis for a disciplinary action.</a:t>
            </a:r>
            <a:endParaRPr/>
          </a:p>
          <a:p>
            <a:pPr indent="0" lvl="0" marL="0" rtl="0" algn="l">
              <a:spcBef>
                <a:spcPts val="0"/>
              </a:spcBef>
              <a:spcAft>
                <a:spcPts val="0"/>
              </a:spcAft>
              <a:buNone/>
            </a:pPr>
            <a:r>
              <a:rPr b="1" lang="en-US">
                <a:latin typeface="Arial"/>
                <a:ea typeface="Arial"/>
                <a:cs typeface="Arial"/>
                <a:sym typeface="Arial"/>
              </a:rPr>
              <a:t>5. </a:t>
            </a:r>
            <a:r>
              <a:rPr lang="en-US">
                <a:latin typeface="Arial"/>
                <a:ea typeface="Arial"/>
                <a:cs typeface="Arial"/>
                <a:sym typeface="Arial"/>
              </a:rPr>
              <a:t>enhance the profession's public image, if it is seen to be widely honored.</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6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47" name="Google Shape;44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Consider the professional code of ethics for computer professionals from the ACM (Figure 23.8 in the text), IEEE (23.9) and AITP (23.10). </a:t>
            </a:r>
            <a:endParaRPr/>
          </a:p>
          <a:p>
            <a:pPr indent="0" lvl="0" marL="0" rtl="0" algn="l">
              <a:spcBef>
                <a:spcPts val="0"/>
              </a:spcBef>
              <a:spcAft>
                <a:spcPts val="0"/>
              </a:spcAft>
              <a:buNone/>
            </a:pPr>
            <a:r>
              <a:rPr lang="en-US">
                <a:latin typeface="Arial"/>
                <a:ea typeface="Arial"/>
                <a:cs typeface="Arial"/>
                <a:sym typeface="Arial"/>
              </a:rPr>
              <a:t>A number of common themes emerge from these codes, including (1) dignity and worth of other people, (2) personal integrity and honesty, (3) responsibility for work, (4) confidentiality of information, (5) public safety, health, and welfare, (6) participation in professional societies to improve standards of the profession, and (7) the notion that public knowledge and access to technology is equivalent to social power. </a:t>
            </a:r>
            <a:endParaRPr/>
          </a:p>
          <a:p>
            <a:pPr indent="0" lvl="0" marL="0" rtl="0" algn="l">
              <a:spcBef>
                <a:spcPts val="0"/>
              </a:spcBef>
              <a:spcAft>
                <a:spcPts val="0"/>
              </a:spcAft>
              <a:buNone/>
            </a:pPr>
            <a:r>
              <a:rPr lang="en-US">
                <a:latin typeface="Arial"/>
                <a:ea typeface="Arial"/>
                <a:cs typeface="Arial"/>
                <a:sym typeface="Arial"/>
              </a:rPr>
              <a:t>All three codes place their emphasis on the responsibility of professionals to other people, which, after all, is the central meaning of ethics. This emphasis on people rather than machines or software is to the good. However, the codes make little specific mention of the subject technology, namely computers and information systems. That is, the approach is quite generic and could apply to most professions and does not fully reflect the unique ethical problems related to the development and use of computer and IS technology. For example, these codes do not specifically deal with the issues raised in Table 23.3 or by [PARK88] listed in the preceding subsection.</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65"/>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p67"/>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Calibri"/>
              <a:ea typeface="Calibri"/>
              <a:cs typeface="Calibri"/>
              <a:sym typeface="Calibri"/>
            </a:endParaRPr>
          </a:p>
        </p:txBody>
      </p:sp>
      <p:sp>
        <p:nvSpPr>
          <p:cNvPr id="26" name="Google Shape;26;p6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solidFill>
                  <a:schemeClr val="dk1"/>
                </a:solidFill>
              </a:defRPr>
            </a:lvl1pPr>
            <a:lvl2pPr indent="-342900" lvl="1" marL="914400" algn="l">
              <a:lnSpc>
                <a:spcPct val="95000"/>
              </a:lnSpc>
              <a:spcBef>
                <a:spcPts val="900"/>
              </a:spcBef>
              <a:spcAft>
                <a:spcPts val="0"/>
              </a:spcAft>
              <a:buSzPts val="1800"/>
              <a:buChar char="▪"/>
              <a:defRPr>
                <a:solidFill>
                  <a:schemeClr val="dk1"/>
                </a:solidFill>
              </a:defRPr>
            </a:lvl2pPr>
            <a:lvl3pPr indent="-342900" lvl="2" marL="1371600" algn="l">
              <a:lnSpc>
                <a:spcPct val="86666"/>
              </a:lnSpc>
              <a:spcBef>
                <a:spcPts val="900"/>
              </a:spcBef>
              <a:spcAft>
                <a:spcPts val="0"/>
              </a:spcAft>
              <a:buSzPts val="1800"/>
              <a:buChar char="▪"/>
              <a:defRPr>
                <a:solidFill>
                  <a:schemeClr val="dk1"/>
                </a:solidFill>
              </a:defRPr>
            </a:lvl3pPr>
            <a:lvl4pPr indent="-330200" lvl="3" marL="1828800" algn="l">
              <a:lnSpc>
                <a:spcPct val="92812"/>
              </a:lnSpc>
              <a:spcBef>
                <a:spcPts val="450"/>
              </a:spcBef>
              <a:spcAft>
                <a:spcPts val="0"/>
              </a:spcAft>
              <a:buSzPts val="1600"/>
              <a:buChar char="▪"/>
              <a:defRPr>
                <a:solidFill>
                  <a:schemeClr val="dk1"/>
                </a:solidFill>
              </a:defRPr>
            </a:lvl4pPr>
            <a:lvl5pPr indent="-317500" lvl="4" marL="2286000" algn="l">
              <a:lnSpc>
                <a:spcPct val="90000"/>
              </a:lnSpc>
              <a:spcBef>
                <a:spcPts val="450"/>
              </a:spcBef>
              <a:spcAft>
                <a:spcPts val="0"/>
              </a:spcAft>
              <a:buSzPts val="1400"/>
              <a:buChar char="▪"/>
              <a:defRPr>
                <a:solidFill>
                  <a:schemeClr val="dk1"/>
                </a:solidFill>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8"/>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6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9"/>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lvl1pPr indent="-228600" lvl="0" marL="457200" algn="l">
              <a:lnSpc>
                <a:spcPct val="102857"/>
              </a:lnSpc>
              <a:spcBef>
                <a:spcPts val="0"/>
              </a:spcBef>
              <a:spcAft>
                <a:spcPts val="0"/>
              </a:spcAft>
              <a:buSzPts val="2100"/>
              <a:buNone/>
              <a:defRPr sz="2100"/>
            </a:lvl1pPr>
            <a:lvl2pPr indent="-342900" lvl="1" marL="914400" algn="l">
              <a:lnSpc>
                <a:spcPct val="95000"/>
              </a:lnSpc>
              <a:spcBef>
                <a:spcPts val="900"/>
              </a:spcBef>
              <a:spcAft>
                <a:spcPts val="0"/>
              </a:spcAft>
              <a:buSzPts val="1800"/>
              <a:buChar char="▪"/>
              <a:defRPr sz="1800"/>
            </a:lvl2pPr>
            <a:lvl3pPr indent="-314325" lvl="2" marL="1371600" algn="l">
              <a:lnSpc>
                <a:spcPct val="115555"/>
              </a:lnSpc>
              <a:spcBef>
                <a:spcPts val="900"/>
              </a:spcBef>
              <a:spcAft>
                <a:spcPts val="0"/>
              </a:spcAft>
              <a:buSzPts val="1350"/>
              <a:buChar char="▪"/>
              <a:defRPr sz="1350"/>
            </a:lvl3pPr>
            <a:lvl4pPr indent="-304800" lvl="3" marL="1828800" algn="l">
              <a:lnSpc>
                <a:spcPct val="123749"/>
              </a:lnSpc>
              <a:spcBef>
                <a:spcPts val="450"/>
              </a:spcBef>
              <a:spcAft>
                <a:spcPts val="0"/>
              </a:spcAft>
              <a:buSzPts val="1200"/>
              <a:buChar char="▪"/>
              <a:defRPr sz="1200"/>
            </a:lvl4pPr>
            <a:lvl5pPr indent="-304800" lvl="4" marL="2286000" algn="l">
              <a:lnSpc>
                <a:spcPct val="104999"/>
              </a:lnSpc>
              <a:spcBef>
                <a:spcPts val="450"/>
              </a:spcBef>
              <a:spcAft>
                <a:spcPts val="0"/>
              </a:spcAft>
              <a:buSzPts val="1200"/>
              <a:buChar char="▪"/>
              <a:defRPr sz="12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6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25">
                <a:solidFill>
                  <a:schemeClr val="dk1"/>
                </a:solidFill>
                <a:latin typeface="Calibri"/>
                <a:ea typeface="Calibri"/>
                <a:cs typeface="Calibri"/>
                <a:sym typeface="Calibri"/>
              </a:defRPr>
            </a:lvl1pPr>
            <a:lvl2pPr indent="0" lvl="1" marL="0" marR="0" rtl="0" algn="l">
              <a:spcBef>
                <a:spcPts val="0"/>
              </a:spcBef>
              <a:buNone/>
              <a:defRPr sz="825">
                <a:solidFill>
                  <a:schemeClr val="dk1"/>
                </a:solidFill>
                <a:latin typeface="Calibri"/>
                <a:ea typeface="Calibri"/>
                <a:cs typeface="Calibri"/>
                <a:sym typeface="Calibri"/>
              </a:defRPr>
            </a:lvl2pPr>
            <a:lvl3pPr indent="0" lvl="2" marL="0" marR="0" rtl="0" algn="l">
              <a:spcBef>
                <a:spcPts val="0"/>
              </a:spcBef>
              <a:buNone/>
              <a:defRPr sz="825">
                <a:solidFill>
                  <a:schemeClr val="dk1"/>
                </a:solidFill>
                <a:latin typeface="Calibri"/>
                <a:ea typeface="Calibri"/>
                <a:cs typeface="Calibri"/>
                <a:sym typeface="Calibri"/>
              </a:defRPr>
            </a:lvl3pPr>
            <a:lvl4pPr indent="0" lvl="3" marL="0" marR="0" rtl="0" algn="l">
              <a:spcBef>
                <a:spcPts val="0"/>
              </a:spcBef>
              <a:buNone/>
              <a:defRPr sz="825">
                <a:solidFill>
                  <a:schemeClr val="dk1"/>
                </a:solidFill>
                <a:latin typeface="Calibri"/>
                <a:ea typeface="Calibri"/>
                <a:cs typeface="Calibri"/>
                <a:sym typeface="Calibri"/>
              </a:defRPr>
            </a:lvl4pPr>
            <a:lvl5pPr indent="0" lvl="4" marL="0" marR="0" rtl="0" algn="l">
              <a:spcBef>
                <a:spcPts val="0"/>
              </a:spcBef>
              <a:buNone/>
              <a:defRPr sz="825">
                <a:solidFill>
                  <a:schemeClr val="dk1"/>
                </a:solidFill>
                <a:latin typeface="Calibri"/>
                <a:ea typeface="Calibri"/>
                <a:cs typeface="Calibri"/>
                <a:sym typeface="Calibri"/>
              </a:defRPr>
            </a:lvl5pPr>
            <a:lvl6pPr indent="0" lvl="5" marL="0" marR="0" rtl="0" algn="l">
              <a:spcBef>
                <a:spcPts val="0"/>
              </a:spcBef>
              <a:buNone/>
              <a:defRPr sz="825">
                <a:solidFill>
                  <a:schemeClr val="dk1"/>
                </a:solidFill>
                <a:latin typeface="Calibri"/>
                <a:ea typeface="Calibri"/>
                <a:cs typeface="Calibri"/>
                <a:sym typeface="Calibri"/>
              </a:defRPr>
            </a:lvl6pPr>
            <a:lvl7pPr indent="0" lvl="6" marL="0" marR="0" rtl="0" algn="l">
              <a:spcBef>
                <a:spcPts val="0"/>
              </a:spcBef>
              <a:buNone/>
              <a:defRPr sz="825">
                <a:solidFill>
                  <a:schemeClr val="dk1"/>
                </a:solidFill>
                <a:latin typeface="Calibri"/>
                <a:ea typeface="Calibri"/>
                <a:cs typeface="Calibri"/>
                <a:sym typeface="Calibri"/>
              </a:defRPr>
            </a:lvl7pPr>
            <a:lvl8pPr indent="0" lvl="7" marL="0" marR="0" rtl="0" algn="l">
              <a:spcBef>
                <a:spcPts val="0"/>
              </a:spcBef>
              <a:buNone/>
              <a:defRPr sz="825">
                <a:solidFill>
                  <a:schemeClr val="dk1"/>
                </a:solidFill>
                <a:latin typeface="Calibri"/>
                <a:ea typeface="Calibri"/>
                <a:cs typeface="Calibri"/>
                <a:sym typeface="Calibri"/>
              </a:defRPr>
            </a:lvl8pPr>
            <a:lvl9pPr indent="0" lvl="8" marL="0" marR="0" rtl="0" algn="l">
              <a:spcBef>
                <a:spcPts val="0"/>
              </a:spcBef>
              <a:buNone/>
              <a:defRPr sz="825">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73"/>
          <p:cNvSpPr/>
          <p:nvPr/>
        </p:nvSpPr>
        <p:spPr>
          <a:xfrm>
            <a:off x="-31749" y="626619"/>
            <a:ext cx="214313" cy="317944"/>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938953"/>
              </a:solidFill>
              <a:latin typeface="Calibri"/>
              <a:ea typeface="Calibri"/>
              <a:cs typeface="Calibri"/>
              <a:sym typeface="Calibri"/>
            </a:endParaRPr>
          </a:p>
        </p:txBody>
      </p:sp>
      <p:sp>
        <p:nvSpPr>
          <p:cNvPr id="37" name="Google Shape;37;p73"/>
          <p:cNvSpPr txBox="1"/>
          <p:nvPr>
            <p:ph idx="1" type="body"/>
          </p:nvPr>
        </p:nvSpPr>
        <p:spPr>
          <a:xfrm>
            <a:off x="914400" y="944563"/>
            <a:ext cx="7646051" cy="328183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7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39" name="Shape 39"/>
        <p:cNvGrpSpPr/>
        <p:nvPr/>
      </p:nvGrpSpPr>
      <p:grpSpPr>
        <a:xfrm>
          <a:off x="0" y="0"/>
          <a:ext cx="0" cy="0"/>
          <a:chOff x="0" y="0"/>
          <a:chExt cx="0" cy="0"/>
        </a:xfrm>
      </p:grpSpPr>
      <p:sp>
        <p:nvSpPr>
          <p:cNvPr id="40" name="Google Shape;40;p71"/>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1"/>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71"/>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50" name="Shape 50"/>
        <p:cNvGrpSpPr/>
        <p:nvPr/>
      </p:nvGrpSpPr>
      <p:grpSpPr>
        <a:xfrm>
          <a:off x="0" y="0"/>
          <a:ext cx="0" cy="0"/>
          <a:chOff x="0" y="0"/>
          <a:chExt cx="0" cy="0"/>
        </a:xfrm>
      </p:grpSpPr>
      <p:sp>
        <p:nvSpPr>
          <p:cNvPr id="51" name="Google Shape;51;p72"/>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2"/>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72"/>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6.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4.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4.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7.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64"/>
          <p:cNvPicPr preferRelativeResize="0"/>
          <p:nvPr/>
        </p:nvPicPr>
        <p:blipFill rotWithShape="1">
          <a:blip r:embed="rId1">
            <a:alphaModFix/>
          </a:blip>
          <a:srcRect b="0" l="0" r="0" t="0"/>
          <a:stretch/>
        </p:blipFill>
        <p:spPr>
          <a:xfrm>
            <a:off x="5926673" y="3869273"/>
            <a:ext cx="3742256" cy="1871128"/>
          </a:xfrm>
          <a:prstGeom prst="rect">
            <a:avLst/>
          </a:prstGeom>
          <a:noFill/>
          <a:ln>
            <a:noFill/>
          </a:ln>
        </p:spPr>
      </p:pic>
      <p:sp>
        <p:nvSpPr>
          <p:cNvPr id="11" name="Google Shape;11;p64"/>
          <p:cNvSpPr/>
          <p:nvPr/>
        </p:nvSpPr>
        <p:spPr>
          <a:xfrm>
            <a:off x="0" y="0"/>
            <a:ext cx="9144000" cy="4385733"/>
          </a:xfrm>
          <a:prstGeom prst="rect">
            <a:avLst/>
          </a:prstGeom>
          <a:solidFill>
            <a:srgbClr val="2728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2" name="Google Shape;12;p64"/>
          <p:cNvPicPr preferRelativeResize="0"/>
          <p:nvPr/>
        </p:nvPicPr>
        <p:blipFill rotWithShape="1">
          <a:blip r:embed="rId2">
            <a:alphaModFix/>
          </a:blip>
          <a:srcRect b="0" l="0" r="0" t="0"/>
          <a:stretch/>
        </p:blipFill>
        <p:spPr>
          <a:xfrm>
            <a:off x="297220" y="3824672"/>
            <a:ext cx="579961" cy="1112897"/>
          </a:xfrm>
          <a:prstGeom prst="rect">
            <a:avLst/>
          </a:prstGeom>
          <a:noFill/>
          <a:ln>
            <a:noFill/>
          </a:ln>
        </p:spPr>
      </p:pic>
      <p:sp>
        <p:nvSpPr>
          <p:cNvPr id="13" name="Google Shape;13;p64"/>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200"/>
              <a:buFont typeface="Rockwell"/>
              <a:buNone/>
              <a:defRPr b="0" i="0" sz="32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I_Seal_white.png" id="14" name="Google Shape;14;p64"/>
          <p:cNvPicPr preferRelativeResize="0"/>
          <p:nvPr/>
        </p:nvPicPr>
        <p:blipFill rotWithShape="1">
          <a:blip r:embed="rId3">
            <a:alphaModFix amt="6000"/>
          </a:blip>
          <a:srcRect b="5349" l="0" r="4445" t="9218"/>
          <a:stretch/>
        </p:blipFill>
        <p:spPr>
          <a:xfrm>
            <a:off x="4229100" y="-1"/>
            <a:ext cx="4914900" cy="4394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66"/>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9" name="Google Shape;19;p66"/>
          <p:cNvSpPr/>
          <p:nvPr/>
        </p:nvSpPr>
        <p:spPr>
          <a:xfrm>
            <a:off x="0" y="4356881"/>
            <a:ext cx="9144000" cy="754063"/>
          </a:xfrm>
          <a:prstGeom prst="rect">
            <a:avLst/>
          </a:prstGeom>
          <a:solidFill>
            <a:srgbClr val="A5A5A5"/>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A5A5A5"/>
              </a:solidFill>
              <a:latin typeface="Calibri"/>
              <a:ea typeface="Calibri"/>
              <a:cs typeface="Calibri"/>
              <a:sym typeface="Calibri"/>
            </a:endParaRPr>
          </a:p>
        </p:txBody>
      </p:sp>
      <p:pic>
        <p:nvPicPr>
          <p:cNvPr id="20" name="Google Shape;20;p66"/>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21" name="Google Shape;21;p6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2" name="Google Shape;22;p66"/>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23" name="Google Shape;23;p66"/>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b="0" i="0" lang="en-U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 name="Shape 43"/>
        <p:cNvGrpSpPr/>
        <p:nvPr/>
      </p:nvGrpSpPr>
      <p:grpSpPr>
        <a:xfrm>
          <a:off x="0" y="0"/>
          <a:ext cx="0" cy="0"/>
          <a:chOff x="0" y="0"/>
          <a:chExt cx="0" cy="0"/>
        </a:xfrm>
      </p:grpSpPr>
      <p:sp>
        <p:nvSpPr>
          <p:cNvPr id="44" name="Google Shape;44;p70"/>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9pPr>
          </a:lstStyle>
          <a:p/>
        </p:txBody>
      </p:sp>
      <p:sp>
        <p:nvSpPr>
          <p:cNvPr id="45" name="Google Shape;45;p70"/>
          <p:cNvSpPr/>
          <p:nvPr/>
        </p:nvSpPr>
        <p:spPr>
          <a:xfrm>
            <a:off x="0" y="4356881"/>
            <a:ext cx="9144000" cy="754063"/>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id="46" name="Google Shape;46;p70"/>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47" name="Google Shape;47;p7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48" name="Google Shape;48;p70"/>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49" name="Google Shape;49;p70"/>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lang="en-US" sz="1100" u="sng">
                <a:solidFill>
                  <a:schemeClr val="lt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sz="11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cisa.gov/federal-information-security-modernization-act" TargetMode="External"/><Relationship Id="rId4" Type="http://schemas.openxmlformats.org/officeDocument/2006/relationships/hyperlink" Target="https://www.fedramp.gov/documents-templates/" TargetMode="External"/><Relationship Id="rId11" Type="http://schemas.openxmlformats.org/officeDocument/2006/relationships/hyperlink" Target="https://gdpr.eu/what-is-gdpr/" TargetMode="External"/><Relationship Id="rId10" Type="http://schemas.openxmlformats.org/officeDocument/2006/relationships/hyperlink" Target="https://www2.ed.gov/policy/gen/guid/fpco/ferpa/index.html" TargetMode="External"/><Relationship Id="rId9" Type="http://schemas.openxmlformats.org/officeDocument/2006/relationships/hyperlink" Target="https://www.ftc.gov/enforcement/rules/rulemaking-regulatory-reform-proceedings/childrens-online-privacy-protection-rule" TargetMode="External"/><Relationship Id="rId5" Type="http://schemas.openxmlformats.org/officeDocument/2006/relationships/hyperlink" Target="https://www.cdc.gov/phlp/publications/topic/hipaa.html" TargetMode="External"/><Relationship Id="rId6" Type="http://schemas.openxmlformats.org/officeDocument/2006/relationships/hyperlink" Target="https://www.congress.gov/bill/107th-congress/house-bill/3763" TargetMode="External"/><Relationship Id="rId7" Type="http://schemas.openxmlformats.org/officeDocument/2006/relationships/hyperlink" Target="https://www.ftc.gov/tips-advice/business-center/privacy-and-security/gramm-leach-bliley-act" TargetMode="External"/><Relationship Id="rId8" Type="http://schemas.openxmlformats.org/officeDocument/2006/relationships/hyperlink" Target="https://www.fcc.gov/consumers/guides/childrens-internet-protection-ac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gdpr.eu/"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gdpr.eu/" TargetMode="External"/><Relationship Id="rId4" Type="http://schemas.openxmlformats.org/officeDocument/2006/relationships/hyperlink" Target="https://gdpr.eu/what-is-gdpr/" TargetMode="External"/><Relationship Id="rId5" Type="http://schemas.openxmlformats.org/officeDocument/2006/relationships/hyperlink" Target="https://gdpr.eu/companies-outside-of-eur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en.wikipedia.org/wiki/Pseudonymiza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tresorit.com/" TargetMode="External"/><Relationship Id="rId4" Type="http://schemas.openxmlformats.org/officeDocument/2006/relationships/hyperlink" Target="http://proton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gdpr.eu/article-5-how-to-process-personal-dat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dpr.eu/data-protection-officer/"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gdpr.eu/recital-78-appropriate-technical-and-organisational-measur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gdpr.eu/article-25-data-protection-by-desig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gdpr.eu/article-6-how-to-process-personal-data-legally/"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ico.org.uk/for-organisations/guide-to-the-general-data-protection-regulation-gdpr/lawful-basis-for-processing/legitimate-interes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gdpr.eu/article-7-how-to-get-consent-to-collect-personal-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gdpr.eu/data-protection-officer/" TargetMode="External"/><Relationship Id="rId4" Type="http://schemas.openxmlformats.org/officeDocument/2006/relationships/hyperlink" Target="https://gdpr.eu/article-9-processing-special-categories-of-personal-data-prohibited/" TargetMode="External"/><Relationship Id="rId5" Type="http://schemas.openxmlformats.org/officeDocument/2006/relationships/hyperlink" Target="https://gdpr.eu/article-10-personal-data-relating-to-criminal-convictions-and-offence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gdpr.eu/tag/chapter-3/"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www.acm.org/code-of-ethics" TargetMode="External"/><Relationship Id="rId4" Type="http://schemas.openxmlformats.org/officeDocument/2006/relationships/hyperlink" Target="https://www.ieee.org/about/corporate/governance/p7-8.html" TargetMode="External"/><Relationship Id="rId5" Type="http://schemas.openxmlformats.org/officeDocument/2006/relationships/hyperlink" Target="https://sites.google.com/a/gmatc.matc.edu/aitp/code-of-ethics" TargetMode="External"/><Relationship Id="rId6" Type="http://schemas.openxmlformats.org/officeDocument/2006/relationships/hyperlink" Target="https://www.eccouncil.org/code-of-ethic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title"/>
          </p:nvPr>
        </p:nvSpPr>
        <p:spPr>
          <a:xfrm>
            <a:off x="605259" y="1711614"/>
            <a:ext cx="6305903" cy="117088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Rockwell"/>
              <a:buNone/>
            </a:pPr>
            <a:r>
              <a:rPr lang="en-US"/>
              <a:t>CYB 110</a:t>
            </a:r>
            <a:br>
              <a:rPr lang="en-US"/>
            </a:br>
            <a:r>
              <a:rPr lang="en-US"/>
              <a:t>CYBERSECURITY AND PRIVACY</a:t>
            </a:r>
            <a:br>
              <a:rPr lang="en-US"/>
            </a:br>
            <a:r>
              <a:rPr lang="en-US">
                <a:solidFill>
                  <a:srgbClr val="FFD966"/>
                </a:solidFill>
              </a:rPr>
              <a:t>MODULE 6 - COMPLIANCE</a:t>
            </a:r>
            <a:br>
              <a:rPr lang="en-US"/>
            </a:br>
            <a:br>
              <a:rPr lang="en-US"/>
            </a:br>
            <a:r>
              <a:rPr lang="en-US" sz="2000"/>
              <a:t>JIM ALVES-FOSS AND JIA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0"/>
          <p:cNvPicPr preferRelativeResize="0"/>
          <p:nvPr/>
        </p:nvPicPr>
        <p:blipFill rotWithShape="1">
          <a:blip r:embed="rId3">
            <a:alphaModFix/>
          </a:blip>
          <a:srcRect b="0" l="0" r="0" t="0"/>
          <a:stretch/>
        </p:blipFill>
        <p:spPr>
          <a:xfrm>
            <a:off x="1572227" y="0"/>
            <a:ext cx="599954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RISK MANAGEMENT FRAMEWORK</a:t>
            </a:r>
            <a:endParaRPr/>
          </a:p>
        </p:txBody>
      </p:sp>
      <p:sp>
        <p:nvSpPr>
          <p:cNvPr id="117" name="Google Shape;117;p11"/>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i="0" lang="en-US" sz="1800" u="none" strike="noStrike">
                <a:solidFill>
                  <a:srgbClr val="000000"/>
                </a:solidFill>
                <a:latin typeface="Arial Narrow"/>
                <a:ea typeface="Arial Narrow"/>
                <a:cs typeface="Arial Narrow"/>
                <a:sym typeface="Arial Narrow"/>
              </a:rPr>
              <a:t>Step 1: </a:t>
            </a:r>
            <a:r>
              <a:rPr b="0" i="1" lang="en-US" sz="1800" u="none" strike="noStrike">
                <a:solidFill>
                  <a:srgbClr val="000000"/>
                </a:solidFill>
                <a:latin typeface="Times New Roman"/>
                <a:ea typeface="Times New Roman"/>
                <a:cs typeface="Times New Roman"/>
                <a:sym typeface="Times New Roman"/>
              </a:rPr>
              <a:t>Categorize </a:t>
            </a:r>
            <a:r>
              <a:rPr b="0" i="0" lang="en-US" sz="1800" u="none" strike="noStrike">
                <a:solidFill>
                  <a:srgbClr val="000000"/>
                </a:solidFill>
                <a:latin typeface="Times New Roman"/>
                <a:ea typeface="Times New Roman"/>
                <a:cs typeface="Times New Roman"/>
                <a:sym typeface="Times New Roman"/>
              </a:rPr>
              <a:t>the information system based on a FIPS Publication 199 impact assessment;</a:t>
            </a:r>
            <a:endParaRPr/>
          </a:p>
          <a:p>
            <a:pPr indent="0" lvl="0" marL="0" rtl="0" algn="l">
              <a:lnSpc>
                <a:spcPct val="120000"/>
              </a:lnSpc>
              <a:spcBef>
                <a:spcPts val="900"/>
              </a:spcBef>
              <a:spcAft>
                <a:spcPts val="0"/>
              </a:spcAft>
              <a:buSzPts val="1800"/>
              <a:buNone/>
            </a:pPr>
            <a:r>
              <a:rPr b="1" i="0" lang="en-US" sz="1800" u="none" strike="noStrike">
                <a:solidFill>
                  <a:srgbClr val="000000"/>
                </a:solidFill>
                <a:latin typeface="Arial Narrow"/>
                <a:ea typeface="Arial Narrow"/>
                <a:cs typeface="Arial Narrow"/>
                <a:sym typeface="Arial Narrow"/>
              </a:rPr>
              <a:t>Step 2: </a:t>
            </a:r>
            <a:r>
              <a:rPr b="0" i="1" lang="en-US" sz="1800" u="none" strike="noStrike">
                <a:solidFill>
                  <a:srgbClr val="000000"/>
                </a:solidFill>
                <a:latin typeface="Times New Roman"/>
                <a:ea typeface="Times New Roman"/>
                <a:cs typeface="Times New Roman"/>
                <a:sym typeface="Times New Roman"/>
              </a:rPr>
              <a:t>Select </a:t>
            </a:r>
            <a:r>
              <a:rPr b="0" i="0" lang="en-US" sz="1800" u="none" strike="noStrike">
                <a:solidFill>
                  <a:srgbClr val="000000"/>
                </a:solidFill>
                <a:latin typeface="Times New Roman"/>
                <a:ea typeface="Times New Roman"/>
                <a:cs typeface="Times New Roman"/>
                <a:sym typeface="Times New Roman"/>
              </a:rPr>
              <a:t>the applicable security control baseline based on the results of the security categorization and apply tailoring guidance (including the potential use of overlays); </a:t>
            </a:r>
            <a:endParaRPr/>
          </a:p>
          <a:p>
            <a:pPr indent="0" lvl="0" marL="0" rtl="0" algn="l">
              <a:lnSpc>
                <a:spcPct val="120000"/>
              </a:lnSpc>
              <a:spcBef>
                <a:spcPts val="900"/>
              </a:spcBef>
              <a:spcAft>
                <a:spcPts val="0"/>
              </a:spcAft>
              <a:buSzPts val="1800"/>
              <a:buNone/>
            </a:pPr>
            <a:r>
              <a:rPr b="1" i="0" lang="en-US" sz="1800" u="none" strike="noStrike">
                <a:solidFill>
                  <a:srgbClr val="000000"/>
                </a:solidFill>
                <a:latin typeface="Arial Narrow"/>
                <a:ea typeface="Arial Narrow"/>
                <a:cs typeface="Arial Narrow"/>
                <a:sym typeface="Arial Narrow"/>
              </a:rPr>
              <a:t>Step 3: </a:t>
            </a:r>
            <a:r>
              <a:rPr b="0" i="1" lang="en-US" sz="1800" u="none" strike="noStrike">
                <a:solidFill>
                  <a:srgbClr val="000000"/>
                </a:solidFill>
                <a:latin typeface="Times New Roman"/>
                <a:ea typeface="Times New Roman"/>
                <a:cs typeface="Times New Roman"/>
                <a:sym typeface="Times New Roman"/>
              </a:rPr>
              <a:t>Implement </a:t>
            </a:r>
            <a:r>
              <a:rPr b="0" i="0" lang="en-US" sz="1800" u="none" strike="noStrike">
                <a:solidFill>
                  <a:srgbClr val="000000"/>
                </a:solidFill>
                <a:latin typeface="Times New Roman"/>
                <a:ea typeface="Times New Roman"/>
                <a:cs typeface="Times New Roman"/>
                <a:sym typeface="Times New Roman"/>
              </a:rPr>
              <a:t>the security controls and document the design, development, and implementation details for the controls;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RISK MANAGEMENT FRAMEWORK (2)</a:t>
            </a:r>
            <a:endParaRPr/>
          </a:p>
        </p:txBody>
      </p:sp>
      <p:sp>
        <p:nvSpPr>
          <p:cNvPr id="123" name="Google Shape;123;p1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i="0" lang="en-US" sz="1600" u="none" strike="noStrike">
                <a:solidFill>
                  <a:srgbClr val="000000"/>
                </a:solidFill>
                <a:latin typeface="Arial Narrow"/>
                <a:ea typeface="Arial Narrow"/>
                <a:cs typeface="Arial Narrow"/>
                <a:sym typeface="Arial Narrow"/>
              </a:rPr>
              <a:t>Step 4: </a:t>
            </a:r>
            <a:r>
              <a:rPr b="0" i="1" lang="en-US" sz="1600" u="none" strike="noStrike">
                <a:solidFill>
                  <a:srgbClr val="000000"/>
                </a:solidFill>
                <a:latin typeface="Times New Roman"/>
                <a:ea typeface="Times New Roman"/>
                <a:cs typeface="Times New Roman"/>
                <a:sym typeface="Times New Roman"/>
              </a:rPr>
              <a:t>Assess </a:t>
            </a:r>
            <a:r>
              <a:rPr b="0" i="0" lang="en-US" sz="1600" u="none" strike="noStrike">
                <a:solidFill>
                  <a:srgbClr val="000000"/>
                </a:solidFill>
                <a:latin typeface="Times New Roman"/>
                <a:ea typeface="Times New Roman"/>
                <a:cs typeface="Times New Roman"/>
                <a:sym typeface="Times New Roman"/>
              </a:rPr>
              <a:t>the security controls to determine the extent to which the controls are implemented correctly, operating as intended, and producing the desired outcome with respect to meeting the security requirements for the system;</a:t>
            </a:r>
            <a:r>
              <a:rPr b="0" baseline="30000" i="0" lang="en-US" sz="1600" u="none" strike="noStrike">
                <a:solidFill>
                  <a:srgbClr val="000000"/>
                </a:solidFill>
                <a:latin typeface="Times New Roman"/>
                <a:ea typeface="Times New Roman"/>
                <a:cs typeface="Times New Roman"/>
                <a:sym typeface="Times New Roman"/>
              </a:rPr>
              <a:t>29 </a:t>
            </a:r>
            <a:endParaRPr b="0" i="0" sz="1600" u="none" strike="noStrike">
              <a:solidFill>
                <a:srgbClr val="000000"/>
              </a:solidFill>
              <a:latin typeface="Times New Roman"/>
              <a:ea typeface="Times New Roman"/>
              <a:cs typeface="Times New Roman"/>
              <a:sym typeface="Times New Roman"/>
            </a:endParaRPr>
          </a:p>
          <a:p>
            <a:pPr indent="0" lvl="0" marL="0" rtl="0" algn="l">
              <a:lnSpc>
                <a:spcPct val="120000"/>
              </a:lnSpc>
              <a:spcBef>
                <a:spcPts val="900"/>
              </a:spcBef>
              <a:spcAft>
                <a:spcPts val="0"/>
              </a:spcAft>
              <a:buSzPts val="1800"/>
              <a:buNone/>
            </a:pPr>
            <a:r>
              <a:rPr b="1" i="0" lang="en-US" sz="1600" u="none" strike="noStrike">
                <a:solidFill>
                  <a:srgbClr val="000000"/>
                </a:solidFill>
                <a:latin typeface="Arial Narrow"/>
                <a:ea typeface="Arial Narrow"/>
                <a:cs typeface="Arial Narrow"/>
                <a:sym typeface="Arial Narrow"/>
              </a:rPr>
              <a:t>Step 5: </a:t>
            </a:r>
            <a:r>
              <a:rPr b="0" i="1" lang="en-US" sz="1600" u="none" strike="noStrike">
                <a:solidFill>
                  <a:srgbClr val="000000"/>
                </a:solidFill>
                <a:latin typeface="Times New Roman"/>
                <a:ea typeface="Times New Roman"/>
                <a:cs typeface="Times New Roman"/>
                <a:sym typeface="Times New Roman"/>
              </a:rPr>
              <a:t>Authorize </a:t>
            </a:r>
            <a:r>
              <a:rPr b="0" i="0" lang="en-US" sz="1600" u="none" strike="noStrike">
                <a:solidFill>
                  <a:srgbClr val="000000"/>
                </a:solidFill>
                <a:latin typeface="Times New Roman"/>
                <a:ea typeface="Times New Roman"/>
                <a:cs typeface="Times New Roman"/>
                <a:sym typeface="Times New Roman"/>
              </a:rPr>
              <a:t>information system operation based on a determination of risk to organizational operations and assets, individuals, other organizations, and the Nation resulting from the operation and use of the information system and the decision that this risk is acceptable; and </a:t>
            </a:r>
            <a:endParaRPr sz="1600"/>
          </a:p>
          <a:p>
            <a:pPr indent="0" lvl="0" marL="0" rtl="0" algn="l">
              <a:lnSpc>
                <a:spcPct val="120000"/>
              </a:lnSpc>
              <a:spcBef>
                <a:spcPts val="900"/>
              </a:spcBef>
              <a:spcAft>
                <a:spcPts val="0"/>
              </a:spcAft>
              <a:buSzPts val="1800"/>
              <a:buNone/>
            </a:pPr>
            <a:r>
              <a:rPr b="1" i="0" lang="en-US" sz="1600" u="none" strike="noStrike">
                <a:solidFill>
                  <a:srgbClr val="000000"/>
                </a:solidFill>
                <a:latin typeface="Arial Narrow"/>
                <a:ea typeface="Arial Narrow"/>
                <a:cs typeface="Arial Narrow"/>
                <a:sym typeface="Arial Narrow"/>
              </a:rPr>
              <a:t>Step 6: </a:t>
            </a:r>
            <a:r>
              <a:rPr b="0" i="1" lang="en-US" sz="1600" u="none" strike="noStrike">
                <a:solidFill>
                  <a:srgbClr val="000000"/>
                </a:solidFill>
                <a:latin typeface="Times New Roman"/>
                <a:ea typeface="Times New Roman"/>
                <a:cs typeface="Times New Roman"/>
                <a:sym typeface="Times New Roman"/>
              </a:rPr>
              <a:t>Monitor </a:t>
            </a:r>
            <a:r>
              <a:rPr b="0" i="0" lang="en-US" sz="1600" u="none" strike="noStrike">
                <a:solidFill>
                  <a:srgbClr val="000000"/>
                </a:solidFill>
                <a:latin typeface="Times New Roman"/>
                <a:ea typeface="Times New Roman"/>
                <a:cs typeface="Times New Roman"/>
                <a:sym typeface="Times New Roman"/>
              </a:rPr>
              <a:t>the security controls in the information system and environment of operation on an ongoing basis to determine control effectiveness, changes to the system/environment, and compliance to legislation, Executive Orders, directives, policies, regulations, and standards.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NIST 800-53R5 SECURITY CONTROLS</a:t>
            </a:r>
            <a:endParaRPr/>
          </a:p>
        </p:txBody>
      </p:sp>
      <p:sp>
        <p:nvSpPr>
          <p:cNvPr id="129" name="Google Shape;129;p1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t/>
            </a:r>
            <a:endParaRPr/>
          </a:p>
        </p:txBody>
      </p:sp>
      <p:pic>
        <p:nvPicPr>
          <p:cNvPr id="130" name="Google Shape;130;p13"/>
          <p:cNvPicPr preferRelativeResize="0"/>
          <p:nvPr/>
        </p:nvPicPr>
        <p:blipFill rotWithShape="1">
          <a:blip r:embed="rId3">
            <a:alphaModFix/>
          </a:blip>
          <a:srcRect b="0" l="0" r="0" t="0"/>
          <a:stretch/>
        </p:blipFill>
        <p:spPr>
          <a:xfrm>
            <a:off x="0" y="886593"/>
            <a:ext cx="9144000" cy="33703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t/>
            </a:r>
            <a:endParaRPr/>
          </a:p>
        </p:txBody>
      </p:sp>
      <p:pic>
        <p:nvPicPr>
          <p:cNvPr id="136" name="Google Shape;136;p14"/>
          <p:cNvPicPr preferRelativeResize="0"/>
          <p:nvPr/>
        </p:nvPicPr>
        <p:blipFill rotWithShape="1">
          <a:blip r:embed="rId3">
            <a:alphaModFix/>
          </a:blip>
          <a:srcRect b="0" l="0" r="0" t="0"/>
          <a:stretch/>
        </p:blipFill>
        <p:spPr>
          <a:xfrm>
            <a:off x="1597064" y="0"/>
            <a:ext cx="5949872"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AC-7 UNSUCCESSFUL LOGON ATTEMPTS </a:t>
            </a:r>
            <a:br>
              <a:rPr lang="en-US" sz="3200"/>
            </a:br>
            <a:endParaRPr sz="3200"/>
          </a:p>
        </p:txBody>
      </p:sp>
      <p:sp>
        <p:nvSpPr>
          <p:cNvPr id="142" name="Google Shape;142;p1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sz="1700"/>
              <a:t>Control:</a:t>
            </a:r>
            <a:endParaRPr sz="1700"/>
          </a:p>
          <a:p>
            <a:pPr indent="-336550" lvl="0" marL="342900" rtl="0" algn="l">
              <a:lnSpc>
                <a:spcPct val="120000"/>
              </a:lnSpc>
              <a:spcBef>
                <a:spcPts val="900"/>
              </a:spcBef>
              <a:spcAft>
                <a:spcPts val="0"/>
              </a:spcAft>
              <a:buSzPts val="1700"/>
              <a:buFont typeface="Calibri"/>
              <a:buAutoNum type="alphaLcParenR"/>
            </a:pPr>
            <a:r>
              <a:rPr lang="en-US" sz="1700"/>
              <a:t>Enforce a limit of [</a:t>
            </a:r>
            <a:r>
              <a:rPr i="1" lang="en-US" sz="1700"/>
              <a:t>Assignment: organization-defined number</a:t>
            </a:r>
            <a:r>
              <a:rPr lang="en-US" sz="1700"/>
              <a:t>] consecutive invalid logon attempts by a user during a [</a:t>
            </a:r>
            <a:r>
              <a:rPr i="1" lang="en-US" sz="1700"/>
              <a:t>Assignment: organization-defined time period</a:t>
            </a:r>
            <a:r>
              <a:rPr lang="en-US" sz="1700"/>
              <a:t>]; and</a:t>
            </a:r>
            <a:endParaRPr sz="1700"/>
          </a:p>
          <a:p>
            <a:pPr indent="-336550" lvl="0" marL="342900" rtl="0" algn="l">
              <a:lnSpc>
                <a:spcPct val="120000"/>
              </a:lnSpc>
              <a:spcBef>
                <a:spcPts val="900"/>
              </a:spcBef>
              <a:spcAft>
                <a:spcPts val="0"/>
              </a:spcAft>
              <a:buSzPts val="1700"/>
              <a:buFont typeface="Calibri"/>
              <a:buAutoNum type="alphaLcParenR"/>
            </a:pPr>
            <a:r>
              <a:rPr lang="en-US" sz="1700"/>
              <a:t>Automatically [</a:t>
            </a:r>
            <a:r>
              <a:rPr i="1" lang="en-US" sz="1700"/>
              <a:t>Selection (one or more): lock the account or node for an [Assignment: organization-defined time period]; lock the account or node until released by an administrator; delay next logon prompt per [Assignment: organization-defined delay algorithm]; notify system administrator; take other [Assignment: organization-defined action</a:t>
            </a:r>
            <a:r>
              <a:rPr lang="en-US" sz="1700"/>
              <a:t>]] when the maximum number of unsuccessful attempts is exceeded.</a:t>
            </a:r>
            <a:endParaRPr sz="1700"/>
          </a:p>
        </p:txBody>
      </p:sp>
      <p:sp>
        <p:nvSpPr>
          <p:cNvPr id="143" name="Google Shape;143;p15"/>
          <p:cNvSpPr txBox="1"/>
          <p:nvPr/>
        </p:nvSpPr>
        <p:spPr>
          <a:xfrm>
            <a:off x="6363148" y="726073"/>
            <a:ext cx="1479892" cy="338554"/>
          </a:xfrm>
          <a:prstGeom prst="rect">
            <a:avLst/>
          </a:prstGeom>
          <a:solidFill>
            <a:srgbClr val="E36C09"/>
          </a:solidFill>
          <a:ln>
            <a:noFill/>
          </a:ln>
          <a:effectLst>
            <a:outerShdw blurRad="149987" algn="ctr" dir="8460000" dist="250190">
              <a:srgbClr val="000000">
                <a:alpha val="27843"/>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From Chapter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AC-7 UNSUCCESSFUL LOGON ATTEMPTS (2)</a:t>
            </a:r>
            <a:endParaRPr/>
          </a:p>
        </p:txBody>
      </p:sp>
      <p:sp>
        <p:nvSpPr>
          <p:cNvPr id="149" name="Google Shape;149;p16"/>
          <p:cNvSpPr txBox="1"/>
          <p:nvPr>
            <p:ph idx="1" type="body"/>
          </p:nvPr>
        </p:nvSpPr>
        <p:spPr>
          <a:xfrm>
            <a:off x="914493" y="920031"/>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sz="1400" u="sng"/>
              <a:t>Discussion: </a:t>
            </a:r>
            <a:r>
              <a:rPr lang="en-US" sz="1400"/>
              <a:t>The need to limit unsuccessful logon attempts and take subsequent action when the maximum number of attempts is exceeded applies regardless of whether the logon occurs via a local or network connection. Due to the potential for denial of service, automatic lockouts initiated by systems are usually temporary and automatically release after a predetermined, organization-defined time period. If a delay algorithm is selected, organizations may employ different algorithms for different components of the system based on the capabilities of those components. Responses to unsuccessful logon attempts may be implemented at the operating system and the application levels. Organization-defined actions that may be taken when the number of allowed consecutive invalid logon attempts is exceeded include prompting the user to answer a secret question in addition to the username and password, invoking a lockdown mode with limited user capabilities (instead of full lockout), allowing users to only logon from specified Internet Protocol (IP) addresses, requiring a CAPTCHA to prevent automated attacks, or applying user profiles such as location, time of day, IP address, device, or Media Access Control (MAC) address....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lang="en-US"/>
              <a:t>Control Enhancements:</a:t>
            </a:r>
            <a:endParaRPr/>
          </a:p>
          <a:p>
            <a:pPr indent="-342900" lvl="0" marL="342900" rtl="0" algn="l">
              <a:lnSpc>
                <a:spcPct val="120000"/>
              </a:lnSpc>
              <a:spcBef>
                <a:spcPts val="900"/>
              </a:spcBef>
              <a:spcAft>
                <a:spcPts val="0"/>
              </a:spcAft>
              <a:buSzPts val="1800"/>
              <a:buFont typeface="Calibri"/>
              <a:buAutoNum type="arabicParenR"/>
            </a:pPr>
            <a:r>
              <a:rPr lang="en-US"/>
              <a:t>UNSUCCESSFUL LOGON ATTEMPTS | AUTOMATIC ACCOUNT LOCK</a:t>
            </a:r>
            <a:endParaRPr/>
          </a:p>
          <a:p>
            <a:pPr indent="0" lvl="0" marL="0" rtl="0" algn="l">
              <a:lnSpc>
                <a:spcPct val="120000"/>
              </a:lnSpc>
              <a:spcBef>
                <a:spcPts val="900"/>
              </a:spcBef>
              <a:spcAft>
                <a:spcPts val="0"/>
              </a:spcAft>
              <a:buSzPts val="1800"/>
              <a:buNone/>
            </a:pPr>
            <a:r>
              <a:rPr lang="en-US"/>
              <a:t>	[Withdrawn: Incorporated into AC-7.]</a:t>
            </a:r>
            <a:endParaRPr/>
          </a:p>
          <a:p>
            <a:pPr indent="-342900" lvl="0" marL="342900" rtl="0" algn="l">
              <a:lnSpc>
                <a:spcPct val="120000"/>
              </a:lnSpc>
              <a:spcBef>
                <a:spcPts val="900"/>
              </a:spcBef>
              <a:spcAft>
                <a:spcPts val="0"/>
              </a:spcAft>
              <a:buSzPts val="1800"/>
              <a:buFont typeface="Calibri"/>
              <a:buAutoNum type="arabicParenR" startAt="2"/>
            </a:pPr>
            <a:r>
              <a:rPr lang="en-US"/>
              <a:t>UNSUCCESSFUL LOGON ATTEMPTS | PURGE OR WIPE MOBILE DEVICE</a:t>
            </a:r>
            <a:endParaRPr/>
          </a:p>
          <a:p>
            <a:pPr indent="0" lvl="1" marL="205740" rtl="0" algn="l">
              <a:lnSpc>
                <a:spcPct val="95000"/>
              </a:lnSpc>
              <a:spcBef>
                <a:spcPts val="900"/>
              </a:spcBef>
              <a:spcAft>
                <a:spcPts val="0"/>
              </a:spcAft>
              <a:buSzPts val="1800"/>
              <a:buNone/>
            </a:pPr>
            <a:r>
              <a:rPr lang="en-US"/>
              <a:t>Purge or wipe information from [Assignment: organization-defined mobile devices] based on [Assignment: organization-defined purging or wiping requirements and techniques] after [Assignment: organization-defined number] consecutive, unsuccessful device logon attempts.</a:t>
            </a:r>
            <a:endParaRPr/>
          </a:p>
          <a:p>
            <a:pPr indent="0" lvl="1" marL="205740" rtl="0" algn="l">
              <a:lnSpc>
                <a:spcPct val="95000"/>
              </a:lnSpc>
              <a:spcBef>
                <a:spcPts val="900"/>
              </a:spcBef>
              <a:spcAft>
                <a:spcPts val="0"/>
              </a:spcAft>
              <a:buSzPts val="1800"/>
              <a:buNone/>
            </a:pPr>
            <a:r>
              <a:rPr lang="en-US"/>
              <a:t>...</a:t>
            </a:r>
            <a:endParaRPr/>
          </a:p>
        </p:txBody>
      </p:sp>
      <p:sp>
        <p:nvSpPr>
          <p:cNvPr id="155" name="Google Shape;155;p17"/>
          <p:cNvSpPr txBox="1"/>
          <p:nvPr>
            <p:ph type="title"/>
          </p:nvPr>
        </p:nvSpPr>
        <p:spPr>
          <a:xfrm>
            <a:off x="330200" y="206375"/>
            <a:ext cx="8229600" cy="57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AC-7 UNSUCCESSFUL LOGON ATTEMPTS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sz="1800" u="sng" strike="noStrike">
                <a:solidFill>
                  <a:srgbClr val="000000"/>
                </a:solidFill>
                <a:latin typeface="Calibri"/>
                <a:ea typeface="Calibri"/>
                <a:cs typeface="Calibri"/>
                <a:sym typeface="Calibri"/>
              </a:rPr>
              <a:t>Discussion: </a:t>
            </a:r>
            <a:r>
              <a:rPr b="0" i="0" lang="en-US" sz="1800" u="none" strike="noStrike">
                <a:solidFill>
                  <a:srgbClr val="000000"/>
                </a:solidFill>
                <a:latin typeface="Calibri"/>
                <a:ea typeface="Calibri"/>
                <a:cs typeface="Calibri"/>
                <a:sym typeface="Calibri"/>
              </a:rPr>
              <a:t>A mobile device is a computing device that has a small form factor such that it can be carried by a single individual; is designed to operate without a physical connection; possesses local, non-removable or removable data storage; and includes a self-contained power source. Purging or wiping the device applies only to mobile devices for which the organization-defined number of unsuccessful logons occurs. The logon is to the mobile device, not to any one account on the device. Successful logons to accounts on mobile devices reset the unsuccessful logon count to zero. Purging or wiping may be unnecessary if the information on the device is protected with sufficiently strong encryption mechanisms. </a:t>
            </a:r>
            <a:endParaRPr/>
          </a:p>
          <a:p>
            <a:pPr indent="0" lvl="0" marL="0" rtl="0" algn="l">
              <a:lnSpc>
                <a:spcPct val="120000"/>
              </a:lnSpc>
              <a:spcBef>
                <a:spcPts val="900"/>
              </a:spcBef>
              <a:spcAft>
                <a:spcPts val="0"/>
              </a:spcAft>
              <a:buSzPts val="1800"/>
              <a:buNone/>
            </a:pPr>
            <a:r>
              <a:rPr b="0" i="0" lang="en-US" sz="1800" u="none" strike="noStrike">
                <a:solidFill>
                  <a:srgbClr val="000000"/>
                </a:solidFill>
                <a:latin typeface="Calibri"/>
                <a:ea typeface="Calibri"/>
                <a:cs typeface="Calibri"/>
                <a:sym typeface="Calibri"/>
              </a:rPr>
              <a:t>Related Controls: AC-19, MP-5, MP-6. </a:t>
            </a:r>
            <a:endParaRPr/>
          </a:p>
        </p:txBody>
      </p:sp>
      <p:sp>
        <p:nvSpPr>
          <p:cNvPr id="161" name="Google Shape;161;p18"/>
          <p:cNvSpPr txBox="1"/>
          <p:nvPr>
            <p:ph type="title"/>
          </p:nvPr>
        </p:nvSpPr>
        <p:spPr>
          <a:xfrm>
            <a:off x="330200" y="206375"/>
            <a:ext cx="8229600" cy="57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AC-7 UNSUCCESSFUL LOGON ATTEMPTS (4)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MORE CONTROLS</a:t>
            </a:r>
            <a:endParaRPr/>
          </a:p>
        </p:txBody>
      </p:sp>
      <p:sp>
        <p:nvSpPr>
          <p:cNvPr id="167" name="Google Shape;167;p19"/>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Review AC-1 and AC-2 from NIST 800-53.</a:t>
            </a:r>
            <a:endParaRPr/>
          </a:p>
          <a:p>
            <a:pPr indent="0" lvl="0" marL="0" rtl="0" algn="l">
              <a:lnSpc>
                <a:spcPct val="120000"/>
              </a:lnSpc>
              <a:spcBef>
                <a:spcPts val="900"/>
              </a:spcBef>
              <a:spcAft>
                <a:spcPts val="0"/>
              </a:spcAft>
              <a:buSzPts val="1800"/>
              <a:buNone/>
            </a:pPr>
            <a:r>
              <a:rPr lang="en-US"/>
              <a:t>Long list of concepts.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DEFENSE IN DEPTH</a:t>
            </a:r>
            <a:endParaRPr/>
          </a:p>
        </p:txBody>
      </p:sp>
      <p:sp>
        <p:nvSpPr>
          <p:cNvPr id="64" name="Google Shape;64;p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So far we talked about cybersecurity overarching concepts. Now we look at cybersecurity top-down/outside-in</a:t>
            </a:r>
            <a:endParaRPr/>
          </a:p>
          <a:p>
            <a:pPr indent="0" lvl="0" marL="0" rtl="0" algn="l">
              <a:lnSpc>
                <a:spcPct val="100000"/>
              </a:lnSpc>
              <a:spcBef>
                <a:spcPts val="0"/>
              </a:spcBef>
              <a:spcAft>
                <a:spcPts val="0"/>
              </a:spcAft>
              <a:buSzPts val="1800"/>
              <a:buNone/>
            </a:pPr>
            <a:r>
              <a:t/>
            </a:r>
            <a:endParaRPr/>
          </a:p>
          <a:p>
            <a:pPr indent="-285750" lvl="0" marL="285750" rtl="0" algn="l">
              <a:lnSpc>
                <a:spcPct val="100000"/>
              </a:lnSpc>
              <a:spcBef>
                <a:spcPts val="0"/>
              </a:spcBef>
              <a:spcAft>
                <a:spcPts val="0"/>
              </a:spcAft>
              <a:buSzPts val="1800"/>
              <a:buFont typeface="Helvetica Neue"/>
              <a:buChar char="-"/>
            </a:pPr>
            <a:r>
              <a:rPr b="1" lang="en-US"/>
              <a:t>Laws and Compliance</a:t>
            </a:r>
            <a:endParaRPr/>
          </a:p>
          <a:p>
            <a:pPr indent="-285750" lvl="0" marL="285750" rtl="0" algn="l">
              <a:lnSpc>
                <a:spcPct val="100000"/>
              </a:lnSpc>
              <a:spcBef>
                <a:spcPts val="0"/>
              </a:spcBef>
              <a:spcAft>
                <a:spcPts val="0"/>
              </a:spcAft>
              <a:buSzPts val="1800"/>
              <a:buFont typeface="Helvetica Neue"/>
              <a:buChar char="-"/>
            </a:pPr>
            <a:r>
              <a:rPr lang="en-US"/>
              <a:t>Operations Security </a:t>
            </a:r>
            <a:endParaRPr/>
          </a:p>
          <a:p>
            <a:pPr indent="-285750" lvl="0" marL="285750" rtl="0" algn="l">
              <a:lnSpc>
                <a:spcPct val="100000"/>
              </a:lnSpc>
              <a:spcBef>
                <a:spcPts val="0"/>
              </a:spcBef>
              <a:spcAft>
                <a:spcPts val="0"/>
              </a:spcAft>
              <a:buSzPts val="1800"/>
              <a:buFont typeface="Helvetica Neue"/>
              <a:buChar char="-"/>
            </a:pPr>
            <a:r>
              <a:rPr lang="en-US"/>
              <a:t>Human Elements of Security </a:t>
            </a:r>
            <a:endParaRPr/>
          </a:p>
          <a:p>
            <a:pPr indent="-285750" lvl="0" marL="285750" rtl="0" algn="l">
              <a:lnSpc>
                <a:spcPct val="100000"/>
              </a:lnSpc>
              <a:spcBef>
                <a:spcPts val="0"/>
              </a:spcBef>
              <a:spcAft>
                <a:spcPts val="0"/>
              </a:spcAft>
              <a:buSzPts val="1800"/>
              <a:buFont typeface="Helvetica Neue"/>
              <a:buChar char="-"/>
            </a:pPr>
            <a:r>
              <a:rPr lang="en-US"/>
              <a:t>Physical Security</a:t>
            </a:r>
            <a:endParaRPr/>
          </a:p>
          <a:p>
            <a:pPr indent="-285750" lvl="0" marL="285750" rtl="0" algn="l">
              <a:lnSpc>
                <a:spcPct val="100000"/>
              </a:lnSpc>
              <a:spcBef>
                <a:spcPts val="0"/>
              </a:spcBef>
              <a:spcAft>
                <a:spcPts val="0"/>
              </a:spcAft>
              <a:buSzPts val="1800"/>
              <a:buFont typeface="Helvetica Neue"/>
              <a:buChar char="-"/>
            </a:pPr>
            <a:r>
              <a:rPr lang="en-US"/>
              <a:t>Network Security </a:t>
            </a:r>
            <a:endParaRPr/>
          </a:p>
          <a:p>
            <a:pPr indent="-285750" lvl="0" marL="285750" rtl="0" algn="l">
              <a:lnSpc>
                <a:spcPct val="100000"/>
              </a:lnSpc>
              <a:spcBef>
                <a:spcPts val="0"/>
              </a:spcBef>
              <a:spcAft>
                <a:spcPts val="0"/>
              </a:spcAft>
              <a:buSzPts val="1800"/>
              <a:buFont typeface="Helvetica Neue"/>
              <a:buChar char="-"/>
            </a:pPr>
            <a:r>
              <a:rPr lang="en-US"/>
              <a:t>Operating System Security</a:t>
            </a:r>
            <a:endParaRPr/>
          </a:p>
          <a:p>
            <a:pPr indent="-285750" lvl="0" marL="285750" rtl="0" algn="l">
              <a:lnSpc>
                <a:spcPct val="100000"/>
              </a:lnSpc>
              <a:spcBef>
                <a:spcPts val="0"/>
              </a:spcBef>
              <a:spcAft>
                <a:spcPts val="0"/>
              </a:spcAft>
              <a:buSzPts val="1800"/>
              <a:buFont typeface="Helvetica Neue"/>
              <a:buChar char="-"/>
            </a:pPr>
            <a:r>
              <a:rPr lang="en-US"/>
              <a:t>Mobile, Embedded System, Internet of Things </a:t>
            </a:r>
            <a:endParaRPr/>
          </a:p>
          <a:p>
            <a:pPr indent="-285750" lvl="0" marL="285750" rtl="0" algn="l">
              <a:lnSpc>
                <a:spcPct val="100000"/>
              </a:lnSpc>
              <a:spcBef>
                <a:spcPts val="0"/>
              </a:spcBef>
              <a:spcAft>
                <a:spcPts val="0"/>
              </a:spcAft>
              <a:buSzPts val="1800"/>
              <a:buFont typeface="Helvetica Neue"/>
              <a:buChar char="-"/>
            </a:pPr>
            <a:r>
              <a:rPr lang="en-US"/>
              <a:t>Application Security </a:t>
            </a:r>
            <a:endParaRPr/>
          </a:p>
          <a:p>
            <a:pPr indent="-285750" lvl="0" marL="285750" rtl="0" algn="l">
              <a:lnSpc>
                <a:spcPct val="100000"/>
              </a:lnSpc>
              <a:spcBef>
                <a:spcPts val="0"/>
              </a:spcBef>
              <a:spcAft>
                <a:spcPts val="0"/>
              </a:spcAft>
              <a:buSzPts val="1800"/>
              <a:buFont typeface="Helvetica Neue"/>
              <a:buChar char="-"/>
            </a:pPr>
            <a:r>
              <a:rPr lang="en-US"/>
              <a:t>Assessing Security </a:t>
            </a:r>
            <a:endParaRPr/>
          </a:p>
          <a:p>
            <a:pPr indent="-171450" lvl="0" marL="285750" rtl="0" algn="l">
              <a:lnSpc>
                <a:spcPct val="120000"/>
              </a:lnSpc>
              <a:spcBef>
                <a:spcPts val="0"/>
              </a:spcBef>
              <a:spcAft>
                <a:spcPts val="0"/>
              </a:spcAft>
              <a:buSzPts val="1800"/>
              <a:buFont typeface="Helvetica Neue"/>
              <a:buNone/>
            </a:pPr>
            <a:r>
              <a:t/>
            </a:r>
            <a:endParaRPr/>
          </a:p>
          <a:p>
            <a:pPr indent="-171450" lvl="0" marL="285750" rtl="0" algn="l">
              <a:lnSpc>
                <a:spcPct val="120000"/>
              </a:lnSpc>
              <a:spcBef>
                <a:spcPts val="900"/>
              </a:spcBef>
              <a:spcAft>
                <a:spcPts val="0"/>
              </a:spcAft>
              <a:buSzPts val="1800"/>
              <a:buFont typeface="Helvetica Neue"/>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WHAT ARE SOME OF THE LAWS?</a:t>
            </a:r>
            <a:endParaRPr/>
          </a:p>
        </p:txBody>
      </p:sp>
      <p:sp>
        <p:nvSpPr>
          <p:cNvPr id="173" name="Google Shape;173;p20"/>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sz="1500"/>
              <a:t>FISMA – </a:t>
            </a:r>
            <a:r>
              <a:rPr lang="en-US" sz="1500" u="sng">
                <a:solidFill>
                  <a:schemeClr val="hlink"/>
                </a:solidFill>
                <a:hlinkClick r:id="rId3"/>
              </a:rPr>
              <a:t>Federal Information Security Management Act of 2014</a:t>
            </a:r>
            <a:endParaRPr sz="1500"/>
          </a:p>
          <a:p>
            <a:pPr indent="0" lvl="0" marL="0" rtl="0" algn="l">
              <a:lnSpc>
                <a:spcPct val="120000"/>
              </a:lnSpc>
              <a:spcBef>
                <a:spcPts val="900"/>
              </a:spcBef>
              <a:spcAft>
                <a:spcPts val="0"/>
              </a:spcAft>
              <a:buSzPts val="1800"/>
              <a:buNone/>
            </a:pPr>
            <a:r>
              <a:rPr lang="en-US" sz="1500"/>
              <a:t>FedRAMP – </a:t>
            </a:r>
            <a:r>
              <a:rPr lang="en-US" sz="1500" u="sng">
                <a:solidFill>
                  <a:schemeClr val="hlink"/>
                </a:solidFill>
                <a:hlinkClick r:id="rId4"/>
              </a:rPr>
              <a:t>Federal Risk and Authorization Management Program</a:t>
            </a:r>
            <a:endParaRPr sz="1500"/>
          </a:p>
          <a:p>
            <a:pPr indent="0" lvl="0" marL="0" rtl="0" algn="l">
              <a:lnSpc>
                <a:spcPct val="120000"/>
              </a:lnSpc>
              <a:spcBef>
                <a:spcPts val="900"/>
              </a:spcBef>
              <a:spcAft>
                <a:spcPts val="0"/>
              </a:spcAft>
              <a:buSzPts val="1800"/>
              <a:buNone/>
            </a:pPr>
            <a:r>
              <a:rPr lang="en-US" sz="1500"/>
              <a:t>HIPAA – </a:t>
            </a:r>
            <a:r>
              <a:rPr lang="en-US" sz="1500" u="sng">
                <a:solidFill>
                  <a:schemeClr val="hlink"/>
                </a:solidFill>
                <a:hlinkClick r:id="rId5"/>
              </a:rPr>
              <a:t>Health Insurance Portability and Accountability Act</a:t>
            </a:r>
            <a:endParaRPr sz="1500"/>
          </a:p>
          <a:p>
            <a:pPr indent="0" lvl="0" marL="0" rtl="0" algn="l">
              <a:lnSpc>
                <a:spcPct val="120000"/>
              </a:lnSpc>
              <a:spcBef>
                <a:spcPts val="900"/>
              </a:spcBef>
              <a:spcAft>
                <a:spcPts val="0"/>
              </a:spcAft>
              <a:buSzPts val="1800"/>
              <a:buNone/>
            </a:pPr>
            <a:r>
              <a:rPr lang="en-US" sz="1500"/>
              <a:t>SOX - </a:t>
            </a:r>
            <a:r>
              <a:rPr lang="en-US" sz="1500" u="sng">
                <a:solidFill>
                  <a:schemeClr val="hlink"/>
                </a:solidFill>
                <a:hlinkClick r:id="rId6"/>
              </a:rPr>
              <a:t>Sarbanes-Oxley</a:t>
            </a:r>
            <a:endParaRPr sz="1500"/>
          </a:p>
          <a:p>
            <a:pPr indent="0" lvl="0" marL="0" rtl="0" algn="l">
              <a:lnSpc>
                <a:spcPct val="120000"/>
              </a:lnSpc>
              <a:spcBef>
                <a:spcPts val="900"/>
              </a:spcBef>
              <a:spcAft>
                <a:spcPts val="0"/>
              </a:spcAft>
              <a:buSzPts val="1800"/>
              <a:buNone/>
            </a:pPr>
            <a:r>
              <a:rPr lang="en-US" sz="1500"/>
              <a:t>GLBA – </a:t>
            </a:r>
            <a:r>
              <a:rPr lang="en-US" sz="1500" u="sng">
                <a:solidFill>
                  <a:schemeClr val="hlink"/>
                </a:solidFill>
                <a:hlinkClick r:id="rId7"/>
              </a:rPr>
              <a:t>Gramm-Leach-Bliley Act</a:t>
            </a:r>
            <a:endParaRPr sz="1500"/>
          </a:p>
          <a:p>
            <a:pPr indent="0" lvl="0" marL="0" rtl="0" algn="l">
              <a:lnSpc>
                <a:spcPct val="120000"/>
              </a:lnSpc>
              <a:spcBef>
                <a:spcPts val="900"/>
              </a:spcBef>
              <a:spcAft>
                <a:spcPts val="0"/>
              </a:spcAft>
              <a:buSzPts val="1800"/>
              <a:buNone/>
            </a:pPr>
            <a:r>
              <a:rPr lang="en-US" sz="1500"/>
              <a:t>CIPA- </a:t>
            </a:r>
            <a:r>
              <a:rPr lang="en-US" sz="1500" u="sng">
                <a:solidFill>
                  <a:schemeClr val="hlink"/>
                </a:solidFill>
                <a:hlinkClick r:id="rId8"/>
              </a:rPr>
              <a:t>Children’s Internet Protection Act</a:t>
            </a:r>
            <a:endParaRPr sz="1500"/>
          </a:p>
          <a:p>
            <a:pPr indent="0" lvl="0" marL="0" rtl="0" algn="l">
              <a:lnSpc>
                <a:spcPct val="120000"/>
              </a:lnSpc>
              <a:spcBef>
                <a:spcPts val="900"/>
              </a:spcBef>
              <a:spcAft>
                <a:spcPts val="0"/>
              </a:spcAft>
              <a:buSzPts val="1800"/>
              <a:buNone/>
            </a:pPr>
            <a:r>
              <a:rPr lang="en-US" sz="1500"/>
              <a:t>COPPA – </a:t>
            </a:r>
            <a:r>
              <a:rPr lang="en-US" sz="1500" u="sng">
                <a:solidFill>
                  <a:schemeClr val="hlink"/>
                </a:solidFill>
                <a:hlinkClick r:id="rId9"/>
              </a:rPr>
              <a:t>Childrens Online Privacy Protection Act</a:t>
            </a:r>
            <a:endParaRPr sz="1500"/>
          </a:p>
          <a:p>
            <a:pPr indent="0" lvl="0" marL="0" rtl="0" algn="l">
              <a:lnSpc>
                <a:spcPct val="120000"/>
              </a:lnSpc>
              <a:spcBef>
                <a:spcPts val="900"/>
              </a:spcBef>
              <a:spcAft>
                <a:spcPts val="0"/>
              </a:spcAft>
              <a:buSzPts val="1800"/>
              <a:buNone/>
            </a:pPr>
            <a:r>
              <a:rPr lang="en-US" sz="1500"/>
              <a:t>FERPA – </a:t>
            </a:r>
            <a:r>
              <a:rPr lang="en-US" sz="1500" u="sng">
                <a:solidFill>
                  <a:schemeClr val="hlink"/>
                </a:solidFill>
                <a:hlinkClick r:id="rId10"/>
              </a:rPr>
              <a:t>Family Educational Rights and Privacy Act</a:t>
            </a:r>
            <a:endParaRPr sz="1500"/>
          </a:p>
          <a:p>
            <a:pPr indent="0" lvl="0" marL="0" rtl="0" algn="l">
              <a:lnSpc>
                <a:spcPct val="120000"/>
              </a:lnSpc>
              <a:spcBef>
                <a:spcPts val="900"/>
              </a:spcBef>
              <a:spcAft>
                <a:spcPts val="0"/>
              </a:spcAft>
              <a:buSzPts val="1800"/>
              <a:buNone/>
            </a:pPr>
            <a:r>
              <a:rPr lang="en-US" sz="1500"/>
              <a:t>GDPR – </a:t>
            </a:r>
            <a:r>
              <a:rPr lang="en-US" sz="1500" u="sng">
                <a:solidFill>
                  <a:schemeClr val="hlink"/>
                </a:solidFill>
                <a:hlinkClick r:id="rId11"/>
              </a:rPr>
              <a:t>General Data Protection Regulation</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LEGAL AND ETHICAL ASPECTS</a:t>
            </a:r>
            <a:endParaRPr/>
          </a:p>
        </p:txBody>
      </p:sp>
      <p:sp>
        <p:nvSpPr>
          <p:cNvPr id="180" name="Google Shape;180;p21"/>
          <p:cNvSpPr txBox="1"/>
          <p:nvPr>
            <p:ph idx="1" type="body"/>
          </p:nvPr>
        </p:nvSpPr>
        <p:spPr>
          <a:xfrm>
            <a:off x="628650" y="1022322"/>
            <a:ext cx="78867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touch on a few topics including:</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cybercrime and computer crime</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intellectual property issues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privacy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ethical issues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CYBERCRIME / COMPUTER CRIME</a:t>
            </a:r>
            <a:endParaRPr/>
          </a:p>
        </p:txBody>
      </p:sp>
      <p:sp>
        <p:nvSpPr>
          <p:cNvPr id="187" name="Google Shape;187;p22"/>
          <p:cNvSpPr txBox="1"/>
          <p:nvPr>
            <p:ph idx="1" type="body"/>
          </p:nvPr>
        </p:nvSpPr>
        <p:spPr>
          <a:xfrm>
            <a:off x="844325" y="1033397"/>
            <a:ext cx="78867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“criminal activity in which computers or computer networks are a tool, a target, or a place of criminal activity”</a:t>
            </a:r>
            <a:endParaRPr sz="2000">
              <a:solidFill>
                <a:schemeClr val="dk1"/>
              </a:solidFill>
            </a:endParaRPr>
          </a:p>
          <a:p>
            <a:pPr indent="0" lvl="0" marL="0" rtl="0" algn="l">
              <a:lnSpc>
                <a:spcPct val="102857"/>
              </a:lnSpc>
              <a:spcBef>
                <a:spcPts val="900"/>
              </a:spcBef>
              <a:spcAft>
                <a:spcPts val="0"/>
              </a:spcAft>
              <a:buSzPts val="2100"/>
              <a:buNone/>
            </a:pPr>
            <a:r>
              <a:rPr lang="en-US" sz="2000">
                <a:solidFill>
                  <a:schemeClr val="dk1"/>
                </a:solidFill>
              </a:rPr>
              <a:t>categorize based on computer’s role:</a:t>
            </a:r>
            <a:endParaRPr sz="20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as target</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as storage device</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as communications tool</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used as the weapon</a:t>
            </a:r>
            <a:endParaRPr sz="1700">
              <a:solidFill>
                <a:schemeClr val="dk1"/>
              </a:solidFill>
            </a:endParaRPr>
          </a:p>
          <a:p>
            <a:pPr indent="0" lvl="0" marL="0" rtl="0" algn="l">
              <a:lnSpc>
                <a:spcPct val="102857"/>
              </a:lnSpc>
              <a:spcBef>
                <a:spcPts val="900"/>
              </a:spcBef>
              <a:spcAft>
                <a:spcPts val="0"/>
              </a:spcAft>
              <a:buSzPts val="2100"/>
              <a:buNone/>
            </a:pPr>
            <a:r>
              <a:rPr lang="en-US" sz="2000">
                <a:solidFill>
                  <a:schemeClr val="dk1"/>
                </a:solidFill>
              </a:rPr>
              <a:t>more comprehensive categorization seen in Cybercrime Convention, Computer Crime Surveys</a:t>
            </a:r>
            <a:endParaRPr sz="2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LAW ENFORCEMENT CHALLENGES</a:t>
            </a:r>
            <a:endParaRPr/>
          </a:p>
        </p:txBody>
      </p:sp>
      <p:pic>
        <p:nvPicPr>
          <p:cNvPr descr="f1.pdf                                                         00ABB570  Mnementh                      BEAE7A2F:" id="194" name="Google Shape;194;p23"/>
          <p:cNvPicPr preferRelativeResize="0"/>
          <p:nvPr/>
        </p:nvPicPr>
        <p:blipFill rotWithShape="1">
          <a:blip r:embed="rId3">
            <a:alphaModFix/>
          </a:blip>
          <a:srcRect b="23267" l="4633" r="2315" t="10738"/>
          <a:stretch/>
        </p:blipFill>
        <p:spPr>
          <a:xfrm>
            <a:off x="2134826" y="785075"/>
            <a:ext cx="4604125" cy="4225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INTELLECTUAL PROPERTY</a:t>
            </a:r>
            <a:endParaRPr/>
          </a:p>
        </p:txBody>
      </p:sp>
      <p:pic>
        <p:nvPicPr>
          <p:cNvPr descr="f2.pdf                                                         00ABB570  Mnementh                      BEAE7A2F:" id="201" name="Google Shape;201;p24"/>
          <p:cNvPicPr preferRelativeResize="0"/>
          <p:nvPr/>
        </p:nvPicPr>
        <p:blipFill rotWithShape="1">
          <a:blip r:embed="rId3">
            <a:alphaModFix/>
          </a:blip>
          <a:srcRect b="25055" l="9264" r="9265" t="25055"/>
          <a:stretch/>
        </p:blipFill>
        <p:spPr>
          <a:xfrm>
            <a:off x="2457450" y="1085850"/>
            <a:ext cx="4273154" cy="33861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COPYRIGHT</a:t>
            </a:r>
            <a:endParaRPr/>
          </a:p>
        </p:txBody>
      </p:sp>
      <p:sp>
        <p:nvSpPr>
          <p:cNvPr id="208" name="Google Shape;208;p25"/>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a:bodyPr>
          <a:lstStyle/>
          <a:p>
            <a:pPr indent="0" lvl="0" marL="0" rtl="0" algn="l">
              <a:lnSpc>
                <a:spcPct val="92857"/>
              </a:lnSpc>
              <a:spcBef>
                <a:spcPts val="0"/>
              </a:spcBef>
              <a:spcAft>
                <a:spcPts val="0"/>
              </a:spcAft>
              <a:buSzPts val="2100"/>
              <a:buNone/>
            </a:pPr>
            <a:r>
              <a:rPr lang="en-US" sz="2000">
                <a:solidFill>
                  <a:schemeClr val="dk1"/>
                </a:solidFill>
              </a:rPr>
              <a:t>protects tangible or fixed expression of an idea but not the idea itself</a:t>
            </a:r>
            <a:endParaRPr sz="2000">
              <a:solidFill>
                <a:schemeClr val="dk1"/>
              </a:solidFill>
            </a:endParaRPr>
          </a:p>
          <a:p>
            <a:pPr indent="0" lvl="0" marL="0" rtl="0" algn="l">
              <a:lnSpc>
                <a:spcPct val="92857"/>
              </a:lnSpc>
              <a:spcBef>
                <a:spcPts val="900"/>
              </a:spcBef>
              <a:spcAft>
                <a:spcPts val="0"/>
              </a:spcAft>
              <a:buSzPts val="2100"/>
              <a:buNone/>
            </a:pPr>
            <a:r>
              <a:rPr lang="en-US" sz="2000">
                <a:solidFill>
                  <a:schemeClr val="dk1"/>
                </a:solidFill>
              </a:rPr>
              <a:t>is automatically assigned when created</a:t>
            </a:r>
            <a:endParaRPr sz="2000">
              <a:solidFill>
                <a:schemeClr val="dk1"/>
              </a:solidFill>
            </a:endParaRPr>
          </a:p>
          <a:p>
            <a:pPr indent="0" lvl="0" marL="0" rtl="0" algn="l">
              <a:lnSpc>
                <a:spcPct val="92857"/>
              </a:lnSpc>
              <a:spcBef>
                <a:spcPts val="900"/>
              </a:spcBef>
              <a:spcAft>
                <a:spcPts val="0"/>
              </a:spcAft>
              <a:buSzPts val="2100"/>
              <a:buNone/>
            </a:pPr>
            <a:r>
              <a:rPr lang="en-US" sz="2000">
                <a:solidFill>
                  <a:schemeClr val="dk1"/>
                </a:solidFill>
              </a:rPr>
              <a:t>may need to be registered in some countries</a:t>
            </a:r>
            <a:endParaRPr sz="2000">
              <a:solidFill>
                <a:schemeClr val="dk1"/>
              </a:solidFill>
            </a:endParaRPr>
          </a:p>
          <a:p>
            <a:pPr indent="0" lvl="0" marL="0" rtl="0" algn="l">
              <a:lnSpc>
                <a:spcPct val="92857"/>
              </a:lnSpc>
              <a:spcBef>
                <a:spcPts val="900"/>
              </a:spcBef>
              <a:spcAft>
                <a:spcPts val="0"/>
              </a:spcAft>
              <a:buSzPts val="2100"/>
              <a:buNone/>
            </a:pPr>
            <a:r>
              <a:rPr lang="en-US" sz="2000">
                <a:solidFill>
                  <a:schemeClr val="dk1"/>
                </a:solidFill>
              </a:rPr>
              <a:t>exists when:</a:t>
            </a:r>
            <a:endParaRPr sz="2000">
              <a:solidFill>
                <a:schemeClr val="dk1"/>
              </a:solidFill>
            </a:endParaRPr>
          </a:p>
          <a:p>
            <a:pPr indent="-165100" lvl="1" marL="377190" rtl="0" algn="l">
              <a:lnSpc>
                <a:spcPct val="85000"/>
              </a:lnSpc>
              <a:spcBef>
                <a:spcPts val="900"/>
              </a:spcBef>
              <a:spcAft>
                <a:spcPts val="0"/>
              </a:spcAft>
              <a:buClr>
                <a:schemeClr val="dk1"/>
              </a:buClr>
              <a:buSzPts val="1700"/>
              <a:buChar char="▪"/>
            </a:pPr>
            <a:r>
              <a:rPr lang="en-US" sz="1700">
                <a:solidFill>
                  <a:schemeClr val="dk1"/>
                </a:solidFill>
              </a:rPr>
              <a:t>proposed work is original</a:t>
            </a:r>
            <a:endParaRPr sz="1700">
              <a:solidFill>
                <a:schemeClr val="dk1"/>
              </a:solidFill>
            </a:endParaRPr>
          </a:p>
          <a:p>
            <a:pPr indent="-165100" lvl="1" marL="377190" rtl="0" algn="l">
              <a:lnSpc>
                <a:spcPct val="85000"/>
              </a:lnSpc>
              <a:spcBef>
                <a:spcPts val="900"/>
              </a:spcBef>
              <a:spcAft>
                <a:spcPts val="0"/>
              </a:spcAft>
              <a:buClr>
                <a:schemeClr val="dk1"/>
              </a:buClr>
              <a:buSzPts val="1700"/>
              <a:buChar char="▪"/>
            </a:pPr>
            <a:r>
              <a:rPr lang="en-US" sz="1700">
                <a:solidFill>
                  <a:schemeClr val="dk1"/>
                </a:solidFill>
              </a:rPr>
              <a:t>creator has put original idea in concrete form</a:t>
            </a:r>
            <a:endParaRPr sz="1700">
              <a:solidFill>
                <a:schemeClr val="dk1"/>
              </a:solidFill>
            </a:endParaRPr>
          </a:p>
          <a:p>
            <a:pPr indent="-165100" lvl="1" marL="377190" rtl="0" algn="l">
              <a:lnSpc>
                <a:spcPct val="85000"/>
              </a:lnSpc>
              <a:spcBef>
                <a:spcPts val="900"/>
              </a:spcBef>
              <a:spcAft>
                <a:spcPts val="0"/>
              </a:spcAft>
              <a:buClr>
                <a:schemeClr val="dk1"/>
              </a:buClr>
              <a:buSzPts val="1700"/>
              <a:buChar char="▪"/>
            </a:pPr>
            <a:r>
              <a:rPr lang="en-US" sz="1700">
                <a:solidFill>
                  <a:schemeClr val="dk1"/>
                </a:solidFill>
              </a:rPr>
              <a:t>e.g. literary works, musical works, dramatic works, pantomimes and choreographic works, pictorial, graphic, and sculptural works, motion pictures and other audiovisual works, sound recordings, architectural works, software-related works.</a:t>
            </a:r>
            <a:endParaRPr sz="17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COPYRIGHT RIGHTS</a:t>
            </a:r>
            <a:endParaRPr/>
          </a:p>
        </p:txBody>
      </p:sp>
      <p:sp>
        <p:nvSpPr>
          <p:cNvPr id="215" name="Google Shape;215;p2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copyright owner has these exclusive rights, protected against infringement: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reproduction right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modification right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distribution right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public-performance right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public-display right</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PATENTS</a:t>
            </a:r>
            <a:endParaRPr/>
          </a:p>
        </p:txBody>
      </p:sp>
      <p:sp>
        <p:nvSpPr>
          <p:cNvPr id="222" name="Google Shape;222;p27"/>
          <p:cNvSpPr txBox="1"/>
          <p:nvPr>
            <p:ph idx="1" type="body"/>
          </p:nvPr>
        </p:nvSpPr>
        <p:spPr>
          <a:xfrm>
            <a:off x="1001050" y="1033400"/>
            <a:ext cx="75144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1900">
                <a:solidFill>
                  <a:schemeClr val="dk1"/>
                </a:solidFill>
              </a:rPr>
              <a:t>grant a property right to the inventor</a:t>
            </a:r>
            <a:endParaRPr sz="1900">
              <a:solidFill>
                <a:schemeClr val="dk1"/>
              </a:solidFill>
            </a:endParaRPr>
          </a:p>
          <a:p>
            <a:pPr indent="-158750" lvl="1" marL="377190" rtl="0" algn="l">
              <a:lnSpc>
                <a:spcPct val="95000"/>
              </a:lnSpc>
              <a:spcBef>
                <a:spcPts val="900"/>
              </a:spcBef>
              <a:spcAft>
                <a:spcPts val="0"/>
              </a:spcAft>
              <a:buClr>
                <a:schemeClr val="dk1"/>
              </a:buClr>
              <a:buSzPts val="1600"/>
              <a:buChar char="▪"/>
            </a:pPr>
            <a:r>
              <a:rPr lang="en-US" sz="1600">
                <a:solidFill>
                  <a:schemeClr val="dk1"/>
                </a:solidFill>
              </a:rPr>
              <a:t>to exclude others from making, using, offering for sale, or selling the invention</a:t>
            </a:r>
            <a:endParaRPr sz="1600">
              <a:solidFill>
                <a:schemeClr val="dk1"/>
              </a:solidFill>
            </a:endParaRPr>
          </a:p>
          <a:p>
            <a:pPr indent="0" lvl="0" marL="0" rtl="0" algn="l">
              <a:lnSpc>
                <a:spcPct val="102857"/>
              </a:lnSpc>
              <a:spcBef>
                <a:spcPts val="900"/>
              </a:spcBef>
              <a:spcAft>
                <a:spcPts val="0"/>
              </a:spcAft>
              <a:buSzPts val="2100"/>
              <a:buNone/>
            </a:pPr>
            <a:r>
              <a:rPr lang="en-US" sz="1900">
                <a:solidFill>
                  <a:schemeClr val="dk1"/>
                </a:solidFill>
              </a:rPr>
              <a:t>types:</a:t>
            </a:r>
            <a:endParaRPr sz="1900">
              <a:solidFill>
                <a:schemeClr val="dk1"/>
              </a:solidFill>
            </a:endParaRPr>
          </a:p>
          <a:p>
            <a:pPr indent="-158750" lvl="1" marL="377190" rtl="0" algn="l">
              <a:lnSpc>
                <a:spcPct val="95000"/>
              </a:lnSpc>
              <a:spcBef>
                <a:spcPts val="900"/>
              </a:spcBef>
              <a:spcAft>
                <a:spcPts val="0"/>
              </a:spcAft>
              <a:buClr>
                <a:schemeClr val="dk1"/>
              </a:buClr>
              <a:buSzPts val="1600"/>
              <a:buChar char="▪"/>
            </a:pPr>
            <a:r>
              <a:rPr lang="en-US" sz="1600">
                <a:solidFill>
                  <a:schemeClr val="dk1"/>
                </a:solidFill>
              </a:rPr>
              <a:t>utility - any new and useful process, machine, article of manufacture, or composition of matter</a:t>
            </a:r>
            <a:endParaRPr sz="1600">
              <a:solidFill>
                <a:schemeClr val="dk1"/>
              </a:solidFill>
            </a:endParaRPr>
          </a:p>
          <a:p>
            <a:pPr indent="-158750" lvl="1" marL="377190" rtl="0" algn="l">
              <a:lnSpc>
                <a:spcPct val="95000"/>
              </a:lnSpc>
              <a:spcBef>
                <a:spcPts val="900"/>
              </a:spcBef>
              <a:spcAft>
                <a:spcPts val="0"/>
              </a:spcAft>
              <a:buClr>
                <a:schemeClr val="dk1"/>
              </a:buClr>
              <a:buSzPts val="1600"/>
              <a:buChar char="▪"/>
            </a:pPr>
            <a:r>
              <a:rPr lang="en-US" sz="1600">
                <a:solidFill>
                  <a:schemeClr val="dk1"/>
                </a:solidFill>
              </a:rPr>
              <a:t>design - new, original, and ornamental design for an article of manufacture</a:t>
            </a:r>
            <a:endParaRPr sz="1600">
              <a:solidFill>
                <a:schemeClr val="dk1"/>
              </a:solidFill>
            </a:endParaRPr>
          </a:p>
          <a:p>
            <a:pPr indent="-158750" lvl="1" marL="377190" rtl="0" algn="l">
              <a:lnSpc>
                <a:spcPct val="95000"/>
              </a:lnSpc>
              <a:spcBef>
                <a:spcPts val="900"/>
              </a:spcBef>
              <a:spcAft>
                <a:spcPts val="0"/>
              </a:spcAft>
              <a:buClr>
                <a:schemeClr val="dk1"/>
              </a:buClr>
              <a:buSzPts val="1600"/>
              <a:buChar char="▪"/>
            </a:pPr>
            <a:r>
              <a:rPr lang="en-US" sz="1600">
                <a:solidFill>
                  <a:schemeClr val="dk1"/>
                </a:solidFill>
              </a:rPr>
              <a:t>plant - discovers and asexually reproduces any distinct and new variety of plant</a:t>
            </a:r>
            <a:endParaRPr sz="1600">
              <a:solidFill>
                <a:schemeClr val="dk1"/>
              </a:solidFill>
            </a:endParaRPr>
          </a:p>
          <a:p>
            <a:pPr indent="0" lvl="0" marL="0" rtl="0" algn="l">
              <a:lnSpc>
                <a:spcPct val="102857"/>
              </a:lnSpc>
              <a:spcBef>
                <a:spcPts val="900"/>
              </a:spcBef>
              <a:spcAft>
                <a:spcPts val="0"/>
              </a:spcAft>
              <a:buSzPts val="2100"/>
              <a:buNone/>
            </a:pPr>
            <a:r>
              <a:rPr lang="en-US" sz="1900">
                <a:solidFill>
                  <a:schemeClr val="dk1"/>
                </a:solidFill>
              </a:rPr>
              <a:t>e.g. RSA public-key cryptosystem patent</a:t>
            </a:r>
            <a:endParaRPr sz="1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TRADEMARKS</a:t>
            </a:r>
            <a:endParaRPr/>
          </a:p>
        </p:txBody>
      </p:sp>
      <p:sp>
        <p:nvSpPr>
          <p:cNvPr id="229" name="Google Shape;229;p28"/>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a word, name, symbol, or device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used in trade with goods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indicate source of goods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to distinguish them from goods of others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trademark rights may be used to:</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prevent others from using a confusingly similar mark</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but not to prevent others from making the same goods or from selling the same goods or services under a clearly different mark</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400"/>
              <a:buFont typeface="Rockwell"/>
              <a:buNone/>
            </a:pPr>
            <a:r>
              <a:rPr lang="en-US" sz="2400"/>
              <a:t>INTELLECTUAL PROPERTY ISSUES AND COMPUTER SECURITY</a:t>
            </a:r>
            <a:endParaRPr/>
          </a:p>
        </p:txBody>
      </p:sp>
      <p:sp>
        <p:nvSpPr>
          <p:cNvPr id="236" name="Google Shape;236;p29"/>
          <p:cNvSpPr txBox="1"/>
          <p:nvPr>
            <p:ph idx="1" type="body"/>
          </p:nvPr>
        </p:nvSpPr>
        <p:spPr>
          <a:xfrm>
            <a:off x="907025" y="1033400"/>
            <a:ext cx="76083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software programs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protect using copyright, perhaps patent</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database content and arrangement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protect using copyright</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digital content audio / video / media / web</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protect using copyright</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algorithms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may be able to protect by patenting</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COMPLIANCE</a:t>
            </a:r>
            <a:endParaRPr/>
          </a:p>
        </p:txBody>
      </p:sp>
      <p:sp>
        <p:nvSpPr>
          <p:cNvPr id="70" name="Google Shape;70;p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Compliance typically means satisfying the requirements of one or more laws, regulations or contracts.</a:t>
            </a:r>
            <a:endParaRPr/>
          </a:p>
          <a:p>
            <a:pPr indent="-285750" lvl="0" marL="285750" rtl="0" algn="l">
              <a:lnSpc>
                <a:spcPct val="120000"/>
              </a:lnSpc>
              <a:spcBef>
                <a:spcPts val="900"/>
              </a:spcBef>
              <a:spcAft>
                <a:spcPts val="0"/>
              </a:spcAft>
              <a:buSzPts val="1800"/>
              <a:buFont typeface="Arial"/>
              <a:buChar char="•"/>
            </a:pPr>
            <a:r>
              <a:rPr lang="en-US"/>
              <a:t>Companies may have to be in compliance with more than one set of rules – chose the most strict for each category (e.g. time to keep logs)</a:t>
            </a:r>
            <a:endParaRPr/>
          </a:p>
          <a:p>
            <a:pPr indent="-285750" lvl="0" marL="285750" rtl="0" algn="l">
              <a:lnSpc>
                <a:spcPct val="120000"/>
              </a:lnSpc>
              <a:spcBef>
                <a:spcPts val="900"/>
              </a:spcBef>
              <a:spcAft>
                <a:spcPts val="0"/>
              </a:spcAft>
              <a:buSzPts val="1800"/>
              <a:buFont typeface="Arial"/>
              <a:buChar char="•"/>
            </a:pPr>
            <a:r>
              <a:rPr lang="en-US"/>
              <a:t>Your business partners, auditors and compliance bodies have the ultimate say in whether you are “compliant” or not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400"/>
              <a:buFont typeface="Rockwell"/>
              <a:buNone/>
            </a:pPr>
            <a:r>
              <a:rPr lang="en-US" sz="2400"/>
              <a:t>U.S. DIGITAL MILLENNIUM COPYRIGHT ACT (DMCA 1998)</a:t>
            </a:r>
            <a:endParaRPr/>
          </a:p>
        </p:txBody>
      </p:sp>
      <p:sp>
        <p:nvSpPr>
          <p:cNvPr id="243" name="Google Shape;243;p3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implements WIPO treaties to strengthens protections of digital copyrighted materials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encourages copyright owners to use technological measures to protect their copyrighted works, including:</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measures that prevent access to the work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measures that prevent copying of the work</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prohibits attempts to bypass the measures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have both criminal and civil penalties for this</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DMCA EXEMPTIONS</a:t>
            </a:r>
            <a:endParaRPr/>
          </a:p>
        </p:txBody>
      </p:sp>
      <p:sp>
        <p:nvSpPr>
          <p:cNvPr id="250" name="Google Shape;250;p31"/>
          <p:cNvSpPr txBox="1"/>
          <p:nvPr>
            <p:ph idx="1" type="body"/>
          </p:nvPr>
        </p:nvSpPr>
        <p:spPr>
          <a:xfrm>
            <a:off x="945750" y="1033400"/>
            <a:ext cx="75696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certain actions are exempted from the DMCA provisions: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fair use</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reverse engineering</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encryption research</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security testing</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personal privacy</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considerable concern exists that DMCA inhibits legitimate security/crypto research</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DIGITAL RIGHTS MANAGEMENT (DRM)</a:t>
            </a:r>
            <a:endParaRPr/>
          </a:p>
        </p:txBody>
      </p:sp>
      <p:sp>
        <p:nvSpPr>
          <p:cNvPr id="257" name="Google Shape;257;p32"/>
          <p:cNvSpPr txBox="1"/>
          <p:nvPr>
            <p:ph idx="1" type="body"/>
          </p:nvPr>
        </p:nvSpPr>
        <p:spPr>
          <a:xfrm>
            <a:off x="923625" y="1033400"/>
            <a:ext cx="75918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systems and procedures ensuring digital rights holders are clearly identified and receive stipulated payment for their works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may impose further restrictions on their use</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no single DRM standard or architecture</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goal often to provide mechanisms for the complete content management lifecycle</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provide persistent content protection for a variety of digital content types / platforms / media </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DRM COMPONENTS</a:t>
            </a:r>
            <a:endParaRPr/>
          </a:p>
        </p:txBody>
      </p:sp>
      <p:pic>
        <p:nvPicPr>
          <p:cNvPr descr="f3.pdf                                                         00ABB570  Mnementh                      BEAE7A2F:" id="264" name="Google Shape;264;p33"/>
          <p:cNvPicPr preferRelativeResize="0"/>
          <p:nvPr/>
        </p:nvPicPr>
        <p:blipFill rotWithShape="1">
          <a:blip r:embed="rId3">
            <a:alphaModFix/>
          </a:blip>
          <a:srcRect b="25055" l="0" r="0" t="14318"/>
          <a:stretch/>
        </p:blipFill>
        <p:spPr>
          <a:xfrm>
            <a:off x="1828800" y="914400"/>
            <a:ext cx="5244704" cy="4114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DRM SYSTEM ARCHITECTURE</a:t>
            </a:r>
            <a:endParaRPr/>
          </a:p>
        </p:txBody>
      </p:sp>
      <p:pic>
        <p:nvPicPr>
          <p:cNvPr descr="f4.pdf                                                         00ABB570  Mnementh                      BEAE7A2F:" id="271" name="Google Shape;271;p34"/>
          <p:cNvPicPr preferRelativeResize="0"/>
          <p:nvPr/>
        </p:nvPicPr>
        <p:blipFill rotWithShape="1">
          <a:blip r:embed="rId3">
            <a:alphaModFix/>
          </a:blip>
          <a:srcRect b="23266" l="4633" r="4632" t="17897"/>
          <a:stretch/>
        </p:blipFill>
        <p:spPr>
          <a:xfrm>
            <a:off x="2343150" y="971551"/>
            <a:ext cx="4758929" cy="399335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SARBANES OXLEY (2002)</a:t>
            </a:r>
            <a:endParaRPr/>
          </a:p>
        </p:txBody>
      </p:sp>
      <p:sp>
        <p:nvSpPr>
          <p:cNvPr id="277" name="Google Shape;277;p35"/>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a:bodyPr>
          <a:lstStyle/>
          <a:p>
            <a:pPr indent="0" lvl="0" marL="0" rtl="0" algn="l">
              <a:lnSpc>
                <a:spcPct val="92857"/>
              </a:lnSpc>
              <a:spcBef>
                <a:spcPts val="0"/>
              </a:spcBef>
              <a:spcAft>
                <a:spcPts val="0"/>
              </a:spcAft>
              <a:buSzPts val="2100"/>
              <a:buNone/>
            </a:pPr>
            <a:r>
              <a:rPr i="1" lang="en-US" sz="2000">
                <a:solidFill>
                  <a:schemeClr val="dk1"/>
                </a:solidFill>
              </a:rPr>
              <a:t>To protect investors by improving the accuracy and reliability of corporate disclosures made pursuant to the security laws, and for other purposes.</a:t>
            </a:r>
            <a:endParaRPr sz="2000">
              <a:solidFill>
                <a:schemeClr val="dk1"/>
              </a:solidFill>
            </a:endParaRPr>
          </a:p>
          <a:p>
            <a:pPr indent="0" lvl="0" marL="0" rtl="0" algn="l">
              <a:lnSpc>
                <a:spcPct val="92857"/>
              </a:lnSpc>
              <a:spcBef>
                <a:spcPts val="900"/>
              </a:spcBef>
              <a:spcAft>
                <a:spcPts val="0"/>
              </a:spcAft>
              <a:buSzPts val="2100"/>
              <a:buNone/>
            </a:pPr>
            <a:r>
              <a:rPr b="1" lang="en-US" sz="2000">
                <a:solidFill>
                  <a:schemeClr val="dk1"/>
                </a:solidFill>
              </a:rPr>
              <a:t>Section 302</a:t>
            </a:r>
            <a:endParaRPr sz="2000">
              <a:solidFill>
                <a:schemeClr val="dk1"/>
              </a:solidFill>
            </a:endParaRPr>
          </a:p>
          <a:p>
            <a:pPr indent="-165100" lvl="1" marL="377190" rtl="0" algn="l">
              <a:lnSpc>
                <a:spcPct val="85000"/>
              </a:lnSpc>
              <a:spcBef>
                <a:spcPts val="900"/>
              </a:spcBef>
              <a:spcAft>
                <a:spcPts val="0"/>
              </a:spcAft>
              <a:buClr>
                <a:schemeClr val="dk1"/>
              </a:buClr>
              <a:buSzPts val="1700"/>
              <a:buChar char="▪"/>
            </a:pPr>
            <a:r>
              <a:rPr lang="en-US" sz="1700">
                <a:solidFill>
                  <a:schemeClr val="dk1"/>
                </a:solidFill>
              </a:rPr>
              <a:t>Section 302 states that the Chief Executive Officer (CEO) and Chief Financial Officer (CFO) must personally certify that financial reports are accurate and complete. They must also assess and report on the effectiveness of internal controls around financial reporting. This section clearly places responsibility for accurate financial reporting on the highest level of corporate management. CEOs and CFOs now face the potential for criminal fraud liability. It is noteworthy that section 302 does not specifically list which internal controls must be assessed.</a:t>
            </a:r>
            <a:endParaRPr sz="1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MORE SARBANES OXLEY</a:t>
            </a:r>
            <a:endParaRPr/>
          </a:p>
        </p:txBody>
      </p:sp>
      <p:sp>
        <p:nvSpPr>
          <p:cNvPr id="283" name="Google Shape;283;p36"/>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b="1" lang="en-US">
                <a:solidFill>
                  <a:schemeClr val="dk1"/>
                </a:solidFill>
              </a:rPr>
              <a:t>Section 404</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Section 404 states that a corporation must assess the effectiveness of its internal controls and report this assessment annually to the SEC. The assessment must also be reviewed and judged by an outside auditing firm. The impact of section 404 is substantial in that a large amount of resources are needed for compliance. A comprehensive review of all internal controls related to financial reporting is a daunting task. As with section 302, the wording of section 404 is broad and does not provide specific guidance as to which controls must be assessed.</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PRIVACY</a:t>
            </a:r>
            <a:endParaRPr/>
          </a:p>
        </p:txBody>
      </p:sp>
      <p:sp>
        <p:nvSpPr>
          <p:cNvPr id="290" name="Google Shape;290;p3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overlaps with computer security</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have dramatic increase in scale of info collected and stored</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motivated by law enforcement, national security, economic incentives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but individuals increasingly aware of access and use of personal / private info</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concerns on extent of privacy compromise have seen a range of responses</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EU PRIVACY LAW  </a:t>
            </a:r>
            <a:endParaRPr/>
          </a:p>
        </p:txBody>
      </p:sp>
      <p:sp>
        <p:nvSpPr>
          <p:cNvPr id="297" name="Google Shape;297;p3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European Union Data Protection Directive was adopted in 1998 to:</a:t>
            </a:r>
            <a:endParaRPr/>
          </a:p>
          <a:p>
            <a:pPr indent="-171450" lvl="1" marL="377190" rtl="0" algn="l">
              <a:lnSpc>
                <a:spcPct val="95000"/>
              </a:lnSpc>
              <a:spcBef>
                <a:spcPts val="900"/>
              </a:spcBef>
              <a:spcAft>
                <a:spcPts val="0"/>
              </a:spcAft>
              <a:buSzPts val="1800"/>
              <a:buChar char="▪"/>
            </a:pPr>
            <a:r>
              <a:rPr lang="en-US"/>
              <a:t>ensure member states protect fundamental privacy rights when processing personal info</a:t>
            </a:r>
            <a:endParaRPr/>
          </a:p>
          <a:p>
            <a:pPr indent="-171450" lvl="1" marL="377190" rtl="0" algn="l">
              <a:lnSpc>
                <a:spcPct val="95000"/>
              </a:lnSpc>
              <a:spcBef>
                <a:spcPts val="900"/>
              </a:spcBef>
              <a:spcAft>
                <a:spcPts val="0"/>
              </a:spcAft>
              <a:buSzPts val="1800"/>
              <a:buChar char="▪"/>
            </a:pPr>
            <a:r>
              <a:rPr lang="en-US"/>
              <a:t>prevent member states from restricting the free flow of personal info within EU</a:t>
            </a:r>
            <a:endParaRPr/>
          </a:p>
          <a:p>
            <a:pPr indent="0" lvl="0" marL="0" rtl="0" algn="l">
              <a:lnSpc>
                <a:spcPct val="120000"/>
              </a:lnSpc>
              <a:spcBef>
                <a:spcPts val="900"/>
              </a:spcBef>
              <a:spcAft>
                <a:spcPts val="0"/>
              </a:spcAft>
              <a:buSzPts val="1800"/>
              <a:buNone/>
            </a:pPr>
            <a:r>
              <a:rPr lang="en-US"/>
              <a:t>organized around principles of:</a:t>
            </a:r>
            <a:endParaRPr/>
          </a:p>
          <a:p>
            <a:pPr indent="-171450" lvl="1" marL="377190" rtl="0" algn="l">
              <a:lnSpc>
                <a:spcPct val="95000"/>
              </a:lnSpc>
              <a:spcBef>
                <a:spcPts val="900"/>
              </a:spcBef>
              <a:spcAft>
                <a:spcPts val="0"/>
              </a:spcAft>
              <a:buSzPts val="1800"/>
              <a:buChar char="▪"/>
            </a:pPr>
            <a:r>
              <a:rPr lang="en-US"/>
              <a:t>notice, consent, consistency, access, security, onward transfer, enforcement</a:t>
            </a:r>
            <a:endParaRPr/>
          </a:p>
          <a:p>
            <a:pPr indent="0" lvl="0" marL="0" rtl="0" algn="l">
              <a:lnSpc>
                <a:spcPct val="120000"/>
              </a:lnSpc>
              <a:spcBef>
                <a:spcPts val="900"/>
              </a:spcBef>
              <a:spcAft>
                <a:spcPts val="0"/>
              </a:spcAft>
              <a:buSzPts val="1800"/>
              <a:buNone/>
            </a:pPr>
            <a:r>
              <a:rPr lang="en-US"/>
              <a:t>Updated as </a:t>
            </a:r>
            <a:r>
              <a:rPr b="0" i="0" lang="en-US">
                <a:solidFill>
                  <a:srgbClr val="000000"/>
                </a:solidFill>
                <a:latin typeface="Open Sans"/>
                <a:ea typeface="Open Sans"/>
                <a:cs typeface="Open Sans"/>
                <a:sym typeface="Open Sans"/>
              </a:rPr>
              <a:t> </a:t>
            </a:r>
            <a:r>
              <a:rPr b="1" i="0" lang="en-US" u="sng">
                <a:solidFill>
                  <a:srgbClr val="144B9C"/>
                </a:solidFill>
                <a:latin typeface="Open Sans"/>
                <a:ea typeface="Open Sans"/>
                <a:cs typeface="Open Sans"/>
                <a:sym typeface="Open Sans"/>
                <a:hlinkClick r:id="rId3">
                  <a:extLst>
                    <a:ext uri="{A12FA001-AC4F-418D-AE19-62706E023703}">
                      <ahyp:hlinkClr val="tx"/>
                    </a:ext>
                  </a:extLst>
                </a:hlinkClick>
              </a:rPr>
              <a:t>General Data Protection Regulation (GDPR)</a:t>
            </a:r>
            <a:r>
              <a:rPr b="0" i="0" lang="en-US">
                <a:solidFill>
                  <a:srgbClr val="000000"/>
                </a:solidFill>
                <a:latin typeface="Open Sans"/>
                <a:ea typeface="Open Sans"/>
                <a:cs typeface="Open Sans"/>
                <a:sym typeface="Open Sans"/>
              </a:rPr>
              <a:t> 2018</a:t>
            </a:r>
            <a:endParaRPr/>
          </a:p>
          <a:p>
            <a:pPr indent="-57150" lvl="1" marL="377190" rtl="0" algn="l">
              <a:lnSpc>
                <a:spcPct val="95000"/>
              </a:lnSpc>
              <a:spcBef>
                <a:spcPts val="900"/>
              </a:spcBef>
              <a:spcAft>
                <a:spcPts val="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144B9C"/>
              </a:buClr>
              <a:buSzPts val="2400"/>
              <a:buFont typeface="Open Sans"/>
              <a:buNone/>
            </a:pPr>
            <a:r>
              <a:rPr b="1" i="0" lang="en-US" sz="2400" u="sng">
                <a:solidFill>
                  <a:srgbClr val="A27E55"/>
                </a:solidFill>
                <a:latin typeface="Open Sans"/>
                <a:ea typeface="Open Sans"/>
                <a:cs typeface="Open Sans"/>
                <a:sym typeface="Open Sans"/>
                <a:hlinkClick r:id="rId3">
                  <a:extLst>
                    <a:ext uri="{A12FA001-AC4F-418D-AE19-62706E023703}">
                      <ahyp:hlinkClr val="tx"/>
                    </a:ext>
                  </a:extLst>
                </a:hlinkClick>
              </a:rPr>
              <a:t>GENERAL DATA PROTECTION REGULATION (GDPR)</a:t>
            </a:r>
            <a:r>
              <a:rPr b="0" i="0" lang="en-US" sz="2400">
                <a:solidFill>
                  <a:srgbClr val="A27E55"/>
                </a:solidFill>
                <a:latin typeface="Open Sans"/>
                <a:ea typeface="Open Sans"/>
                <a:cs typeface="Open Sans"/>
                <a:sym typeface="Open Sans"/>
              </a:rPr>
              <a:t> 2018</a:t>
            </a:r>
            <a:endParaRPr sz="2400">
              <a:solidFill>
                <a:srgbClr val="A27E55"/>
              </a:solidFill>
            </a:endParaRPr>
          </a:p>
        </p:txBody>
      </p:sp>
      <p:sp>
        <p:nvSpPr>
          <p:cNvPr id="303" name="Google Shape;303;p39"/>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(From </a:t>
            </a:r>
            <a:r>
              <a:rPr lang="en-US" u="sng">
                <a:solidFill>
                  <a:schemeClr val="hlink"/>
                </a:solidFill>
                <a:hlinkClick r:id="rId4"/>
              </a:rPr>
              <a:t>Here</a:t>
            </a:r>
            <a:r>
              <a:rPr lang="en-US"/>
              <a:t>)</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rPr lang="en-US"/>
              <a:t>First, if you process the personal data of EU citizens or residents, or you offer goods or services to such people, then the GDPR applies to you even if you’re not in the EU. Details </a:t>
            </a:r>
            <a:r>
              <a:rPr lang="en-US" u="sng">
                <a:solidFill>
                  <a:schemeClr val="hlink"/>
                </a:solidFill>
                <a:hlinkClick r:id="rId5"/>
              </a:rPr>
              <a:t>in another article</a:t>
            </a:r>
            <a:r>
              <a:rPr lang="en-US"/>
              <a:t>.</a:t>
            </a:r>
            <a:endParaRPr/>
          </a:p>
          <a:p>
            <a:pPr indent="0" lvl="0" marL="0" rtl="0" algn="l">
              <a:lnSpc>
                <a:spcPct val="120000"/>
              </a:lnSpc>
              <a:spcBef>
                <a:spcPts val="900"/>
              </a:spcBef>
              <a:spcAft>
                <a:spcPts val="0"/>
              </a:spcAft>
              <a:buSzPts val="1800"/>
              <a:buNone/>
            </a:pPr>
            <a:r>
              <a:rPr lang="en-US"/>
              <a:t>Second, the fines for violating the GDPR are very high. There are two tiers of penalties, which max out at €20 million or 4% of global revenue (whichever is higher), plus data subjects have the right to seek compensation for damages.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TYPES OF COMPLIANCE</a:t>
            </a:r>
            <a:endParaRPr/>
          </a:p>
        </p:txBody>
      </p:sp>
      <p:sp>
        <p:nvSpPr>
          <p:cNvPr id="76" name="Google Shape;76;p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i="1" lang="en-US" sz="1600"/>
              <a:t>Regulatory Compliance</a:t>
            </a:r>
            <a:endParaRPr/>
          </a:p>
          <a:p>
            <a:pPr indent="-285750" lvl="0" marL="285750" rtl="0" algn="l">
              <a:lnSpc>
                <a:spcPct val="100000"/>
              </a:lnSpc>
              <a:spcBef>
                <a:spcPts val="600"/>
              </a:spcBef>
              <a:spcAft>
                <a:spcPts val="0"/>
              </a:spcAft>
              <a:buSzPts val="1600"/>
              <a:buFont typeface="Helvetica Neue"/>
              <a:buChar char="-"/>
            </a:pPr>
            <a:r>
              <a:rPr lang="en-US" sz="1600"/>
              <a:t>You adhere to laws specific to your industry </a:t>
            </a:r>
            <a:endParaRPr/>
          </a:p>
          <a:p>
            <a:pPr indent="-285750" lvl="1" marL="662940" rtl="0" algn="l">
              <a:lnSpc>
                <a:spcPct val="100000"/>
              </a:lnSpc>
              <a:spcBef>
                <a:spcPts val="600"/>
              </a:spcBef>
              <a:spcAft>
                <a:spcPts val="0"/>
              </a:spcAft>
              <a:buSzPts val="1600"/>
              <a:buFont typeface="Helvetica Neue"/>
              <a:buChar char="-"/>
            </a:pPr>
            <a:r>
              <a:rPr lang="en-US" sz="1600"/>
              <a:t>Federal Energy Regulatory Committee (FERC) following National American Electric Reliability Corporation (NERC) standards, FAA following RTCA standards, HHS following HIPAA, SEC following Sarbanes-Oxley</a:t>
            </a:r>
            <a:endParaRPr/>
          </a:p>
          <a:p>
            <a:pPr indent="-285750" lvl="1" marL="662940" rtl="0" algn="l">
              <a:lnSpc>
                <a:spcPct val="100000"/>
              </a:lnSpc>
              <a:spcBef>
                <a:spcPts val="600"/>
              </a:spcBef>
              <a:spcAft>
                <a:spcPts val="0"/>
              </a:spcAft>
              <a:buSzPts val="1600"/>
              <a:buFont typeface="Helvetica Neue"/>
              <a:buChar char="-"/>
            </a:pPr>
            <a:r>
              <a:rPr lang="en-US" sz="1600"/>
              <a:t>Cyclical audits are part of this process</a:t>
            </a:r>
            <a:endParaRPr/>
          </a:p>
          <a:p>
            <a:pPr indent="0" lvl="0" marL="0" rtl="0" algn="l">
              <a:lnSpc>
                <a:spcPct val="100000"/>
              </a:lnSpc>
              <a:spcBef>
                <a:spcPts val="600"/>
              </a:spcBef>
              <a:spcAft>
                <a:spcPts val="0"/>
              </a:spcAft>
              <a:buSzPts val="1600"/>
              <a:buNone/>
            </a:pPr>
            <a:r>
              <a:rPr i="1" lang="en-US" sz="1600"/>
              <a:t>Industry Standards</a:t>
            </a:r>
            <a:endParaRPr/>
          </a:p>
          <a:p>
            <a:pPr indent="-285750" lvl="0" marL="285750" rtl="0" algn="l">
              <a:lnSpc>
                <a:spcPct val="100000"/>
              </a:lnSpc>
              <a:spcBef>
                <a:spcPts val="600"/>
              </a:spcBef>
              <a:spcAft>
                <a:spcPts val="0"/>
              </a:spcAft>
              <a:buSzPts val="1600"/>
              <a:buFont typeface="Helvetica Neue"/>
              <a:buChar char="-"/>
            </a:pPr>
            <a:r>
              <a:rPr lang="en-US" sz="1600"/>
              <a:t>These are not laws</a:t>
            </a:r>
            <a:r>
              <a:rPr i="1" lang="en-US" sz="1600"/>
              <a:t>, </a:t>
            </a:r>
            <a:r>
              <a:rPr lang="en-US" sz="1600"/>
              <a:t>but may limit your ability to do business </a:t>
            </a:r>
            <a:endParaRPr/>
          </a:p>
          <a:p>
            <a:pPr indent="-285750" lvl="1" marL="662940" rtl="0" algn="l">
              <a:lnSpc>
                <a:spcPct val="100000"/>
              </a:lnSpc>
              <a:spcBef>
                <a:spcPts val="600"/>
              </a:spcBef>
              <a:spcAft>
                <a:spcPts val="0"/>
              </a:spcAft>
              <a:buSzPts val="1600"/>
              <a:buFont typeface="Helvetica Neue"/>
              <a:buChar char="-"/>
            </a:pPr>
            <a:r>
              <a:rPr lang="en-US" sz="1600"/>
              <a:t>Payment Card Industry (PCI) Data Security Standard (DSS)</a:t>
            </a:r>
            <a:endParaRPr/>
          </a:p>
          <a:p>
            <a:pPr indent="0" lvl="0" marL="0" rtl="0" algn="l">
              <a:lnSpc>
                <a:spcPct val="100000"/>
              </a:lnSpc>
              <a:spcBef>
                <a:spcPts val="600"/>
              </a:spcBef>
              <a:spcAft>
                <a:spcPts val="0"/>
              </a:spcAft>
              <a:buSzPts val="1600"/>
              <a:buNone/>
            </a:pPr>
            <a:r>
              <a:rPr i="1" lang="en-US" sz="1600"/>
              <a:t>Non Compliance</a:t>
            </a:r>
            <a:endParaRPr/>
          </a:p>
          <a:p>
            <a:pPr indent="-285750" lvl="0" marL="285750" rtl="0" algn="l">
              <a:lnSpc>
                <a:spcPct val="100000"/>
              </a:lnSpc>
              <a:spcBef>
                <a:spcPts val="600"/>
              </a:spcBef>
              <a:spcAft>
                <a:spcPts val="0"/>
              </a:spcAft>
              <a:buSzPts val="1600"/>
              <a:buFont typeface="Helvetica Neue"/>
              <a:buChar char="-"/>
            </a:pPr>
            <a:r>
              <a:rPr lang="en-US" sz="1600"/>
              <a:t>May lose privileges, licenses, or even criminal penalties</a:t>
            </a:r>
            <a:endParaRPr/>
          </a:p>
          <a:p>
            <a:pPr indent="0" lvl="0" marL="0" rtl="0" algn="l">
              <a:lnSpc>
                <a:spcPct val="100000"/>
              </a:lnSpc>
              <a:spcBef>
                <a:spcPts val="600"/>
              </a:spcBef>
              <a:spcAft>
                <a:spcPts val="0"/>
              </a:spcAft>
              <a:buSzPts val="1600"/>
              <a:buNone/>
            </a:pPr>
            <a:r>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GDPR DEFINITIONS</a:t>
            </a:r>
            <a:endParaRPr/>
          </a:p>
        </p:txBody>
      </p:sp>
      <p:sp>
        <p:nvSpPr>
          <p:cNvPr id="309" name="Google Shape;309;p40"/>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lang="en-US" sz="1600"/>
              <a:t>Personal data </a:t>
            </a:r>
            <a:r>
              <a:rPr lang="en-US" sz="1600"/>
              <a:t>— Personal data is any information that relates to an individual who can be directly or indirectly identified. Names and email addresses are obviously personal data. Location information, ethnicity, gender, biometric data, religious beliefs, web cookies, and political opinions can also be personal data. </a:t>
            </a:r>
            <a:r>
              <a:rPr lang="en-US" sz="1600" u="sng">
                <a:solidFill>
                  <a:schemeClr val="hlink"/>
                </a:solidFill>
                <a:hlinkClick r:id="rId3"/>
              </a:rPr>
              <a:t>Pseudonymous</a:t>
            </a:r>
            <a:r>
              <a:rPr lang="en-US" sz="1600"/>
              <a:t> data can also fall under the definition if it’s relatively easy to ID someone from it.</a:t>
            </a:r>
            <a:endParaRPr sz="1600"/>
          </a:p>
          <a:p>
            <a:pPr indent="0" lvl="0" marL="0" rtl="0" algn="l">
              <a:lnSpc>
                <a:spcPct val="120000"/>
              </a:lnSpc>
              <a:spcBef>
                <a:spcPts val="900"/>
              </a:spcBef>
              <a:spcAft>
                <a:spcPts val="0"/>
              </a:spcAft>
              <a:buSzPts val="1800"/>
              <a:buNone/>
            </a:pPr>
            <a:r>
              <a:rPr b="1" lang="en-US" sz="1600"/>
              <a:t>Data processing </a:t>
            </a:r>
            <a:r>
              <a:rPr lang="en-US" sz="1600"/>
              <a:t>— Any action performed on data, whether automated or manual. The examples cited in the text include collecting, recording, organizing, structuring, storing, using, erasing… so basically anything.</a:t>
            </a:r>
            <a:endParaRPr sz="1600"/>
          </a:p>
          <a:p>
            <a:pPr indent="0" lvl="0" marL="0" rtl="0" algn="l">
              <a:lnSpc>
                <a:spcPct val="120000"/>
              </a:lnSpc>
              <a:spcBef>
                <a:spcPts val="900"/>
              </a:spcBef>
              <a:spcAft>
                <a:spcPts val="0"/>
              </a:spcAft>
              <a:buSzPts val="1800"/>
              <a:buNone/>
            </a:pPr>
            <a:r>
              <a:rPr b="1" lang="en-US" sz="1600"/>
              <a:t>Data subject </a:t>
            </a:r>
            <a:r>
              <a:rPr lang="en-US" sz="1600"/>
              <a:t>— The person whose data is processed. These are your customers or site visitors.</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GDPR DEFINITIONS (2)</a:t>
            </a:r>
            <a:endParaRPr/>
          </a:p>
        </p:txBody>
      </p:sp>
      <p:sp>
        <p:nvSpPr>
          <p:cNvPr id="315" name="Google Shape;315;p41"/>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lang="en-US"/>
              <a:t>Data controller </a:t>
            </a:r>
            <a:r>
              <a:rPr lang="en-US"/>
              <a:t>— The person who decides why and how personal data will be processed. If you’re an owner or employee in your organization who handles data, this is you.</a:t>
            </a:r>
            <a:endParaRPr/>
          </a:p>
          <a:p>
            <a:pPr indent="0" lvl="0" marL="0" rtl="0" algn="l">
              <a:lnSpc>
                <a:spcPct val="120000"/>
              </a:lnSpc>
              <a:spcBef>
                <a:spcPts val="900"/>
              </a:spcBef>
              <a:spcAft>
                <a:spcPts val="0"/>
              </a:spcAft>
              <a:buSzPts val="1800"/>
              <a:buNone/>
            </a:pPr>
            <a:r>
              <a:rPr b="1" lang="en-US"/>
              <a:t>Data processor </a:t>
            </a:r>
            <a:r>
              <a:rPr lang="en-US"/>
              <a:t>— A third party that processes personal data on behalf of a data controller. The GDPR has special rules for these individuals and organizations. They could include cloud servers like </a:t>
            </a:r>
            <a:r>
              <a:rPr lang="en-US" u="sng">
                <a:solidFill>
                  <a:schemeClr val="hlink"/>
                </a:solidFill>
                <a:hlinkClick r:id="rId3"/>
              </a:rPr>
              <a:t>Tresorit</a:t>
            </a:r>
            <a:r>
              <a:rPr lang="en-US"/>
              <a:t> or email service providers like </a:t>
            </a:r>
            <a:r>
              <a:rPr lang="en-US" u="sng">
                <a:solidFill>
                  <a:schemeClr val="hlink"/>
                </a:solidFill>
                <a:hlinkClick r:id="rId4"/>
              </a:rPr>
              <a:t>ProtonMail</a:t>
            </a:r>
            <a:r>
              <a:rPr lang="en-US"/>
              <a:t>, GMAIL, etc</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DATA PROTECTION PRINCIPLES</a:t>
            </a:r>
            <a:br>
              <a:rPr lang="en-US"/>
            </a:br>
            <a:endParaRPr/>
          </a:p>
        </p:txBody>
      </p:sp>
      <p:sp>
        <p:nvSpPr>
          <p:cNvPr id="321" name="Google Shape;321;p42"/>
          <p:cNvSpPr txBox="1"/>
          <p:nvPr>
            <p:ph idx="1" type="body"/>
          </p:nvPr>
        </p:nvSpPr>
        <p:spPr>
          <a:xfrm>
            <a:off x="914399" y="777875"/>
            <a:ext cx="8137071" cy="33035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en-US" sz="1500"/>
              <a:t>If you process data, you have to do so according to seven protection and accountability principles outlined in </a:t>
            </a:r>
            <a:r>
              <a:rPr lang="en-US" sz="1500" u="sng">
                <a:solidFill>
                  <a:schemeClr val="hlink"/>
                </a:solidFill>
                <a:hlinkClick r:id="rId3"/>
              </a:rPr>
              <a:t>Article 5.1-2</a:t>
            </a:r>
            <a:r>
              <a:rPr lang="en-US" sz="1500"/>
              <a:t>:</a:t>
            </a:r>
            <a:endParaRPr sz="1700"/>
          </a:p>
          <a:p>
            <a:pPr indent="-336550" lvl="0" marL="342900" rtl="0" algn="l">
              <a:lnSpc>
                <a:spcPct val="100000"/>
              </a:lnSpc>
              <a:spcBef>
                <a:spcPts val="0"/>
              </a:spcBef>
              <a:spcAft>
                <a:spcPts val="0"/>
              </a:spcAft>
              <a:buSzPts val="1500"/>
              <a:buFont typeface="Calibri"/>
              <a:buAutoNum type="arabicPeriod"/>
            </a:pPr>
            <a:r>
              <a:rPr b="1" lang="en-US" sz="1500"/>
              <a:t>Lawfulness, fairness and transparency </a:t>
            </a:r>
            <a:r>
              <a:rPr lang="en-US" sz="1500"/>
              <a:t>— Processing must be lawful, fair, and transparent to the data subject.</a:t>
            </a:r>
            <a:endParaRPr sz="1700"/>
          </a:p>
          <a:p>
            <a:pPr indent="-336550" lvl="0" marL="342900" rtl="0" algn="l">
              <a:lnSpc>
                <a:spcPct val="100000"/>
              </a:lnSpc>
              <a:spcBef>
                <a:spcPts val="0"/>
              </a:spcBef>
              <a:spcAft>
                <a:spcPts val="0"/>
              </a:spcAft>
              <a:buSzPts val="1500"/>
              <a:buFont typeface="Calibri"/>
              <a:buAutoNum type="arabicPeriod"/>
            </a:pPr>
            <a:r>
              <a:rPr b="1" lang="en-US" sz="1500"/>
              <a:t>Purpose limitation </a:t>
            </a:r>
            <a:r>
              <a:rPr lang="en-US" sz="1500"/>
              <a:t>— You must process data for the legitimate purposes specified explicitly to the data subject when you collected it.</a:t>
            </a:r>
            <a:endParaRPr sz="1700"/>
          </a:p>
          <a:p>
            <a:pPr indent="-336550" lvl="0" marL="342900" rtl="0" algn="l">
              <a:lnSpc>
                <a:spcPct val="100000"/>
              </a:lnSpc>
              <a:spcBef>
                <a:spcPts val="0"/>
              </a:spcBef>
              <a:spcAft>
                <a:spcPts val="0"/>
              </a:spcAft>
              <a:buSzPts val="1500"/>
              <a:buFont typeface="Calibri"/>
              <a:buAutoNum type="arabicPeriod"/>
            </a:pPr>
            <a:r>
              <a:rPr b="1" lang="en-US" sz="1500"/>
              <a:t>Data minimization </a:t>
            </a:r>
            <a:r>
              <a:rPr lang="en-US" sz="1500"/>
              <a:t>— You should collect and process only as much data as absolutely necessary for the purposes specified.</a:t>
            </a:r>
            <a:endParaRPr sz="1700"/>
          </a:p>
          <a:p>
            <a:pPr indent="-336550" lvl="0" marL="342900" rtl="0" algn="l">
              <a:lnSpc>
                <a:spcPct val="100000"/>
              </a:lnSpc>
              <a:spcBef>
                <a:spcPts val="0"/>
              </a:spcBef>
              <a:spcAft>
                <a:spcPts val="0"/>
              </a:spcAft>
              <a:buSzPts val="1500"/>
              <a:buFont typeface="Calibri"/>
              <a:buAutoNum type="arabicPeriod"/>
            </a:pPr>
            <a:r>
              <a:rPr b="1" lang="en-US" sz="1500"/>
              <a:t>Accuracy </a:t>
            </a:r>
            <a:r>
              <a:rPr lang="en-US" sz="1500"/>
              <a:t>— You must keep personal data accurate and up to date.</a:t>
            </a:r>
            <a:endParaRPr sz="1700"/>
          </a:p>
          <a:p>
            <a:pPr indent="-336550" lvl="0" marL="342900" rtl="0" algn="l">
              <a:lnSpc>
                <a:spcPct val="100000"/>
              </a:lnSpc>
              <a:spcBef>
                <a:spcPts val="0"/>
              </a:spcBef>
              <a:spcAft>
                <a:spcPts val="0"/>
              </a:spcAft>
              <a:buSzPts val="1500"/>
              <a:buFont typeface="Calibri"/>
              <a:buAutoNum type="arabicPeriod"/>
            </a:pPr>
            <a:r>
              <a:rPr b="1" lang="en-US" sz="1500"/>
              <a:t>Storage limitation </a:t>
            </a:r>
            <a:r>
              <a:rPr lang="en-US" sz="1500"/>
              <a:t>— You may only store personally identifying data for as long as necessary for the specified purpose.</a:t>
            </a:r>
            <a:endParaRPr sz="1700"/>
          </a:p>
          <a:p>
            <a:pPr indent="-336550" lvl="0" marL="342900" rtl="0" algn="l">
              <a:lnSpc>
                <a:spcPct val="100000"/>
              </a:lnSpc>
              <a:spcBef>
                <a:spcPts val="0"/>
              </a:spcBef>
              <a:spcAft>
                <a:spcPts val="0"/>
              </a:spcAft>
              <a:buSzPts val="1500"/>
              <a:buFont typeface="Calibri"/>
              <a:buAutoNum type="arabicPeriod"/>
            </a:pPr>
            <a:r>
              <a:rPr b="1" lang="en-US" sz="1500"/>
              <a:t>Integrity and confidentiality </a:t>
            </a:r>
            <a:r>
              <a:rPr lang="en-US" sz="1500"/>
              <a:t>— Processing must be done in such a way as to ensure appropriate security, integrity, and confidentiality (e.g. by using encryption).</a:t>
            </a:r>
            <a:endParaRPr sz="1700"/>
          </a:p>
          <a:p>
            <a:pPr indent="-336550" lvl="0" marL="342900" rtl="0" algn="l">
              <a:lnSpc>
                <a:spcPct val="100000"/>
              </a:lnSpc>
              <a:spcBef>
                <a:spcPts val="0"/>
              </a:spcBef>
              <a:spcAft>
                <a:spcPts val="0"/>
              </a:spcAft>
              <a:buSzPts val="1500"/>
              <a:buFont typeface="Calibri"/>
              <a:buAutoNum type="arabicPeriod"/>
            </a:pPr>
            <a:r>
              <a:rPr b="1" lang="en-US" sz="1500"/>
              <a:t>Accountability</a:t>
            </a:r>
            <a:r>
              <a:rPr lang="en-US" sz="1500"/>
              <a:t> — The data controller is responsible for being able to demonstrate GDPR compliance with all of these principles.</a:t>
            </a:r>
            <a:endParaRPr sz="1700"/>
          </a:p>
          <a:p>
            <a:pPr indent="0" lvl="0" marL="0" rtl="0" algn="l">
              <a:lnSpc>
                <a:spcPct val="100000"/>
              </a:lnSpc>
              <a:spcBef>
                <a:spcPts val="0"/>
              </a:spcBef>
              <a:spcAft>
                <a:spcPts val="0"/>
              </a:spcAft>
              <a:buSzPts val="1600"/>
              <a:buNone/>
            </a:pPr>
            <a:r>
              <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ACCOUNTABILITY</a:t>
            </a:r>
            <a:endParaRPr/>
          </a:p>
        </p:txBody>
      </p:sp>
      <p:sp>
        <p:nvSpPr>
          <p:cNvPr id="327" name="Google Shape;327;p4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en-US" sz="1500"/>
              <a:t>The GDPR says data controllers have to be able to demonstrate they are GDPR compliant. And this isn’t something you can do after the fact: If you think you are compliant with the GDPR but can’t show how, then you’re not GDPR compliant. Among the ways you can do this:</a:t>
            </a:r>
            <a:endParaRPr sz="1700"/>
          </a:p>
          <a:p>
            <a:pPr indent="0" lvl="0" marL="0" rtl="0" algn="l">
              <a:lnSpc>
                <a:spcPct val="100000"/>
              </a:lnSpc>
              <a:spcBef>
                <a:spcPts val="900"/>
              </a:spcBef>
              <a:spcAft>
                <a:spcPts val="0"/>
              </a:spcAft>
              <a:buSzPts val="1600"/>
              <a:buNone/>
            </a:pPr>
            <a:r>
              <a:rPr lang="en-US" sz="1500"/>
              <a:t>Designate data protection responsibilities to your team.</a:t>
            </a:r>
            <a:endParaRPr sz="1700"/>
          </a:p>
          <a:p>
            <a:pPr indent="0" lvl="0" marL="0" rtl="0" algn="l">
              <a:lnSpc>
                <a:spcPct val="100000"/>
              </a:lnSpc>
              <a:spcBef>
                <a:spcPts val="900"/>
              </a:spcBef>
              <a:spcAft>
                <a:spcPts val="0"/>
              </a:spcAft>
              <a:buSzPts val="1600"/>
              <a:buNone/>
            </a:pPr>
            <a:r>
              <a:rPr lang="en-US" sz="1500"/>
              <a:t>Maintain detailed documentation of the data you’re collecting, how it’s used, where it’s stored, which employee is responsible for it, etc.</a:t>
            </a:r>
            <a:endParaRPr sz="1700"/>
          </a:p>
          <a:p>
            <a:pPr indent="0" lvl="0" marL="0" rtl="0" algn="l">
              <a:lnSpc>
                <a:spcPct val="100000"/>
              </a:lnSpc>
              <a:spcBef>
                <a:spcPts val="900"/>
              </a:spcBef>
              <a:spcAft>
                <a:spcPts val="0"/>
              </a:spcAft>
              <a:buSzPts val="1600"/>
              <a:buNone/>
            </a:pPr>
            <a:r>
              <a:rPr lang="en-US" sz="1500"/>
              <a:t>Train your staff and implement technical and organizational security measures.</a:t>
            </a:r>
            <a:endParaRPr sz="1700"/>
          </a:p>
          <a:p>
            <a:pPr indent="0" lvl="0" marL="0" rtl="0" algn="l">
              <a:lnSpc>
                <a:spcPct val="100000"/>
              </a:lnSpc>
              <a:spcBef>
                <a:spcPts val="900"/>
              </a:spcBef>
              <a:spcAft>
                <a:spcPts val="0"/>
              </a:spcAft>
              <a:buSzPts val="1600"/>
              <a:buNone/>
            </a:pPr>
            <a:r>
              <a:rPr lang="en-US" sz="1500"/>
              <a:t>Have Data Processing Agreement contracts in place with third parties you contract to process data for you.</a:t>
            </a:r>
            <a:endParaRPr sz="1700"/>
          </a:p>
          <a:p>
            <a:pPr indent="0" lvl="0" marL="0" rtl="0" algn="l">
              <a:lnSpc>
                <a:spcPct val="100000"/>
              </a:lnSpc>
              <a:spcBef>
                <a:spcPts val="900"/>
              </a:spcBef>
              <a:spcAft>
                <a:spcPts val="0"/>
              </a:spcAft>
              <a:buSzPts val="1600"/>
              <a:buNone/>
            </a:pPr>
            <a:r>
              <a:rPr lang="en-US" sz="1500"/>
              <a:t>Appoint a Data Protection Officer (though not all organizations need one — more on that in </a:t>
            </a:r>
            <a:r>
              <a:rPr lang="en-US" sz="1500" u="sng">
                <a:solidFill>
                  <a:schemeClr val="hlink"/>
                </a:solidFill>
                <a:hlinkClick r:id="rId3"/>
              </a:rPr>
              <a:t>this article</a:t>
            </a:r>
            <a:r>
              <a:rPr lang="en-US" sz="1500"/>
              <a:t>).</a:t>
            </a:r>
            <a:endParaRPr sz="1700"/>
          </a:p>
          <a:p>
            <a:pPr indent="0" lvl="0" marL="0" rtl="0" algn="l">
              <a:lnSpc>
                <a:spcPct val="100000"/>
              </a:lnSpc>
              <a:spcBef>
                <a:spcPts val="900"/>
              </a:spcBef>
              <a:spcAft>
                <a:spcPts val="0"/>
              </a:spcAft>
              <a:buSzPts val="1600"/>
              <a:buNone/>
            </a:pPr>
            <a:r>
              <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330851" y="205932"/>
            <a:ext cx="8229600" cy="57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3600"/>
              <a:buFont typeface="Open Sans"/>
              <a:buNone/>
            </a:pPr>
            <a:r>
              <a:rPr i="0" lang="en-US">
                <a:solidFill>
                  <a:srgbClr val="A27E55"/>
                </a:solidFill>
              </a:rPr>
              <a:t>DATA SECURITY</a:t>
            </a:r>
            <a:br>
              <a:rPr i="0" lang="en-US">
                <a:solidFill>
                  <a:srgbClr val="A27E55"/>
                </a:solidFill>
              </a:rPr>
            </a:br>
            <a:endParaRPr>
              <a:solidFill>
                <a:srgbClr val="A27E55"/>
              </a:solidFill>
            </a:endParaRPr>
          </a:p>
        </p:txBody>
      </p:sp>
      <p:sp>
        <p:nvSpPr>
          <p:cNvPr id="333" name="Google Shape;333;p4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35000"/>
              </a:lnSpc>
              <a:spcBef>
                <a:spcPts val="0"/>
              </a:spcBef>
              <a:spcAft>
                <a:spcPts val="0"/>
              </a:spcAft>
              <a:buSzPts val="1600"/>
              <a:buNone/>
            </a:pPr>
            <a:r>
              <a:rPr b="0" i="0" lang="en-US" sz="1400">
                <a:solidFill>
                  <a:srgbClr val="000000"/>
                </a:solidFill>
                <a:latin typeface="Open Sans"/>
                <a:ea typeface="Open Sans"/>
                <a:cs typeface="Open Sans"/>
                <a:sym typeface="Open Sans"/>
              </a:rPr>
              <a:t>You’re required to handle data securely by implementing “</a:t>
            </a:r>
            <a:r>
              <a:rPr b="1" i="0" lang="en-US" sz="1400" u="sng">
                <a:solidFill>
                  <a:srgbClr val="144B9C"/>
                </a:solidFill>
                <a:latin typeface="Open Sans"/>
                <a:ea typeface="Open Sans"/>
                <a:cs typeface="Open Sans"/>
                <a:sym typeface="Open Sans"/>
                <a:hlinkClick r:id="rId3">
                  <a:extLst>
                    <a:ext uri="{A12FA001-AC4F-418D-AE19-62706E023703}">
                      <ahyp:hlinkClr val="tx"/>
                    </a:ext>
                  </a:extLst>
                </a:hlinkClick>
              </a:rPr>
              <a:t>appropriate technical and organizational measures</a:t>
            </a:r>
            <a:r>
              <a:rPr b="0" i="0" lang="en-US" sz="1400">
                <a:solidFill>
                  <a:srgbClr val="000000"/>
                </a:solidFill>
                <a:latin typeface="Open Sans"/>
                <a:ea typeface="Open Sans"/>
                <a:cs typeface="Open Sans"/>
                <a:sym typeface="Open Sans"/>
              </a:rPr>
              <a:t>.”</a:t>
            </a:r>
            <a:endParaRPr sz="1600"/>
          </a:p>
          <a:p>
            <a:pPr indent="0" lvl="0" marL="0" rtl="0" algn="l">
              <a:lnSpc>
                <a:spcPct val="135000"/>
              </a:lnSpc>
              <a:spcBef>
                <a:spcPts val="900"/>
              </a:spcBef>
              <a:spcAft>
                <a:spcPts val="0"/>
              </a:spcAft>
              <a:buSzPts val="1600"/>
              <a:buNone/>
            </a:pPr>
            <a:r>
              <a:rPr b="0" i="0" lang="en-US" sz="1400">
                <a:solidFill>
                  <a:srgbClr val="000000"/>
                </a:solidFill>
                <a:latin typeface="Open Sans"/>
                <a:ea typeface="Open Sans"/>
                <a:cs typeface="Open Sans"/>
                <a:sym typeface="Open Sans"/>
              </a:rPr>
              <a:t>Technical measures mean anything from requiring your employees to use </a:t>
            </a:r>
            <a:r>
              <a:rPr b="1" i="0" lang="en-US" sz="1400">
                <a:solidFill>
                  <a:srgbClr val="000000"/>
                </a:solidFill>
                <a:latin typeface="Open Sans"/>
                <a:ea typeface="Open Sans"/>
                <a:cs typeface="Open Sans"/>
                <a:sym typeface="Open Sans"/>
              </a:rPr>
              <a:t>two-factor authentication</a:t>
            </a:r>
            <a:r>
              <a:rPr b="0" i="0" lang="en-US" sz="1400">
                <a:solidFill>
                  <a:srgbClr val="000000"/>
                </a:solidFill>
                <a:latin typeface="Open Sans"/>
                <a:ea typeface="Open Sans"/>
                <a:cs typeface="Open Sans"/>
                <a:sym typeface="Open Sans"/>
              </a:rPr>
              <a:t> on accounts where personal data are stored to contracting with cloud providers that use </a:t>
            </a:r>
            <a:r>
              <a:rPr b="1" i="0" lang="en-US" sz="1400">
                <a:solidFill>
                  <a:srgbClr val="000000"/>
                </a:solidFill>
                <a:latin typeface="Open Sans"/>
                <a:ea typeface="Open Sans"/>
                <a:cs typeface="Open Sans"/>
                <a:sym typeface="Open Sans"/>
              </a:rPr>
              <a:t>end-to-end encryption</a:t>
            </a:r>
            <a:r>
              <a:rPr b="0" i="0" lang="en-US" sz="1400">
                <a:solidFill>
                  <a:srgbClr val="000000"/>
                </a:solidFill>
                <a:latin typeface="Open Sans"/>
                <a:ea typeface="Open Sans"/>
                <a:cs typeface="Open Sans"/>
                <a:sym typeface="Open Sans"/>
              </a:rPr>
              <a:t>.</a:t>
            </a:r>
            <a:endParaRPr sz="1600"/>
          </a:p>
          <a:p>
            <a:pPr indent="0" lvl="0" marL="0" rtl="0" algn="l">
              <a:lnSpc>
                <a:spcPct val="135000"/>
              </a:lnSpc>
              <a:spcBef>
                <a:spcPts val="900"/>
              </a:spcBef>
              <a:spcAft>
                <a:spcPts val="0"/>
              </a:spcAft>
              <a:buSzPts val="1600"/>
              <a:buNone/>
            </a:pPr>
            <a:r>
              <a:rPr b="0" i="0" lang="en-US" sz="1400">
                <a:solidFill>
                  <a:srgbClr val="000000"/>
                </a:solidFill>
                <a:latin typeface="Open Sans"/>
                <a:ea typeface="Open Sans"/>
                <a:cs typeface="Open Sans"/>
                <a:sym typeface="Open Sans"/>
              </a:rPr>
              <a:t>Organizational measures are things like </a:t>
            </a:r>
            <a:r>
              <a:rPr b="1" i="0" lang="en-US" sz="1400">
                <a:solidFill>
                  <a:srgbClr val="000000"/>
                </a:solidFill>
                <a:latin typeface="Open Sans"/>
                <a:ea typeface="Open Sans"/>
                <a:cs typeface="Open Sans"/>
                <a:sym typeface="Open Sans"/>
              </a:rPr>
              <a:t>staff trainings</a:t>
            </a:r>
            <a:r>
              <a:rPr b="0" i="0" lang="en-US" sz="1400">
                <a:solidFill>
                  <a:srgbClr val="000000"/>
                </a:solidFill>
                <a:latin typeface="Open Sans"/>
                <a:ea typeface="Open Sans"/>
                <a:cs typeface="Open Sans"/>
                <a:sym typeface="Open Sans"/>
              </a:rPr>
              <a:t>, adding a </a:t>
            </a:r>
            <a:r>
              <a:rPr b="1" i="0" lang="en-US" sz="1400">
                <a:solidFill>
                  <a:srgbClr val="000000"/>
                </a:solidFill>
                <a:latin typeface="Open Sans"/>
                <a:ea typeface="Open Sans"/>
                <a:cs typeface="Open Sans"/>
                <a:sym typeface="Open Sans"/>
              </a:rPr>
              <a:t>data privacy policy</a:t>
            </a:r>
            <a:r>
              <a:rPr b="0" i="0" lang="en-US" sz="1400">
                <a:solidFill>
                  <a:srgbClr val="000000"/>
                </a:solidFill>
                <a:latin typeface="Open Sans"/>
                <a:ea typeface="Open Sans"/>
                <a:cs typeface="Open Sans"/>
                <a:sym typeface="Open Sans"/>
              </a:rPr>
              <a:t> to your employee handbook, or </a:t>
            </a:r>
            <a:r>
              <a:rPr b="1" i="0" lang="en-US" sz="1400">
                <a:solidFill>
                  <a:srgbClr val="000000"/>
                </a:solidFill>
                <a:latin typeface="Open Sans"/>
                <a:ea typeface="Open Sans"/>
                <a:cs typeface="Open Sans"/>
                <a:sym typeface="Open Sans"/>
              </a:rPr>
              <a:t>limiting access to personal data</a:t>
            </a:r>
            <a:r>
              <a:rPr b="0" i="0" lang="en-US" sz="1400">
                <a:solidFill>
                  <a:srgbClr val="000000"/>
                </a:solidFill>
                <a:latin typeface="Open Sans"/>
                <a:ea typeface="Open Sans"/>
                <a:cs typeface="Open Sans"/>
                <a:sym typeface="Open Sans"/>
              </a:rPr>
              <a:t> to only those employees in your organization who need it.</a:t>
            </a:r>
            <a:endParaRPr sz="1600"/>
          </a:p>
          <a:p>
            <a:pPr indent="0" lvl="0" marL="0" rtl="0" algn="l">
              <a:lnSpc>
                <a:spcPct val="135000"/>
              </a:lnSpc>
              <a:spcBef>
                <a:spcPts val="900"/>
              </a:spcBef>
              <a:spcAft>
                <a:spcPts val="0"/>
              </a:spcAft>
              <a:buSzPts val="1600"/>
              <a:buNone/>
            </a:pPr>
            <a:r>
              <a:rPr b="0" i="0" lang="en-US" sz="1400">
                <a:solidFill>
                  <a:srgbClr val="000000"/>
                </a:solidFill>
                <a:latin typeface="Open Sans"/>
                <a:ea typeface="Open Sans"/>
                <a:cs typeface="Open Sans"/>
                <a:sym typeface="Open Sans"/>
              </a:rPr>
              <a:t>If you have a data breach, you have 72 hours to tell the data subjects or face penalties. (This notification requirement may be waived if you use technological safeguards, such as encryption, to render data useless to an attacker.)</a:t>
            </a:r>
            <a:endParaRPr sz="1600"/>
          </a:p>
          <a:p>
            <a:pPr indent="0" lvl="0" marL="0" rtl="0" algn="l">
              <a:lnSpc>
                <a:spcPct val="135000"/>
              </a:lnSpc>
              <a:spcBef>
                <a:spcPts val="900"/>
              </a:spcBef>
              <a:spcAft>
                <a:spcPts val="0"/>
              </a:spcAft>
              <a:buSzPts val="1600"/>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DATA PROTECTION BY DESIGN AND BY DEFAULT</a:t>
            </a:r>
            <a:endParaRPr/>
          </a:p>
        </p:txBody>
      </p:sp>
      <p:sp>
        <p:nvSpPr>
          <p:cNvPr id="339" name="Google Shape;339;p4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From now on, everything you do in your organization must, “by design and by default,” consider data protection. Practically speaking, this means you must consider the data protection principles in the design of any new product or activity. The GDPR covers this principle in </a:t>
            </a:r>
            <a:r>
              <a:rPr lang="en-US" u="sng">
                <a:solidFill>
                  <a:schemeClr val="hlink"/>
                </a:solidFill>
                <a:hlinkClick r:id="rId3"/>
              </a:rPr>
              <a:t>Article 25</a:t>
            </a:r>
            <a:r>
              <a:rPr lang="en-US"/>
              <a:t>.</a:t>
            </a:r>
            <a:endParaRPr/>
          </a:p>
          <a:p>
            <a:pPr indent="0" lvl="0" marL="0" rtl="0" algn="l">
              <a:lnSpc>
                <a:spcPct val="120000"/>
              </a:lnSpc>
              <a:spcBef>
                <a:spcPts val="900"/>
              </a:spcBef>
              <a:spcAft>
                <a:spcPts val="0"/>
              </a:spcAft>
              <a:buSzPts val="1800"/>
              <a:buNone/>
            </a:pPr>
            <a:r>
              <a:rPr lang="en-US"/>
              <a:t>Suppose, for example, you’re launching a new app for your company. You have to think about what personal data the app could possibly collect from users, then consider ways to minimize the amount of data and how you will secure it with the latest technology.</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2800"/>
              <a:buFont typeface="Open Sans"/>
              <a:buNone/>
            </a:pPr>
            <a:r>
              <a:rPr i="0" lang="en-US" sz="2800">
                <a:solidFill>
                  <a:srgbClr val="A27E55"/>
                </a:solidFill>
              </a:rPr>
              <a:t>WHEN YOU’RE ALLOWED TO PROCESS DATA</a:t>
            </a:r>
            <a:br>
              <a:rPr b="1" i="0" lang="en-US" sz="2800">
                <a:solidFill>
                  <a:srgbClr val="000000"/>
                </a:solidFill>
                <a:latin typeface="Open Sans"/>
                <a:ea typeface="Open Sans"/>
                <a:cs typeface="Open Sans"/>
                <a:sym typeface="Open Sans"/>
              </a:rPr>
            </a:br>
            <a:endParaRPr sz="2800"/>
          </a:p>
        </p:txBody>
      </p:sp>
      <p:sp>
        <p:nvSpPr>
          <p:cNvPr id="345" name="Google Shape;345;p4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35000"/>
              </a:lnSpc>
              <a:spcBef>
                <a:spcPts val="0"/>
              </a:spcBef>
              <a:spcAft>
                <a:spcPts val="0"/>
              </a:spcAft>
              <a:buSzPts val="1600"/>
              <a:buNone/>
            </a:pPr>
            <a:r>
              <a:rPr b="1" i="0" lang="en-US" sz="1500" u="sng">
                <a:solidFill>
                  <a:srgbClr val="144B9C"/>
                </a:solidFill>
                <a:latin typeface="Open Sans"/>
                <a:ea typeface="Open Sans"/>
                <a:cs typeface="Open Sans"/>
                <a:sym typeface="Open Sans"/>
                <a:hlinkClick r:id="rId3">
                  <a:extLst>
                    <a:ext uri="{A12FA001-AC4F-418D-AE19-62706E023703}">
                      <ahyp:hlinkClr val="tx"/>
                    </a:ext>
                  </a:extLst>
                </a:hlinkClick>
              </a:rPr>
              <a:t>Article 6</a:t>
            </a:r>
            <a:r>
              <a:rPr b="0" i="0" lang="en-US" sz="1500">
                <a:solidFill>
                  <a:srgbClr val="000000"/>
                </a:solidFill>
                <a:latin typeface="Open Sans"/>
                <a:ea typeface="Open Sans"/>
                <a:cs typeface="Open Sans"/>
                <a:sym typeface="Open Sans"/>
              </a:rPr>
              <a:t> lists the instances in which it’s legal to process personal data. Don’t even think about touching somebody’s personal data — don’t collect it, don’t store it, don’t sell it to advertisers — unless you can justify it with one of the following:</a:t>
            </a:r>
            <a:endParaRPr sz="1700"/>
          </a:p>
          <a:p>
            <a:pPr indent="-95250" lvl="0" marL="0" rtl="0" algn="l">
              <a:lnSpc>
                <a:spcPct val="135000"/>
              </a:lnSpc>
              <a:spcBef>
                <a:spcPts val="900"/>
              </a:spcBef>
              <a:spcAft>
                <a:spcPts val="0"/>
              </a:spcAft>
              <a:buSzPts val="1500"/>
              <a:buFont typeface="Calibri"/>
              <a:buAutoNum type="arabicPeriod"/>
            </a:pPr>
            <a:r>
              <a:rPr b="0" i="0" lang="en-US" sz="1500">
                <a:solidFill>
                  <a:srgbClr val="000000"/>
                </a:solidFill>
                <a:latin typeface="Open Sans"/>
                <a:ea typeface="Open Sans"/>
                <a:cs typeface="Open Sans"/>
                <a:sym typeface="Open Sans"/>
              </a:rPr>
              <a:t>The data subject gave you specific, </a:t>
            </a:r>
            <a:r>
              <a:rPr b="1" i="0" lang="en-US" sz="1500">
                <a:solidFill>
                  <a:srgbClr val="000000"/>
                </a:solidFill>
                <a:latin typeface="Open Sans"/>
                <a:ea typeface="Open Sans"/>
                <a:cs typeface="Open Sans"/>
                <a:sym typeface="Open Sans"/>
              </a:rPr>
              <a:t>unambiguous consent</a:t>
            </a:r>
            <a:r>
              <a:rPr b="0" i="0" lang="en-US" sz="1500">
                <a:solidFill>
                  <a:srgbClr val="000000"/>
                </a:solidFill>
                <a:latin typeface="Open Sans"/>
                <a:ea typeface="Open Sans"/>
                <a:cs typeface="Open Sans"/>
                <a:sym typeface="Open Sans"/>
              </a:rPr>
              <a:t> to process the data. (e.g. They’ve opted in to your marketing email list.)</a:t>
            </a:r>
            <a:endParaRPr sz="1700"/>
          </a:p>
          <a:p>
            <a:pPr indent="-95250" lvl="0" marL="0" rtl="0" algn="l">
              <a:lnSpc>
                <a:spcPct val="135000"/>
              </a:lnSpc>
              <a:spcBef>
                <a:spcPts val="900"/>
              </a:spcBef>
              <a:spcAft>
                <a:spcPts val="0"/>
              </a:spcAft>
              <a:buSzPts val="1500"/>
              <a:buFont typeface="Calibri"/>
              <a:buAutoNum type="arabicPeriod"/>
            </a:pPr>
            <a:r>
              <a:rPr b="0" i="0" lang="en-US" sz="1500">
                <a:solidFill>
                  <a:srgbClr val="000000"/>
                </a:solidFill>
                <a:latin typeface="Open Sans"/>
                <a:ea typeface="Open Sans"/>
                <a:cs typeface="Open Sans"/>
                <a:sym typeface="Open Sans"/>
              </a:rPr>
              <a:t>Processing is necessary to execute or to prepare </a:t>
            </a:r>
            <a:r>
              <a:rPr b="1" i="0" lang="en-US" sz="1500">
                <a:solidFill>
                  <a:srgbClr val="000000"/>
                </a:solidFill>
                <a:latin typeface="Open Sans"/>
                <a:ea typeface="Open Sans"/>
                <a:cs typeface="Open Sans"/>
                <a:sym typeface="Open Sans"/>
              </a:rPr>
              <a:t>to enter into a contract</a:t>
            </a:r>
            <a:r>
              <a:rPr b="0" i="0" lang="en-US" sz="1500">
                <a:solidFill>
                  <a:srgbClr val="000000"/>
                </a:solidFill>
                <a:latin typeface="Open Sans"/>
                <a:ea typeface="Open Sans"/>
                <a:cs typeface="Open Sans"/>
                <a:sym typeface="Open Sans"/>
              </a:rPr>
              <a:t> to which the data subject is a party. (e.g. You need to do a background check before leasing property to a prospective tenant.)</a:t>
            </a:r>
            <a:endParaRPr sz="1700"/>
          </a:p>
          <a:p>
            <a:pPr indent="-95250" lvl="0" marL="0" rtl="0" algn="l">
              <a:lnSpc>
                <a:spcPct val="135000"/>
              </a:lnSpc>
              <a:spcBef>
                <a:spcPts val="900"/>
              </a:spcBef>
              <a:spcAft>
                <a:spcPts val="0"/>
              </a:spcAft>
              <a:buSzPts val="1500"/>
              <a:buFont typeface="Calibri"/>
              <a:buAutoNum type="arabicPeriod"/>
            </a:pPr>
            <a:r>
              <a:rPr b="0" i="0" lang="en-US" sz="1500">
                <a:solidFill>
                  <a:srgbClr val="000000"/>
                </a:solidFill>
                <a:latin typeface="Open Sans"/>
                <a:ea typeface="Open Sans"/>
                <a:cs typeface="Open Sans"/>
                <a:sym typeface="Open Sans"/>
              </a:rPr>
              <a:t>You need to process it </a:t>
            </a:r>
            <a:r>
              <a:rPr b="1" i="0" lang="en-US" sz="1500">
                <a:solidFill>
                  <a:srgbClr val="000000"/>
                </a:solidFill>
                <a:latin typeface="Open Sans"/>
                <a:ea typeface="Open Sans"/>
                <a:cs typeface="Open Sans"/>
                <a:sym typeface="Open Sans"/>
              </a:rPr>
              <a:t>to comply with a legal obligation</a:t>
            </a:r>
            <a:r>
              <a:rPr b="0" i="0" lang="en-US" sz="1500">
                <a:solidFill>
                  <a:srgbClr val="000000"/>
                </a:solidFill>
                <a:latin typeface="Open Sans"/>
                <a:ea typeface="Open Sans"/>
                <a:cs typeface="Open Sans"/>
                <a:sym typeface="Open Sans"/>
              </a:rPr>
              <a:t> of yours. (e.g. You receive an order from the court in your jurisdiction.)</a:t>
            </a:r>
            <a:endParaRPr sz="1700"/>
          </a:p>
          <a:p>
            <a:pPr indent="0" lvl="0" marL="0" rtl="0" algn="l">
              <a:lnSpc>
                <a:spcPct val="135000"/>
              </a:lnSpc>
              <a:spcBef>
                <a:spcPts val="900"/>
              </a:spcBef>
              <a:spcAft>
                <a:spcPts val="0"/>
              </a:spcAft>
              <a:buSzPts val="1600"/>
              <a:buFont typeface="Calibri"/>
              <a:buNone/>
            </a:pPr>
            <a:r>
              <a:t/>
            </a:r>
            <a:endParaRPr sz="1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2800"/>
              <a:buFont typeface="Open Sans"/>
              <a:buNone/>
            </a:pPr>
            <a:r>
              <a:rPr i="0" lang="en-US" sz="2700">
                <a:solidFill>
                  <a:srgbClr val="A27E55"/>
                </a:solidFill>
              </a:rPr>
              <a:t>WHEN YOU’RE ALLOWED TO PROCESS DATA (2)</a:t>
            </a:r>
            <a:endParaRPr sz="2700">
              <a:solidFill>
                <a:srgbClr val="A27E55"/>
              </a:solidFill>
            </a:endParaRPr>
          </a:p>
        </p:txBody>
      </p:sp>
      <p:sp>
        <p:nvSpPr>
          <p:cNvPr id="351" name="Google Shape;351;p4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101600" lvl="0" marL="0" rtl="0" algn="l">
              <a:lnSpc>
                <a:spcPct val="135000"/>
              </a:lnSpc>
              <a:spcBef>
                <a:spcPts val="0"/>
              </a:spcBef>
              <a:spcAft>
                <a:spcPts val="0"/>
              </a:spcAft>
              <a:buSzPts val="1600"/>
              <a:buFont typeface="Calibri"/>
              <a:buAutoNum type="arabicPeriod" startAt="4"/>
            </a:pPr>
            <a:r>
              <a:rPr b="0" i="0" lang="en-US" sz="1600">
                <a:solidFill>
                  <a:srgbClr val="000000"/>
                </a:solidFill>
                <a:latin typeface="Open Sans"/>
                <a:ea typeface="Open Sans"/>
                <a:cs typeface="Open Sans"/>
                <a:sym typeface="Open Sans"/>
              </a:rPr>
              <a:t> You need to process the data </a:t>
            </a:r>
            <a:r>
              <a:rPr b="1" i="0" lang="en-US" sz="1600">
                <a:solidFill>
                  <a:srgbClr val="000000"/>
                </a:solidFill>
                <a:latin typeface="Open Sans"/>
                <a:ea typeface="Open Sans"/>
                <a:cs typeface="Open Sans"/>
                <a:sym typeface="Open Sans"/>
              </a:rPr>
              <a:t>to save somebody’s life</a:t>
            </a:r>
            <a:r>
              <a:rPr b="0" i="0" lang="en-US" sz="1600">
                <a:solidFill>
                  <a:srgbClr val="000000"/>
                </a:solidFill>
                <a:latin typeface="Open Sans"/>
                <a:ea typeface="Open Sans"/>
                <a:cs typeface="Open Sans"/>
                <a:sym typeface="Open Sans"/>
              </a:rPr>
              <a:t>. (e.g. Well, you’ll probably know when this one applies.)</a:t>
            </a:r>
            <a:endParaRPr/>
          </a:p>
          <a:p>
            <a:pPr indent="-101600" lvl="0" marL="0" rtl="0" algn="l">
              <a:lnSpc>
                <a:spcPct val="135000"/>
              </a:lnSpc>
              <a:spcBef>
                <a:spcPts val="900"/>
              </a:spcBef>
              <a:spcAft>
                <a:spcPts val="0"/>
              </a:spcAft>
              <a:buSzPts val="1600"/>
              <a:buFont typeface="Calibri"/>
              <a:buAutoNum type="arabicPeriod" startAt="4"/>
            </a:pPr>
            <a:r>
              <a:rPr b="0" i="0" lang="en-US" sz="1600">
                <a:solidFill>
                  <a:srgbClr val="000000"/>
                </a:solidFill>
                <a:latin typeface="Open Sans"/>
                <a:ea typeface="Open Sans"/>
                <a:cs typeface="Open Sans"/>
                <a:sym typeface="Open Sans"/>
              </a:rPr>
              <a:t>Processing is necessary </a:t>
            </a:r>
            <a:r>
              <a:rPr b="1" i="0" lang="en-US" sz="1600">
                <a:solidFill>
                  <a:srgbClr val="000000"/>
                </a:solidFill>
                <a:latin typeface="Open Sans"/>
                <a:ea typeface="Open Sans"/>
                <a:cs typeface="Open Sans"/>
                <a:sym typeface="Open Sans"/>
              </a:rPr>
              <a:t>to perform a task in the public interest</a:t>
            </a:r>
            <a:r>
              <a:rPr b="0" i="0" lang="en-US" sz="1600">
                <a:solidFill>
                  <a:srgbClr val="000000"/>
                </a:solidFill>
                <a:latin typeface="Open Sans"/>
                <a:ea typeface="Open Sans"/>
                <a:cs typeface="Open Sans"/>
                <a:sym typeface="Open Sans"/>
              </a:rPr>
              <a:t> or to carry out some official function. (e.g. You’re a private garbage collection company.)</a:t>
            </a:r>
            <a:endParaRPr/>
          </a:p>
          <a:p>
            <a:pPr indent="-101600" lvl="0" marL="0" rtl="0" algn="l">
              <a:lnSpc>
                <a:spcPct val="135000"/>
              </a:lnSpc>
              <a:spcBef>
                <a:spcPts val="900"/>
              </a:spcBef>
              <a:spcAft>
                <a:spcPts val="0"/>
              </a:spcAft>
              <a:buSzPts val="1600"/>
              <a:buFont typeface="Calibri"/>
              <a:buAutoNum type="arabicPeriod" startAt="4"/>
            </a:pPr>
            <a:r>
              <a:rPr b="0" i="0" lang="en-US" sz="1600">
                <a:solidFill>
                  <a:srgbClr val="000000"/>
                </a:solidFill>
                <a:latin typeface="Open Sans"/>
                <a:ea typeface="Open Sans"/>
                <a:cs typeface="Open Sans"/>
                <a:sym typeface="Open Sans"/>
              </a:rPr>
              <a:t>You have a </a:t>
            </a:r>
            <a:r>
              <a:rPr b="1" i="0" lang="en-US" sz="1600">
                <a:solidFill>
                  <a:srgbClr val="000000"/>
                </a:solidFill>
                <a:latin typeface="Open Sans"/>
                <a:ea typeface="Open Sans"/>
                <a:cs typeface="Open Sans"/>
                <a:sym typeface="Open Sans"/>
              </a:rPr>
              <a:t>legitimate interest</a:t>
            </a:r>
            <a:r>
              <a:rPr b="0" i="0" lang="en-US" sz="1600">
                <a:solidFill>
                  <a:srgbClr val="000000"/>
                </a:solidFill>
                <a:latin typeface="Open Sans"/>
                <a:ea typeface="Open Sans"/>
                <a:cs typeface="Open Sans"/>
                <a:sym typeface="Open Sans"/>
              </a:rPr>
              <a:t> to process someone’s personal data. This is the most flexible lawful basis, though the “fundamental rights and freedoms of the data subject” always override your interests, especially if it’s a child’s data. (It’s difficult to give an example here because there are a variety of factors you’ll need to consider for your case. The UK Information Commissioner’s Office provides helpful guidance </a:t>
            </a:r>
            <a:r>
              <a:rPr b="1" i="0" lang="en-US" sz="1600" u="sng">
                <a:solidFill>
                  <a:srgbClr val="144B9C"/>
                </a:solidFill>
                <a:latin typeface="Open Sans"/>
                <a:ea typeface="Open Sans"/>
                <a:cs typeface="Open Sans"/>
                <a:sym typeface="Open Sans"/>
                <a:hlinkClick r:id="rId3">
                  <a:extLst>
                    <a:ext uri="{A12FA001-AC4F-418D-AE19-62706E023703}">
                      <ahyp:hlinkClr val="tx"/>
                    </a:ext>
                  </a:extLst>
                </a:hlinkClick>
              </a:rPr>
              <a:t>here</a:t>
            </a:r>
            <a:r>
              <a:rPr b="0" i="0" lang="en-US" sz="1600">
                <a:solidFill>
                  <a:srgbClr val="000000"/>
                </a:solidFill>
                <a:latin typeface="Open Sans"/>
                <a:ea typeface="Open Sans"/>
                <a:cs typeface="Open Sans"/>
                <a:sym typeface="Open Sans"/>
              </a:rPr>
              <a:t>.)</a:t>
            </a:r>
            <a:endParaRPr/>
          </a:p>
          <a:p>
            <a:pPr indent="0" lvl="0" marL="0" rtl="0" algn="l">
              <a:lnSpc>
                <a:spcPct val="135000"/>
              </a:lnSpc>
              <a:spcBef>
                <a:spcPts val="900"/>
              </a:spcBef>
              <a:spcAft>
                <a:spcPts val="0"/>
              </a:spcAft>
              <a:buSzPts val="1600"/>
              <a:buNone/>
            </a:pPr>
            <a:r>
              <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ph type="title"/>
          </p:nvPr>
        </p:nvSpPr>
        <p:spPr>
          <a:xfrm>
            <a:off x="330851" y="205932"/>
            <a:ext cx="8229600" cy="57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2800"/>
              <a:buFont typeface="Open Sans"/>
              <a:buNone/>
            </a:pPr>
            <a:r>
              <a:rPr i="0" lang="en-US" sz="2800">
                <a:solidFill>
                  <a:srgbClr val="A27E55"/>
                </a:solidFill>
              </a:rPr>
              <a:t>WHEN YOU’RE ALLOWED TO PROCESS DATA (3)</a:t>
            </a:r>
            <a:endParaRPr sz="2800">
              <a:solidFill>
                <a:srgbClr val="A27E55"/>
              </a:solidFill>
            </a:endParaRPr>
          </a:p>
        </p:txBody>
      </p:sp>
      <p:sp>
        <p:nvSpPr>
          <p:cNvPr id="357" name="Google Shape;357;p4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sz="1800">
                <a:solidFill>
                  <a:srgbClr val="000000"/>
                </a:solidFill>
                <a:latin typeface="Open Sans"/>
                <a:ea typeface="Open Sans"/>
                <a:cs typeface="Open Sans"/>
                <a:sym typeface="Open Sans"/>
              </a:rPr>
              <a:t>Once you’ve determined the lawful basis for your data processing, you need to document this basis and notify the data subject (transparency!). And if you decide later to change your justification, you need to have a good reason, document this reason, and notify the data subject.</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CONSENT</a:t>
            </a:r>
            <a:endParaRPr/>
          </a:p>
        </p:txBody>
      </p:sp>
      <p:sp>
        <p:nvSpPr>
          <p:cNvPr id="363" name="Google Shape;363;p49"/>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sz="1600"/>
              <a:t>There are strict rules about what constitutes </a:t>
            </a:r>
            <a:r>
              <a:rPr lang="en-US" sz="1600" u="sng">
                <a:solidFill>
                  <a:schemeClr val="hlink"/>
                </a:solidFill>
                <a:hlinkClick r:id="rId3"/>
              </a:rPr>
              <a:t>consent from a data subject</a:t>
            </a:r>
            <a:r>
              <a:rPr lang="en-US" sz="1600"/>
              <a:t> to process their information.</a:t>
            </a:r>
            <a:endParaRPr sz="1600"/>
          </a:p>
          <a:p>
            <a:pPr indent="-330200" lvl="0" marL="457200" rtl="0" algn="l">
              <a:lnSpc>
                <a:spcPct val="120000"/>
              </a:lnSpc>
              <a:spcBef>
                <a:spcPts val="900"/>
              </a:spcBef>
              <a:spcAft>
                <a:spcPts val="0"/>
              </a:spcAft>
              <a:buSzPts val="1600"/>
              <a:buChar char="●"/>
            </a:pPr>
            <a:r>
              <a:rPr lang="en-US" sz="1600"/>
              <a:t>Consent must be “freely given, specific, informed and unambiguous.”</a:t>
            </a:r>
            <a:endParaRPr sz="1600"/>
          </a:p>
          <a:p>
            <a:pPr indent="-330200" lvl="0" marL="457200" rtl="0" algn="l">
              <a:lnSpc>
                <a:spcPct val="120000"/>
              </a:lnSpc>
              <a:spcBef>
                <a:spcPts val="0"/>
              </a:spcBef>
              <a:spcAft>
                <a:spcPts val="0"/>
              </a:spcAft>
              <a:buSzPts val="1600"/>
              <a:buChar char="●"/>
            </a:pPr>
            <a:r>
              <a:rPr lang="en-US" sz="1600"/>
              <a:t>Requests for consent must be “clearly distinguishable from the other matters” and presented in “clear and plain language.”</a:t>
            </a:r>
            <a:endParaRPr sz="1600"/>
          </a:p>
          <a:p>
            <a:pPr indent="-330200" lvl="0" marL="457200" rtl="0" algn="l">
              <a:lnSpc>
                <a:spcPct val="120000"/>
              </a:lnSpc>
              <a:spcBef>
                <a:spcPts val="0"/>
              </a:spcBef>
              <a:spcAft>
                <a:spcPts val="0"/>
              </a:spcAft>
              <a:buSzPts val="1600"/>
              <a:buChar char="●"/>
            </a:pPr>
            <a:r>
              <a:rPr lang="en-US" sz="1600"/>
              <a:t>Data subjects can withdraw previously given consent whenever they want, and you have to honor their decision. You can’t simply change the legal basis of the processing to one of the other justifications.</a:t>
            </a:r>
            <a:endParaRPr sz="1600"/>
          </a:p>
          <a:p>
            <a:pPr indent="-330200" lvl="0" marL="457200" rtl="0" algn="l">
              <a:lnSpc>
                <a:spcPct val="120000"/>
              </a:lnSpc>
              <a:spcBef>
                <a:spcPts val="0"/>
              </a:spcBef>
              <a:spcAft>
                <a:spcPts val="0"/>
              </a:spcAft>
              <a:buSzPts val="1600"/>
              <a:buChar char="●"/>
            </a:pPr>
            <a:r>
              <a:rPr lang="en-US" sz="1600"/>
              <a:t>Children under 13 can only give consent with permission from their parent.</a:t>
            </a:r>
            <a:endParaRPr sz="1600"/>
          </a:p>
          <a:p>
            <a:pPr indent="-330200" lvl="0" marL="457200" rtl="0" algn="l">
              <a:lnSpc>
                <a:spcPct val="120000"/>
              </a:lnSpc>
              <a:spcBef>
                <a:spcPts val="0"/>
              </a:spcBef>
              <a:spcAft>
                <a:spcPts val="0"/>
              </a:spcAft>
              <a:buSzPts val="1600"/>
              <a:buChar char="●"/>
            </a:pPr>
            <a:r>
              <a:rPr lang="en-US" sz="1600"/>
              <a:t>You need to keep documentary evidence of consent.</a:t>
            </a:r>
            <a:endParaRPr sz="1600"/>
          </a:p>
          <a:p>
            <a:pPr indent="0" lvl="0" marL="0" rtl="0" algn="l">
              <a:lnSpc>
                <a:spcPct val="120000"/>
              </a:lnSpc>
              <a:spcBef>
                <a:spcPts val="900"/>
              </a:spcBef>
              <a:spcAft>
                <a:spcPts val="0"/>
              </a:spcAft>
              <a:buSzPts val="18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ACHIEVING COMPLIANCE WITH CONTROLS</a:t>
            </a:r>
            <a:endParaRPr/>
          </a:p>
        </p:txBody>
      </p:sp>
      <p:sp>
        <p:nvSpPr>
          <p:cNvPr id="82" name="Google Shape;82;p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Usually the laws/regulations discuss the types of “</a:t>
            </a:r>
            <a:r>
              <a:rPr i="1" lang="en-US"/>
              <a:t>controls</a:t>
            </a:r>
            <a:r>
              <a:rPr lang="en-US"/>
              <a:t>” you need</a:t>
            </a:r>
            <a:endParaRPr/>
          </a:p>
          <a:p>
            <a:pPr indent="-285750" lvl="0" marL="285750" rtl="0" algn="l">
              <a:lnSpc>
                <a:spcPct val="120000"/>
              </a:lnSpc>
              <a:spcBef>
                <a:spcPts val="900"/>
              </a:spcBef>
              <a:spcAft>
                <a:spcPts val="0"/>
              </a:spcAft>
              <a:buSzPts val="1800"/>
              <a:buFont typeface="Helvetica Neue"/>
              <a:buChar char="-"/>
            </a:pPr>
            <a:r>
              <a:rPr i="1" lang="en-US"/>
              <a:t>Physical Controls: </a:t>
            </a:r>
            <a:r>
              <a:rPr lang="en-US"/>
              <a:t>Locks, fences, guards, cameras</a:t>
            </a:r>
            <a:endParaRPr/>
          </a:p>
          <a:p>
            <a:pPr indent="-285750" lvl="0" marL="285750" rtl="0" algn="l">
              <a:lnSpc>
                <a:spcPct val="120000"/>
              </a:lnSpc>
              <a:spcBef>
                <a:spcPts val="900"/>
              </a:spcBef>
              <a:spcAft>
                <a:spcPts val="0"/>
              </a:spcAft>
              <a:buSzPts val="1800"/>
              <a:buFont typeface="Helvetica Neue"/>
              <a:buChar char="-"/>
            </a:pPr>
            <a:r>
              <a:rPr i="1" lang="en-US"/>
              <a:t>Administrative Controls</a:t>
            </a:r>
            <a:r>
              <a:rPr lang="en-US"/>
              <a:t>: What are the processes for accepting, avoiding or transferring risk. What are the processes for auditing and incident response?</a:t>
            </a:r>
            <a:endParaRPr/>
          </a:p>
          <a:p>
            <a:pPr indent="-285750" lvl="1" marL="662940" rtl="0" algn="l">
              <a:lnSpc>
                <a:spcPct val="95000"/>
              </a:lnSpc>
              <a:spcBef>
                <a:spcPts val="900"/>
              </a:spcBef>
              <a:spcAft>
                <a:spcPts val="0"/>
              </a:spcAft>
              <a:buSzPts val="1800"/>
              <a:buFont typeface="Helvetica Neue"/>
              <a:buChar char="-"/>
            </a:pPr>
            <a:r>
              <a:rPr lang="en-US"/>
              <a:t>Do you have an </a:t>
            </a:r>
            <a:r>
              <a:rPr i="1" lang="en-US"/>
              <a:t>information security policy</a:t>
            </a:r>
            <a:r>
              <a:rPr lang="en-US"/>
              <a:t>? When was it put in place?</a:t>
            </a:r>
            <a:endParaRPr/>
          </a:p>
          <a:p>
            <a:pPr indent="-285750" lvl="0" marL="285750" rtl="0" algn="l">
              <a:lnSpc>
                <a:spcPct val="120000"/>
              </a:lnSpc>
              <a:spcBef>
                <a:spcPts val="900"/>
              </a:spcBef>
              <a:spcAft>
                <a:spcPts val="0"/>
              </a:spcAft>
              <a:buSzPts val="1800"/>
              <a:buFont typeface="Helvetica Neue"/>
              <a:buChar char="-"/>
            </a:pPr>
            <a:r>
              <a:rPr i="1" lang="en-US"/>
              <a:t>Technical Controls: </a:t>
            </a:r>
            <a:r>
              <a:rPr lang="en-US"/>
              <a:t>These include firewalls, intrusion detection systems, access controls, encryption, password scanners</a:t>
            </a:r>
            <a:endParaRPr i="1"/>
          </a:p>
          <a:p>
            <a:pPr indent="-171450" lvl="0" marL="285750" rtl="0" algn="l">
              <a:lnSpc>
                <a:spcPct val="120000"/>
              </a:lnSpc>
              <a:spcBef>
                <a:spcPts val="900"/>
              </a:spcBef>
              <a:spcAft>
                <a:spcPts val="0"/>
              </a:spcAft>
              <a:buSzPts val="1800"/>
              <a:buFont typeface="Helvetica Neue"/>
              <a:buNone/>
            </a:pPr>
            <a:r>
              <a:t/>
            </a:r>
            <a:endParaRPr i="1"/>
          </a:p>
          <a:p>
            <a:pPr indent="-171450" lvl="0" marL="285750" rtl="0" algn="l">
              <a:lnSpc>
                <a:spcPct val="120000"/>
              </a:lnSpc>
              <a:spcBef>
                <a:spcPts val="900"/>
              </a:spcBef>
              <a:spcAft>
                <a:spcPts val="0"/>
              </a:spcAft>
              <a:buSzPts val="1800"/>
              <a:buFont typeface="Helvetica Neue"/>
              <a:buNone/>
            </a:pPr>
            <a:r>
              <a:t/>
            </a:r>
            <a:endParaRPr i="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3600"/>
              <a:buFont typeface="Open Sans"/>
              <a:buNone/>
            </a:pPr>
            <a:r>
              <a:rPr i="0" lang="en-US">
                <a:solidFill>
                  <a:srgbClr val="A27E55"/>
                </a:solidFill>
              </a:rPr>
              <a:t>DATA PROTECTION OFFICERS</a:t>
            </a:r>
            <a:br>
              <a:rPr b="1" i="0" lang="en-US">
                <a:solidFill>
                  <a:srgbClr val="000000"/>
                </a:solidFill>
                <a:latin typeface="Open Sans"/>
                <a:ea typeface="Open Sans"/>
                <a:cs typeface="Open Sans"/>
                <a:sym typeface="Open Sans"/>
              </a:rPr>
            </a:br>
            <a:endParaRPr/>
          </a:p>
        </p:txBody>
      </p:sp>
      <p:sp>
        <p:nvSpPr>
          <p:cNvPr id="369" name="Google Shape;369;p50"/>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sz="1700">
                <a:solidFill>
                  <a:srgbClr val="000000"/>
                </a:solidFill>
                <a:latin typeface="Open Sans"/>
                <a:ea typeface="Open Sans"/>
                <a:cs typeface="Open Sans"/>
                <a:sym typeface="Open Sans"/>
              </a:rPr>
              <a:t>Contrary to popular belief, not every data controller or processor needs to appoint a </a:t>
            </a:r>
            <a:r>
              <a:rPr b="1" i="0" lang="en-US" sz="1700" u="sng">
                <a:solidFill>
                  <a:srgbClr val="144B9C"/>
                </a:solidFill>
                <a:latin typeface="Open Sans"/>
                <a:ea typeface="Open Sans"/>
                <a:cs typeface="Open Sans"/>
                <a:sym typeface="Open Sans"/>
                <a:hlinkClick r:id="rId3">
                  <a:extLst>
                    <a:ext uri="{A12FA001-AC4F-418D-AE19-62706E023703}">
                      <ahyp:hlinkClr val="tx"/>
                    </a:ext>
                  </a:extLst>
                </a:hlinkClick>
              </a:rPr>
              <a:t>Data Protection Officer (DPO)</a:t>
            </a:r>
            <a:r>
              <a:rPr b="0" i="0" lang="en-US" sz="1700">
                <a:solidFill>
                  <a:srgbClr val="000000"/>
                </a:solidFill>
                <a:latin typeface="Open Sans"/>
                <a:ea typeface="Open Sans"/>
                <a:cs typeface="Open Sans"/>
                <a:sym typeface="Open Sans"/>
              </a:rPr>
              <a:t>. There are three conditions under which you are required to appoint a DPO:</a:t>
            </a:r>
            <a:endParaRPr sz="1700"/>
          </a:p>
          <a:p>
            <a:pPr indent="-336550" lvl="0" marL="457200" rtl="0" algn="l">
              <a:lnSpc>
                <a:spcPct val="120000"/>
              </a:lnSpc>
              <a:spcBef>
                <a:spcPts val="90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You are a public authority other than a court acting in a judicial capacity.</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Your core activities require you to monitor people systematically and regularly on a large scale. (e.g. You’re Google.)</a:t>
            </a:r>
            <a:endParaRPr sz="1700"/>
          </a:p>
          <a:p>
            <a:pPr indent="-336550" lvl="0" marL="457200" rtl="0" algn="l">
              <a:lnSpc>
                <a:spcPct val="120000"/>
              </a:lnSpc>
              <a:spcBef>
                <a:spcPts val="0"/>
              </a:spcBef>
              <a:spcAft>
                <a:spcPts val="0"/>
              </a:spcAft>
              <a:buSzPts val="1700"/>
              <a:buFont typeface="Open Sans"/>
              <a:buAutoNum type="arabicPeriod"/>
            </a:pPr>
            <a:r>
              <a:rPr b="0" i="0" lang="en-US" sz="1700">
                <a:solidFill>
                  <a:srgbClr val="000000"/>
                </a:solidFill>
                <a:latin typeface="Open Sans"/>
                <a:ea typeface="Open Sans"/>
                <a:cs typeface="Open Sans"/>
                <a:sym typeface="Open Sans"/>
              </a:rPr>
              <a:t>Your core activities are large-scale processing of special categories of data listed under </a:t>
            </a:r>
            <a:r>
              <a:rPr b="1" i="0" lang="en-US" sz="1700" u="sng">
                <a:solidFill>
                  <a:srgbClr val="144B9C"/>
                </a:solidFill>
                <a:latin typeface="Open Sans"/>
                <a:ea typeface="Open Sans"/>
                <a:cs typeface="Open Sans"/>
                <a:sym typeface="Open Sans"/>
                <a:hlinkClick r:id="rId4">
                  <a:extLst>
                    <a:ext uri="{A12FA001-AC4F-418D-AE19-62706E023703}">
                      <ahyp:hlinkClr val="tx"/>
                    </a:ext>
                  </a:extLst>
                </a:hlinkClick>
              </a:rPr>
              <a:t>Article 9</a:t>
            </a:r>
            <a:r>
              <a:rPr b="0" i="0" lang="en-US" sz="1700">
                <a:solidFill>
                  <a:srgbClr val="000000"/>
                </a:solidFill>
                <a:latin typeface="Open Sans"/>
                <a:ea typeface="Open Sans"/>
                <a:cs typeface="Open Sans"/>
                <a:sym typeface="Open Sans"/>
              </a:rPr>
              <a:t> of the GDPR or data relating to criminal convictions and offenses mentioned in </a:t>
            </a:r>
            <a:r>
              <a:rPr b="1" i="0" lang="en-US" sz="1700" u="sng">
                <a:solidFill>
                  <a:srgbClr val="144B9C"/>
                </a:solidFill>
                <a:latin typeface="Open Sans"/>
                <a:ea typeface="Open Sans"/>
                <a:cs typeface="Open Sans"/>
                <a:sym typeface="Open Sans"/>
                <a:hlinkClick r:id="rId5">
                  <a:extLst>
                    <a:ext uri="{A12FA001-AC4F-418D-AE19-62706E023703}">
                      <ahyp:hlinkClr val="tx"/>
                    </a:ext>
                  </a:extLst>
                </a:hlinkClick>
              </a:rPr>
              <a:t>Article 10</a:t>
            </a:r>
            <a:r>
              <a:rPr b="0" i="0" lang="en-US" sz="1700">
                <a:solidFill>
                  <a:srgbClr val="000000"/>
                </a:solidFill>
                <a:latin typeface="Open Sans"/>
                <a:ea typeface="Open Sans"/>
                <a:cs typeface="Open Sans"/>
                <a:sym typeface="Open Sans"/>
              </a:rPr>
              <a:t>. (e.g. You’re a medical office.)</a:t>
            </a:r>
            <a:endParaRPr sz="1700"/>
          </a:p>
          <a:p>
            <a:pPr indent="0" lvl="0" marL="0" rtl="0" algn="l">
              <a:lnSpc>
                <a:spcPct val="120000"/>
              </a:lnSpc>
              <a:spcBef>
                <a:spcPts val="900"/>
              </a:spcBef>
              <a:spcAft>
                <a:spcPts val="0"/>
              </a:spcAft>
              <a:buSzPts val="1800"/>
              <a:buNone/>
            </a:pPr>
            <a:r>
              <a:t/>
            </a:r>
            <a:endParaRPr sz="17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3600"/>
              <a:buFont typeface="Open Sans"/>
              <a:buNone/>
            </a:pPr>
            <a:r>
              <a:rPr i="0" lang="en-US">
                <a:solidFill>
                  <a:srgbClr val="A27E55"/>
                </a:solidFill>
              </a:rPr>
              <a:t>PEOPLE’S PRIVACY RIGHTS</a:t>
            </a:r>
            <a:endParaRPr>
              <a:solidFill>
                <a:srgbClr val="A27E55"/>
              </a:solidFill>
            </a:endParaRPr>
          </a:p>
        </p:txBody>
      </p:sp>
      <p:sp>
        <p:nvSpPr>
          <p:cNvPr id="375" name="Google Shape;375;p51"/>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a:solidFill>
                  <a:srgbClr val="000000"/>
                </a:solidFill>
                <a:latin typeface="Open Sans"/>
                <a:ea typeface="Open Sans"/>
                <a:cs typeface="Open Sans"/>
                <a:sym typeface="Open Sans"/>
              </a:rPr>
              <a:t>You are a data controller and/or a data processor. But as a person who uses the Internet, you’re also a data subject. The GDPR recognizes a litany of new </a:t>
            </a:r>
            <a:r>
              <a:rPr b="1" i="0" lang="en-US" u="sng">
                <a:solidFill>
                  <a:srgbClr val="144B9C"/>
                </a:solidFill>
                <a:latin typeface="Open Sans"/>
                <a:ea typeface="Open Sans"/>
                <a:cs typeface="Open Sans"/>
                <a:sym typeface="Open Sans"/>
                <a:hlinkClick r:id="rId3">
                  <a:extLst>
                    <a:ext uri="{A12FA001-AC4F-418D-AE19-62706E023703}">
                      <ahyp:hlinkClr val="tx"/>
                    </a:ext>
                  </a:extLst>
                </a:hlinkClick>
              </a:rPr>
              <a:t>privacy rights for data subjects</a:t>
            </a:r>
            <a:r>
              <a:rPr b="0" i="0" lang="en-US">
                <a:solidFill>
                  <a:srgbClr val="000000"/>
                </a:solidFill>
                <a:latin typeface="Open Sans"/>
                <a:ea typeface="Open Sans"/>
                <a:cs typeface="Open Sans"/>
                <a:sym typeface="Open Sans"/>
              </a:rPr>
              <a:t>, which aim to give individuals more control over the data they loan to organizations. As an organization, it’s important to understand these rights to ensure you are GDPR compliant.</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0000"/>
              </a:buClr>
              <a:buSzPts val="3600"/>
              <a:buFont typeface="Open Sans"/>
              <a:buNone/>
            </a:pPr>
            <a:r>
              <a:rPr i="0" lang="en-US">
                <a:solidFill>
                  <a:srgbClr val="A27E55"/>
                </a:solidFill>
              </a:rPr>
              <a:t>PEOPLE’S PRIVACY RIGHTS (2)</a:t>
            </a:r>
            <a:endParaRPr>
              <a:solidFill>
                <a:srgbClr val="A27E55"/>
              </a:solidFill>
            </a:endParaRPr>
          </a:p>
        </p:txBody>
      </p:sp>
      <p:sp>
        <p:nvSpPr>
          <p:cNvPr id="381" name="Google Shape;381;p5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sz="1700">
                <a:solidFill>
                  <a:srgbClr val="000000"/>
                </a:solidFill>
                <a:latin typeface="Open Sans"/>
                <a:ea typeface="Open Sans"/>
                <a:cs typeface="Open Sans"/>
                <a:sym typeface="Open Sans"/>
              </a:rPr>
              <a:t>Below is a rundown of data subjects’ privacy rights:</a:t>
            </a:r>
            <a:endParaRPr sz="1700"/>
          </a:p>
          <a:p>
            <a:pPr indent="-336550" lvl="0" marL="457200" rtl="0" algn="l">
              <a:lnSpc>
                <a:spcPct val="120000"/>
              </a:lnSpc>
              <a:spcBef>
                <a:spcPts val="90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The right to be informed</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The right of access</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The right to rectification</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The right to erasure</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The right to restrict processing</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The right to data portability</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The right to object</a:t>
            </a:r>
            <a:endParaRPr sz="1700"/>
          </a:p>
          <a:p>
            <a:pPr indent="-336550" lvl="0" marL="457200" rtl="0" algn="l">
              <a:lnSpc>
                <a:spcPct val="120000"/>
              </a:lnSpc>
              <a:spcBef>
                <a:spcPts val="0"/>
              </a:spcBef>
              <a:spcAft>
                <a:spcPts val="0"/>
              </a:spcAft>
              <a:buClr>
                <a:srgbClr val="000000"/>
              </a:buClr>
              <a:buSzPts val="1700"/>
              <a:buFont typeface="Open Sans"/>
              <a:buAutoNum type="arabicPeriod"/>
            </a:pPr>
            <a:r>
              <a:rPr b="0" i="0" lang="en-US" sz="1700">
                <a:solidFill>
                  <a:srgbClr val="000000"/>
                </a:solidFill>
                <a:latin typeface="Open Sans"/>
                <a:ea typeface="Open Sans"/>
                <a:cs typeface="Open Sans"/>
                <a:sym typeface="Open Sans"/>
              </a:rPr>
              <a:t>Rights in relation to automated decision making and profiling.</a:t>
            </a:r>
            <a:endParaRPr sz="1700"/>
          </a:p>
          <a:p>
            <a:pPr indent="0" lvl="0" marL="0" rtl="0" algn="l">
              <a:lnSpc>
                <a:spcPct val="120000"/>
              </a:lnSpc>
              <a:spcBef>
                <a:spcPts val="900"/>
              </a:spcBef>
              <a:spcAft>
                <a:spcPts val="0"/>
              </a:spcAft>
              <a:buSzPts val="1800"/>
              <a:buNone/>
            </a:pPr>
            <a:r>
              <a:t/>
            </a:r>
            <a:endParaRPr sz="17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US PRIVACY LAW</a:t>
            </a:r>
            <a:endParaRPr/>
          </a:p>
        </p:txBody>
      </p:sp>
      <p:sp>
        <p:nvSpPr>
          <p:cNvPr id="388" name="Google Shape;388;p53"/>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have Privacy Act of 1974 which:</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permits individuals to determine records kept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permits individuals to forbid records being used for other purposes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permits individuals to obtain access to records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ensures agencies properly collect, maintain, and use personal info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creates a private right of action for individuals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also have a range of other privacy laws</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4"/>
          <p:cNvSpPr txBox="1"/>
          <p:nvPr>
            <p:ph type="title"/>
          </p:nvPr>
        </p:nvSpPr>
        <p:spPr>
          <a:xfrm>
            <a:off x="457200" y="114300"/>
            <a:ext cx="82296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ORGANIZATIONAL RESPONSE</a:t>
            </a:r>
            <a:endParaRPr/>
          </a:p>
        </p:txBody>
      </p:sp>
      <p:sp>
        <p:nvSpPr>
          <p:cNvPr id="395" name="Google Shape;395;p54"/>
          <p:cNvSpPr txBox="1"/>
          <p:nvPr>
            <p:ph idx="1" type="body"/>
          </p:nvPr>
        </p:nvSpPr>
        <p:spPr>
          <a:xfrm>
            <a:off x="930728" y="914400"/>
            <a:ext cx="7756071" cy="3714750"/>
          </a:xfrm>
          <a:prstGeom prst="rect">
            <a:avLst/>
          </a:prstGeom>
          <a:noFill/>
          <a:ln>
            <a:noFill/>
          </a:ln>
        </p:spPr>
        <p:txBody>
          <a:bodyPr anchorCtr="0" anchor="t" bIns="0" lIns="0" spcFirstLastPara="1" rIns="0" wrap="square" tIns="0">
            <a:normAutofit fontScale="85000" lnSpcReduction="10000"/>
          </a:bodyPr>
          <a:lstStyle/>
          <a:p>
            <a:pPr indent="0" lvl="0" marL="0" rtl="0" algn="l">
              <a:lnSpc>
                <a:spcPct val="102857"/>
              </a:lnSpc>
              <a:spcBef>
                <a:spcPts val="0"/>
              </a:spcBef>
              <a:spcAft>
                <a:spcPts val="0"/>
              </a:spcAft>
              <a:buSzPct val="100000"/>
              <a:buNone/>
            </a:pPr>
            <a:r>
              <a:rPr lang="en-US">
                <a:solidFill>
                  <a:schemeClr val="dk1"/>
                </a:solidFill>
              </a:rPr>
              <a:t>“An organizational data protection and privacy policy should be developed and implemented. This policy should be communicated to all persons involved in the processing of personal information. Compliance with this policy and all relevant data protection legislation and regulations requires appropriate management structure and control. Often this is best achieved by the appointment of a person responsible, such as a data protection officer, who should provide guidance to managers, users, and service providers on their individual responsibilities and the specific procedures that should be followed. Responsibility for handling personal information and ensuring awareness of the data protection principles should be dealt with in accordance with relevant legislation and regulations. Appropriate technical and organizational measures to protect personal information should be implemented.”</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COMMON CRITERIA PRIVACY CLASS</a:t>
            </a:r>
            <a:endParaRPr/>
          </a:p>
        </p:txBody>
      </p:sp>
      <p:pic>
        <p:nvPicPr>
          <p:cNvPr descr="f5.pdf                                                         00ABB570  Mnementh                      BEAE7A2F:" id="402" name="Google Shape;402;p55"/>
          <p:cNvPicPr preferRelativeResize="0"/>
          <p:nvPr/>
        </p:nvPicPr>
        <p:blipFill rotWithShape="1">
          <a:blip r:embed="rId3">
            <a:alphaModFix/>
          </a:blip>
          <a:srcRect b="32216" l="0" r="0" t="7159"/>
          <a:stretch/>
        </p:blipFill>
        <p:spPr>
          <a:xfrm>
            <a:off x="1711777" y="678099"/>
            <a:ext cx="5636079" cy="442185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PRIVACY AND DATA SURVEILLANCE</a:t>
            </a:r>
            <a:endParaRPr/>
          </a:p>
        </p:txBody>
      </p:sp>
      <p:pic>
        <p:nvPicPr>
          <p:cNvPr descr="f6.pdf                                                         00ABB570  Mnementh                      BEAE7A2F:" id="409" name="Google Shape;409;p56"/>
          <p:cNvPicPr preferRelativeResize="0"/>
          <p:nvPr/>
        </p:nvPicPr>
        <p:blipFill rotWithShape="1">
          <a:blip r:embed="rId3">
            <a:alphaModFix/>
          </a:blip>
          <a:srcRect b="23160" l="0" r="0" t="4633"/>
          <a:stretch/>
        </p:blipFill>
        <p:spPr>
          <a:xfrm>
            <a:off x="941615" y="851378"/>
            <a:ext cx="7228114" cy="403416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ETHICAL ISSUES</a:t>
            </a:r>
            <a:endParaRPr/>
          </a:p>
        </p:txBody>
      </p:sp>
      <p:sp>
        <p:nvSpPr>
          <p:cNvPr id="416" name="Google Shape;416;p57"/>
          <p:cNvSpPr txBox="1"/>
          <p:nvPr>
            <p:ph idx="1" type="body"/>
          </p:nvPr>
        </p:nvSpPr>
        <p:spPr>
          <a:xfrm>
            <a:off x="1139325" y="1033400"/>
            <a:ext cx="73761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have many potential misuses / abuses of information and electronic communication that create privacy and security problems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ethics: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a system of moral principles relating benefits and harms of particular actions to rightness and wrongness of motives and ends of them</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ethical behavior here not unique</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but do have some unique considerations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in scale of activities, in new types of entities</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ETHICAL HIERARCHY</a:t>
            </a:r>
            <a:endParaRPr/>
          </a:p>
        </p:txBody>
      </p:sp>
      <p:pic>
        <p:nvPicPr>
          <p:cNvPr descr="f7.pdf                                                         00ABB570  Mnementh                      BEAE7A2F:" id="423" name="Google Shape;423;p58"/>
          <p:cNvPicPr preferRelativeResize="0"/>
          <p:nvPr/>
        </p:nvPicPr>
        <p:blipFill rotWithShape="1">
          <a:blip r:embed="rId3">
            <a:alphaModFix/>
          </a:blip>
          <a:srcRect b="17897" l="4633" r="4632" t="14318"/>
          <a:stretch/>
        </p:blipFill>
        <p:spPr>
          <a:xfrm>
            <a:off x="2400300" y="857251"/>
            <a:ext cx="4230291" cy="408860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sz="2600"/>
              <a:t>ETHICAL ISSUES RELATED TO COMPUTERS AND INFO SYSTEMS </a:t>
            </a:r>
            <a:endParaRPr sz="2600"/>
          </a:p>
        </p:txBody>
      </p:sp>
      <p:sp>
        <p:nvSpPr>
          <p:cNvPr id="430" name="Google Shape;430;p59"/>
          <p:cNvSpPr txBox="1"/>
          <p:nvPr>
            <p:ph idx="1" type="body"/>
          </p:nvPr>
        </p:nvSpPr>
        <p:spPr>
          <a:xfrm>
            <a:off x="984450" y="1033400"/>
            <a:ext cx="75309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some ethical issues from computer use:</a:t>
            </a:r>
            <a:endParaRPr sz="20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repositories and processors of information</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producers of new forms and types of assets</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instruments of acts</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symbols of intimidation and deception</a:t>
            </a:r>
            <a:endParaRPr sz="1700">
              <a:solidFill>
                <a:schemeClr val="dk1"/>
              </a:solidFill>
            </a:endParaRPr>
          </a:p>
          <a:p>
            <a:pPr indent="0" lvl="0" marL="0" rtl="0" algn="l">
              <a:lnSpc>
                <a:spcPct val="102857"/>
              </a:lnSpc>
              <a:spcBef>
                <a:spcPts val="900"/>
              </a:spcBef>
              <a:spcAft>
                <a:spcPts val="0"/>
              </a:spcAft>
              <a:buSzPts val="2100"/>
              <a:buNone/>
            </a:pPr>
            <a:r>
              <a:rPr lang="en-US" sz="2000">
                <a:solidFill>
                  <a:schemeClr val="dk1"/>
                </a:solidFill>
              </a:rPr>
              <a:t>those who understand / exploit technology, and have access permission, have power over these</a:t>
            </a:r>
            <a:endParaRPr sz="2000">
              <a:solidFill>
                <a:schemeClr val="dk1"/>
              </a:solidFill>
            </a:endParaRPr>
          </a:p>
          <a:p>
            <a:pPr indent="0" lvl="0" marL="0" rtl="0" algn="l">
              <a:lnSpc>
                <a:spcPct val="102857"/>
              </a:lnSpc>
              <a:spcBef>
                <a:spcPts val="900"/>
              </a:spcBef>
              <a:spcAft>
                <a:spcPts val="0"/>
              </a:spcAft>
              <a:buSzPts val="2100"/>
              <a:buNone/>
            </a:pPr>
            <a:r>
              <a:rPr lang="en-US" sz="2000">
                <a:solidFill>
                  <a:schemeClr val="dk1"/>
                </a:solidFill>
              </a:rPr>
              <a:t>issue is balancing professional responsibilities with ethical or moral responsibilities</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KEY VERSUS COMPENSATING CONTROLS</a:t>
            </a:r>
            <a:endParaRPr/>
          </a:p>
        </p:txBody>
      </p:sp>
      <p:sp>
        <p:nvSpPr>
          <p:cNvPr id="88" name="Google Shape;88;p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i="1" lang="en-US" sz="1500"/>
              <a:t>Key Controls:</a:t>
            </a:r>
            <a:endParaRPr sz="1500"/>
          </a:p>
          <a:p>
            <a:pPr indent="-266700" lvl="0" marL="285750" rtl="0" algn="l">
              <a:lnSpc>
                <a:spcPct val="120000"/>
              </a:lnSpc>
              <a:spcBef>
                <a:spcPts val="900"/>
              </a:spcBef>
              <a:spcAft>
                <a:spcPts val="0"/>
              </a:spcAft>
              <a:buSzPts val="1500"/>
              <a:buFont typeface="Helvetica Neue"/>
              <a:buChar char="-"/>
            </a:pPr>
            <a:r>
              <a:rPr lang="en-US" sz="1500"/>
              <a:t>These are your primary controls</a:t>
            </a:r>
            <a:endParaRPr sz="1500"/>
          </a:p>
          <a:p>
            <a:pPr indent="-323850" lvl="1" marL="720090" rtl="0" algn="l">
              <a:lnSpc>
                <a:spcPct val="95000"/>
              </a:lnSpc>
              <a:spcBef>
                <a:spcPts val="900"/>
              </a:spcBef>
              <a:spcAft>
                <a:spcPts val="0"/>
              </a:spcAft>
              <a:buSzPts val="1500"/>
              <a:buFont typeface="Calibri"/>
              <a:buAutoNum type="arabicPeriod"/>
            </a:pPr>
            <a:r>
              <a:rPr lang="en-US" sz="1500"/>
              <a:t>Provide a reasonable degree of assurance that risk is mitigated</a:t>
            </a:r>
            <a:endParaRPr sz="1500"/>
          </a:p>
          <a:p>
            <a:pPr indent="-323850" lvl="1" marL="720090" rtl="0" algn="l">
              <a:lnSpc>
                <a:spcPct val="95000"/>
              </a:lnSpc>
              <a:spcBef>
                <a:spcPts val="900"/>
              </a:spcBef>
              <a:spcAft>
                <a:spcPts val="0"/>
              </a:spcAft>
              <a:buSzPts val="1500"/>
              <a:buFont typeface="Calibri"/>
              <a:buAutoNum type="arabicPeriod"/>
            </a:pPr>
            <a:r>
              <a:rPr lang="en-US" sz="1500"/>
              <a:t>If control fails, unlikely another control takes its place</a:t>
            </a:r>
            <a:endParaRPr sz="1500"/>
          </a:p>
          <a:p>
            <a:pPr indent="-323850" lvl="1" marL="720090" rtl="0" algn="l">
              <a:lnSpc>
                <a:spcPct val="95000"/>
              </a:lnSpc>
              <a:spcBef>
                <a:spcPts val="900"/>
              </a:spcBef>
              <a:spcAft>
                <a:spcPts val="0"/>
              </a:spcAft>
              <a:buSzPts val="1500"/>
              <a:buFont typeface="Calibri"/>
              <a:buAutoNum type="arabicPeriod"/>
            </a:pPr>
            <a:r>
              <a:rPr lang="en-US" sz="1500"/>
              <a:t>Failure of this control will affect an entire process</a:t>
            </a:r>
            <a:endParaRPr sz="1500"/>
          </a:p>
          <a:p>
            <a:pPr indent="0" lvl="0" marL="0" rtl="0" algn="l">
              <a:lnSpc>
                <a:spcPct val="120000"/>
              </a:lnSpc>
              <a:spcBef>
                <a:spcPts val="900"/>
              </a:spcBef>
              <a:spcAft>
                <a:spcPts val="0"/>
              </a:spcAft>
              <a:buSzPts val="1800"/>
              <a:buNone/>
            </a:pPr>
            <a:r>
              <a:rPr i="1" lang="en-US" sz="1500"/>
              <a:t>Compensating Controls:</a:t>
            </a:r>
            <a:endParaRPr sz="1500"/>
          </a:p>
          <a:p>
            <a:pPr indent="-266700" lvl="0" marL="285750" rtl="0" algn="l">
              <a:lnSpc>
                <a:spcPct val="120000"/>
              </a:lnSpc>
              <a:spcBef>
                <a:spcPts val="900"/>
              </a:spcBef>
              <a:spcAft>
                <a:spcPts val="0"/>
              </a:spcAft>
              <a:buSzPts val="1500"/>
              <a:buFont typeface="Helvetica Neue"/>
              <a:buChar char="-"/>
            </a:pPr>
            <a:r>
              <a:rPr lang="en-US" sz="1500"/>
              <a:t>Used when other controls are impractical/infeasible. Need good reason.</a:t>
            </a:r>
            <a:endParaRPr sz="1500"/>
          </a:p>
          <a:p>
            <a:pPr indent="-266700" lvl="1" marL="662940" rtl="0" algn="l">
              <a:lnSpc>
                <a:spcPct val="95000"/>
              </a:lnSpc>
              <a:spcBef>
                <a:spcPts val="900"/>
              </a:spcBef>
              <a:spcAft>
                <a:spcPts val="0"/>
              </a:spcAft>
              <a:buSzPts val="1500"/>
              <a:buFont typeface="Helvetica Neue"/>
              <a:buChar char="-"/>
            </a:pPr>
            <a:r>
              <a:rPr i="1" lang="en-US" sz="1500"/>
              <a:t>Example: </a:t>
            </a:r>
            <a:r>
              <a:rPr lang="en-US" sz="1500"/>
              <a:t>Regulation requires running antivirus on your machine, but machine too low powered. (i)Compensate by using an OS that is less susceptible to malware. (ii) Show how you limit user access to that machine/disable services.</a:t>
            </a:r>
            <a:endParaRPr i="1" sz="1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ETHICAL QUESTION EXAMPLES</a:t>
            </a:r>
            <a:endParaRPr/>
          </a:p>
        </p:txBody>
      </p:sp>
      <p:sp>
        <p:nvSpPr>
          <p:cNvPr id="437" name="Google Shape;437;p6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whistle-blower</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when professional ethical duty conflicts with loyalty to employer</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e.g. inadequately tested software product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organizations and professional societies should provide alternative mechanisms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potential conflict of interest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e.g. consultant has financial interest in vendor which should be revealed to client </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CODES OF CONDUCT</a:t>
            </a:r>
            <a:endParaRPr/>
          </a:p>
        </p:txBody>
      </p:sp>
      <p:sp>
        <p:nvSpPr>
          <p:cNvPr id="444" name="Google Shape;444;p61"/>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00"/>
              <a:buNone/>
            </a:pPr>
            <a:r>
              <a:rPr lang="en-US" sz="2000">
                <a:solidFill>
                  <a:schemeClr val="dk1"/>
                </a:solidFill>
              </a:rPr>
              <a:t>ethics not precise laws or sets of facts</a:t>
            </a:r>
            <a:endParaRPr sz="2000">
              <a:solidFill>
                <a:schemeClr val="dk1"/>
              </a:solidFill>
            </a:endParaRPr>
          </a:p>
          <a:p>
            <a:pPr indent="0" lvl="0" marL="0" rtl="0" algn="l">
              <a:lnSpc>
                <a:spcPct val="100000"/>
              </a:lnSpc>
              <a:spcBef>
                <a:spcPts val="900"/>
              </a:spcBef>
              <a:spcAft>
                <a:spcPts val="0"/>
              </a:spcAft>
              <a:buSzPts val="2100"/>
              <a:buNone/>
            </a:pPr>
            <a:r>
              <a:rPr lang="en-US" sz="2000">
                <a:solidFill>
                  <a:schemeClr val="dk1"/>
                </a:solidFill>
              </a:rPr>
              <a:t>many areas may present ethical ambiguity</a:t>
            </a:r>
            <a:endParaRPr sz="2000">
              <a:solidFill>
                <a:schemeClr val="dk1"/>
              </a:solidFill>
            </a:endParaRPr>
          </a:p>
          <a:p>
            <a:pPr indent="0" lvl="0" marL="0" rtl="0" algn="l">
              <a:lnSpc>
                <a:spcPct val="100000"/>
              </a:lnSpc>
              <a:spcBef>
                <a:spcPts val="900"/>
              </a:spcBef>
              <a:spcAft>
                <a:spcPts val="0"/>
              </a:spcAft>
              <a:buSzPts val="2100"/>
              <a:buNone/>
            </a:pPr>
            <a:r>
              <a:rPr lang="en-US" sz="2000">
                <a:solidFill>
                  <a:schemeClr val="dk1"/>
                </a:solidFill>
              </a:rPr>
              <a:t>many professional societies have ethical codes of conduct which can:</a:t>
            </a:r>
            <a:endParaRPr sz="20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be a positive stimulus and instill confidence</a:t>
            </a:r>
            <a:endParaRPr sz="17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be educational</a:t>
            </a:r>
            <a:endParaRPr sz="17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provide a measure of support</a:t>
            </a:r>
            <a:endParaRPr sz="17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be a means of deterrence and discipline</a:t>
            </a:r>
            <a:endParaRPr sz="17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enhance the profession's public image</a:t>
            </a:r>
            <a:endParaRPr sz="17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CODES OF CONDUCT</a:t>
            </a:r>
            <a:endParaRPr/>
          </a:p>
        </p:txBody>
      </p:sp>
      <p:sp>
        <p:nvSpPr>
          <p:cNvPr id="451" name="Google Shape;451;p62"/>
          <p:cNvSpPr txBox="1"/>
          <p:nvPr>
            <p:ph idx="1" type="body"/>
          </p:nvPr>
        </p:nvSpPr>
        <p:spPr>
          <a:xfrm>
            <a:off x="914493" y="944563"/>
            <a:ext cx="7645958" cy="3303437"/>
          </a:xfrm>
          <a:prstGeom prst="rect">
            <a:avLst/>
          </a:prstGeom>
          <a:noFill/>
          <a:ln>
            <a:noFill/>
          </a:ln>
        </p:spPr>
        <p:txBody>
          <a:bodyPr anchorCtr="0" anchor="t" bIns="0" lIns="0" spcFirstLastPara="1" rIns="0" wrap="square" tIns="0">
            <a:normAutofit fontScale="77500" lnSpcReduction="20000"/>
          </a:bodyPr>
          <a:lstStyle/>
          <a:p>
            <a:pPr indent="0" lvl="0" marL="0" rtl="0" algn="l">
              <a:lnSpc>
                <a:spcPct val="120000"/>
              </a:lnSpc>
              <a:spcBef>
                <a:spcPts val="0"/>
              </a:spcBef>
              <a:spcAft>
                <a:spcPts val="0"/>
              </a:spcAft>
              <a:buSzPct val="100000"/>
              <a:buNone/>
            </a:pPr>
            <a:r>
              <a:rPr lang="en-US"/>
              <a:t>see </a:t>
            </a:r>
            <a:r>
              <a:rPr lang="en-US" u="sng">
                <a:solidFill>
                  <a:schemeClr val="hlink"/>
                </a:solidFill>
                <a:hlinkClick r:id="rId3"/>
              </a:rPr>
              <a:t>ACM</a:t>
            </a:r>
            <a:r>
              <a:rPr lang="en-US"/>
              <a:t>, </a:t>
            </a:r>
            <a:r>
              <a:rPr lang="en-US" u="sng">
                <a:solidFill>
                  <a:schemeClr val="hlink"/>
                </a:solidFill>
                <a:hlinkClick r:id="rId4"/>
              </a:rPr>
              <a:t>IEEE</a:t>
            </a:r>
            <a:r>
              <a:rPr lang="en-US"/>
              <a:t>, </a:t>
            </a:r>
            <a:r>
              <a:rPr lang="en-US" u="sng">
                <a:solidFill>
                  <a:schemeClr val="hlink"/>
                </a:solidFill>
                <a:hlinkClick r:id="rId5"/>
              </a:rPr>
              <a:t>AITP</a:t>
            </a:r>
            <a:r>
              <a:rPr lang="en-US"/>
              <a:t> and </a:t>
            </a:r>
            <a:r>
              <a:rPr lang="en-US" u="sng">
                <a:solidFill>
                  <a:schemeClr val="hlink"/>
                </a:solidFill>
                <a:hlinkClick r:id="rId6"/>
              </a:rPr>
              <a:t>Ethical Hacking</a:t>
            </a:r>
            <a:r>
              <a:rPr lang="en-US"/>
              <a:t> (from EC Council) Codes of Ethics</a:t>
            </a:r>
            <a:endParaRPr/>
          </a:p>
          <a:p>
            <a:pPr indent="0" lvl="0" marL="0" rtl="0" algn="l">
              <a:lnSpc>
                <a:spcPct val="120000"/>
              </a:lnSpc>
              <a:spcBef>
                <a:spcPts val="900"/>
              </a:spcBef>
              <a:spcAft>
                <a:spcPts val="0"/>
              </a:spcAft>
              <a:buSzPct val="100000"/>
              <a:buNone/>
            </a:pPr>
            <a:r>
              <a:rPr lang="en-US"/>
              <a:t>place emphasis on responsibility other people</a:t>
            </a:r>
            <a:endParaRPr/>
          </a:p>
          <a:p>
            <a:pPr indent="0" lvl="0" marL="0" rtl="0" algn="l">
              <a:lnSpc>
                <a:spcPct val="120000"/>
              </a:lnSpc>
              <a:spcBef>
                <a:spcPts val="900"/>
              </a:spcBef>
              <a:spcAft>
                <a:spcPts val="0"/>
              </a:spcAft>
              <a:buSzPct val="100000"/>
              <a:buNone/>
            </a:pPr>
            <a:r>
              <a:rPr lang="en-US"/>
              <a:t>have some common themes:</a:t>
            </a:r>
            <a:endParaRPr/>
          </a:p>
          <a:p>
            <a:pPr indent="-171450" lvl="1" marL="377190" rtl="0" algn="l">
              <a:lnSpc>
                <a:spcPct val="120000"/>
              </a:lnSpc>
              <a:spcBef>
                <a:spcPts val="900"/>
              </a:spcBef>
              <a:spcAft>
                <a:spcPts val="0"/>
              </a:spcAft>
              <a:buSzPct val="100000"/>
              <a:buChar char="▪"/>
            </a:pPr>
            <a:r>
              <a:rPr lang="en-US"/>
              <a:t>dignity and worth of other people</a:t>
            </a:r>
            <a:endParaRPr/>
          </a:p>
          <a:p>
            <a:pPr indent="-171450" lvl="1" marL="377190" rtl="0" algn="l">
              <a:lnSpc>
                <a:spcPct val="120000"/>
              </a:lnSpc>
              <a:spcBef>
                <a:spcPts val="900"/>
              </a:spcBef>
              <a:spcAft>
                <a:spcPts val="0"/>
              </a:spcAft>
              <a:buSzPct val="100000"/>
              <a:buChar char="▪"/>
            </a:pPr>
            <a:r>
              <a:rPr lang="en-US"/>
              <a:t>personal integrity and honesty</a:t>
            </a:r>
            <a:endParaRPr/>
          </a:p>
          <a:p>
            <a:pPr indent="-171450" lvl="1" marL="377190" rtl="0" algn="l">
              <a:lnSpc>
                <a:spcPct val="120000"/>
              </a:lnSpc>
              <a:spcBef>
                <a:spcPts val="900"/>
              </a:spcBef>
              <a:spcAft>
                <a:spcPts val="0"/>
              </a:spcAft>
              <a:buSzPct val="100000"/>
              <a:buChar char="▪"/>
            </a:pPr>
            <a:r>
              <a:rPr lang="en-US"/>
              <a:t>responsibility for work</a:t>
            </a:r>
            <a:endParaRPr/>
          </a:p>
          <a:p>
            <a:pPr indent="-171450" lvl="1" marL="377190" rtl="0" algn="l">
              <a:lnSpc>
                <a:spcPct val="120000"/>
              </a:lnSpc>
              <a:spcBef>
                <a:spcPts val="900"/>
              </a:spcBef>
              <a:spcAft>
                <a:spcPts val="0"/>
              </a:spcAft>
              <a:buSzPct val="100000"/>
              <a:buChar char="▪"/>
            </a:pPr>
            <a:r>
              <a:rPr lang="en-US"/>
              <a:t>confidentiality of information</a:t>
            </a:r>
            <a:endParaRPr/>
          </a:p>
          <a:p>
            <a:pPr indent="-171450" lvl="1" marL="377190" rtl="0" algn="l">
              <a:lnSpc>
                <a:spcPct val="120000"/>
              </a:lnSpc>
              <a:spcBef>
                <a:spcPts val="900"/>
              </a:spcBef>
              <a:spcAft>
                <a:spcPts val="0"/>
              </a:spcAft>
              <a:buSzPct val="100000"/>
              <a:buChar char="▪"/>
            </a:pPr>
            <a:r>
              <a:rPr lang="en-US"/>
              <a:t>public safety, health, and welfare</a:t>
            </a:r>
            <a:endParaRPr/>
          </a:p>
          <a:p>
            <a:pPr indent="-171450" lvl="1" marL="377190" rtl="0" algn="l">
              <a:lnSpc>
                <a:spcPct val="120000"/>
              </a:lnSpc>
              <a:spcBef>
                <a:spcPts val="900"/>
              </a:spcBef>
              <a:spcAft>
                <a:spcPts val="0"/>
              </a:spcAft>
              <a:buSzPct val="100000"/>
              <a:buChar char="▪"/>
            </a:pPr>
            <a:r>
              <a:rPr lang="en-US"/>
              <a:t>participation in professional societies to improve standards of the profession</a:t>
            </a:r>
            <a:endParaRPr/>
          </a:p>
          <a:p>
            <a:pPr indent="-171450" lvl="1" marL="377190" rtl="0" algn="l">
              <a:lnSpc>
                <a:spcPct val="120000"/>
              </a:lnSpc>
              <a:spcBef>
                <a:spcPts val="900"/>
              </a:spcBef>
              <a:spcAft>
                <a:spcPts val="0"/>
              </a:spcAft>
              <a:buSzPct val="100000"/>
              <a:buChar char="▪"/>
            </a:pPr>
            <a:r>
              <a:rPr lang="en-US"/>
              <a:t>the notion that public knowledge and access to technology is equivalent to social power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A27E55"/>
              </a:buClr>
              <a:buSzPts val="1200"/>
              <a:buFont typeface="Rockwell"/>
              <a:buNone/>
            </a:pPr>
            <a:br>
              <a:rPr lang="en-US"/>
            </a:br>
            <a:br>
              <a:rPr lang="en-US"/>
            </a:br>
            <a:r>
              <a:rPr lang="en-US"/>
              <a:t>PLEASE ATTRIBUTE DR. JIM ALVES-FOSS AND DR. JIA SONG, UNIVERSITY OF IDAHO</a:t>
            </a:r>
            <a:br>
              <a:rPr lang="en-US"/>
            </a:br>
            <a:br>
              <a:rPr lang="en-US"/>
            </a:br>
            <a:br>
              <a:rPr lang="en-US"/>
            </a:br>
            <a:br>
              <a:rPr lang="en-US"/>
            </a:br>
            <a:br>
              <a:rPr lang="en-US"/>
            </a:br>
            <a:br>
              <a:rPr lang="en-US"/>
            </a:br>
            <a:br>
              <a:rPr lang="en-US"/>
            </a:br>
            <a:br>
              <a:rPr lang="en-US"/>
            </a:br>
            <a:br>
              <a:rPr lang="en-US"/>
            </a:br>
            <a:r>
              <a:rPr lang="en-US"/>
              <a:t>EXCEPT WHERE OTHERWISE NOTED, THIS WORK IS LICENSED UNDER HTTPS://CREATIVECOMMONS.ORG/LICENSES/BY-NC-SA/4.0/</a:t>
            </a:r>
            <a:br>
              <a:rPr lang="en-US"/>
            </a:br>
            <a:br>
              <a:rPr lang="en-US"/>
            </a:br>
            <a:r>
              <a:rPr lang="en-US"/>
              <a:t>NOT WITHSTANDING THE NON-COMMERCIAL LICENSE TERMS, NON-PROFIT EDUCATIONAL INSTITUTIONS ARE GRANTED A NON-EXCLUSIVE LICENSE TO ADAPT AND USE THIS MATERIAL, WITH ATTRIBUTION.</a:t>
            </a:r>
            <a:br>
              <a:rPr lang="en-US"/>
            </a:br>
            <a:br>
              <a:rPr lang="en-US"/>
            </a:br>
            <a:r>
              <a:rPr lang="en-US"/>
              <a:t>CREATIVE COMMONS AND THE DOUBLE C IN A CIRCLE ARE REGISTERED TRADEMARKS OF CREATIVE COMMONS IN THE UNITED STATES AND OTHER COUNTRIES. THIRD PARTY MARKS AND BRANDS ARE THE PROPERTY OF THEIR RESPECTIVE HOLDERS.</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MAINTAIN COMPLIANCE</a:t>
            </a:r>
            <a:endParaRPr/>
          </a:p>
        </p:txBody>
      </p:sp>
      <p:sp>
        <p:nvSpPr>
          <p:cNvPr id="94" name="Google Shape;94;p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i="1" lang="en-US"/>
              <a:t>Monitoring – </a:t>
            </a:r>
            <a:r>
              <a:rPr lang="en-US"/>
              <a:t>You must monitor controls and data they produce</a:t>
            </a:r>
            <a:endParaRPr/>
          </a:p>
          <a:p>
            <a:pPr indent="-285750" lvl="0" marL="285750" rtl="0" algn="l">
              <a:lnSpc>
                <a:spcPct val="120000"/>
              </a:lnSpc>
              <a:spcBef>
                <a:spcPts val="900"/>
              </a:spcBef>
              <a:spcAft>
                <a:spcPts val="0"/>
              </a:spcAft>
              <a:buSzPts val="1800"/>
              <a:buFont typeface="Helvetica Neue"/>
              <a:buChar char="-"/>
            </a:pPr>
            <a:r>
              <a:rPr lang="en-US"/>
              <a:t>An intrusion detection system that creates alerts that are never seen is useless. (Or a door alarm that is silenced).</a:t>
            </a:r>
            <a:endParaRPr/>
          </a:p>
          <a:p>
            <a:pPr indent="0" lvl="0" marL="0" rtl="0" algn="l">
              <a:lnSpc>
                <a:spcPct val="120000"/>
              </a:lnSpc>
              <a:spcBef>
                <a:spcPts val="900"/>
              </a:spcBef>
              <a:spcAft>
                <a:spcPts val="0"/>
              </a:spcAft>
              <a:buSzPts val="1800"/>
              <a:buNone/>
            </a:pPr>
            <a:r>
              <a:rPr i="1" lang="en-US"/>
              <a:t>Reviewing – </a:t>
            </a:r>
            <a:r>
              <a:rPr lang="en-US"/>
              <a:t>You must periodically review your controls</a:t>
            </a:r>
            <a:endParaRPr/>
          </a:p>
          <a:p>
            <a:pPr indent="-285750" lvl="0" marL="285750" rtl="0" algn="l">
              <a:lnSpc>
                <a:spcPct val="120000"/>
              </a:lnSpc>
              <a:spcBef>
                <a:spcPts val="900"/>
              </a:spcBef>
              <a:spcAft>
                <a:spcPts val="0"/>
              </a:spcAft>
              <a:buSzPts val="1800"/>
              <a:buFont typeface="Helvetica Neue"/>
              <a:buChar char="-"/>
            </a:pPr>
            <a:r>
              <a:rPr lang="en-US"/>
              <a:t>Are they up-to-date (software updates), crypto algorithm not broken, address modern threats.</a:t>
            </a:r>
            <a:endParaRPr/>
          </a:p>
          <a:p>
            <a:pPr indent="-285750" lvl="0" marL="285750" rtl="0" algn="l">
              <a:lnSpc>
                <a:spcPct val="120000"/>
              </a:lnSpc>
              <a:spcBef>
                <a:spcPts val="900"/>
              </a:spcBef>
              <a:spcAft>
                <a:spcPts val="0"/>
              </a:spcAft>
              <a:buSzPts val="1800"/>
              <a:buFont typeface="Helvetica Neue"/>
              <a:buChar char="-"/>
            </a:pPr>
            <a:r>
              <a:rPr lang="en-US"/>
              <a:t>Don’t get stuck in “analysis paralysis”.  Review, improve and repeat</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MAINTAIN COMPLIANCE (2)</a:t>
            </a:r>
            <a:endParaRPr/>
          </a:p>
        </p:txBody>
      </p:sp>
      <p:sp>
        <p:nvSpPr>
          <p:cNvPr id="100" name="Google Shape;100;p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i="1" lang="en-US"/>
              <a:t>Documenting:</a:t>
            </a:r>
            <a:r>
              <a:rPr lang="en-US"/>
              <a:t> The dread of technologists. </a:t>
            </a:r>
            <a:endParaRPr/>
          </a:p>
          <a:p>
            <a:pPr indent="-285750" lvl="0" marL="285750" rtl="0" algn="l">
              <a:lnSpc>
                <a:spcPct val="120000"/>
              </a:lnSpc>
              <a:spcBef>
                <a:spcPts val="900"/>
              </a:spcBef>
              <a:spcAft>
                <a:spcPts val="0"/>
              </a:spcAft>
              <a:buSzPts val="1800"/>
              <a:buFont typeface="Helvetica Neue"/>
              <a:buChar char="-"/>
            </a:pPr>
            <a:r>
              <a:rPr lang="en-US"/>
              <a:t>Document results of review and changes made. Helps you evaluate trends and shows “continuous improvement”</a:t>
            </a:r>
            <a:endParaRPr/>
          </a:p>
          <a:p>
            <a:pPr indent="0" lvl="0" marL="0" rtl="0" algn="l">
              <a:lnSpc>
                <a:spcPct val="120000"/>
              </a:lnSpc>
              <a:spcBef>
                <a:spcPts val="900"/>
              </a:spcBef>
              <a:spcAft>
                <a:spcPts val="0"/>
              </a:spcAft>
              <a:buSzPts val="1800"/>
              <a:buNone/>
            </a:pPr>
            <a:r>
              <a:rPr i="1" lang="en-US"/>
              <a:t>Reporting</a:t>
            </a:r>
            <a:r>
              <a:rPr lang="en-US"/>
              <a:t>: To leadership (and beyond)</a:t>
            </a:r>
            <a:endParaRPr/>
          </a:p>
          <a:p>
            <a:pPr indent="-285750" lvl="0" marL="285750" rtl="0" algn="l">
              <a:lnSpc>
                <a:spcPct val="120000"/>
              </a:lnSpc>
              <a:spcBef>
                <a:spcPts val="900"/>
              </a:spcBef>
              <a:spcAft>
                <a:spcPts val="0"/>
              </a:spcAft>
              <a:buSzPts val="1800"/>
              <a:buFont typeface="Helvetica Neue"/>
              <a:buChar char="-"/>
            </a:pPr>
            <a:r>
              <a:rPr lang="en-US"/>
              <a:t>Once you monitor, review and document, report to leadership. Report should follow a standard format.</a:t>
            </a:r>
            <a:endParaRPr i="1"/>
          </a:p>
          <a:p>
            <a:pPr indent="-285750" lvl="0" marL="285750" rtl="0" algn="l">
              <a:lnSpc>
                <a:spcPct val="120000"/>
              </a:lnSpc>
              <a:spcBef>
                <a:spcPts val="900"/>
              </a:spcBef>
              <a:spcAft>
                <a:spcPts val="0"/>
              </a:spcAft>
              <a:buSzPts val="1800"/>
              <a:buFont typeface="Helvetica Neue"/>
              <a:buChar char="-"/>
            </a:pPr>
            <a:r>
              <a:rPr lang="en-US"/>
              <a:t>This should be regularly scheduled; but can be an intermediate step if there is an urgent issue (new major vulnerability). </a:t>
            </a:r>
            <a:endParaRPr/>
          </a:p>
          <a:p>
            <a:pPr indent="-285750" lvl="0" marL="285750" rtl="0" algn="l">
              <a:lnSpc>
                <a:spcPct val="120000"/>
              </a:lnSpc>
              <a:spcBef>
                <a:spcPts val="900"/>
              </a:spcBef>
              <a:spcAft>
                <a:spcPts val="0"/>
              </a:spcAft>
              <a:buSzPts val="1800"/>
              <a:buFont typeface="Helvetica Neue"/>
              <a:buChar char="-"/>
            </a:pPr>
            <a:r>
              <a:rPr lang="en-US"/>
              <a:t>Leadership may include your documents to regulators/auditors.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 DEEPER DIVE (NIST 800-37R2)</a:t>
            </a:r>
            <a:endParaRPr/>
          </a:p>
        </p:txBody>
      </p:sp>
      <p:pic>
        <p:nvPicPr>
          <p:cNvPr id="106" name="Google Shape;106;p9"/>
          <p:cNvPicPr preferRelativeResize="0"/>
          <p:nvPr/>
        </p:nvPicPr>
        <p:blipFill rotWithShape="1">
          <a:blip r:embed="rId3">
            <a:alphaModFix/>
          </a:blip>
          <a:srcRect b="0" l="0" r="0" t="0"/>
          <a:stretch/>
        </p:blipFill>
        <p:spPr>
          <a:xfrm>
            <a:off x="871932" y="676392"/>
            <a:ext cx="7315787" cy="42961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I_ED_template_2015">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2019-10-29T15:40:59Z</dcterms:created>
  <dc:creator>Alves-Foss, James (jimaf@uidaho.edu)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