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7"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Helvetica Neue"/>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http://customooxmlschemas.google.com/">
      <go:slidesCustomData xmlns:go="http://customooxmlschemas.google.com/" r:id="rId35" roundtripDataSignature="AMtx7mh+HwKrrHLNZ85W6dcQfTMQMRTc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regular.fntdata"/><Relationship Id="rId30" Type="http://schemas.openxmlformats.org/officeDocument/2006/relationships/font" Target="fonts/HelveticaNeue-boldItalic.fntdata"/><Relationship Id="rId11" Type="http://schemas.openxmlformats.org/officeDocument/2006/relationships/slide" Target="slides/slide4.xml"/><Relationship Id="rId33" Type="http://schemas.openxmlformats.org/officeDocument/2006/relationships/font" Target="fonts/OpenSans-italic.fntdata"/><Relationship Id="rId10" Type="http://schemas.openxmlformats.org/officeDocument/2006/relationships/slide" Target="slides/slide3.xml"/><Relationship Id="rId32" Type="http://schemas.openxmlformats.org/officeDocument/2006/relationships/font" Target="fonts/OpenSans-bold.fntdata"/><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font" Target="fonts/Open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21"/>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49" name="Shape 49"/>
        <p:cNvGrpSpPr/>
        <p:nvPr/>
      </p:nvGrpSpPr>
      <p:grpSpPr>
        <a:xfrm>
          <a:off x="0" y="0"/>
          <a:ext cx="0" cy="0"/>
          <a:chOff x="0" y="0"/>
          <a:chExt cx="0" cy="0"/>
        </a:xfrm>
      </p:grpSpPr>
      <p:sp>
        <p:nvSpPr>
          <p:cNvPr id="50" name="Google Shape;50;p35"/>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51" name="Google Shape;51;p35"/>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5"/>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53" name="Shape 53"/>
        <p:cNvGrpSpPr/>
        <p:nvPr/>
      </p:nvGrpSpPr>
      <p:grpSpPr>
        <a:xfrm>
          <a:off x="0" y="0"/>
          <a:ext cx="0" cy="0"/>
          <a:chOff x="0" y="0"/>
          <a:chExt cx="0" cy="0"/>
        </a:xfrm>
      </p:grpSpPr>
      <p:sp>
        <p:nvSpPr>
          <p:cNvPr id="54" name="Google Shape;54;p36"/>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55" name="Google Shape;55;p36"/>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57" name="Shape 57"/>
        <p:cNvGrpSpPr/>
        <p:nvPr/>
      </p:nvGrpSpPr>
      <p:grpSpPr>
        <a:xfrm>
          <a:off x="0" y="0"/>
          <a:ext cx="0" cy="0"/>
          <a:chOff x="0" y="0"/>
          <a:chExt cx="0" cy="0"/>
        </a:xfrm>
      </p:grpSpPr>
      <p:sp>
        <p:nvSpPr>
          <p:cNvPr id="58" name="Google Shape;58;p37"/>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59" name="Google Shape;59;p37"/>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61" name="Shape 61"/>
        <p:cNvGrpSpPr/>
        <p:nvPr/>
      </p:nvGrpSpPr>
      <p:grpSpPr>
        <a:xfrm>
          <a:off x="0" y="0"/>
          <a:ext cx="0" cy="0"/>
          <a:chOff x="0" y="0"/>
          <a:chExt cx="0" cy="0"/>
        </a:xfrm>
      </p:grpSpPr>
      <p:sp>
        <p:nvSpPr>
          <p:cNvPr id="62" name="Google Shape;62;p38"/>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63" name="Google Shape;63;p38"/>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8"/>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65" name="Shape 65"/>
        <p:cNvGrpSpPr/>
        <p:nvPr/>
      </p:nvGrpSpPr>
      <p:grpSpPr>
        <a:xfrm>
          <a:off x="0" y="0"/>
          <a:ext cx="0" cy="0"/>
          <a:chOff x="0" y="0"/>
          <a:chExt cx="0" cy="0"/>
        </a:xfrm>
      </p:grpSpPr>
      <p:sp>
        <p:nvSpPr>
          <p:cNvPr id="66" name="Google Shape;66;p39"/>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67" name="Google Shape;67;p39"/>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9"/>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69" name="Shape 69"/>
        <p:cNvGrpSpPr/>
        <p:nvPr/>
      </p:nvGrpSpPr>
      <p:grpSpPr>
        <a:xfrm>
          <a:off x="0" y="0"/>
          <a:ext cx="0" cy="0"/>
          <a:chOff x="0" y="0"/>
          <a:chExt cx="0" cy="0"/>
        </a:xfrm>
      </p:grpSpPr>
      <p:sp>
        <p:nvSpPr>
          <p:cNvPr id="70" name="Google Shape;70;p40"/>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71" name="Google Shape;71;p40"/>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0"/>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73" name="Shape 73"/>
        <p:cNvGrpSpPr/>
        <p:nvPr/>
      </p:nvGrpSpPr>
      <p:grpSpPr>
        <a:xfrm>
          <a:off x="0" y="0"/>
          <a:ext cx="0" cy="0"/>
          <a:chOff x="0" y="0"/>
          <a:chExt cx="0" cy="0"/>
        </a:xfrm>
      </p:grpSpPr>
      <p:sp>
        <p:nvSpPr>
          <p:cNvPr id="74" name="Google Shape;74;p41"/>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75" name="Google Shape;75;p41"/>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77" name="Shape 77"/>
        <p:cNvGrpSpPr/>
        <p:nvPr/>
      </p:nvGrpSpPr>
      <p:grpSpPr>
        <a:xfrm>
          <a:off x="0" y="0"/>
          <a:ext cx="0" cy="0"/>
          <a:chOff x="0" y="0"/>
          <a:chExt cx="0" cy="0"/>
        </a:xfrm>
      </p:grpSpPr>
      <p:sp>
        <p:nvSpPr>
          <p:cNvPr id="78" name="Google Shape;78;p42"/>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79" name="Google Shape;79;p42"/>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81" name="Shape 81"/>
        <p:cNvGrpSpPr/>
        <p:nvPr/>
      </p:nvGrpSpPr>
      <p:grpSpPr>
        <a:xfrm>
          <a:off x="0" y="0"/>
          <a:ext cx="0" cy="0"/>
          <a:chOff x="0" y="0"/>
          <a:chExt cx="0" cy="0"/>
        </a:xfrm>
      </p:grpSpPr>
      <p:sp>
        <p:nvSpPr>
          <p:cNvPr id="82" name="Google Shape;82;p43"/>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83" name="Google Shape;83;p43"/>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3"/>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2" name="Shape 92"/>
        <p:cNvGrpSpPr/>
        <p:nvPr/>
      </p:nvGrpSpPr>
      <p:grpSpPr>
        <a:xfrm>
          <a:off x="0" y="0"/>
          <a:ext cx="0" cy="0"/>
          <a:chOff x="0" y="0"/>
          <a:chExt cx="0" cy="0"/>
        </a:xfrm>
      </p:grpSpPr>
      <p:sp>
        <p:nvSpPr>
          <p:cNvPr id="93" name="Google Shape;93;p23"/>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Calibri"/>
              <a:ea typeface="Calibri"/>
              <a:cs typeface="Calibri"/>
              <a:sym typeface="Calibri"/>
            </a:endParaRPr>
          </a:p>
        </p:txBody>
      </p:sp>
      <p:sp>
        <p:nvSpPr>
          <p:cNvPr id="94" name="Google Shape;94;p2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3"/>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solidFill>
                  <a:schemeClr val="dk1"/>
                </a:solidFill>
              </a:defRPr>
            </a:lvl1pPr>
            <a:lvl2pPr indent="-342900" lvl="1" marL="914400" algn="l">
              <a:lnSpc>
                <a:spcPct val="95000"/>
              </a:lnSpc>
              <a:spcBef>
                <a:spcPts val="900"/>
              </a:spcBef>
              <a:spcAft>
                <a:spcPts val="0"/>
              </a:spcAft>
              <a:buSzPts val="1800"/>
              <a:buChar char="▪"/>
              <a:defRPr>
                <a:solidFill>
                  <a:schemeClr val="dk1"/>
                </a:solidFill>
              </a:defRPr>
            </a:lvl2pPr>
            <a:lvl3pPr indent="-342900" lvl="2" marL="1371600" algn="l">
              <a:lnSpc>
                <a:spcPct val="86666"/>
              </a:lnSpc>
              <a:spcBef>
                <a:spcPts val="900"/>
              </a:spcBef>
              <a:spcAft>
                <a:spcPts val="0"/>
              </a:spcAft>
              <a:buSzPts val="1800"/>
              <a:buChar char="▪"/>
              <a:defRPr>
                <a:solidFill>
                  <a:schemeClr val="dk1"/>
                </a:solidFill>
              </a:defRPr>
            </a:lvl3pPr>
            <a:lvl4pPr indent="-330200" lvl="3" marL="1828800" algn="l">
              <a:lnSpc>
                <a:spcPct val="92812"/>
              </a:lnSpc>
              <a:spcBef>
                <a:spcPts val="450"/>
              </a:spcBef>
              <a:spcAft>
                <a:spcPts val="0"/>
              </a:spcAft>
              <a:buSzPts val="1600"/>
              <a:buChar char="▪"/>
              <a:defRPr>
                <a:solidFill>
                  <a:schemeClr val="dk1"/>
                </a:solidFill>
              </a:defRPr>
            </a:lvl4pPr>
            <a:lvl5pPr indent="-317500" lvl="4" marL="2286000" algn="l">
              <a:lnSpc>
                <a:spcPct val="90000"/>
              </a:lnSpc>
              <a:spcBef>
                <a:spcPts val="450"/>
              </a:spcBef>
              <a:spcAft>
                <a:spcPts val="0"/>
              </a:spcAft>
              <a:buSzPts val="1400"/>
              <a:buChar char="▪"/>
              <a:defRPr>
                <a:solidFill>
                  <a:schemeClr val="dk1"/>
                </a:solidFill>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7" name="Shape 17"/>
        <p:cNvGrpSpPr/>
        <p:nvPr/>
      </p:nvGrpSpPr>
      <p:grpSpPr>
        <a:xfrm>
          <a:off x="0" y="0"/>
          <a:ext cx="0" cy="0"/>
          <a:chOff x="0" y="0"/>
          <a:chExt cx="0" cy="0"/>
        </a:xfrm>
      </p:grpSpPr>
      <p:sp>
        <p:nvSpPr>
          <p:cNvPr id="18" name="Google Shape;18;p27"/>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19" name="Google Shape;19;p27"/>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7"/>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6" name="Shape 96"/>
        <p:cNvGrpSpPr/>
        <p:nvPr/>
      </p:nvGrpSpPr>
      <p:grpSpPr>
        <a:xfrm>
          <a:off x="0" y="0"/>
          <a:ext cx="0" cy="0"/>
          <a:chOff x="0" y="0"/>
          <a:chExt cx="0" cy="0"/>
        </a:xfrm>
      </p:grpSpPr>
      <p:sp>
        <p:nvSpPr>
          <p:cNvPr id="97" name="Google Shape;97;p44"/>
          <p:cNvSpPr/>
          <p:nvPr/>
        </p:nvSpPr>
        <p:spPr>
          <a:xfrm>
            <a:off x="-31749" y="626619"/>
            <a:ext cx="214313" cy="317944"/>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938953"/>
              </a:solidFill>
              <a:latin typeface="Calibri"/>
              <a:ea typeface="Calibri"/>
              <a:cs typeface="Calibri"/>
              <a:sym typeface="Calibri"/>
            </a:endParaRPr>
          </a:p>
        </p:txBody>
      </p:sp>
      <p:sp>
        <p:nvSpPr>
          <p:cNvPr id="98" name="Google Shape;98;p44"/>
          <p:cNvSpPr txBox="1"/>
          <p:nvPr>
            <p:ph idx="1" type="body"/>
          </p:nvPr>
        </p:nvSpPr>
        <p:spPr>
          <a:xfrm>
            <a:off x="914400" y="944563"/>
            <a:ext cx="7646051" cy="328183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4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4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5"/>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lvl1pPr indent="-228600" lvl="0" marL="457200" algn="l">
              <a:lnSpc>
                <a:spcPct val="102857"/>
              </a:lnSpc>
              <a:spcBef>
                <a:spcPts val="0"/>
              </a:spcBef>
              <a:spcAft>
                <a:spcPts val="0"/>
              </a:spcAft>
              <a:buSzPts val="2100"/>
              <a:buNone/>
              <a:defRPr sz="2100"/>
            </a:lvl1pPr>
            <a:lvl2pPr indent="-342900" lvl="1" marL="914400" algn="l">
              <a:lnSpc>
                <a:spcPct val="95000"/>
              </a:lnSpc>
              <a:spcBef>
                <a:spcPts val="900"/>
              </a:spcBef>
              <a:spcAft>
                <a:spcPts val="0"/>
              </a:spcAft>
              <a:buSzPts val="1800"/>
              <a:buChar char="▪"/>
              <a:defRPr sz="1800"/>
            </a:lvl2pPr>
            <a:lvl3pPr indent="-314325" lvl="2" marL="1371600" algn="l">
              <a:lnSpc>
                <a:spcPct val="115555"/>
              </a:lnSpc>
              <a:spcBef>
                <a:spcPts val="900"/>
              </a:spcBef>
              <a:spcAft>
                <a:spcPts val="0"/>
              </a:spcAft>
              <a:buSzPts val="1350"/>
              <a:buChar char="▪"/>
              <a:defRPr sz="1350"/>
            </a:lvl3pPr>
            <a:lvl4pPr indent="-304800" lvl="3" marL="1828800" algn="l">
              <a:lnSpc>
                <a:spcPct val="123749"/>
              </a:lnSpc>
              <a:spcBef>
                <a:spcPts val="450"/>
              </a:spcBef>
              <a:spcAft>
                <a:spcPts val="0"/>
              </a:spcAft>
              <a:buSzPts val="1200"/>
              <a:buChar char="▪"/>
              <a:defRPr sz="1200"/>
            </a:lvl4pPr>
            <a:lvl5pPr indent="-304800" lvl="4" marL="2286000" algn="l">
              <a:lnSpc>
                <a:spcPct val="104999"/>
              </a:lnSpc>
              <a:spcBef>
                <a:spcPts val="450"/>
              </a:spcBef>
              <a:spcAft>
                <a:spcPts val="0"/>
              </a:spcAft>
              <a:buSzPts val="1200"/>
              <a:buChar char="▪"/>
              <a:defRPr sz="1200"/>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4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825">
                <a:solidFill>
                  <a:schemeClr val="dk1"/>
                </a:solidFill>
                <a:latin typeface="Calibri"/>
                <a:ea typeface="Calibri"/>
                <a:cs typeface="Calibri"/>
                <a:sym typeface="Calibri"/>
              </a:defRPr>
            </a:lvl1pPr>
            <a:lvl2pPr indent="0" lvl="1" marL="0" marR="0" rtl="0" algn="l">
              <a:spcBef>
                <a:spcPts val="0"/>
              </a:spcBef>
              <a:buNone/>
              <a:defRPr sz="825">
                <a:solidFill>
                  <a:schemeClr val="dk1"/>
                </a:solidFill>
                <a:latin typeface="Calibri"/>
                <a:ea typeface="Calibri"/>
                <a:cs typeface="Calibri"/>
                <a:sym typeface="Calibri"/>
              </a:defRPr>
            </a:lvl2pPr>
            <a:lvl3pPr indent="0" lvl="2" marL="0" marR="0" rtl="0" algn="l">
              <a:spcBef>
                <a:spcPts val="0"/>
              </a:spcBef>
              <a:buNone/>
              <a:defRPr sz="825">
                <a:solidFill>
                  <a:schemeClr val="dk1"/>
                </a:solidFill>
                <a:latin typeface="Calibri"/>
                <a:ea typeface="Calibri"/>
                <a:cs typeface="Calibri"/>
                <a:sym typeface="Calibri"/>
              </a:defRPr>
            </a:lvl3pPr>
            <a:lvl4pPr indent="0" lvl="3" marL="0" marR="0" rtl="0" algn="l">
              <a:spcBef>
                <a:spcPts val="0"/>
              </a:spcBef>
              <a:buNone/>
              <a:defRPr sz="825">
                <a:solidFill>
                  <a:schemeClr val="dk1"/>
                </a:solidFill>
                <a:latin typeface="Calibri"/>
                <a:ea typeface="Calibri"/>
                <a:cs typeface="Calibri"/>
                <a:sym typeface="Calibri"/>
              </a:defRPr>
            </a:lvl4pPr>
            <a:lvl5pPr indent="0" lvl="4" marL="0" marR="0" rtl="0" algn="l">
              <a:spcBef>
                <a:spcPts val="0"/>
              </a:spcBef>
              <a:buNone/>
              <a:defRPr sz="825">
                <a:solidFill>
                  <a:schemeClr val="dk1"/>
                </a:solidFill>
                <a:latin typeface="Calibri"/>
                <a:ea typeface="Calibri"/>
                <a:cs typeface="Calibri"/>
                <a:sym typeface="Calibri"/>
              </a:defRPr>
            </a:lvl5pPr>
            <a:lvl6pPr indent="0" lvl="5" marL="0" marR="0" rtl="0" algn="l">
              <a:spcBef>
                <a:spcPts val="0"/>
              </a:spcBef>
              <a:buNone/>
              <a:defRPr sz="825">
                <a:solidFill>
                  <a:schemeClr val="dk1"/>
                </a:solidFill>
                <a:latin typeface="Calibri"/>
                <a:ea typeface="Calibri"/>
                <a:cs typeface="Calibri"/>
                <a:sym typeface="Calibri"/>
              </a:defRPr>
            </a:lvl6pPr>
            <a:lvl7pPr indent="0" lvl="6" marL="0" marR="0" rtl="0" algn="l">
              <a:spcBef>
                <a:spcPts val="0"/>
              </a:spcBef>
              <a:buNone/>
              <a:defRPr sz="825">
                <a:solidFill>
                  <a:schemeClr val="dk1"/>
                </a:solidFill>
                <a:latin typeface="Calibri"/>
                <a:ea typeface="Calibri"/>
                <a:cs typeface="Calibri"/>
                <a:sym typeface="Calibri"/>
              </a:defRPr>
            </a:lvl7pPr>
            <a:lvl8pPr indent="0" lvl="7" marL="0" marR="0" rtl="0" algn="l">
              <a:spcBef>
                <a:spcPts val="0"/>
              </a:spcBef>
              <a:buNone/>
              <a:defRPr sz="825">
                <a:solidFill>
                  <a:schemeClr val="dk1"/>
                </a:solidFill>
                <a:latin typeface="Calibri"/>
                <a:ea typeface="Calibri"/>
                <a:cs typeface="Calibri"/>
                <a:sym typeface="Calibri"/>
              </a:defRPr>
            </a:lvl8pPr>
            <a:lvl9pPr indent="0" lvl="8" marL="0" marR="0" rtl="0" algn="l">
              <a:spcBef>
                <a:spcPts val="0"/>
              </a:spcBef>
              <a:buNone/>
              <a:defRPr sz="825">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46"/>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5"/>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0" name="Google Shape;110;p25"/>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118" name="Shape 118"/>
        <p:cNvGrpSpPr/>
        <p:nvPr/>
      </p:nvGrpSpPr>
      <p:grpSpPr>
        <a:xfrm>
          <a:off x="0" y="0"/>
          <a:ext cx="0" cy="0"/>
          <a:chOff x="0" y="0"/>
          <a:chExt cx="0" cy="0"/>
        </a:xfrm>
      </p:grpSpPr>
      <p:sp>
        <p:nvSpPr>
          <p:cNvPr id="119" name="Google Shape;119;p26"/>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6"/>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21" name="Google Shape;121;p26"/>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1" name="Shape 21"/>
        <p:cNvGrpSpPr/>
        <p:nvPr/>
      </p:nvGrpSpPr>
      <p:grpSpPr>
        <a:xfrm>
          <a:off x="0" y="0"/>
          <a:ext cx="0" cy="0"/>
          <a:chOff x="0" y="0"/>
          <a:chExt cx="0" cy="0"/>
        </a:xfrm>
      </p:grpSpPr>
      <p:sp>
        <p:nvSpPr>
          <p:cNvPr id="22" name="Google Shape;22;p28"/>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23" name="Google Shape;23;p28"/>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8"/>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25" name="Shape 25"/>
        <p:cNvGrpSpPr/>
        <p:nvPr/>
      </p:nvGrpSpPr>
      <p:grpSpPr>
        <a:xfrm>
          <a:off x="0" y="0"/>
          <a:ext cx="0" cy="0"/>
          <a:chOff x="0" y="0"/>
          <a:chExt cx="0" cy="0"/>
        </a:xfrm>
      </p:grpSpPr>
      <p:sp>
        <p:nvSpPr>
          <p:cNvPr id="26" name="Google Shape;26;p29"/>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27" name="Google Shape;27;p29"/>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9"/>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29" name="Shape 29"/>
        <p:cNvGrpSpPr/>
        <p:nvPr/>
      </p:nvGrpSpPr>
      <p:grpSpPr>
        <a:xfrm>
          <a:off x="0" y="0"/>
          <a:ext cx="0" cy="0"/>
          <a:chOff x="0" y="0"/>
          <a:chExt cx="0" cy="0"/>
        </a:xfrm>
      </p:grpSpPr>
      <p:sp>
        <p:nvSpPr>
          <p:cNvPr id="30" name="Google Shape;30;p30"/>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31" name="Google Shape;31;p30"/>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33" name="Shape 33"/>
        <p:cNvGrpSpPr/>
        <p:nvPr/>
      </p:nvGrpSpPr>
      <p:grpSpPr>
        <a:xfrm>
          <a:off x="0" y="0"/>
          <a:ext cx="0" cy="0"/>
          <a:chOff x="0" y="0"/>
          <a:chExt cx="0" cy="0"/>
        </a:xfrm>
      </p:grpSpPr>
      <p:sp>
        <p:nvSpPr>
          <p:cNvPr id="34" name="Google Shape;34;p31"/>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35" name="Google Shape;35;p31"/>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1"/>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37" name="Shape 37"/>
        <p:cNvGrpSpPr/>
        <p:nvPr/>
      </p:nvGrpSpPr>
      <p:grpSpPr>
        <a:xfrm>
          <a:off x="0" y="0"/>
          <a:ext cx="0" cy="0"/>
          <a:chOff x="0" y="0"/>
          <a:chExt cx="0" cy="0"/>
        </a:xfrm>
      </p:grpSpPr>
      <p:sp>
        <p:nvSpPr>
          <p:cNvPr id="38" name="Google Shape;38;p32"/>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39" name="Google Shape;39;p32"/>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2"/>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41" name="Shape 41"/>
        <p:cNvGrpSpPr/>
        <p:nvPr/>
      </p:nvGrpSpPr>
      <p:grpSpPr>
        <a:xfrm>
          <a:off x="0" y="0"/>
          <a:ext cx="0" cy="0"/>
          <a:chOff x="0" y="0"/>
          <a:chExt cx="0" cy="0"/>
        </a:xfrm>
      </p:grpSpPr>
      <p:sp>
        <p:nvSpPr>
          <p:cNvPr id="42" name="Google Shape;42;p33"/>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43" name="Google Shape;43;p33"/>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3"/>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45" name="Shape 45"/>
        <p:cNvGrpSpPr/>
        <p:nvPr/>
      </p:nvGrpSpPr>
      <p:grpSpPr>
        <a:xfrm>
          <a:off x="0" y="0"/>
          <a:ext cx="0" cy="0"/>
          <a:chOff x="0" y="0"/>
          <a:chExt cx="0" cy="0"/>
        </a:xfrm>
      </p:grpSpPr>
      <p:sp>
        <p:nvSpPr>
          <p:cNvPr id="46" name="Google Shape;46;p34"/>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Rockwell"/>
              <a:ea typeface="Rockwell"/>
              <a:cs typeface="Rockwell"/>
              <a:sym typeface="Rockwell"/>
            </a:endParaRPr>
          </a:p>
        </p:txBody>
      </p:sp>
      <p:sp>
        <p:nvSpPr>
          <p:cNvPr id="47" name="Google Shape;47;p34"/>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4"/>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3.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19.xml"/><Relationship Id="rId9" Type="http://schemas.openxmlformats.org/officeDocument/2006/relationships/theme" Target="../theme/theme2.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2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0"/>
          <p:cNvPicPr preferRelativeResize="0"/>
          <p:nvPr/>
        </p:nvPicPr>
        <p:blipFill rotWithShape="1">
          <a:blip r:embed="rId1">
            <a:alphaModFix/>
          </a:blip>
          <a:srcRect b="0" l="0" r="0" t="0"/>
          <a:stretch/>
        </p:blipFill>
        <p:spPr>
          <a:xfrm>
            <a:off x="5926673" y="3869273"/>
            <a:ext cx="3742256" cy="1871128"/>
          </a:xfrm>
          <a:prstGeom prst="rect">
            <a:avLst/>
          </a:prstGeom>
          <a:noFill/>
          <a:ln>
            <a:noFill/>
          </a:ln>
        </p:spPr>
      </p:pic>
      <p:sp>
        <p:nvSpPr>
          <p:cNvPr id="11" name="Google Shape;11;p20"/>
          <p:cNvSpPr/>
          <p:nvPr/>
        </p:nvSpPr>
        <p:spPr>
          <a:xfrm>
            <a:off x="0" y="0"/>
            <a:ext cx="9144000" cy="4385733"/>
          </a:xfrm>
          <a:prstGeom prst="rect">
            <a:avLst/>
          </a:prstGeom>
          <a:solidFill>
            <a:srgbClr val="2728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pic>
        <p:nvPicPr>
          <p:cNvPr id="12" name="Google Shape;12;p20"/>
          <p:cNvPicPr preferRelativeResize="0"/>
          <p:nvPr/>
        </p:nvPicPr>
        <p:blipFill rotWithShape="1">
          <a:blip r:embed="rId2">
            <a:alphaModFix/>
          </a:blip>
          <a:srcRect b="0" l="0" r="0" t="0"/>
          <a:stretch/>
        </p:blipFill>
        <p:spPr>
          <a:xfrm>
            <a:off x="297220" y="3824672"/>
            <a:ext cx="579961" cy="1112897"/>
          </a:xfrm>
          <a:prstGeom prst="rect">
            <a:avLst/>
          </a:prstGeom>
          <a:noFill/>
          <a:ln>
            <a:noFill/>
          </a:ln>
        </p:spPr>
      </p:pic>
      <p:sp>
        <p:nvSpPr>
          <p:cNvPr id="13" name="Google Shape;13;p20"/>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200"/>
              <a:buFont typeface="Rockwell"/>
              <a:buNone/>
              <a:defRPr b="0" i="0" sz="32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I_Seal_white.png" id="14" name="Google Shape;14;p20"/>
          <p:cNvPicPr preferRelativeResize="0"/>
          <p:nvPr/>
        </p:nvPicPr>
        <p:blipFill rotWithShape="1">
          <a:blip r:embed="rId3">
            <a:alphaModFix amt="6000"/>
          </a:blip>
          <a:srcRect b="5349" l="0" r="4445" t="9218"/>
          <a:stretch/>
        </p:blipFill>
        <p:spPr>
          <a:xfrm>
            <a:off x="4229100" y="-1"/>
            <a:ext cx="4914900" cy="4394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22"/>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7" name="Google Shape;87;p22"/>
          <p:cNvSpPr/>
          <p:nvPr/>
        </p:nvSpPr>
        <p:spPr>
          <a:xfrm>
            <a:off x="0" y="4356881"/>
            <a:ext cx="9144000" cy="754063"/>
          </a:xfrm>
          <a:prstGeom prst="rect">
            <a:avLst/>
          </a:prstGeom>
          <a:solidFill>
            <a:srgbClr val="A5A5A5"/>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A5A5A5"/>
              </a:solidFill>
              <a:latin typeface="Calibri"/>
              <a:ea typeface="Calibri"/>
              <a:cs typeface="Calibri"/>
              <a:sym typeface="Calibri"/>
            </a:endParaRPr>
          </a:p>
        </p:txBody>
      </p:sp>
      <p:pic>
        <p:nvPicPr>
          <p:cNvPr id="88" name="Google Shape;88;p22"/>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89" name="Google Shape;89;p2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90" name="Google Shape;90;p22"/>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91" name="Google Shape;91;p22"/>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b="0" i="0" lang="en-US"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8" r:id="rId4"/>
    <p:sldLayoutId id="2147483669" r:id="rId5"/>
    <p:sldLayoutId id="2147483670" r:id="rId6"/>
    <p:sldLayoutId id="2147483671" r:id="rId7"/>
    <p:sldLayoutId id="2147483672"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24"/>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9pPr>
          </a:lstStyle>
          <a:p/>
        </p:txBody>
      </p:sp>
      <p:sp>
        <p:nvSpPr>
          <p:cNvPr id="113" name="Google Shape;113;p24"/>
          <p:cNvSpPr/>
          <p:nvPr/>
        </p:nvSpPr>
        <p:spPr>
          <a:xfrm>
            <a:off x="0" y="4356881"/>
            <a:ext cx="9144000" cy="754063"/>
          </a:xfrm>
          <a:prstGeom prst="rect">
            <a:avLst/>
          </a:prstGeom>
          <a:solidFill>
            <a:schemeClr val="dk1"/>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id="114" name="Google Shape;114;p24"/>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115" name="Google Shape;115;p2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16" name="Google Shape;116;p24"/>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117" name="Google Shape;117;p24"/>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lang="en-US" sz="1100" u="sng">
                <a:solidFill>
                  <a:schemeClr val="lt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sz="11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7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hyperlink" Target="https://www.paubox.com/blog/what-does-business-associate-mean/" TargetMode="External"/><Relationship Id="rId4" Type="http://schemas.openxmlformats.org/officeDocument/2006/relationships/hyperlink" Target="https://www.hhs.gov/hipaa/for-professionals/privacy/guidance/minimum-necessary-requirement/index.html" TargetMode="External"/><Relationship Id="rId5" Type="http://schemas.openxmlformats.org/officeDocument/2006/relationships/hyperlink" Target="https://www.hhs.gov/hipaa/for-professionals/security/index.html" TargetMode="External"/><Relationship Id="rId6" Type="http://schemas.openxmlformats.org/officeDocument/2006/relationships/hyperlink" Target="https://www.hhs.gov/hipaa/for-professionals/special-topics/hitech-act-enforcement-interim-final-rule/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privacyrights.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s://www.paubox.com/blog/personally-identifiable-information-hipaa-and-pii-complia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hyperlink" Target="https://www.paubox.com/blog/name-ph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title"/>
          </p:nvPr>
        </p:nvSpPr>
        <p:spPr>
          <a:xfrm>
            <a:off x="605259" y="1711614"/>
            <a:ext cx="7285197" cy="117088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Rockwell"/>
              <a:buNone/>
            </a:pPr>
            <a:r>
              <a:rPr lang="en-US"/>
              <a:t>CYB 110</a:t>
            </a:r>
            <a:br>
              <a:rPr lang="en-US"/>
            </a:br>
            <a:r>
              <a:rPr lang="en-US"/>
              <a:t>CYBERSECURITY AND PRIVACY</a:t>
            </a:r>
            <a:br>
              <a:rPr lang="en-US"/>
            </a:br>
            <a:r>
              <a:rPr lang="en-US">
                <a:solidFill>
                  <a:srgbClr val="FFD966"/>
                </a:solidFill>
              </a:rPr>
              <a:t>MODULE 7 – OPERATIONS SECURITY</a:t>
            </a:r>
            <a:br>
              <a:rPr lang="en-US"/>
            </a:br>
            <a:br>
              <a:rPr lang="en-US"/>
            </a:br>
            <a:r>
              <a:rPr lang="en-US" sz="2000"/>
              <a:t>JIM ALVES-FOSS AND JIA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333333"/>
              </a:buClr>
              <a:buSzPts val="3600"/>
              <a:buFont typeface="Open Sans"/>
              <a:buNone/>
            </a:pPr>
            <a:r>
              <a:rPr i="0" lang="en-US">
                <a:solidFill>
                  <a:srgbClr val="A27E55"/>
                </a:solidFill>
              </a:rPr>
              <a:t>PHI-SPECIFIC IDENTIFIERS INCLUDE:</a:t>
            </a:r>
            <a:endParaRPr>
              <a:solidFill>
                <a:srgbClr val="A27E55"/>
              </a:solidFill>
            </a:endParaRPr>
          </a:p>
        </p:txBody>
      </p:sp>
      <p:sp>
        <p:nvSpPr>
          <p:cNvPr id="191" name="Google Shape;191;p10"/>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114300" lvl="0" marL="0" rtl="0" algn="l">
              <a:lnSpc>
                <a:spcPct val="100000"/>
              </a:lnSpc>
              <a:spcBef>
                <a:spcPts val="0"/>
              </a:spcBef>
              <a:spcAft>
                <a:spcPts val="0"/>
              </a:spcAft>
              <a:buSzPts val="1800"/>
              <a:buFont typeface="Arial"/>
              <a:buChar char="•"/>
            </a:pPr>
            <a:r>
              <a:rPr b="0" i="0" lang="en-US">
                <a:solidFill>
                  <a:srgbClr val="333333"/>
                </a:solidFill>
                <a:latin typeface="Open Sans"/>
                <a:ea typeface="Open Sans"/>
                <a:cs typeface="Open Sans"/>
                <a:sym typeface="Open Sans"/>
              </a:rPr>
              <a:t>Medical identification numbers</a:t>
            </a:r>
            <a:endParaRPr/>
          </a:p>
          <a:p>
            <a:pPr indent="-114300" lvl="0" marL="0" rtl="0" algn="l">
              <a:lnSpc>
                <a:spcPct val="100000"/>
              </a:lnSpc>
              <a:spcBef>
                <a:spcPts val="600"/>
              </a:spcBef>
              <a:spcAft>
                <a:spcPts val="0"/>
              </a:spcAft>
              <a:buSzPts val="1800"/>
              <a:buFont typeface="Arial"/>
              <a:buChar char="•"/>
            </a:pPr>
            <a:r>
              <a:rPr b="0" i="0" lang="en-US">
                <a:solidFill>
                  <a:srgbClr val="333333"/>
                </a:solidFill>
                <a:latin typeface="Open Sans"/>
                <a:ea typeface="Open Sans"/>
                <a:cs typeface="Open Sans"/>
                <a:sym typeface="Open Sans"/>
              </a:rPr>
              <a:t>Health insurance</a:t>
            </a:r>
            <a:endParaRPr/>
          </a:p>
          <a:p>
            <a:pPr indent="-114300" lvl="0" marL="0" rtl="0" algn="l">
              <a:lnSpc>
                <a:spcPct val="100000"/>
              </a:lnSpc>
              <a:spcBef>
                <a:spcPts val="600"/>
              </a:spcBef>
              <a:spcAft>
                <a:spcPts val="0"/>
              </a:spcAft>
              <a:buSzPts val="1800"/>
              <a:buFont typeface="Arial"/>
              <a:buChar char="•"/>
            </a:pPr>
            <a:r>
              <a:rPr b="0" i="0" lang="en-US">
                <a:solidFill>
                  <a:srgbClr val="333333"/>
                </a:solidFill>
                <a:latin typeface="Open Sans"/>
                <a:ea typeface="Open Sans"/>
                <a:cs typeface="Open Sans"/>
                <a:sym typeface="Open Sans"/>
              </a:rPr>
              <a:t>Beneficiary numbers</a:t>
            </a:r>
            <a:endParaRPr/>
          </a:p>
          <a:p>
            <a:pPr indent="-114300" lvl="0" marL="0" rtl="0" algn="l">
              <a:lnSpc>
                <a:spcPct val="100000"/>
              </a:lnSpc>
              <a:spcBef>
                <a:spcPts val="600"/>
              </a:spcBef>
              <a:spcAft>
                <a:spcPts val="0"/>
              </a:spcAft>
              <a:buSzPts val="1800"/>
              <a:buFont typeface="Arial"/>
              <a:buChar char="•"/>
            </a:pPr>
            <a:r>
              <a:rPr b="0" i="0" lang="en-US">
                <a:solidFill>
                  <a:srgbClr val="333333"/>
                </a:solidFill>
                <a:latin typeface="Open Sans"/>
                <a:ea typeface="Open Sans"/>
                <a:cs typeface="Open Sans"/>
                <a:sym typeface="Open Sans"/>
              </a:rPr>
              <a:t>Health status</a:t>
            </a:r>
            <a:endParaRPr/>
          </a:p>
          <a:p>
            <a:pPr indent="-114300" lvl="0" marL="0" rtl="0" algn="l">
              <a:lnSpc>
                <a:spcPct val="100000"/>
              </a:lnSpc>
              <a:spcBef>
                <a:spcPts val="600"/>
              </a:spcBef>
              <a:spcAft>
                <a:spcPts val="0"/>
              </a:spcAft>
              <a:buSzPts val="1800"/>
              <a:buFont typeface="Arial"/>
              <a:buChar char="•"/>
            </a:pPr>
            <a:r>
              <a:rPr b="0" i="0" lang="en-US">
                <a:solidFill>
                  <a:srgbClr val="333333"/>
                </a:solidFill>
                <a:latin typeface="Open Sans"/>
                <a:ea typeface="Open Sans"/>
                <a:cs typeface="Open Sans"/>
                <a:sym typeface="Open Sans"/>
              </a:rPr>
              <a:t>Blood test results</a:t>
            </a:r>
            <a:endParaRPr/>
          </a:p>
          <a:p>
            <a:pPr indent="-114300" lvl="0" marL="0" rtl="0" algn="l">
              <a:lnSpc>
                <a:spcPct val="100000"/>
              </a:lnSpc>
              <a:spcBef>
                <a:spcPts val="600"/>
              </a:spcBef>
              <a:spcAft>
                <a:spcPts val="0"/>
              </a:spcAft>
              <a:buSzPts val="1800"/>
              <a:buFont typeface="Arial"/>
              <a:buChar char="•"/>
            </a:pPr>
            <a:r>
              <a:rPr b="0" i="0" lang="en-US">
                <a:solidFill>
                  <a:srgbClr val="333333"/>
                </a:solidFill>
                <a:latin typeface="Open Sans"/>
                <a:ea typeface="Open Sans"/>
                <a:cs typeface="Open Sans"/>
                <a:sym typeface="Open Sans"/>
              </a:rPr>
              <a:t>X-rays</a:t>
            </a:r>
            <a:endParaRPr/>
          </a:p>
          <a:p>
            <a:pPr indent="0" lvl="0" marL="0" rtl="0" algn="l">
              <a:lnSpc>
                <a:spcPct val="100000"/>
              </a:lnSpc>
              <a:spcBef>
                <a:spcPts val="600"/>
              </a:spcBef>
              <a:spcAft>
                <a:spcPts val="0"/>
              </a:spcAft>
              <a:buSzPts val="1800"/>
              <a:buNone/>
            </a:pPr>
            <a:r>
              <a:t/>
            </a:r>
            <a:endParaRPr/>
          </a:p>
        </p:txBody>
      </p:sp>
      <p:sp>
        <p:nvSpPr>
          <p:cNvPr id="192" name="Google Shape;192;p10"/>
          <p:cNvSpPr txBox="1"/>
          <p:nvPr/>
        </p:nvSpPr>
        <p:spPr>
          <a:xfrm>
            <a:off x="5116556" y="947633"/>
            <a:ext cx="3891977" cy="2769989"/>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333333"/>
              </a:buClr>
              <a:buSzPts val="1800"/>
              <a:buFont typeface="Arial"/>
              <a:buChar char="•"/>
            </a:pPr>
            <a:r>
              <a:rPr b="0" i="0" lang="en-US" sz="1800" u="none" cap="none" strike="noStrike">
                <a:solidFill>
                  <a:srgbClr val="333333"/>
                </a:solidFill>
                <a:latin typeface="Open Sans"/>
                <a:ea typeface="Open Sans"/>
                <a:cs typeface="Open Sans"/>
                <a:sym typeface="Open Sans"/>
              </a:rPr>
              <a:t> Mental health records</a:t>
            </a:r>
            <a:endParaRPr/>
          </a:p>
          <a:p>
            <a:pPr indent="-114300" lvl="0" marL="0" marR="0" rtl="0" algn="l">
              <a:spcBef>
                <a:spcPts val="600"/>
              </a:spcBef>
              <a:spcAft>
                <a:spcPts val="0"/>
              </a:spcAft>
              <a:buClr>
                <a:srgbClr val="333333"/>
              </a:buClr>
              <a:buSzPts val="1800"/>
              <a:buFont typeface="Arial"/>
              <a:buChar char="•"/>
            </a:pPr>
            <a:r>
              <a:rPr b="0" i="0" lang="en-US" sz="1800" u="none" cap="none" strike="noStrike">
                <a:solidFill>
                  <a:srgbClr val="333333"/>
                </a:solidFill>
                <a:latin typeface="Open Sans"/>
                <a:ea typeface="Open Sans"/>
                <a:cs typeface="Open Sans"/>
                <a:sym typeface="Open Sans"/>
              </a:rPr>
              <a:t> Invoices</a:t>
            </a:r>
            <a:endParaRPr/>
          </a:p>
          <a:p>
            <a:pPr indent="-114300" lvl="0" marL="0" marR="0" rtl="0" algn="l">
              <a:spcBef>
                <a:spcPts val="600"/>
              </a:spcBef>
              <a:spcAft>
                <a:spcPts val="0"/>
              </a:spcAft>
              <a:buClr>
                <a:srgbClr val="333333"/>
              </a:buClr>
              <a:buSzPts val="1800"/>
              <a:buFont typeface="Arial"/>
              <a:buChar char="•"/>
            </a:pPr>
            <a:r>
              <a:rPr b="0" i="0" lang="en-US" sz="1800" u="none" cap="none" strike="noStrike">
                <a:solidFill>
                  <a:srgbClr val="333333"/>
                </a:solidFill>
                <a:latin typeface="Open Sans"/>
                <a:ea typeface="Open Sans"/>
                <a:cs typeface="Open Sans"/>
                <a:sym typeface="Open Sans"/>
              </a:rPr>
              <a:t> Payment history</a:t>
            </a:r>
            <a:endParaRPr/>
          </a:p>
          <a:p>
            <a:pPr indent="-114300" lvl="0" marL="0" marR="0" rtl="0" algn="l">
              <a:spcBef>
                <a:spcPts val="600"/>
              </a:spcBef>
              <a:spcAft>
                <a:spcPts val="0"/>
              </a:spcAft>
              <a:buClr>
                <a:srgbClr val="333333"/>
              </a:buClr>
              <a:buSzPts val="1800"/>
              <a:buFont typeface="Arial"/>
              <a:buChar char="•"/>
            </a:pPr>
            <a:r>
              <a:rPr b="0" i="0" lang="en-US" sz="1800" u="none" cap="none" strike="noStrike">
                <a:solidFill>
                  <a:srgbClr val="333333"/>
                </a:solidFill>
                <a:latin typeface="Open Sans"/>
                <a:ea typeface="Open Sans"/>
                <a:cs typeface="Open Sans"/>
                <a:sym typeface="Open Sans"/>
              </a:rPr>
              <a:t> Appointment reminders</a:t>
            </a:r>
            <a:endParaRPr/>
          </a:p>
          <a:p>
            <a:pPr indent="-114300" lvl="0" marL="0" marR="0" rtl="0" algn="l">
              <a:spcBef>
                <a:spcPts val="600"/>
              </a:spcBef>
              <a:spcAft>
                <a:spcPts val="0"/>
              </a:spcAft>
              <a:buClr>
                <a:srgbClr val="333333"/>
              </a:buClr>
              <a:buSzPts val="1800"/>
              <a:buFont typeface="Arial"/>
              <a:buChar char="•"/>
            </a:pPr>
            <a:r>
              <a:rPr b="0" i="0" lang="en-US" sz="1800" u="none" cap="none" strike="noStrike">
                <a:solidFill>
                  <a:srgbClr val="333333"/>
                </a:solidFill>
                <a:latin typeface="Open Sans"/>
                <a:ea typeface="Open Sans"/>
                <a:cs typeface="Open Sans"/>
                <a:sym typeface="Open Sans"/>
              </a:rPr>
              <a:t> Admission and discharge dates</a:t>
            </a:r>
            <a:endParaRPr/>
          </a:p>
          <a:p>
            <a:pPr indent="-114300" lvl="0" marL="0" marR="0" rtl="0" algn="l">
              <a:spcBef>
                <a:spcPts val="600"/>
              </a:spcBef>
              <a:spcAft>
                <a:spcPts val="0"/>
              </a:spcAft>
              <a:buClr>
                <a:srgbClr val="333333"/>
              </a:buClr>
              <a:buSzPts val="1800"/>
              <a:buFont typeface="Arial"/>
              <a:buChar char="•"/>
            </a:pPr>
            <a:r>
              <a:rPr b="0" i="0" lang="en-US" sz="1800" u="none" cap="none" strike="noStrike">
                <a:solidFill>
                  <a:srgbClr val="333333"/>
                </a:solidFill>
                <a:latin typeface="Open Sans"/>
                <a:ea typeface="Open Sans"/>
                <a:cs typeface="Open Sans"/>
                <a:sym typeface="Open Sans"/>
              </a:rPr>
              <a:t> Medical device identifiers and serial numbers</a:t>
            </a:r>
            <a:endParaRPr/>
          </a:p>
          <a:p>
            <a:pPr indent="0" lvl="0" marL="0" marR="0" rtl="0" algn="l">
              <a:spcBef>
                <a:spcPts val="60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3" name="Google Shape;193;p10"/>
          <p:cNvSpPr txBox="1"/>
          <p:nvPr/>
        </p:nvSpPr>
        <p:spPr>
          <a:xfrm>
            <a:off x="1404862" y="3676378"/>
            <a:ext cx="6935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2B2B28"/>
                </a:solidFill>
                <a:latin typeface="Open Sans"/>
                <a:ea typeface="Open Sans"/>
                <a:cs typeface="Open Sans"/>
                <a:sym typeface="Open Sans"/>
              </a:rPr>
              <a:t>HIPAA rules protect all individually identifiable health information stored or transmitted by health organizations.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330851" y="205932"/>
            <a:ext cx="8229600" cy="57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333333"/>
              </a:buClr>
              <a:buSzPts val="3600"/>
              <a:buFont typeface="Open Sans"/>
              <a:buNone/>
            </a:pPr>
            <a:r>
              <a:rPr i="0" lang="en-US">
                <a:solidFill>
                  <a:srgbClr val="A27E55"/>
                </a:solidFill>
              </a:rPr>
              <a:t>WHAT SAFEGUARDS ARE PROVIDED?</a:t>
            </a:r>
            <a:endParaRPr>
              <a:solidFill>
                <a:srgbClr val="A27E55"/>
              </a:solidFill>
            </a:endParaRPr>
          </a:p>
        </p:txBody>
      </p:sp>
      <p:sp>
        <p:nvSpPr>
          <p:cNvPr id="199" name="Google Shape;199;p11"/>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0" i="0" lang="en-US">
                <a:solidFill>
                  <a:srgbClr val="2B2B28"/>
                </a:solidFill>
                <a:latin typeface="Open Sans"/>
                <a:ea typeface="Open Sans"/>
                <a:cs typeface="Open Sans"/>
                <a:sym typeface="Open Sans"/>
              </a:rPr>
              <a:t>Under HIPAA, organizations must limit and secure PHI access within and from covered entities (and their </a:t>
            </a:r>
            <a:r>
              <a:rPr b="0" i="0" lang="en-US" u="sng" strike="noStrike">
                <a:solidFill>
                  <a:srgbClr val="084BDC"/>
                </a:solidFill>
                <a:latin typeface="Open Sans"/>
                <a:ea typeface="Open Sans"/>
                <a:cs typeface="Open Sans"/>
                <a:sym typeface="Open Sans"/>
                <a:hlinkClick r:id="rId3">
                  <a:extLst>
                    <a:ext uri="{A12FA001-AC4F-418D-AE19-62706E023703}">
                      <ahyp:hlinkClr val="tx"/>
                    </a:ext>
                  </a:extLst>
                </a:hlinkClick>
              </a:rPr>
              <a:t>business associates</a:t>
            </a:r>
            <a:r>
              <a:rPr b="0" i="0" lang="en-US">
                <a:solidFill>
                  <a:srgbClr val="2B2B28"/>
                </a:solidFill>
                <a:latin typeface="Open Sans"/>
                <a:ea typeface="Open Sans"/>
                <a:cs typeface="Open Sans"/>
                <a:sym typeface="Open Sans"/>
              </a:rPr>
              <a:t>) at all times (i.e., when used, stored, transmitted, removed, disposed, or reused).</a:t>
            </a:r>
            <a:endParaRPr/>
          </a:p>
          <a:p>
            <a:pPr indent="0" lvl="0" marL="0" rtl="0" algn="l">
              <a:lnSpc>
                <a:spcPct val="120000"/>
              </a:lnSpc>
              <a:spcBef>
                <a:spcPts val="900"/>
              </a:spcBef>
              <a:spcAft>
                <a:spcPts val="0"/>
              </a:spcAft>
              <a:buSzPts val="1800"/>
              <a:buNone/>
            </a:pPr>
            <a:r>
              <a:rPr b="0" i="0" lang="en-US">
                <a:solidFill>
                  <a:srgbClr val="2B2B28"/>
                </a:solidFill>
                <a:latin typeface="Open Sans"/>
                <a:ea typeface="Open Sans"/>
                <a:cs typeface="Open Sans"/>
                <a:sym typeface="Open Sans"/>
              </a:rPr>
              <a:t>For example, the HIPAA </a:t>
            </a:r>
            <a:r>
              <a:rPr b="0" i="0" lang="en-US" u="sng" strike="noStrike">
                <a:solidFill>
                  <a:srgbClr val="084BDC"/>
                </a:solidFill>
                <a:latin typeface="Open Sans"/>
                <a:ea typeface="Open Sans"/>
                <a:cs typeface="Open Sans"/>
                <a:sym typeface="Open Sans"/>
                <a:hlinkClick r:id="rId4">
                  <a:extLst>
                    <a:ext uri="{A12FA001-AC4F-418D-AE19-62706E023703}">
                      <ahyp:hlinkClr val="tx"/>
                    </a:ext>
                  </a:extLst>
                </a:hlinkClick>
              </a:rPr>
              <a:t>“minimum necessary standard”</a:t>
            </a:r>
            <a:r>
              <a:rPr b="0" i="0" lang="en-US">
                <a:solidFill>
                  <a:srgbClr val="2B2B28"/>
                </a:solidFill>
                <a:latin typeface="Open Sans"/>
                <a:ea typeface="Open Sans"/>
                <a:cs typeface="Open Sans"/>
                <a:sym typeface="Open Sans"/>
              </a:rPr>
              <a:t> restricts the amount and type of information shareable in patient care to the absolute minimum necessary to achieve a stated purpose.</a:t>
            </a:r>
            <a:endParaRPr/>
          </a:p>
          <a:p>
            <a:pPr indent="0" lvl="0" marL="0" rtl="0" algn="l">
              <a:lnSpc>
                <a:spcPct val="120000"/>
              </a:lnSpc>
              <a:spcBef>
                <a:spcPts val="900"/>
              </a:spcBef>
              <a:spcAft>
                <a:spcPts val="0"/>
              </a:spcAft>
              <a:buSzPts val="1800"/>
              <a:buNone/>
            </a:pPr>
            <a:r>
              <a:rPr b="0" i="0" lang="en-US">
                <a:solidFill>
                  <a:srgbClr val="2B2B28"/>
                </a:solidFill>
                <a:latin typeface="Open Sans"/>
                <a:ea typeface="Open Sans"/>
                <a:cs typeface="Open Sans"/>
                <a:sym typeface="Open Sans"/>
              </a:rPr>
              <a:t>HIPAA also addresses the advancement of technologies and patient data with the </a:t>
            </a:r>
            <a:r>
              <a:rPr b="0" i="0" lang="en-US" u="sng" strike="noStrike">
                <a:solidFill>
                  <a:srgbClr val="084BDC"/>
                </a:solidFill>
                <a:latin typeface="Open Sans"/>
                <a:ea typeface="Open Sans"/>
                <a:cs typeface="Open Sans"/>
                <a:sym typeface="Open Sans"/>
                <a:hlinkClick r:id="rId5">
                  <a:extLst>
                    <a:ext uri="{A12FA001-AC4F-418D-AE19-62706E023703}">
                      <ahyp:hlinkClr val="tx"/>
                    </a:ext>
                  </a:extLst>
                </a:hlinkClick>
              </a:rPr>
              <a:t>HIPAA Security Rule</a:t>
            </a:r>
            <a:r>
              <a:rPr b="0" i="0" lang="en-US">
                <a:solidFill>
                  <a:srgbClr val="2B2B28"/>
                </a:solidFill>
                <a:latin typeface="Open Sans"/>
                <a:ea typeface="Open Sans"/>
                <a:cs typeface="Open Sans"/>
                <a:sym typeface="Open Sans"/>
              </a:rPr>
              <a:t> and the </a:t>
            </a:r>
            <a:r>
              <a:rPr b="0" i="0" lang="en-US" u="sng" strike="noStrike">
                <a:solidFill>
                  <a:srgbClr val="084BDC"/>
                </a:solidFill>
                <a:latin typeface="Open Sans"/>
                <a:ea typeface="Open Sans"/>
                <a:cs typeface="Open Sans"/>
                <a:sym typeface="Open Sans"/>
                <a:hlinkClick r:id="rId6">
                  <a:extLst>
                    <a:ext uri="{A12FA001-AC4F-418D-AE19-62706E023703}">
                      <ahyp:hlinkClr val="tx"/>
                    </a:ext>
                  </a:extLst>
                </a:hlinkClick>
              </a:rPr>
              <a:t>HITECH Rule</a:t>
            </a:r>
            <a:r>
              <a:rPr b="0" i="0" lang="en-US">
                <a:solidFill>
                  <a:srgbClr val="2B2B28"/>
                </a:solidFill>
                <a:latin typeface="Open Sans"/>
                <a:ea typeface="Open Sans"/>
                <a:cs typeface="Open Sans"/>
                <a:sym typeface="Open Sans"/>
              </a:rPr>
              <a:t>.</a:t>
            </a:r>
            <a:endParaRPr/>
          </a:p>
          <a:p>
            <a:pPr indent="0" lvl="0" marL="0" rtl="0" algn="l">
              <a:lnSpc>
                <a:spcPct val="120000"/>
              </a:lnSpc>
              <a:spcBef>
                <a:spcPts val="900"/>
              </a:spcBef>
              <a:spcAft>
                <a:spcPts val="0"/>
              </a:spcAft>
              <a:buSzPts val="1800"/>
              <a:buNone/>
            </a:pPr>
            <a:r>
              <a:rPr b="0" i="0" lang="en-US">
                <a:solidFill>
                  <a:srgbClr val="2B2B28"/>
                </a:solidFill>
                <a:latin typeface="Open Sans"/>
                <a:ea typeface="Open Sans"/>
                <a:cs typeface="Open Sans"/>
                <a:sym typeface="Open Sans"/>
              </a:rPr>
              <a:t>Violations or failures to report a breach can be penalized heavily.</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ANALYSIS OF THREATS</a:t>
            </a:r>
            <a:endParaRPr/>
          </a:p>
        </p:txBody>
      </p:sp>
      <p:sp>
        <p:nvSpPr>
          <p:cNvPr id="205" name="Google Shape;205;p12"/>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b="1" lang="en-US" sz="1600" u="sng"/>
              <a:t>Step 2 of OPSEC</a:t>
            </a:r>
            <a:endParaRPr b="1" sz="1600" u="sng"/>
          </a:p>
          <a:p>
            <a:pPr indent="0" lvl="0" marL="0" rtl="0" algn="l">
              <a:lnSpc>
                <a:spcPct val="100000"/>
              </a:lnSpc>
              <a:spcBef>
                <a:spcPts val="900"/>
              </a:spcBef>
              <a:spcAft>
                <a:spcPts val="0"/>
              </a:spcAft>
              <a:buSzPts val="1800"/>
              <a:buNone/>
            </a:pPr>
            <a:r>
              <a:rPr lang="en-US" sz="1600"/>
              <a:t>Using list of critical information, evaluate:</a:t>
            </a:r>
            <a:endParaRPr sz="1600"/>
          </a:p>
          <a:p>
            <a:pPr indent="-273050" lvl="0" marL="285750" rtl="0" algn="l">
              <a:lnSpc>
                <a:spcPct val="100000"/>
              </a:lnSpc>
              <a:spcBef>
                <a:spcPts val="900"/>
              </a:spcBef>
              <a:spcAft>
                <a:spcPts val="0"/>
              </a:spcAft>
              <a:buSzPts val="1600"/>
              <a:buFont typeface="Helvetica Neue"/>
              <a:buChar char="-"/>
            </a:pPr>
            <a:r>
              <a:rPr lang="en-US" sz="1600"/>
              <a:t>What harm would be caused if information exposed (read or written or ..)</a:t>
            </a:r>
            <a:endParaRPr sz="1600"/>
          </a:p>
          <a:p>
            <a:pPr indent="-273050" lvl="1" marL="662940" rtl="0" algn="l">
              <a:lnSpc>
                <a:spcPct val="100000"/>
              </a:lnSpc>
              <a:spcBef>
                <a:spcPts val="900"/>
              </a:spcBef>
              <a:spcAft>
                <a:spcPts val="0"/>
              </a:spcAft>
              <a:buSzPts val="1600"/>
              <a:buFont typeface="Helvetica Neue"/>
              <a:buChar char="-"/>
            </a:pPr>
            <a:r>
              <a:rPr lang="en-US" sz="1600"/>
              <a:t>Confidentiality, Integrity and Availability</a:t>
            </a:r>
            <a:endParaRPr sz="1600"/>
          </a:p>
          <a:p>
            <a:pPr indent="-273050" lvl="0" marL="285750" rtl="0" algn="l">
              <a:lnSpc>
                <a:spcPct val="100000"/>
              </a:lnSpc>
              <a:spcBef>
                <a:spcPts val="900"/>
              </a:spcBef>
              <a:spcAft>
                <a:spcPts val="0"/>
              </a:spcAft>
              <a:buSzPts val="1600"/>
              <a:buFont typeface="Helvetica Neue"/>
              <a:buChar char="-"/>
            </a:pPr>
            <a:r>
              <a:rPr lang="en-US" sz="1600"/>
              <a:t>Who might exploit that exposure?</a:t>
            </a:r>
            <a:endParaRPr sz="1600"/>
          </a:p>
          <a:p>
            <a:pPr indent="0" lvl="0" marL="0" rtl="0" algn="l">
              <a:lnSpc>
                <a:spcPct val="100000"/>
              </a:lnSpc>
              <a:spcBef>
                <a:spcPts val="900"/>
              </a:spcBef>
              <a:spcAft>
                <a:spcPts val="0"/>
              </a:spcAft>
              <a:buSzPts val="1800"/>
              <a:buNone/>
            </a:pPr>
            <a:r>
              <a:rPr lang="en-US" sz="1600"/>
              <a:t>Example</a:t>
            </a:r>
            <a:endParaRPr sz="1600"/>
          </a:p>
          <a:p>
            <a:pPr indent="-273050" lvl="0" marL="285750" rtl="0" algn="l">
              <a:lnSpc>
                <a:spcPct val="100000"/>
              </a:lnSpc>
              <a:spcBef>
                <a:spcPts val="900"/>
              </a:spcBef>
              <a:spcAft>
                <a:spcPts val="0"/>
              </a:spcAft>
              <a:buSzPts val="1600"/>
              <a:buFont typeface="Helvetica Neue"/>
              <a:buChar char="-"/>
            </a:pPr>
            <a:r>
              <a:rPr lang="en-US" sz="1600"/>
              <a:t>Software company – proprietary source code is critical information.</a:t>
            </a:r>
            <a:endParaRPr sz="1600"/>
          </a:p>
          <a:p>
            <a:pPr indent="-273050" lvl="0" marL="285750" rtl="0" algn="l">
              <a:lnSpc>
                <a:spcPct val="100000"/>
              </a:lnSpc>
              <a:spcBef>
                <a:spcPts val="900"/>
              </a:spcBef>
              <a:spcAft>
                <a:spcPts val="0"/>
              </a:spcAft>
              <a:buSzPts val="1600"/>
              <a:buFont typeface="Helvetica Neue"/>
              <a:buChar char="-"/>
            </a:pPr>
            <a:r>
              <a:rPr lang="en-US" sz="1600"/>
              <a:t>Software could be pirated (fake license keys?)</a:t>
            </a:r>
            <a:endParaRPr sz="1600"/>
          </a:p>
          <a:p>
            <a:pPr indent="-273050" lvl="0" marL="285750" rtl="0" algn="l">
              <a:lnSpc>
                <a:spcPct val="100000"/>
              </a:lnSpc>
              <a:spcBef>
                <a:spcPts val="900"/>
              </a:spcBef>
              <a:spcAft>
                <a:spcPts val="0"/>
              </a:spcAft>
              <a:buSzPts val="1600"/>
              <a:buFont typeface="Helvetica Neue"/>
              <a:buChar char="-"/>
            </a:pPr>
            <a:r>
              <a:rPr lang="en-US" sz="1600"/>
              <a:t>Competitors reverse engineer executable code to use algorithms in own code?</a:t>
            </a:r>
            <a:endParaRPr sz="1600"/>
          </a:p>
          <a:p>
            <a:pPr indent="-171450" lvl="0" marL="285750" rtl="0" algn="l">
              <a:lnSpc>
                <a:spcPct val="100000"/>
              </a:lnSpc>
              <a:spcBef>
                <a:spcPts val="900"/>
              </a:spcBef>
              <a:spcAft>
                <a:spcPts val="0"/>
              </a:spcAft>
              <a:buSzPts val="1800"/>
              <a:buFont typeface="Helvetica Neue"/>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ANALYSIS OF VULNERABILITIES</a:t>
            </a:r>
            <a:endParaRPr/>
          </a:p>
        </p:txBody>
      </p:sp>
      <p:sp>
        <p:nvSpPr>
          <p:cNvPr id="211" name="Google Shape;211;p13"/>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b="1" lang="en-US" sz="1700" u="sng"/>
              <a:t>Step 3</a:t>
            </a:r>
            <a:endParaRPr b="1" sz="1700" u="sng"/>
          </a:p>
          <a:p>
            <a:pPr indent="0" lvl="0" marL="0" rtl="0" algn="l">
              <a:lnSpc>
                <a:spcPct val="100000"/>
              </a:lnSpc>
              <a:spcBef>
                <a:spcPts val="900"/>
              </a:spcBef>
              <a:spcAft>
                <a:spcPts val="0"/>
              </a:spcAft>
              <a:buSzPts val="1800"/>
              <a:buNone/>
            </a:pPr>
            <a:r>
              <a:rPr lang="en-US" sz="1700"/>
              <a:t>Recall a vulnerability is a weakness that can be exploited to enable a threat to confidentiality, integrity and availability.</a:t>
            </a:r>
            <a:endParaRPr sz="1700"/>
          </a:p>
          <a:p>
            <a:pPr indent="-279400" lvl="0" marL="285750" rtl="0" algn="l">
              <a:lnSpc>
                <a:spcPct val="100000"/>
              </a:lnSpc>
              <a:spcBef>
                <a:spcPts val="900"/>
              </a:spcBef>
              <a:spcAft>
                <a:spcPts val="0"/>
              </a:spcAft>
              <a:buSzPts val="1700"/>
              <a:buFont typeface="Helvetica Neue"/>
              <a:buChar char="-"/>
            </a:pPr>
            <a:r>
              <a:rPr lang="en-US" sz="1700"/>
              <a:t>In processing: </a:t>
            </a:r>
            <a:endParaRPr sz="1700"/>
          </a:p>
          <a:p>
            <a:pPr indent="-279400" lvl="1" marL="662940" rtl="0" algn="l">
              <a:lnSpc>
                <a:spcPct val="100000"/>
              </a:lnSpc>
              <a:spcBef>
                <a:spcPts val="900"/>
              </a:spcBef>
              <a:spcAft>
                <a:spcPts val="0"/>
              </a:spcAft>
              <a:buSzPts val="1700"/>
              <a:buFont typeface="Helvetica Neue"/>
              <a:buChar char="-"/>
            </a:pPr>
            <a:r>
              <a:rPr lang="en-US" sz="1700"/>
              <a:t>How is critical information accessed? What protections are in place?</a:t>
            </a:r>
            <a:endParaRPr sz="1700"/>
          </a:p>
          <a:p>
            <a:pPr indent="-279400" lvl="0" marL="285750" rtl="0" algn="l">
              <a:lnSpc>
                <a:spcPct val="100000"/>
              </a:lnSpc>
              <a:spcBef>
                <a:spcPts val="900"/>
              </a:spcBef>
              <a:spcAft>
                <a:spcPts val="0"/>
              </a:spcAft>
              <a:buSzPts val="1700"/>
              <a:buFont typeface="Helvetica Neue"/>
              <a:buChar char="-"/>
            </a:pPr>
            <a:r>
              <a:rPr lang="en-US" sz="1700"/>
              <a:t>In storage:</a:t>
            </a:r>
            <a:endParaRPr sz="1700"/>
          </a:p>
          <a:p>
            <a:pPr indent="-279400" lvl="1" marL="662940" rtl="0" algn="l">
              <a:lnSpc>
                <a:spcPct val="100000"/>
              </a:lnSpc>
              <a:spcBef>
                <a:spcPts val="900"/>
              </a:spcBef>
              <a:spcAft>
                <a:spcPts val="0"/>
              </a:spcAft>
              <a:buSzPts val="1700"/>
              <a:buFont typeface="Helvetica Neue"/>
              <a:buChar char="-"/>
            </a:pPr>
            <a:r>
              <a:rPr lang="en-US" sz="1700"/>
              <a:t>How is critical information stored? What protections are in place?</a:t>
            </a:r>
            <a:endParaRPr sz="1700"/>
          </a:p>
          <a:p>
            <a:pPr indent="-279400" lvl="0" marL="285750" rtl="0" algn="l">
              <a:lnSpc>
                <a:spcPct val="100000"/>
              </a:lnSpc>
              <a:spcBef>
                <a:spcPts val="900"/>
              </a:spcBef>
              <a:spcAft>
                <a:spcPts val="0"/>
              </a:spcAft>
              <a:buSzPts val="1700"/>
              <a:buFont typeface="Helvetica Neue"/>
              <a:buChar char="-"/>
            </a:pPr>
            <a:r>
              <a:rPr lang="en-US" sz="1700"/>
              <a:t>In transmission: </a:t>
            </a:r>
            <a:endParaRPr sz="1700"/>
          </a:p>
          <a:p>
            <a:pPr indent="-279400" lvl="1" marL="662940" rtl="0" algn="l">
              <a:lnSpc>
                <a:spcPct val="100000"/>
              </a:lnSpc>
              <a:spcBef>
                <a:spcPts val="900"/>
              </a:spcBef>
              <a:spcAft>
                <a:spcPts val="0"/>
              </a:spcAft>
              <a:buSzPts val="1700"/>
              <a:buFont typeface="Helvetica Neue"/>
              <a:buChar char="-"/>
            </a:pPr>
            <a:r>
              <a:rPr lang="en-US" sz="1700"/>
              <a:t>How is critical information communicated? What protections are in place?</a:t>
            </a:r>
            <a:endParaRPr sz="1700"/>
          </a:p>
          <a:p>
            <a:pPr indent="-171450" lvl="0" marL="285750" rtl="0" algn="l">
              <a:lnSpc>
                <a:spcPct val="100000"/>
              </a:lnSpc>
              <a:spcBef>
                <a:spcPts val="900"/>
              </a:spcBef>
              <a:spcAft>
                <a:spcPts val="0"/>
              </a:spcAft>
              <a:buSzPts val="1800"/>
              <a:buFont typeface="Helvetica Neue"/>
              <a:buNone/>
            </a:pPr>
            <a:r>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ASSESSMENT OF RISK</a:t>
            </a:r>
            <a:endParaRPr/>
          </a:p>
        </p:txBody>
      </p:sp>
      <p:sp>
        <p:nvSpPr>
          <p:cNvPr id="217" name="Google Shape;217;p14"/>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1" lang="en-US" u="sng"/>
              <a:t>Step 4 of OPSEC</a:t>
            </a:r>
            <a:r>
              <a:rPr b="1" lang="en-US"/>
              <a:t>:</a:t>
            </a:r>
            <a:endParaRPr b="1"/>
          </a:p>
          <a:p>
            <a:pPr indent="0" lvl="0" marL="0" rtl="0" algn="l">
              <a:lnSpc>
                <a:spcPct val="120000"/>
              </a:lnSpc>
              <a:spcBef>
                <a:spcPts val="900"/>
              </a:spcBef>
              <a:spcAft>
                <a:spcPts val="0"/>
              </a:spcAft>
              <a:buSzPts val="1800"/>
              <a:buNone/>
            </a:pPr>
            <a:r>
              <a:rPr lang="en-US"/>
              <a:t>This is hard (and we will focus on this in CYB 210)</a:t>
            </a:r>
            <a:endParaRPr/>
          </a:p>
          <a:p>
            <a:pPr indent="0" lvl="0" marL="0" rtl="0" algn="l">
              <a:lnSpc>
                <a:spcPct val="120000"/>
              </a:lnSpc>
              <a:spcBef>
                <a:spcPts val="900"/>
              </a:spcBef>
              <a:spcAft>
                <a:spcPts val="0"/>
              </a:spcAft>
              <a:buSzPts val="1800"/>
              <a:buNone/>
            </a:pPr>
            <a:r>
              <a:rPr lang="en-US"/>
              <a:t>Match a threat to a vulnerability to evaluate risk.</a:t>
            </a:r>
            <a:endParaRPr/>
          </a:p>
          <a:p>
            <a:pPr indent="-285750" lvl="0" marL="285750" rtl="0" algn="l">
              <a:lnSpc>
                <a:spcPct val="120000"/>
              </a:lnSpc>
              <a:spcBef>
                <a:spcPts val="900"/>
              </a:spcBef>
              <a:spcAft>
                <a:spcPts val="0"/>
              </a:spcAft>
              <a:buSzPts val="1800"/>
              <a:buFont typeface="Helvetica Neue"/>
              <a:buChar char="-"/>
            </a:pPr>
            <a:r>
              <a:rPr lang="en-US"/>
              <a:t>If there are no vulnerabilities mapped to a specific threat, good.</a:t>
            </a:r>
            <a:endParaRPr/>
          </a:p>
          <a:p>
            <a:pPr indent="-285750" lvl="0" marL="285750" rtl="0" algn="l">
              <a:lnSpc>
                <a:spcPct val="120000"/>
              </a:lnSpc>
              <a:spcBef>
                <a:spcPts val="900"/>
              </a:spcBef>
              <a:spcAft>
                <a:spcPts val="0"/>
              </a:spcAft>
              <a:buSzPts val="1800"/>
              <a:buFont typeface="Helvetica Neue"/>
              <a:buChar char="-"/>
            </a:pPr>
            <a:r>
              <a:rPr lang="en-US"/>
              <a:t>If vulnerability really hard to exploit, good.</a:t>
            </a:r>
            <a:endParaRPr/>
          </a:p>
          <a:p>
            <a:pPr indent="-285750" lvl="0" marL="285750" rtl="0" algn="l">
              <a:lnSpc>
                <a:spcPct val="120000"/>
              </a:lnSpc>
              <a:spcBef>
                <a:spcPts val="900"/>
              </a:spcBef>
              <a:spcAft>
                <a:spcPts val="0"/>
              </a:spcAft>
              <a:buSzPts val="1800"/>
              <a:buFont typeface="Helvetica Neue"/>
              <a:buChar char="-"/>
            </a:pPr>
            <a:r>
              <a:rPr lang="en-US"/>
              <a:t>If threat actors very few, then good </a:t>
            </a:r>
            <a:endParaRPr/>
          </a:p>
          <a:p>
            <a:pPr indent="-285750" lvl="1" marL="662940" rtl="0" algn="l">
              <a:lnSpc>
                <a:spcPct val="95000"/>
              </a:lnSpc>
              <a:spcBef>
                <a:spcPts val="900"/>
              </a:spcBef>
              <a:spcAft>
                <a:spcPts val="0"/>
              </a:spcAft>
              <a:buSzPts val="1800"/>
              <a:buFont typeface="Helvetica Neue"/>
              <a:buChar char="-"/>
            </a:pPr>
            <a:r>
              <a:rPr lang="en-US"/>
              <a:t>Think industrial chocolate chip cookie recipe, versus home recipe.</a:t>
            </a:r>
            <a:endParaRPr/>
          </a:p>
          <a:p>
            <a:pPr indent="-171450" lvl="1" marL="662940" rtl="0" algn="l">
              <a:lnSpc>
                <a:spcPct val="95000"/>
              </a:lnSpc>
              <a:spcBef>
                <a:spcPts val="900"/>
              </a:spcBef>
              <a:spcAft>
                <a:spcPts val="0"/>
              </a:spcAft>
              <a:buSzPts val="1800"/>
              <a:buFont typeface="Helvetica Neue"/>
              <a:buNone/>
            </a:pPr>
            <a:r>
              <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APPLICATION OF COUNTERMEASURES</a:t>
            </a:r>
            <a:endParaRPr/>
          </a:p>
        </p:txBody>
      </p:sp>
      <p:sp>
        <p:nvSpPr>
          <p:cNvPr id="223" name="Google Shape;223;p15"/>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b="1" lang="en-US" sz="1600" u="sng"/>
              <a:t>Step 5 of OPSEC</a:t>
            </a:r>
            <a:endParaRPr b="1" sz="1600" u="sng"/>
          </a:p>
          <a:p>
            <a:pPr indent="-273050" lvl="0" marL="285750" rtl="0" algn="l">
              <a:lnSpc>
                <a:spcPct val="100000"/>
              </a:lnSpc>
              <a:spcBef>
                <a:spcPts val="900"/>
              </a:spcBef>
              <a:spcAft>
                <a:spcPts val="0"/>
              </a:spcAft>
              <a:buSzPts val="1600"/>
              <a:buFont typeface="Helvetica Neue"/>
              <a:buChar char="-"/>
            </a:pPr>
            <a:r>
              <a:rPr lang="en-US" sz="1600"/>
              <a:t>Now, apply countermeasures to reduce risk.</a:t>
            </a:r>
            <a:endParaRPr sz="1600"/>
          </a:p>
          <a:p>
            <a:pPr indent="-273050" lvl="0" marL="285750" rtl="0" algn="l">
              <a:lnSpc>
                <a:spcPct val="100000"/>
              </a:lnSpc>
              <a:spcBef>
                <a:spcPts val="900"/>
              </a:spcBef>
              <a:spcAft>
                <a:spcPts val="0"/>
              </a:spcAft>
              <a:buSzPts val="1600"/>
              <a:buFont typeface="Helvetica Neue"/>
              <a:buChar char="-"/>
            </a:pPr>
            <a:r>
              <a:rPr lang="en-US" sz="1600"/>
              <a:t>Usually involves instituting new or stronger controls.</a:t>
            </a:r>
            <a:endParaRPr sz="1600"/>
          </a:p>
          <a:p>
            <a:pPr indent="-273050" lvl="0" marL="285750" rtl="0" algn="l">
              <a:lnSpc>
                <a:spcPct val="100000"/>
              </a:lnSpc>
              <a:spcBef>
                <a:spcPts val="900"/>
              </a:spcBef>
              <a:spcAft>
                <a:spcPts val="0"/>
              </a:spcAft>
              <a:buSzPts val="1600"/>
              <a:buFont typeface="Helvetica Neue"/>
              <a:buChar char="-"/>
            </a:pPr>
            <a:r>
              <a:rPr lang="en-US" sz="1600"/>
              <a:t>Want to break the threat/vulnerability pair.</a:t>
            </a:r>
            <a:endParaRPr sz="1600"/>
          </a:p>
          <a:p>
            <a:pPr indent="-273050" lvl="0" marL="285750" rtl="0" algn="l">
              <a:lnSpc>
                <a:spcPct val="100000"/>
              </a:lnSpc>
              <a:spcBef>
                <a:spcPts val="900"/>
              </a:spcBef>
              <a:spcAft>
                <a:spcPts val="0"/>
              </a:spcAft>
              <a:buSzPts val="1600"/>
              <a:buFont typeface="Helvetica Neue"/>
              <a:buChar char="-"/>
            </a:pPr>
            <a:r>
              <a:rPr lang="en-US" sz="1600"/>
              <a:t>Make sure you evaluate the effectiveness of countermeasures.</a:t>
            </a:r>
            <a:endParaRPr sz="1600"/>
          </a:p>
          <a:p>
            <a:pPr indent="0" lvl="0" marL="0" rtl="0" algn="l">
              <a:lnSpc>
                <a:spcPct val="100000"/>
              </a:lnSpc>
              <a:spcBef>
                <a:spcPts val="900"/>
              </a:spcBef>
              <a:spcAft>
                <a:spcPts val="0"/>
              </a:spcAft>
              <a:buSzPts val="1800"/>
              <a:buNone/>
            </a:pPr>
            <a:r>
              <a:t/>
            </a:r>
            <a:endParaRPr sz="1600"/>
          </a:p>
          <a:p>
            <a:pPr indent="0" lvl="0" marL="0" rtl="0" algn="l">
              <a:lnSpc>
                <a:spcPct val="100000"/>
              </a:lnSpc>
              <a:spcBef>
                <a:spcPts val="900"/>
              </a:spcBef>
              <a:spcAft>
                <a:spcPts val="0"/>
              </a:spcAft>
              <a:buSzPts val="1800"/>
              <a:buNone/>
            </a:pPr>
            <a:r>
              <a:rPr lang="en-US" sz="1600"/>
              <a:t>The process is an iterative process.  </a:t>
            </a:r>
            <a:endParaRPr sz="1600"/>
          </a:p>
          <a:p>
            <a:pPr indent="-273050" lvl="0" marL="285750" rtl="0" algn="l">
              <a:lnSpc>
                <a:spcPct val="100000"/>
              </a:lnSpc>
              <a:spcBef>
                <a:spcPts val="900"/>
              </a:spcBef>
              <a:spcAft>
                <a:spcPts val="0"/>
              </a:spcAft>
              <a:buSzPts val="1600"/>
              <a:buFont typeface="Helvetica Neue"/>
              <a:buChar char="-"/>
            </a:pPr>
            <a:r>
              <a:rPr lang="en-US" sz="1600"/>
              <a:t>Need to assess new vulnerabilities/threat/controls. </a:t>
            </a:r>
            <a:endParaRPr sz="1600"/>
          </a:p>
          <a:p>
            <a:pPr indent="-273050" lvl="0" marL="285750" rtl="0" algn="l">
              <a:lnSpc>
                <a:spcPct val="100000"/>
              </a:lnSpc>
              <a:spcBef>
                <a:spcPts val="900"/>
              </a:spcBef>
              <a:spcAft>
                <a:spcPts val="0"/>
              </a:spcAft>
              <a:buSzPts val="1600"/>
              <a:buFont typeface="Helvetica Neue"/>
              <a:buChar char="-"/>
            </a:pPr>
            <a:r>
              <a:rPr lang="en-US" sz="1600"/>
              <a:t>May rank risks and iterate level 1, level 2, …etc</a:t>
            </a:r>
            <a:endParaRPr sz="1600"/>
          </a:p>
          <a:p>
            <a:pPr indent="-171450" lvl="0" marL="285750" rtl="0" algn="l">
              <a:lnSpc>
                <a:spcPct val="100000"/>
              </a:lnSpc>
              <a:spcBef>
                <a:spcPts val="900"/>
              </a:spcBef>
              <a:spcAft>
                <a:spcPts val="0"/>
              </a:spcAft>
              <a:buSzPts val="1800"/>
              <a:buFont typeface="Helvetica Neue"/>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LAWS OF OPERATIONS SECURITY</a:t>
            </a:r>
            <a:endParaRPr/>
          </a:p>
        </p:txBody>
      </p:sp>
      <p:sp>
        <p:nvSpPr>
          <p:cNvPr id="229" name="Google Shape;229;p16"/>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1" lang="en-US" u="sng"/>
              <a:t>First Law: Know the Threats</a:t>
            </a:r>
            <a:endParaRPr b="1" u="sng"/>
          </a:p>
          <a:p>
            <a:pPr indent="-285750" lvl="0" marL="285750" rtl="0" algn="l">
              <a:lnSpc>
                <a:spcPct val="120000"/>
              </a:lnSpc>
              <a:spcBef>
                <a:spcPts val="900"/>
              </a:spcBef>
              <a:spcAft>
                <a:spcPts val="0"/>
              </a:spcAft>
              <a:buSzPts val="1800"/>
              <a:buFont typeface="Helvetica Neue"/>
              <a:buChar char="-"/>
            </a:pPr>
            <a:r>
              <a:rPr lang="en-US"/>
              <a:t>Each piece of information may be susceptible to unique threats</a:t>
            </a:r>
            <a:endParaRPr/>
          </a:p>
          <a:p>
            <a:pPr indent="-285750" lvl="0" marL="285750" rtl="0" algn="l">
              <a:lnSpc>
                <a:spcPct val="120000"/>
              </a:lnSpc>
              <a:spcBef>
                <a:spcPts val="900"/>
              </a:spcBef>
              <a:spcAft>
                <a:spcPts val="0"/>
              </a:spcAft>
              <a:buSzPts val="1800"/>
              <a:buFont typeface="Helvetica Neue"/>
              <a:buChar char="-"/>
            </a:pPr>
            <a:r>
              <a:rPr lang="en-US"/>
              <a:t>Think outside the box. Don’t assume “people will never do that”. </a:t>
            </a:r>
            <a:endParaRPr/>
          </a:p>
          <a:p>
            <a:pPr indent="-285750" lvl="0" marL="285750" rtl="0" algn="l">
              <a:lnSpc>
                <a:spcPct val="120000"/>
              </a:lnSpc>
              <a:spcBef>
                <a:spcPts val="900"/>
              </a:spcBef>
              <a:spcAft>
                <a:spcPts val="0"/>
              </a:spcAft>
              <a:buSzPts val="1800"/>
              <a:buFont typeface="Helvetica Neue"/>
              <a:buChar char="-"/>
            </a:pPr>
            <a:r>
              <a:rPr lang="en-US"/>
              <a:t>Threats may be contextual</a:t>
            </a:r>
            <a:endParaRPr/>
          </a:p>
          <a:p>
            <a:pPr indent="-285750" lvl="1" marL="662940" rtl="0" algn="l">
              <a:lnSpc>
                <a:spcPct val="95000"/>
              </a:lnSpc>
              <a:spcBef>
                <a:spcPts val="900"/>
              </a:spcBef>
              <a:spcAft>
                <a:spcPts val="0"/>
              </a:spcAft>
              <a:buSzPts val="1800"/>
              <a:buFont typeface="Helvetica Neue"/>
              <a:buChar char="-"/>
            </a:pPr>
            <a:r>
              <a:rPr lang="en-US"/>
              <a:t>Where is data/processing location</a:t>
            </a:r>
            <a:endParaRPr/>
          </a:p>
          <a:p>
            <a:pPr indent="-285750" lvl="1" marL="662940" rtl="0" algn="l">
              <a:lnSpc>
                <a:spcPct val="95000"/>
              </a:lnSpc>
              <a:spcBef>
                <a:spcPts val="900"/>
              </a:spcBef>
              <a:spcAft>
                <a:spcPts val="0"/>
              </a:spcAft>
              <a:buSzPts val="1800"/>
              <a:buFont typeface="Helvetica Neue"/>
              <a:buChar char="-"/>
            </a:pPr>
            <a:r>
              <a:rPr lang="en-US"/>
              <a:t>Time/situation based  (right before a financial release versus after)</a:t>
            </a:r>
            <a:endParaRPr/>
          </a:p>
          <a:p>
            <a:pPr indent="-285750" lvl="1" marL="662940" rtl="0" algn="l">
              <a:lnSpc>
                <a:spcPct val="95000"/>
              </a:lnSpc>
              <a:spcBef>
                <a:spcPts val="900"/>
              </a:spcBef>
              <a:spcAft>
                <a:spcPts val="0"/>
              </a:spcAft>
              <a:buSzPts val="1800"/>
              <a:buFont typeface="Helvetica Neue"/>
              <a:buChar char="-"/>
            </a:pPr>
            <a:r>
              <a:rPr lang="en-US"/>
              <a:t>Regulations/Laws may be different in different locations or changed over time</a:t>
            </a:r>
            <a:endParaRPr/>
          </a:p>
          <a:p>
            <a:pPr indent="-171450" lvl="0" marL="285750" rtl="0" algn="l">
              <a:lnSpc>
                <a:spcPct val="120000"/>
              </a:lnSpc>
              <a:spcBef>
                <a:spcPts val="900"/>
              </a:spcBef>
              <a:spcAft>
                <a:spcPts val="0"/>
              </a:spcAft>
              <a:buSzPts val="1800"/>
              <a:buFont typeface="Helvetica Neue"/>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LAWS OF OPERATIONS SECURITY (2)</a:t>
            </a:r>
            <a:endParaRPr/>
          </a:p>
        </p:txBody>
      </p:sp>
      <p:sp>
        <p:nvSpPr>
          <p:cNvPr id="235" name="Google Shape;235;p1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1" lang="en-US" u="sng"/>
              <a:t>Second Law: Know What to Protect</a:t>
            </a:r>
            <a:endParaRPr b="1" u="sng"/>
          </a:p>
          <a:p>
            <a:pPr indent="-285750" lvl="0" marL="285750" rtl="0" algn="l">
              <a:lnSpc>
                <a:spcPct val="120000"/>
              </a:lnSpc>
              <a:spcBef>
                <a:spcPts val="900"/>
              </a:spcBef>
              <a:spcAft>
                <a:spcPts val="0"/>
              </a:spcAft>
              <a:buSzPts val="1800"/>
              <a:buFont typeface="Helvetica Neue"/>
              <a:buChar char="-"/>
            </a:pPr>
            <a:r>
              <a:rPr lang="en-US"/>
              <a:t>Can you group documents/databases/files/information into groups.</a:t>
            </a:r>
            <a:endParaRPr/>
          </a:p>
          <a:p>
            <a:pPr indent="-285750" lvl="0" marL="285750" rtl="0" algn="l">
              <a:lnSpc>
                <a:spcPct val="120000"/>
              </a:lnSpc>
              <a:spcBef>
                <a:spcPts val="900"/>
              </a:spcBef>
              <a:spcAft>
                <a:spcPts val="0"/>
              </a:spcAft>
              <a:buSzPts val="1800"/>
              <a:buFont typeface="Helvetica Neue"/>
              <a:buChar char="-"/>
            </a:pPr>
            <a:r>
              <a:rPr lang="en-US"/>
              <a:t>A group of related information (PII, Proprietary software, Business plans, IP) should have related threats. </a:t>
            </a:r>
            <a:endParaRPr/>
          </a:p>
          <a:p>
            <a:pPr indent="-285750" lvl="0" marL="285750" rtl="0" algn="l">
              <a:lnSpc>
                <a:spcPct val="120000"/>
              </a:lnSpc>
              <a:spcBef>
                <a:spcPts val="900"/>
              </a:spcBef>
              <a:spcAft>
                <a:spcPts val="0"/>
              </a:spcAft>
              <a:buSzPts val="1800"/>
              <a:buFont typeface="Helvetica Neue"/>
              <a:buChar char="-"/>
            </a:pPr>
            <a:r>
              <a:rPr lang="en-US"/>
              <a:t>If you group the information, and always make sure you know what group information belongs to:</a:t>
            </a:r>
            <a:endParaRPr/>
          </a:p>
          <a:p>
            <a:pPr indent="-285750" lvl="1" marL="662940" rtl="0" algn="l">
              <a:lnSpc>
                <a:spcPct val="95000"/>
              </a:lnSpc>
              <a:spcBef>
                <a:spcPts val="900"/>
              </a:spcBef>
              <a:spcAft>
                <a:spcPts val="0"/>
              </a:spcAft>
              <a:buSzPts val="1800"/>
              <a:buFont typeface="Helvetica Neue"/>
              <a:buChar char="-"/>
            </a:pPr>
            <a:r>
              <a:rPr lang="en-US"/>
              <a:t>You can simplify the process</a:t>
            </a:r>
            <a:endParaRPr/>
          </a:p>
          <a:p>
            <a:pPr indent="-285750" lvl="1" marL="662940" rtl="0" algn="l">
              <a:lnSpc>
                <a:spcPct val="95000"/>
              </a:lnSpc>
              <a:spcBef>
                <a:spcPts val="900"/>
              </a:spcBef>
              <a:spcAft>
                <a:spcPts val="0"/>
              </a:spcAft>
              <a:buSzPts val="1800"/>
              <a:buFont typeface="Helvetica Neue"/>
              <a:buChar char="-"/>
            </a:pPr>
            <a:r>
              <a:rPr lang="en-US"/>
              <a:t>You make sure nothing is missed.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LAWS OF OPERATIONS SECURITY (3)</a:t>
            </a:r>
            <a:endParaRPr/>
          </a:p>
        </p:txBody>
      </p:sp>
      <p:sp>
        <p:nvSpPr>
          <p:cNvPr id="241" name="Google Shape;241;p18"/>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1" lang="en-US" u="sng"/>
              <a:t>Third Law: Protect the Information</a:t>
            </a:r>
            <a:endParaRPr b="1" u="sng"/>
          </a:p>
          <a:p>
            <a:pPr indent="-285750" lvl="0" marL="285750" rtl="0" algn="l">
              <a:lnSpc>
                <a:spcPct val="120000"/>
              </a:lnSpc>
              <a:spcBef>
                <a:spcPts val="900"/>
              </a:spcBef>
              <a:spcAft>
                <a:spcPts val="0"/>
              </a:spcAft>
              <a:buSzPts val="1800"/>
              <a:buFont typeface="Helvetica Neue"/>
              <a:buChar char="-"/>
            </a:pPr>
            <a:r>
              <a:rPr lang="en-US"/>
              <a:t>If you don’t take steps to protect your information, you lose. </a:t>
            </a:r>
            <a:endParaRPr/>
          </a:p>
          <a:p>
            <a:pPr indent="-285750" lvl="0" marL="285750" rtl="0" algn="l">
              <a:lnSpc>
                <a:spcPct val="120000"/>
              </a:lnSpc>
              <a:spcBef>
                <a:spcPts val="900"/>
              </a:spcBef>
              <a:spcAft>
                <a:spcPts val="0"/>
              </a:spcAft>
              <a:buSzPts val="1800"/>
              <a:buFont typeface="Helvetica Neue"/>
              <a:buChar char="-"/>
            </a:pPr>
            <a:r>
              <a:rPr lang="en-US"/>
              <a:t>Examples of failures: “</a:t>
            </a:r>
            <a:r>
              <a:rPr lang="en-US" u="sng">
                <a:solidFill>
                  <a:schemeClr val="hlink"/>
                </a:solidFill>
                <a:hlinkClick r:id="rId3"/>
              </a:rPr>
              <a:t>Privacy Rights Clearinghouse</a:t>
            </a:r>
            <a:r>
              <a:rPr lang="en-US"/>
              <a:t>”</a:t>
            </a:r>
            <a:endParaRPr/>
          </a:p>
          <a:p>
            <a:pPr indent="-285750" lvl="1" marL="662940" rtl="0" algn="l">
              <a:lnSpc>
                <a:spcPct val="95000"/>
              </a:lnSpc>
              <a:spcBef>
                <a:spcPts val="900"/>
              </a:spcBef>
              <a:spcAft>
                <a:spcPts val="0"/>
              </a:spcAft>
              <a:buSzPts val="1800"/>
              <a:buFont typeface="Helvetica Neue"/>
              <a:buChar char="-"/>
            </a:pPr>
            <a:r>
              <a:rPr lang="en-US"/>
              <a:t>California-based email marketing company SaverSpy in 2018</a:t>
            </a:r>
            <a:endParaRPr/>
          </a:p>
          <a:p>
            <a:pPr indent="-285750" lvl="1" marL="662940" rtl="0" algn="l">
              <a:lnSpc>
                <a:spcPct val="95000"/>
              </a:lnSpc>
              <a:spcBef>
                <a:spcPts val="900"/>
              </a:spcBef>
              <a:spcAft>
                <a:spcPts val="0"/>
              </a:spcAft>
              <a:buSzPts val="1800"/>
              <a:buFont typeface="Helvetica Neue"/>
              <a:buChar char="-"/>
            </a:pPr>
            <a:r>
              <a:rPr lang="en-US"/>
              <a:t>43GB user data, names, email addresses, physical addresses and gender of 10 million Yahoo users.</a:t>
            </a:r>
            <a:endParaRPr/>
          </a:p>
          <a:p>
            <a:pPr indent="-285750" lvl="1" marL="662940" rtl="0" algn="l">
              <a:lnSpc>
                <a:spcPct val="95000"/>
              </a:lnSpc>
              <a:spcBef>
                <a:spcPts val="900"/>
              </a:spcBef>
              <a:spcAft>
                <a:spcPts val="0"/>
              </a:spcAft>
              <a:buSzPts val="1800"/>
              <a:buFont typeface="Helvetica Neue"/>
              <a:buChar char="-"/>
            </a:pPr>
            <a:r>
              <a:rPr lang="en-US"/>
              <a:t>Servers containing data were wide open and found through Shodan (a security network search tool).</a:t>
            </a:r>
            <a:endParaRPr/>
          </a:p>
          <a:p>
            <a:pPr indent="-171450" lvl="1" marL="662940" rtl="0" algn="l">
              <a:lnSpc>
                <a:spcPct val="95000"/>
              </a:lnSpc>
              <a:spcBef>
                <a:spcPts val="900"/>
              </a:spcBef>
              <a:spcAft>
                <a:spcPts val="0"/>
              </a:spcAft>
              <a:buSzPts val="1800"/>
              <a:buFont typeface="Helvetica Neue"/>
              <a:buNone/>
            </a:pPr>
            <a:r>
              <a:t/>
            </a:r>
            <a:endParaRPr/>
          </a:p>
          <a:p>
            <a:pPr indent="-171450" lvl="1" marL="662940" rtl="0" algn="l">
              <a:lnSpc>
                <a:spcPct val="95000"/>
              </a:lnSpc>
              <a:spcBef>
                <a:spcPts val="900"/>
              </a:spcBef>
              <a:spcAft>
                <a:spcPts val="0"/>
              </a:spcAft>
              <a:buSzPts val="1800"/>
              <a:buFont typeface="Helvetica Neue"/>
              <a:buNone/>
            </a:pPr>
            <a:r>
              <a:t/>
            </a:r>
            <a:endParaRPr/>
          </a:p>
          <a:p>
            <a:pPr indent="-171450" lvl="1" marL="662940" rtl="0" algn="l">
              <a:lnSpc>
                <a:spcPct val="95000"/>
              </a:lnSpc>
              <a:spcBef>
                <a:spcPts val="900"/>
              </a:spcBef>
              <a:spcAft>
                <a:spcPts val="0"/>
              </a:spcAft>
              <a:buSzPts val="1800"/>
              <a:buFont typeface="Helvetica Neue"/>
              <a:buNone/>
            </a:pPr>
            <a:r>
              <a:t/>
            </a:r>
            <a:endParaRPr/>
          </a:p>
          <a:p>
            <a:pPr indent="-171450" lvl="0" marL="285750" rtl="0" algn="l">
              <a:lnSpc>
                <a:spcPct val="120000"/>
              </a:lnSpc>
              <a:spcBef>
                <a:spcPts val="900"/>
              </a:spcBef>
              <a:spcAft>
                <a:spcPts val="0"/>
              </a:spcAft>
              <a:buSzPts val="1800"/>
              <a:buFont typeface="Helvetica Neue"/>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A27E55"/>
              </a:buClr>
              <a:buSzPts val="1200"/>
              <a:buFont typeface="Rockwell"/>
              <a:buNone/>
            </a:pPr>
            <a:br>
              <a:rPr lang="en-US"/>
            </a:br>
            <a:br>
              <a:rPr lang="en-US"/>
            </a:br>
            <a:r>
              <a:rPr lang="en-US"/>
              <a:t>PLEASE ATTRIBUTE DR. JIM ALVES-FOSS AND DR. JIA SONG, UNIVERSITY OF IDAHO</a:t>
            </a:r>
            <a:br>
              <a:rPr lang="en-US"/>
            </a:br>
            <a:br>
              <a:rPr lang="en-US"/>
            </a:br>
            <a:br>
              <a:rPr lang="en-US"/>
            </a:br>
            <a:br>
              <a:rPr lang="en-US"/>
            </a:br>
            <a:br>
              <a:rPr lang="en-US"/>
            </a:br>
            <a:br>
              <a:rPr lang="en-US"/>
            </a:br>
            <a:br>
              <a:rPr lang="en-US"/>
            </a:br>
            <a:br>
              <a:rPr lang="en-US"/>
            </a:br>
            <a:br>
              <a:rPr lang="en-US"/>
            </a:br>
            <a:r>
              <a:rPr lang="en-US"/>
              <a:t>EXCEPT WHERE OTHERWISE NOTED, THIS WORK IS LICENSED UNDER HTTPS://CREATIVECOMMONS.ORG/LICENSES/BY-NC-SA/4.0/</a:t>
            </a:r>
            <a:br>
              <a:rPr lang="en-US"/>
            </a:br>
            <a:br>
              <a:rPr lang="en-US"/>
            </a:br>
            <a:r>
              <a:rPr lang="en-US"/>
              <a:t>NOT WITHSTANDING THE NON-COMMERCIAL LICENSE TERMS, NON-PROFIT EDUCATIONAL INSTITUTIONS ARE GRANTED A NON-EXCLUSIVE LICENSE TO ADAPT AND USE THIS MATERIAL, WITH ATTRIBUTION.</a:t>
            </a:r>
            <a:br>
              <a:rPr lang="en-US"/>
            </a:br>
            <a:br>
              <a:rPr lang="en-US"/>
            </a:br>
            <a:r>
              <a:rPr lang="en-US"/>
              <a:t>CREATIVE COMMONS AND THE DOUBLE C IN A CIRCLE ARE REGISTERED TRADEMARKS OF CREATIVE COMMONS IN THE UNITED STATES AND OTHER COUNTRIES. THIRD PARTY MARKS AND BRANDS ARE THE PROPERTY OF THEIR RESPECTIVE HOLDERS.</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DEFENSE IN DEPTH</a:t>
            </a:r>
            <a:endParaRPr/>
          </a:p>
        </p:txBody>
      </p:sp>
      <p:sp>
        <p:nvSpPr>
          <p:cNvPr id="132" name="Google Shape;132;p2"/>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t>So far we talked about cybersecurity overarching concepts. Now we look at cybersecurity top-down/outside-in</a:t>
            </a:r>
            <a:endParaRPr/>
          </a:p>
          <a:p>
            <a:pPr indent="0" lvl="0" marL="0" rtl="0" algn="l">
              <a:lnSpc>
                <a:spcPct val="100000"/>
              </a:lnSpc>
              <a:spcBef>
                <a:spcPts val="0"/>
              </a:spcBef>
              <a:spcAft>
                <a:spcPts val="0"/>
              </a:spcAft>
              <a:buSzPts val="1800"/>
              <a:buNone/>
            </a:pPr>
            <a:r>
              <a:t/>
            </a:r>
            <a:endParaRPr/>
          </a:p>
          <a:p>
            <a:pPr indent="-285750" lvl="0" marL="285750" rtl="0" algn="l">
              <a:lnSpc>
                <a:spcPct val="100000"/>
              </a:lnSpc>
              <a:spcBef>
                <a:spcPts val="0"/>
              </a:spcBef>
              <a:spcAft>
                <a:spcPts val="0"/>
              </a:spcAft>
              <a:buSzPts val="1800"/>
              <a:buFont typeface="Helvetica Neue"/>
              <a:buChar char="-"/>
            </a:pPr>
            <a:r>
              <a:rPr lang="en-US"/>
              <a:t>Laws and Compliance</a:t>
            </a:r>
            <a:endParaRPr/>
          </a:p>
          <a:p>
            <a:pPr indent="-285750" lvl="0" marL="285750" rtl="0" algn="l">
              <a:lnSpc>
                <a:spcPct val="100000"/>
              </a:lnSpc>
              <a:spcBef>
                <a:spcPts val="0"/>
              </a:spcBef>
              <a:spcAft>
                <a:spcPts val="0"/>
              </a:spcAft>
              <a:buSzPts val="1800"/>
              <a:buFont typeface="Helvetica Neue"/>
              <a:buChar char="-"/>
            </a:pPr>
            <a:r>
              <a:rPr b="1" lang="en-US"/>
              <a:t>Operations Security</a:t>
            </a:r>
            <a:endParaRPr b="1"/>
          </a:p>
          <a:p>
            <a:pPr indent="-285750" lvl="0" marL="285750" rtl="0" algn="l">
              <a:lnSpc>
                <a:spcPct val="100000"/>
              </a:lnSpc>
              <a:spcBef>
                <a:spcPts val="0"/>
              </a:spcBef>
              <a:spcAft>
                <a:spcPts val="0"/>
              </a:spcAft>
              <a:buSzPts val="1800"/>
              <a:buFont typeface="Helvetica Neue"/>
              <a:buChar char="-"/>
            </a:pPr>
            <a:r>
              <a:rPr lang="en-US"/>
              <a:t>Human Elements of Security</a:t>
            </a:r>
            <a:endParaRPr/>
          </a:p>
          <a:p>
            <a:pPr indent="-285750" lvl="0" marL="285750" rtl="0" algn="l">
              <a:lnSpc>
                <a:spcPct val="100000"/>
              </a:lnSpc>
              <a:spcBef>
                <a:spcPts val="0"/>
              </a:spcBef>
              <a:spcAft>
                <a:spcPts val="0"/>
              </a:spcAft>
              <a:buSzPts val="1800"/>
              <a:buFont typeface="Helvetica Neue"/>
              <a:buChar char="-"/>
            </a:pPr>
            <a:r>
              <a:rPr lang="en-US"/>
              <a:t>Physical Security</a:t>
            </a:r>
            <a:endParaRPr/>
          </a:p>
          <a:p>
            <a:pPr indent="-285750" lvl="0" marL="285750" rtl="0" algn="l">
              <a:lnSpc>
                <a:spcPct val="100000"/>
              </a:lnSpc>
              <a:spcBef>
                <a:spcPts val="0"/>
              </a:spcBef>
              <a:spcAft>
                <a:spcPts val="0"/>
              </a:spcAft>
              <a:buSzPts val="1800"/>
              <a:buFont typeface="Helvetica Neue"/>
              <a:buChar char="-"/>
            </a:pPr>
            <a:r>
              <a:rPr lang="en-US"/>
              <a:t>Network Security </a:t>
            </a:r>
            <a:endParaRPr/>
          </a:p>
          <a:p>
            <a:pPr indent="-285750" lvl="0" marL="285750" rtl="0" algn="l">
              <a:lnSpc>
                <a:spcPct val="100000"/>
              </a:lnSpc>
              <a:spcBef>
                <a:spcPts val="0"/>
              </a:spcBef>
              <a:spcAft>
                <a:spcPts val="0"/>
              </a:spcAft>
              <a:buSzPts val="1800"/>
              <a:buFont typeface="Helvetica Neue"/>
              <a:buChar char="-"/>
            </a:pPr>
            <a:r>
              <a:rPr lang="en-US"/>
              <a:t>Operating System Security </a:t>
            </a:r>
            <a:endParaRPr/>
          </a:p>
          <a:p>
            <a:pPr indent="-285750" lvl="0" marL="285750" rtl="0" algn="l">
              <a:lnSpc>
                <a:spcPct val="100000"/>
              </a:lnSpc>
              <a:spcBef>
                <a:spcPts val="0"/>
              </a:spcBef>
              <a:spcAft>
                <a:spcPts val="0"/>
              </a:spcAft>
              <a:buSzPts val="1800"/>
              <a:buFont typeface="Helvetica Neue"/>
              <a:buChar char="-"/>
            </a:pPr>
            <a:r>
              <a:rPr lang="en-US"/>
              <a:t>Mobile, Embedded System, Internet of Things</a:t>
            </a:r>
            <a:endParaRPr/>
          </a:p>
          <a:p>
            <a:pPr indent="-285750" lvl="0" marL="285750" rtl="0" algn="l">
              <a:lnSpc>
                <a:spcPct val="100000"/>
              </a:lnSpc>
              <a:spcBef>
                <a:spcPts val="0"/>
              </a:spcBef>
              <a:spcAft>
                <a:spcPts val="0"/>
              </a:spcAft>
              <a:buSzPts val="1800"/>
              <a:buFont typeface="Helvetica Neue"/>
              <a:buChar char="-"/>
            </a:pPr>
            <a:r>
              <a:rPr lang="en-US"/>
              <a:t>Application Security</a:t>
            </a:r>
            <a:endParaRPr/>
          </a:p>
          <a:p>
            <a:pPr indent="-285750" lvl="0" marL="285750" rtl="0" algn="l">
              <a:lnSpc>
                <a:spcPct val="100000"/>
              </a:lnSpc>
              <a:spcBef>
                <a:spcPts val="0"/>
              </a:spcBef>
              <a:spcAft>
                <a:spcPts val="0"/>
              </a:spcAft>
              <a:buSzPts val="1800"/>
              <a:buFont typeface="Helvetica Neue"/>
              <a:buChar char="-"/>
            </a:pPr>
            <a:r>
              <a:rPr lang="en-US"/>
              <a:t>Assessing Security </a:t>
            </a:r>
            <a:endParaRPr/>
          </a:p>
          <a:p>
            <a:pPr indent="-171450" lvl="0" marL="285750" rtl="0" algn="l">
              <a:lnSpc>
                <a:spcPct val="120000"/>
              </a:lnSpc>
              <a:spcBef>
                <a:spcPts val="0"/>
              </a:spcBef>
              <a:spcAft>
                <a:spcPts val="0"/>
              </a:spcAft>
              <a:buSzPts val="1800"/>
              <a:buFont typeface="Helvetica Neue"/>
              <a:buNone/>
            </a:pPr>
            <a:r>
              <a:t/>
            </a:r>
            <a:endParaRPr/>
          </a:p>
          <a:p>
            <a:pPr indent="-171450" lvl="0" marL="285750" rtl="0" algn="l">
              <a:lnSpc>
                <a:spcPct val="120000"/>
              </a:lnSpc>
              <a:spcBef>
                <a:spcPts val="900"/>
              </a:spcBef>
              <a:spcAft>
                <a:spcPts val="0"/>
              </a:spcAft>
              <a:buSzPts val="1800"/>
              <a:buFont typeface="Helvetica Neue"/>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OPERATIONS SECURITY</a:t>
            </a:r>
            <a:endParaRPr/>
          </a:p>
        </p:txBody>
      </p:sp>
      <p:sp>
        <p:nvSpPr>
          <p:cNvPr id="138" name="Google Shape;138;p3"/>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What is operations security (OPSEC)?</a:t>
            </a:r>
            <a:endParaRPr/>
          </a:p>
          <a:p>
            <a:pPr indent="0" lvl="0" marL="0" rtl="0" algn="l">
              <a:lnSpc>
                <a:spcPct val="120000"/>
              </a:lnSpc>
              <a:spcBef>
                <a:spcPts val="900"/>
              </a:spcBef>
              <a:spcAft>
                <a:spcPts val="0"/>
              </a:spcAft>
              <a:buSzPts val="1800"/>
              <a:buNone/>
            </a:pPr>
            <a:r>
              <a:rPr lang="en-US"/>
              <a:t>This is the “holistic” approach to security. </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t/>
            </a:r>
            <a:endParaRPr/>
          </a:p>
        </p:txBody>
      </p:sp>
      <p:sp>
        <p:nvSpPr>
          <p:cNvPr id="139" name="Google Shape;139;p3"/>
          <p:cNvSpPr/>
          <p:nvPr/>
        </p:nvSpPr>
        <p:spPr>
          <a:xfrm>
            <a:off x="3786693" y="1768091"/>
            <a:ext cx="1828800" cy="914400"/>
          </a:xfrm>
          <a:prstGeom prst="ellipse">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Calibri"/>
                <a:ea typeface="Calibri"/>
                <a:cs typeface="Calibri"/>
                <a:sym typeface="Calibri"/>
              </a:rPr>
              <a:t>Identification of critical information</a:t>
            </a:r>
            <a:endParaRPr/>
          </a:p>
        </p:txBody>
      </p:sp>
      <p:sp>
        <p:nvSpPr>
          <p:cNvPr id="140" name="Google Shape;140;p3"/>
          <p:cNvSpPr/>
          <p:nvPr/>
        </p:nvSpPr>
        <p:spPr>
          <a:xfrm>
            <a:off x="5654937" y="2422263"/>
            <a:ext cx="1828800" cy="914400"/>
          </a:xfrm>
          <a:prstGeom prst="ellipse">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Calibri"/>
                <a:ea typeface="Calibri"/>
                <a:cs typeface="Calibri"/>
                <a:sym typeface="Calibri"/>
              </a:rPr>
              <a:t>Analysis of threats</a:t>
            </a:r>
            <a:endParaRPr/>
          </a:p>
        </p:txBody>
      </p:sp>
      <p:sp>
        <p:nvSpPr>
          <p:cNvPr id="141" name="Google Shape;141;p3"/>
          <p:cNvSpPr/>
          <p:nvPr/>
        </p:nvSpPr>
        <p:spPr>
          <a:xfrm>
            <a:off x="4932380" y="3506019"/>
            <a:ext cx="1828800" cy="914400"/>
          </a:xfrm>
          <a:prstGeom prst="ellipse">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Calibri"/>
                <a:ea typeface="Calibri"/>
                <a:cs typeface="Calibri"/>
                <a:sym typeface="Calibri"/>
              </a:rPr>
              <a:t>Analysis of Vulnerabilities</a:t>
            </a:r>
            <a:endParaRPr/>
          </a:p>
        </p:txBody>
      </p:sp>
      <p:sp>
        <p:nvSpPr>
          <p:cNvPr id="142" name="Google Shape;142;p3"/>
          <p:cNvSpPr/>
          <p:nvPr/>
        </p:nvSpPr>
        <p:spPr>
          <a:xfrm>
            <a:off x="2743200" y="3510225"/>
            <a:ext cx="1828800" cy="914400"/>
          </a:xfrm>
          <a:prstGeom prst="ellipse">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Calibri"/>
                <a:ea typeface="Calibri"/>
                <a:cs typeface="Calibri"/>
                <a:sym typeface="Calibri"/>
              </a:rPr>
              <a:t>Assessment of Risk</a:t>
            </a:r>
            <a:endParaRPr/>
          </a:p>
        </p:txBody>
      </p:sp>
      <p:sp>
        <p:nvSpPr>
          <p:cNvPr id="143" name="Google Shape;143;p3"/>
          <p:cNvSpPr/>
          <p:nvPr/>
        </p:nvSpPr>
        <p:spPr>
          <a:xfrm>
            <a:off x="1699709" y="2513477"/>
            <a:ext cx="1828800" cy="914400"/>
          </a:xfrm>
          <a:prstGeom prst="ellipse">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Calibri"/>
                <a:ea typeface="Calibri"/>
                <a:cs typeface="Calibri"/>
                <a:sym typeface="Calibri"/>
              </a:rPr>
              <a:t>Application of countermeasures</a:t>
            </a:r>
            <a:endParaRPr/>
          </a:p>
        </p:txBody>
      </p:sp>
      <p:sp>
        <p:nvSpPr>
          <p:cNvPr id="144" name="Google Shape;144;p3"/>
          <p:cNvSpPr/>
          <p:nvPr/>
        </p:nvSpPr>
        <p:spPr>
          <a:xfrm rot="1623223">
            <a:off x="5654937" y="2343573"/>
            <a:ext cx="346236" cy="78690"/>
          </a:xfrm>
          <a:prstGeom prst="rightArrow">
            <a:avLst>
              <a:gd fmla="val 50000" name="adj1"/>
              <a:gd fmla="val 50000" name="adj2"/>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5" name="Google Shape;145;p3"/>
          <p:cNvSpPr/>
          <p:nvPr/>
        </p:nvSpPr>
        <p:spPr>
          <a:xfrm rot="8303977">
            <a:off x="6709411" y="3515333"/>
            <a:ext cx="346236" cy="78690"/>
          </a:xfrm>
          <a:prstGeom prst="rightArrow">
            <a:avLst>
              <a:gd fmla="val 50000" name="adj1"/>
              <a:gd fmla="val 50000" name="adj2"/>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6" name="Google Shape;146;p3"/>
          <p:cNvSpPr/>
          <p:nvPr/>
        </p:nvSpPr>
        <p:spPr>
          <a:xfrm rot="10800000">
            <a:off x="4564675" y="4120247"/>
            <a:ext cx="346236" cy="78690"/>
          </a:xfrm>
          <a:prstGeom prst="rightArrow">
            <a:avLst>
              <a:gd fmla="val 50000" name="adj1"/>
              <a:gd fmla="val 50000" name="adj2"/>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7" name="Google Shape;147;p3"/>
          <p:cNvSpPr/>
          <p:nvPr/>
        </p:nvSpPr>
        <p:spPr>
          <a:xfrm flipH="1" rot="3228478">
            <a:off x="2475302" y="3623647"/>
            <a:ext cx="346236" cy="66379"/>
          </a:xfrm>
          <a:prstGeom prst="rightArrow">
            <a:avLst>
              <a:gd fmla="val 50000" name="adj1"/>
              <a:gd fmla="val 50000" name="adj2"/>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8" name="Google Shape;148;p3"/>
          <p:cNvSpPr/>
          <p:nvPr/>
        </p:nvSpPr>
        <p:spPr>
          <a:xfrm rot="-2196339">
            <a:off x="3421259" y="2474131"/>
            <a:ext cx="346236" cy="78690"/>
          </a:xfrm>
          <a:prstGeom prst="rightArrow">
            <a:avLst>
              <a:gd fmla="val 50000" name="adj1"/>
              <a:gd fmla="val 50000" name="adj2"/>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IDENTIFICATION OF CRITICAL INFORMATION</a:t>
            </a:r>
            <a:endParaRPr/>
          </a:p>
        </p:txBody>
      </p:sp>
      <p:sp>
        <p:nvSpPr>
          <p:cNvPr id="154" name="Google Shape;154;p4"/>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First step of operations security. </a:t>
            </a:r>
            <a:endParaRPr/>
          </a:p>
          <a:p>
            <a:pPr indent="0" lvl="0" marL="0" rtl="0" algn="l">
              <a:lnSpc>
                <a:spcPct val="120000"/>
              </a:lnSpc>
              <a:spcBef>
                <a:spcPts val="900"/>
              </a:spcBef>
              <a:spcAft>
                <a:spcPts val="0"/>
              </a:spcAft>
              <a:buSzPts val="1800"/>
              <a:buNone/>
            </a:pPr>
            <a:r>
              <a:rPr lang="en-US"/>
              <a:t>This is part of a continuous review process</a:t>
            </a:r>
            <a:endParaRPr/>
          </a:p>
          <a:p>
            <a:pPr indent="0" lvl="0" marL="0" rtl="0" algn="l">
              <a:lnSpc>
                <a:spcPct val="120000"/>
              </a:lnSpc>
              <a:spcBef>
                <a:spcPts val="900"/>
              </a:spcBef>
              <a:spcAft>
                <a:spcPts val="0"/>
              </a:spcAft>
              <a:buSzPts val="1800"/>
              <a:buNone/>
            </a:pPr>
            <a:r>
              <a:rPr lang="en-US"/>
              <a:t>Critical information can be defined internally</a:t>
            </a:r>
            <a:endParaRPr/>
          </a:p>
          <a:p>
            <a:pPr indent="-285750" lvl="0" marL="285750" rtl="0" algn="l">
              <a:lnSpc>
                <a:spcPct val="120000"/>
              </a:lnSpc>
              <a:spcBef>
                <a:spcPts val="900"/>
              </a:spcBef>
              <a:spcAft>
                <a:spcPts val="0"/>
              </a:spcAft>
              <a:buSzPts val="1800"/>
              <a:buFont typeface="Arial"/>
              <a:buChar char="•"/>
            </a:pPr>
            <a:r>
              <a:rPr lang="en-US"/>
              <a:t>Secret recipe for Coca Cola</a:t>
            </a:r>
            <a:endParaRPr/>
          </a:p>
          <a:p>
            <a:pPr indent="-285750" lvl="0" marL="285750" rtl="0" algn="l">
              <a:lnSpc>
                <a:spcPct val="120000"/>
              </a:lnSpc>
              <a:spcBef>
                <a:spcPts val="900"/>
              </a:spcBef>
              <a:spcAft>
                <a:spcPts val="0"/>
              </a:spcAft>
              <a:buSzPts val="1800"/>
              <a:buFont typeface="Arial"/>
              <a:buChar char="•"/>
            </a:pPr>
            <a:r>
              <a:rPr lang="en-US"/>
              <a:t>Source Code</a:t>
            </a:r>
            <a:endParaRPr/>
          </a:p>
          <a:p>
            <a:pPr indent="0" lvl="0" marL="0" rtl="0" algn="l">
              <a:lnSpc>
                <a:spcPct val="120000"/>
              </a:lnSpc>
              <a:spcBef>
                <a:spcPts val="900"/>
              </a:spcBef>
              <a:spcAft>
                <a:spcPts val="0"/>
              </a:spcAft>
              <a:buSzPts val="1800"/>
              <a:buNone/>
            </a:pPr>
            <a:r>
              <a:rPr lang="en-US"/>
              <a:t>Or defined externally</a:t>
            </a:r>
            <a:endParaRPr/>
          </a:p>
          <a:p>
            <a:pPr indent="-285750" lvl="0" marL="285750" rtl="0" algn="l">
              <a:lnSpc>
                <a:spcPct val="120000"/>
              </a:lnSpc>
              <a:spcBef>
                <a:spcPts val="900"/>
              </a:spcBef>
              <a:spcAft>
                <a:spcPts val="0"/>
              </a:spcAft>
              <a:buSzPts val="1800"/>
              <a:buFont typeface="Arial"/>
              <a:buChar char="•"/>
            </a:pPr>
            <a:r>
              <a:rPr lang="en-US"/>
              <a:t>PII (Personally Identifiable Information)</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330851" y="205932"/>
            <a:ext cx="8229600" cy="57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sz="2900"/>
              <a:t>What is Personally Identifiable Information (PII)</a:t>
            </a:r>
            <a:endParaRPr sz="1700"/>
          </a:p>
        </p:txBody>
      </p:sp>
      <p:sp>
        <p:nvSpPr>
          <p:cNvPr id="160" name="Google Shape;160;p5"/>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0" i="0" lang="en-US">
                <a:latin typeface="Open Sans"/>
                <a:ea typeface="Open Sans"/>
                <a:cs typeface="Open Sans"/>
                <a:sym typeface="Open Sans"/>
              </a:rPr>
              <a:t>PII is a general term referring to ANY sensitive data used to identify, contact, or locate a specific individual.  It is not a term specific to HIPAA regulations.</a:t>
            </a:r>
            <a:endParaRPr/>
          </a:p>
          <a:p>
            <a:pPr indent="0" lvl="0" marL="0" rtl="0" algn="l">
              <a:lnSpc>
                <a:spcPct val="120000"/>
              </a:lnSpc>
              <a:spcBef>
                <a:spcPts val="900"/>
              </a:spcBef>
              <a:spcAft>
                <a:spcPts val="0"/>
              </a:spcAft>
              <a:buSzPts val="1800"/>
              <a:buNone/>
            </a:pPr>
            <a:r>
              <a:rPr b="0" i="0" lang="en-US">
                <a:latin typeface="Open Sans"/>
                <a:ea typeface="Open Sans"/>
                <a:cs typeface="Open Sans"/>
                <a:sym typeface="Open Sans"/>
              </a:rPr>
              <a:t>This includes common identifiers such as full name, date of birth, street or email address, and biometric data.</a:t>
            </a:r>
            <a:endParaRPr/>
          </a:p>
          <a:p>
            <a:pPr indent="0" lvl="0" marL="0" rtl="0" algn="l">
              <a:lnSpc>
                <a:spcPct val="120000"/>
              </a:lnSpc>
              <a:spcBef>
                <a:spcPts val="900"/>
              </a:spcBef>
              <a:spcAft>
                <a:spcPts val="0"/>
              </a:spcAft>
              <a:buSzPts val="1800"/>
              <a:buNone/>
            </a:pPr>
            <a:r>
              <a:t/>
            </a:r>
            <a:endParaRPr>
              <a:latin typeface="Open Sans"/>
              <a:ea typeface="Open Sans"/>
              <a:cs typeface="Open Sans"/>
              <a:sym typeface="Open Sans"/>
            </a:endParaRPr>
          </a:p>
          <a:p>
            <a:pPr indent="0" lvl="0" marL="0" rtl="0" algn="l">
              <a:lnSpc>
                <a:spcPct val="120000"/>
              </a:lnSpc>
              <a:spcBef>
                <a:spcPts val="900"/>
              </a:spcBef>
              <a:spcAft>
                <a:spcPts val="0"/>
              </a:spcAft>
              <a:buSzPts val="1800"/>
              <a:buNone/>
            </a:pPr>
            <a:r>
              <a:rPr b="0" i="0" lang="en-US">
                <a:latin typeface="Open Sans"/>
                <a:ea typeface="Open Sans"/>
                <a:cs typeface="Open Sans"/>
                <a:sym typeface="Open Sans"/>
              </a:rPr>
              <a:t>For HIPPA (</a:t>
            </a:r>
            <a:r>
              <a:rPr b="0" i="0" lang="en-US">
                <a:uFill>
                  <a:noFill/>
                </a:uFill>
                <a:latin typeface="Open Sans"/>
                <a:ea typeface="Open Sans"/>
                <a:cs typeface="Open Sans"/>
                <a:sym typeface="Open Sans"/>
                <a:hlinkClick r:id="rId3"/>
              </a:rPr>
              <a:t>see here</a:t>
            </a:r>
            <a:r>
              <a:rPr b="0" i="0" lang="en-US">
                <a:latin typeface="Open Sans"/>
                <a:ea typeface="Open Sans"/>
                <a:cs typeface="Open Sans"/>
                <a:sym typeface="Open Sans"/>
              </a:rPr>
              <a:t>) the following slides apply</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333333"/>
              </a:buClr>
              <a:buSzPts val="3600"/>
              <a:buFont typeface="Open Sans"/>
              <a:buNone/>
            </a:pPr>
            <a:r>
              <a:rPr i="0" lang="en-US">
                <a:solidFill>
                  <a:srgbClr val="A27E55"/>
                </a:solidFill>
              </a:rPr>
              <a:t>ADDITIONAL DIRECT INDICATORS:</a:t>
            </a:r>
            <a:br>
              <a:rPr b="0" i="0" lang="en-US">
                <a:solidFill>
                  <a:srgbClr val="A27E55"/>
                </a:solidFill>
                <a:latin typeface="Open Sans"/>
                <a:ea typeface="Open Sans"/>
                <a:cs typeface="Open Sans"/>
                <a:sym typeface="Open Sans"/>
              </a:rPr>
            </a:br>
            <a:endParaRPr>
              <a:solidFill>
                <a:srgbClr val="A27E55"/>
              </a:solidFill>
            </a:endParaRPr>
          </a:p>
        </p:txBody>
      </p:sp>
      <p:sp>
        <p:nvSpPr>
          <p:cNvPr id="166" name="Google Shape;166;p6"/>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101600" lvl="0" marL="0" rtl="0" algn="l">
              <a:lnSpc>
                <a:spcPct val="100000"/>
              </a:lnSpc>
              <a:spcBef>
                <a:spcPts val="0"/>
              </a:spcBef>
              <a:spcAft>
                <a:spcPts val="0"/>
              </a:spcAft>
              <a:buClr>
                <a:schemeClr val="dk1"/>
              </a:buClr>
              <a:buSzPts val="1600"/>
              <a:buFont typeface="Arial"/>
              <a:buChar char="•"/>
            </a:pPr>
            <a:r>
              <a:rPr b="0" i="0" lang="en-US" sz="1600">
                <a:latin typeface="Open Sans"/>
                <a:ea typeface="Open Sans"/>
                <a:cs typeface="Open Sans"/>
                <a:sym typeface="Open Sans"/>
              </a:rPr>
              <a:t>Maiden name and mother’s maiden name</a:t>
            </a:r>
            <a:endParaRPr sz="1600"/>
          </a:p>
          <a:p>
            <a:pPr indent="-101600" lvl="0" marL="0" rtl="0" algn="l">
              <a:lnSpc>
                <a:spcPct val="100000"/>
              </a:lnSpc>
              <a:spcBef>
                <a:spcPts val="600"/>
              </a:spcBef>
              <a:spcAft>
                <a:spcPts val="0"/>
              </a:spcAft>
              <a:buClr>
                <a:schemeClr val="dk1"/>
              </a:buClr>
              <a:buSzPts val="1600"/>
              <a:buFont typeface="Arial"/>
              <a:buChar char="•"/>
            </a:pPr>
            <a:r>
              <a:rPr b="0" i="0" lang="en-US" sz="1600">
                <a:latin typeface="Open Sans"/>
                <a:ea typeface="Open Sans"/>
                <a:cs typeface="Open Sans"/>
                <a:sym typeface="Open Sans"/>
              </a:rPr>
              <a:t>Alias</a:t>
            </a:r>
            <a:endParaRPr sz="1600"/>
          </a:p>
          <a:p>
            <a:pPr indent="-101600" lvl="0" marL="0" rtl="0" algn="l">
              <a:lnSpc>
                <a:spcPct val="100000"/>
              </a:lnSpc>
              <a:spcBef>
                <a:spcPts val="600"/>
              </a:spcBef>
              <a:spcAft>
                <a:spcPts val="0"/>
              </a:spcAft>
              <a:buClr>
                <a:schemeClr val="dk1"/>
              </a:buClr>
              <a:buSzPts val="1600"/>
              <a:buFont typeface="Arial"/>
              <a:buChar char="•"/>
            </a:pPr>
            <a:r>
              <a:rPr b="0" i="0" lang="en-US" sz="1600">
                <a:latin typeface="Open Sans"/>
                <a:ea typeface="Open Sans"/>
                <a:cs typeface="Open Sans"/>
                <a:sym typeface="Open Sans"/>
              </a:rPr>
              <a:t>Fingerprint and voice print</a:t>
            </a:r>
            <a:endParaRPr sz="1600"/>
          </a:p>
          <a:p>
            <a:pPr indent="-101600" lvl="0" marL="0" rtl="0" algn="l">
              <a:lnSpc>
                <a:spcPct val="100000"/>
              </a:lnSpc>
              <a:spcBef>
                <a:spcPts val="600"/>
              </a:spcBef>
              <a:spcAft>
                <a:spcPts val="0"/>
              </a:spcAft>
              <a:buClr>
                <a:schemeClr val="dk1"/>
              </a:buClr>
              <a:buSzPts val="1600"/>
              <a:buFont typeface="Arial"/>
              <a:buChar char="•"/>
            </a:pPr>
            <a:r>
              <a:rPr b="0" i="0" lang="en-US" sz="1600">
                <a:latin typeface="Open Sans"/>
                <a:ea typeface="Open Sans"/>
                <a:cs typeface="Open Sans"/>
                <a:sym typeface="Open Sans"/>
              </a:rPr>
              <a:t>Telephone and fax number</a:t>
            </a:r>
            <a:endParaRPr sz="1600"/>
          </a:p>
          <a:p>
            <a:pPr indent="-101600" lvl="0" marL="0" rtl="0" algn="l">
              <a:lnSpc>
                <a:spcPct val="100000"/>
              </a:lnSpc>
              <a:spcBef>
                <a:spcPts val="600"/>
              </a:spcBef>
              <a:spcAft>
                <a:spcPts val="0"/>
              </a:spcAft>
              <a:buClr>
                <a:schemeClr val="dk1"/>
              </a:buClr>
              <a:buSzPts val="1600"/>
              <a:buFont typeface="Arial"/>
              <a:buChar char="•"/>
            </a:pPr>
            <a:r>
              <a:rPr b="0" i="0" lang="en-US" sz="1600">
                <a:latin typeface="Open Sans"/>
                <a:ea typeface="Open Sans"/>
                <a:cs typeface="Open Sans"/>
                <a:sym typeface="Open Sans"/>
              </a:rPr>
              <a:t>Social security number</a:t>
            </a:r>
            <a:endParaRPr sz="1600"/>
          </a:p>
          <a:p>
            <a:pPr indent="-101600" lvl="0" marL="0" rtl="0" algn="l">
              <a:lnSpc>
                <a:spcPct val="100000"/>
              </a:lnSpc>
              <a:spcBef>
                <a:spcPts val="600"/>
              </a:spcBef>
              <a:spcAft>
                <a:spcPts val="0"/>
              </a:spcAft>
              <a:buClr>
                <a:schemeClr val="dk1"/>
              </a:buClr>
              <a:buSzPts val="1600"/>
              <a:buFont typeface="Arial"/>
              <a:buChar char="•"/>
            </a:pPr>
            <a:r>
              <a:rPr b="0" i="0" lang="en-US" sz="1600">
                <a:latin typeface="Open Sans"/>
                <a:ea typeface="Open Sans"/>
                <a:cs typeface="Open Sans"/>
                <a:sym typeface="Open Sans"/>
              </a:rPr>
              <a:t>Passport number</a:t>
            </a:r>
            <a:endParaRPr sz="1600"/>
          </a:p>
          <a:p>
            <a:pPr indent="-101600" lvl="0" marL="0" rtl="0" algn="l">
              <a:lnSpc>
                <a:spcPct val="100000"/>
              </a:lnSpc>
              <a:spcBef>
                <a:spcPts val="600"/>
              </a:spcBef>
              <a:spcAft>
                <a:spcPts val="0"/>
              </a:spcAft>
              <a:buClr>
                <a:schemeClr val="dk1"/>
              </a:buClr>
              <a:buSzPts val="1600"/>
              <a:buFont typeface="Arial"/>
              <a:buChar char="•"/>
            </a:pPr>
            <a:r>
              <a:rPr b="0" i="0" lang="en-US" sz="1600">
                <a:latin typeface="Open Sans"/>
                <a:ea typeface="Open Sans"/>
                <a:cs typeface="Open Sans"/>
                <a:sym typeface="Open Sans"/>
              </a:rPr>
              <a:t>Driver’s license number</a:t>
            </a:r>
            <a:endParaRPr sz="1600"/>
          </a:p>
          <a:p>
            <a:pPr indent="-101600" lvl="0" marL="0" rtl="0" algn="l">
              <a:lnSpc>
                <a:spcPct val="100000"/>
              </a:lnSpc>
              <a:spcBef>
                <a:spcPts val="600"/>
              </a:spcBef>
              <a:spcAft>
                <a:spcPts val="0"/>
              </a:spcAft>
              <a:buClr>
                <a:schemeClr val="dk1"/>
              </a:buClr>
              <a:buSzPts val="1600"/>
              <a:buFont typeface="Arial"/>
              <a:buChar char="•"/>
            </a:pPr>
            <a:r>
              <a:rPr b="0" i="0" lang="en-US" sz="1600">
                <a:latin typeface="Open Sans"/>
                <a:ea typeface="Open Sans"/>
                <a:cs typeface="Open Sans"/>
                <a:sym typeface="Open Sans"/>
              </a:rPr>
              <a:t>Taxpayer identification number</a:t>
            </a:r>
            <a:endParaRPr sz="1600"/>
          </a:p>
          <a:p>
            <a:pPr indent="-101600" lvl="0" marL="0" rtl="0" algn="l">
              <a:lnSpc>
                <a:spcPct val="100000"/>
              </a:lnSpc>
              <a:spcBef>
                <a:spcPts val="600"/>
              </a:spcBef>
              <a:spcAft>
                <a:spcPts val="0"/>
              </a:spcAft>
              <a:buClr>
                <a:schemeClr val="dk1"/>
              </a:buClr>
              <a:buSzPts val="1600"/>
              <a:buFont typeface="Arial"/>
              <a:buChar char="•"/>
            </a:pPr>
            <a:r>
              <a:rPr b="0" i="0" lang="en-US" sz="1600">
                <a:latin typeface="Open Sans"/>
                <a:ea typeface="Open Sans"/>
                <a:cs typeface="Open Sans"/>
                <a:sym typeface="Open Sans"/>
              </a:rPr>
              <a:t>Financial accounts/records</a:t>
            </a:r>
            <a:endParaRPr sz="1600"/>
          </a:p>
          <a:p>
            <a:pPr indent="0" lvl="0" marL="0" rtl="0" algn="l">
              <a:lnSpc>
                <a:spcPct val="100000"/>
              </a:lnSpc>
              <a:spcBef>
                <a:spcPts val="600"/>
              </a:spcBef>
              <a:spcAft>
                <a:spcPts val="0"/>
              </a:spcAft>
              <a:buSzPts val="1800"/>
              <a:buFont typeface="Arial"/>
              <a:buNone/>
            </a:pPr>
            <a:r>
              <a:t/>
            </a:r>
            <a:endParaRPr b="0" i="0" sz="1600">
              <a:latin typeface="Open Sans"/>
              <a:ea typeface="Open Sans"/>
              <a:cs typeface="Open Sans"/>
              <a:sym typeface="Open Sans"/>
            </a:endParaRPr>
          </a:p>
          <a:p>
            <a:pPr indent="0" lvl="0" marL="0" rtl="0" algn="l">
              <a:lnSpc>
                <a:spcPct val="100000"/>
              </a:lnSpc>
              <a:spcBef>
                <a:spcPts val="600"/>
              </a:spcBef>
              <a:spcAft>
                <a:spcPts val="0"/>
              </a:spcAft>
              <a:buSzPts val="1800"/>
              <a:buNone/>
            </a:pPr>
            <a:r>
              <a:t/>
            </a:r>
            <a:endParaRPr sz="1600"/>
          </a:p>
        </p:txBody>
      </p:sp>
      <p:sp>
        <p:nvSpPr>
          <p:cNvPr id="167" name="Google Shape;167;p6"/>
          <p:cNvSpPr txBox="1"/>
          <p:nvPr/>
        </p:nvSpPr>
        <p:spPr>
          <a:xfrm>
            <a:off x="5012267" y="865574"/>
            <a:ext cx="4131600" cy="3570900"/>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Account numbers</a:t>
            </a:r>
            <a:endParaRPr sz="1200">
              <a:solidFill>
                <a:schemeClr val="dk1"/>
              </a:solidFill>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Credit card/debit number</a:t>
            </a:r>
            <a:endParaRPr sz="1200">
              <a:solidFill>
                <a:schemeClr val="dk1"/>
              </a:solidFill>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Medical/health records</a:t>
            </a:r>
            <a:endParaRPr sz="1200">
              <a:solidFill>
                <a:schemeClr val="dk1"/>
              </a:solidFill>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IP and MAC address</a:t>
            </a:r>
            <a:endParaRPr sz="1200">
              <a:solidFill>
                <a:schemeClr val="dk1"/>
              </a:solidFill>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Personal property records</a:t>
            </a:r>
            <a:endParaRPr sz="1200">
              <a:solidFill>
                <a:schemeClr val="dk1"/>
              </a:solidFill>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Vehicle registration/title</a:t>
            </a:r>
            <a:endParaRPr sz="1200">
              <a:solidFill>
                <a:schemeClr val="dk1"/>
              </a:solidFill>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License plate number</a:t>
            </a:r>
            <a:endParaRPr sz="1200">
              <a:solidFill>
                <a:schemeClr val="dk1"/>
              </a:solidFill>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Full-face photograph</a:t>
            </a:r>
            <a:endParaRPr sz="1200">
              <a:solidFill>
                <a:schemeClr val="dk1"/>
              </a:solidFill>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Employment records</a:t>
            </a:r>
            <a:endParaRPr sz="1200">
              <a:solidFill>
                <a:schemeClr val="dk1"/>
              </a:solidFill>
            </a:endParaRPr>
          </a:p>
          <a:p>
            <a:pPr indent="-101600" lvl="0" marL="0" marR="0" rtl="0" algn="l">
              <a:spcBef>
                <a:spcPts val="600"/>
              </a:spcBef>
              <a:spcAft>
                <a:spcPts val="0"/>
              </a:spcAft>
              <a:buClr>
                <a:schemeClr val="dk1"/>
              </a:buClr>
              <a:buSzPts val="1600"/>
              <a:buFont typeface="Arial"/>
              <a:buChar char="•"/>
            </a:pPr>
            <a:r>
              <a:rPr b="0" i="0" lang="en-US" sz="1600" u="none" cap="none" strike="noStrike">
                <a:solidFill>
                  <a:schemeClr val="dk1"/>
                </a:solidFill>
                <a:latin typeface="Open Sans"/>
                <a:ea typeface="Open Sans"/>
                <a:cs typeface="Open Sans"/>
                <a:sym typeface="Open Sans"/>
              </a:rPr>
              <a:t>Education records</a:t>
            </a:r>
            <a:endParaRPr sz="1200">
              <a:solidFill>
                <a:schemeClr val="dk1"/>
              </a:solidFill>
            </a:endParaRPr>
          </a:p>
          <a:p>
            <a:pPr indent="0" lvl="0" marL="0" marR="0" rtl="0" algn="l">
              <a:spcBef>
                <a:spcPts val="600"/>
              </a:spcBef>
              <a:spcAft>
                <a:spcPts val="0"/>
              </a:spcAft>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2B2B28"/>
              </a:buClr>
              <a:buSzPts val="3600"/>
              <a:buFont typeface="Open Sans"/>
              <a:buNone/>
            </a:pPr>
            <a:r>
              <a:rPr i="0" lang="en-US">
                <a:solidFill>
                  <a:srgbClr val="A27E55"/>
                </a:solidFill>
              </a:rPr>
              <a:t>OTHER IDENTIFIERS</a:t>
            </a:r>
            <a:endParaRPr>
              <a:solidFill>
                <a:srgbClr val="A27E55"/>
              </a:solidFill>
            </a:endParaRPr>
          </a:p>
        </p:txBody>
      </p:sp>
      <p:sp>
        <p:nvSpPr>
          <p:cNvPr id="173" name="Google Shape;173;p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a:solidFill>
                  <a:srgbClr val="2B2B28"/>
                </a:solidFill>
                <a:latin typeface="Open Sans"/>
                <a:ea typeface="Open Sans"/>
                <a:cs typeface="Open Sans"/>
                <a:sym typeface="Open Sans"/>
              </a:rPr>
              <a:t>O</a:t>
            </a:r>
            <a:r>
              <a:rPr b="0" i="0" lang="en-US">
                <a:solidFill>
                  <a:srgbClr val="2B2B28"/>
                </a:solidFill>
                <a:latin typeface="Open Sans"/>
                <a:ea typeface="Open Sans"/>
                <a:cs typeface="Open Sans"/>
                <a:sym typeface="Open Sans"/>
              </a:rPr>
              <a:t>nly regarded as PII when combined with further information; identifying an individual may be difficult without a second or third identifier unless the first is unique enough. </a:t>
            </a:r>
            <a:r>
              <a:rPr b="0" i="0" lang="en-US">
                <a:solidFill>
                  <a:srgbClr val="333333"/>
                </a:solidFill>
                <a:latin typeface="Open Sans"/>
                <a:ea typeface="Open Sans"/>
                <a:cs typeface="Open Sans"/>
                <a:sym typeface="Open Sans"/>
              </a:rPr>
              <a:t>Such identifiers include:</a:t>
            </a:r>
            <a:endParaRPr/>
          </a:p>
          <a:p>
            <a:pPr indent="0" lvl="0" marL="0" rtl="0" algn="l">
              <a:lnSpc>
                <a:spcPct val="100000"/>
              </a:lnSpc>
              <a:spcBef>
                <a:spcPts val="0"/>
              </a:spcBef>
              <a:spcAft>
                <a:spcPts val="0"/>
              </a:spcAft>
              <a:buSzPts val="1800"/>
              <a:buNone/>
            </a:pPr>
            <a:r>
              <a:t/>
            </a:r>
            <a:endParaRPr b="0" i="0">
              <a:solidFill>
                <a:srgbClr val="333333"/>
              </a:solidFill>
              <a:latin typeface="Open Sans"/>
              <a:ea typeface="Open Sans"/>
              <a:cs typeface="Open Sans"/>
              <a:sym typeface="Open Sans"/>
            </a:endParaRPr>
          </a:p>
          <a:p>
            <a:pPr indent="-342900" lvl="0" marL="457200" rtl="0" algn="l">
              <a:lnSpc>
                <a:spcPct val="100000"/>
              </a:lnSpc>
              <a:spcBef>
                <a:spcPts val="0"/>
              </a:spcBef>
              <a:spcAft>
                <a:spcPts val="0"/>
              </a:spcAft>
              <a:buClr>
                <a:srgbClr val="333333"/>
              </a:buClr>
              <a:buSzPts val="1800"/>
              <a:buFont typeface="Open Sans"/>
              <a:buChar char="●"/>
            </a:pPr>
            <a:r>
              <a:rPr b="0" i="0" lang="en-US">
                <a:solidFill>
                  <a:srgbClr val="333333"/>
                </a:solidFill>
                <a:latin typeface="Open Sans"/>
                <a:ea typeface="Open Sans"/>
                <a:cs typeface="Open Sans"/>
                <a:sym typeface="Open Sans"/>
              </a:rPr>
              <a:t>First name only</a:t>
            </a:r>
            <a:endParaRPr/>
          </a:p>
          <a:p>
            <a:pPr indent="-342900" lvl="0" marL="457200" rtl="0" algn="l">
              <a:lnSpc>
                <a:spcPct val="100000"/>
              </a:lnSpc>
              <a:spcBef>
                <a:spcPts val="0"/>
              </a:spcBef>
              <a:spcAft>
                <a:spcPts val="0"/>
              </a:spcAft>
              <a:buClr>
                <a:srgbClr val="333333"/>
              </a:buClr>
              <a:buSzPts val="1800"/>
              <a:buFont typeface="Open Sans"/>
              <a:buChar char="●"/>
            </a:pPr>
            <a:r>
              <a:rPr b="0" i="0" lang="en-US">
                <a:solidFill>
                  <a:srgbClr val="333333"/>
                </a:solidFill>
                <a:latin typeface="Open Sans"/>
                <a:ea typeface="Open Sans"/>
                <a:cs typeface="Open Sans"/>
                <a:sym typeface="Open Sans"/>
              </a:rPr>
              <a:t>First initial with last name</a:t>
            </a:r>
            <a:endParaRPr/>
          </a:p>
          <a:p>
            <a:pPr indent="-342900" lvl="0" marL="457200" rtl="0" algn="l">
              <a:lnSpc>
                <a:spcPct val="100000"/>
              </a:lnSpc>
              <a:spcBef>
                <a:spcPts val="0"/>
              </a:spcBef>
              <a:spcAft>
                <a:spcPts val="0"/>
              </a:spcAft>
              <a:buClr>
                <a:srgbClr val="333333"/>
              </a:buClr>
              <a:buSzPts val="1800"/>
              <a:buFont typeface="Open Sans"/>
              <a:buChar char="●"/>
            </a:pPr>
            <a:r>
              <a:rPr b="0" i="0" lang="en-US">
                <a:solidFill>
                  <a:srgbClr val="333333"/>
                </a:solidFill>
                <a:latin typeface="Open Sans"/>
                <a:ea typeface="Open Sans"/>
                <a:cs typeface="Open Sans"/>
                <a:sym typeface="Open Sans"/>
              </a:rPr>
              <a:t>Place of birth</a:t>
            </a:r>
            <a:endParaRPr/>
          </a:p>
          <a:p>
            <a:pPr indent="-342900" lvl="0" marL="457200" rtl="0" algn="l">
              <a:lnSpc>
                <a:spcPct val="100000"/>
              </a:lnSpc>
              <a:spcBef>
                <a:spcPts val="0"/>
              </a:spcBef>
              <a:spcAft>
                <a:spcPts val="0"/>
              </a:spcAft>
              <a:buClr>
                <a:srgbClr val="333333"/>
              </a:buClr>
              <a:buSzPts val="1800"/>
              <a:buFont typeface="Open Sans"/>
              <a:buChar char="●"/>
            </a:pPr>
            <a:r>
              <a:rPr b="0" i="0" lang="en-US">
                <a:solidFill>
                  <a:srgbClr val="333333"/>
                </a:solidFill>
                <a:latin typeface="Open Sans"/>
                <a:ea typeface="Open Sans"/>
                <a:cs typeface="Open Sans"/>
                <a:sym typeface="Open Sans"/>
              </a:rPr>
              <a:t>Geographic indicators</a:t>
            </a:r>
            <a:endParaRPr/>
          </a:p>
          <a:p>
            <a:pPr indent="-342900" lvl="0" marL="457200" rtl="0" algn="l">
              <a:lnSpc>
                <a:spcPct val="100000"/>
              </a:lnSpc>
              <a:spcBef>
                <a:spcPts val="0"/>
              </a:spcBef>
              <a:spcAft>
                <a:spcPts val="0"/>
              </a:spcAft>
              <a:buClr>
                <a:srgbClr val="333333"/>
              </a:buClr>
              <a:buSzPts val="1800"/>
              <a:buFont typeface="Open Sans"/>
              <a:buChar char="●"/>
            </a:pPr>
            <a:r>
              <a:rPr b="0" i="0" lang="en-US">
                <a:solidFill>
                  <a:srgbClr val="333333"/>
                </a:solidFill>
                <a:latin typeface="Open Sans"/>
                <a:ea typeface="Open Sans"/>
                <a:cs typeface="Open Sans"/>
                <a:sym typeface="Open Sans"/>
              </a:rPr>
              <a:t>Height or weight</a:t>
            </a:r>
            <a:endParaRPr/>
          </a:p>
          <a:p>
            <a:pPr indent="-342900" lvl="0" marL="457200" rtl="0" algn="l">
              <a:lnSpc>
                <a:spcPct val="100000"/>
              </a:lnSpc>
              <a:spcBef>
                <a:spcPts val="0"/>
              </a:spcBef>
              <a:spcAft>
                <a:spcPts val="0"/>
              </a:spcAft>
              <a:buClr>
                <a:srgbClr val="333333"/>
              </a:buClr>
              <a:buSzPts val="1800"/>
              <a:buFont typeface="Open Sans"/>
              <a:buChar char="●"/>
            </a:pPr>
            <a:r>
              <a:rPr b="0" i="0" lang="en-US">
                <a:solidFill>
                  <a:srgbClr val="333333"/>
                </a:solidFill>
                <a:latin typeface="Open Sans"/>
                <a:ea typeface="Open Sans"/>
                <a:cs typeface="Open Sans"/>
                <a:sym typeface="Open Sans"/>
              </a:rPr>
              <a:t>Basic demographic information</a:t>
            </a:r>
            <a:endParaRPr/>
          </a:p>
          <a:p>
            <a:pPr indent="-342900" lvl="0" marL="457200" rtl="0" algn="l">
              <a:lnSpc>
                <a:spcPct val="100000"/>
              </a:lnSpc>
              <a:spcBef>
                <a:spcPts val="0"/>
              </a:spcBef>
              <a:spcAft>
                <a:spcPts val="0"/>
              </a:spcAft>
              <a:buClr>
                <a:srgbClr val="333333"/>
              </a:buClr>
              <a:buSzPts val="1800"/>
              <a:buFont typeface="Open Sans"/>
              <a:buChar char="●"/>
            </a:pPr>
            <a:r>
              <a:rPr b="0" i="0" lang="en-US">
                <a:solidFill>
                  <a:srgbClr val="333333"/>
                </a:solidFill>
                <a:latin typeface="Open Sans"/>
                <a:ea typeface="Open Sans"/>
                <a:cs typeface="Open Sans"/>
                <a:sym typeface="Open Sans"/>
              </a:rPr>
              <a:t>Zip code</a:t>
            </a:r>
            <a:endParaRPr/>
          </a:p>
          <a:p>
            <a:pPr indent="-342900" lvl="0" marL="457200" rtl="0" algn="l">
              <a:lnSpc>
                <a:spcPct val="100000"/>
              </a:lnSpc>
              <a:spcBef>
                <a:spcPts val="0"/>
              </a:spcBef>
              <a:spcAft>
                <a:spcPts val="0"/>
              </a:spcAft>
              <a:buClr>
                <a:srgbClr val="333333"/>
              </a:buClr>
              <a:buSzPts val="1800"/>
              <a:buFont typeface="Open Sans"/>
              <a:buChar char="●"/>
            </a:pPr>
            <a:r>
              <a:rPr b="0" i="0" lang="en-US">
                <a:solidFill>
                  <a:srgbClr val="333333"/>
                </a:solidFill>
                <a:latin typeface="Open Sans"/>
                <a:ea typeface="Open Sans"/>
                <a:cs typeface="Open Sans"/>
                <a:sym typeface="Open Sans"/>
              </a:rPr>
              <a:t>Date of death</a:t>
            </a:r>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WHO OVERSEES THIS?</a:t>
            </a:r>
            <a:endParaRPr/>
          </a:p>
        </p:txBody>
      </p:sp>
      <p:sp>
        <p:nvSpPr>
          <p:cNvPr id="179" name="Google Shape;179;p8"/>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0" i="0" lang="en-US">
                <a:solidFill>
                  <a:srgbClr val="2B2B28"/>
                </a:solidFill>
                <a:latin typeface="Open Sans"/>
                <a:ea typeface="Open Sans"/>
                <a:cs typeface="Open Sans"/>
                <a:sym typeface="Open Sans"/>
              </a:rPr>
              <a:t>Currently, there is no single entity to oversee PII protection. Rather, a patchwork of several different laws regulate PII on a federal (e.g., COPPA, FCRA, FERPA, GLBA, and the HIPAA Privacy Act), state, city, and industry-wide level.</a:t>
            </a:r>
            <a:endParaRPr/>
          </a:p>
          <a:p>
            <a:pPr indent="0" lvl="0" marL="0" rtl="0" algn="l">
              <a:lnSpc>
                <a:spcPct val="120000"/>
              </a:lnSpc>
              <a:spcBef>
                <a:spcPts val="900"/>
              </a:spcBef>
              <a:spcAft>
                <a:spcPts val="0"/>
              </a:spcAft>
              <a:buSzPts val="1800"/>
              <a:buNone/>
            </a:pPr>
            <a:r>
              <a:rPr b="0" i="0" lang="en-US">
                <a:solidFill>
                  <a:srgbClr val="2B2B28"/>
                </a:solidFill>
                <a:latin typeface="Open Sans"/>
                <a:ea typeface="Open Sans"/>
                <a:cs typeface="Open Sans"/>
                <a:sym typeface="Open Sans"/>
              </a:rPr>
              <a:t>PHI is defined and watched over by HIPAA regulations. It refers to PII which covered entities utilize or store during the course of patient care. It is only shareable for medical purposes.</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333333"/>
              </a:buClr>
              <a:buSzPts val="3600"/>
              <a:buFont typeface="Open Sans"/>
              <a:buNone/>
            </a:pPr>
            <a:r>
              <a:rPr i="0" lang="en-US">
                <a:solidFill>
                  <a:srgbClr val="A27E55"/>
                </a:solidFill>
              </a:rPr>
              <a:t>HOW DOES PII COMPARE TO PHI?</a:t>
            </a:r>
            <a:br>
              <a:rPr b="0" i="0" lang="en-US">
                <a:solidFill>
                  <a:srgbClr val="333333"/>
                </a:solidFill>
                <a:latin typeface="Open Sans"/>
                <a:ea typeface="Open Sans"/>
                <a:cs typeface="Open Sans"/>
                <a:sym typeface="Open Sans"/>
              </a:rPr>
            </a:br>
            <a:endParaRPr/>
          </a:p>
        </p:txBody>
      </p:sp>
      <p:sp>
        <p:nvSpPr>
          <p:cNvPr id="185" name="Google Shape;185;p9"/>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b="0" i="0" lang="en-US">
                <a:solidFill>
                  <a:srgbClr val="2B2B28"/>
                </a:solidFill>
                <a:latin typeface="Open Sans"/>
                <a:ea typeface="Open Sans"/>
                <a:cs typeface="Open Sans"/>
                <a:sym typeface="Open Sans"/>
              </a:rPr>
              <a:t>But, HIPAA does not just confine PHI to medical records and test results. In fact, PHI is any information that doctors use and/or disclose during the course of care that can identify a patient.</a:t>
            </a:r>
            <a:endParaRPr/>
          </a:p>
          <a:p>
            <a:pPr indent="0" lvl="0" marL="0" rtl="0" algn="l">
              <a:lnSpc>
                <a:spcPct val="120000"/>
              </a:lnSpc>
              <a:spcBef>
                <a:spcPts val="900"/>
              </a:spcBef>
              <a:spcAft>
                <a:spcPts val="0"/>
              </a:spcAft>
              <a:buSzPts val="1800"/>
              <a:buNone/>
            </a:pPr>
            <a:r>
              <a:rPr b="0" i="0" lang="en-US">
                <a:solidFill>
                  <a:srgbClr val="2B2B28"/>
                </a:solidFill>
                <a:latin typeface="Open Sans"/>
                <a:ea typeface="Open Sans"/>
                <a:cs typeface="Open Sans"/>
                <a:sym typeface="Open Sans"/>
              </a:rPr>
              <a:t>Even if that information doesn’t reveal a patient’s medical history, it is still considered PHI when linked to someone’s health condition.  For example, </a:t>
            </a:r>
            <a:r>
              <a:rPr b="0" i="0" lang="en-US" u="sng" strike="noStrike">
                <a:solidFill>
                  <a:srgbClr val="084BDC"/>
                </a:solidFill>
                <a:latin typeface="Open Sans"/>
                <a:ea typeface="Open Sans"/>
                <a:cs typeface="Open Sans"/>
                <a:sym typeface="Open Sans"/>
                <a:hlinkClick r:id="rId3">
                  <a:extLst>
                    <a:ext uri="{A12FA001-AC4F-418D-AE19-62706E023703}">
                      <ahyp:hlinkClr val="tx"/>
                    </a:ext>
                  </a:extLst>
                </a:hlinkClick>
              </a:rPr>
              <a:t>patient name or email alone</a:t>
            </a:r>
            <a:r>
              <a:rPr b="0" i="0" lang="en-US">
                <a:solidFill>
                  <a:srgbClr val="2B2B28"/>
                </a:solidFill>
                <a:latin typeface="Open Sans"/>
                <a:ea typeface="Open Sans"/>
                <a:cs typeface="Open Sans"/>
                <a:sym typeface="Open Sans"/>
              </a:rPr>
              <a:t> can be considered PHI if it is in any way associated with a healthcare provider.</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I_ED_template_2015">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2019-10-29T15:40:59Z</dcterms:created>
  <dc:creator>Alves-Foss, James (jimaf@uidaho.edu)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