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5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Lst>
  <p:sldSz cy="5143500" cx="9144000"/>
  <p:notesSz cx="6858000" cy="9144000"/>
  <p:embeddedFontLst>
    <p:embeddedFont>
      <p:font typeface="Helvetica Neue"/>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guide id="3" orient="horz" pos="1620">
          <p15:clr>
            <a:srgbClr val="A4A3A4"/>
          </p15:clr>
        </p15:guide>
        <p15:guide id="4" pos="2880">
          <p15:clr>
            <a:srgbClr val="A4A3A4"/>
          </p15:clr>
        </p15:guide>
      </p15:sldGuideLst>
    </p:ext>
    <p:ext uri="http://customooxmlschemas.google.com/">
      <go:slidesCustomData xmlns:go="http://customooxmlschemas.google.com/" r:id="rId48" roundtripDataSignature="AMtx7mjj/y4ibG9nlTozs9ewkHrabZBg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font" Target="fonts/HelveticaNeue-regular.fntdata"/><Relationship Id="rId21" Type="http://schemas.openxmlformats.org/officeDocument/2006/relationships/slide" Target="slides/slide14.xml"/><Relationship Id="rId43" Type="http://schemas.openxmlformats.org/officeDocument/2006/relationships/slide" Target="slides/slide36.xml"/><Relationship Id="rId24" Type="http://schemas.openxmlformats.org/officeDocument/2006/relationships/slide" Target="slides/slide17.xml"/><Relationship Id="rId46" Type="http://schemas.openxmlformats.org/officeDocument/2006/relationships/font" Target="fonts/HelveticaNeue-italic.fntdata"/><Relationship Id="rId23" Type="http://schemas.openxmlformats.org/officeDocument/2006/relationships/slide" Target="slides/slide16.xml"/><Relationship Id="rId45" Type="http://schemas.openxmlformats.org/officeDocument/2006/relationships/font" Target="fonts/HelveticaNeue-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48" Type="http://customschemas.google.com/relationships/presentationmetadata" Target="metadata"/><Relationship Id="rId25" Type="http://schemas.openxmlformats.org/officeDocument/2006/relationships/slide" Target="slides/slide18.xml"/><Relationship Id="rId47" Type="http://schemas.openxmlformats.org/officeDocument/2006/relationships/font" Target="fonts/HelveticaNeue-boldItalic.fntdata"/><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What we want: Even if two users have same passwords, the concealed password are different.</a:t>
            </a:r>
            <a:endParaRPr/>
          </a:p>
        </p:txBody>
      </p:sp>
      <p:sp>
        <p:nvSpPr>
          <p:cNvPr id="150" name="Google Shape;150;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We can randomize the hashes by appending or prepending a random string, called a </a:t>
            </a:r>
            <a:r>
              <a:rPr b="1" i="0" lang="en-US" sz="1200">
                <a:solidFill>
                  <a:schemeClr val="dk1"/>
                </a:solidFill>
                <a:latin typeface="Calibri"/>
                <a:ea typeface="Calibri"/>
                <a:cs typeface="Calibri"/>
                <a:sym typeface="Calibri"/>
              </a:rPr>
              <a:t>salt</a:t>
            </a:r>
            <a:r>
              <a:rPr b="0" i="0" lang="en-US" sz="1200">
                <a:solidFill>
                  <a:schemeClr val="dk1"/>
                </a:solidFill>
                <a:latin typeface="Calibri"/>
                <a:ea typeface="Calibri"/>
                <a:cs typeface="Calibri"/>
                <a:sym typeface="Calibri"/>
              </a:rPr>
              <a:t>, to the password before hashing. </a:t>
            </a:r>
            <a:endParaRPr/>
          </a:p>
        </p:txBody>
      </p:sp>
      <p:sp>
        <p:nvSpPr>
          <p:cNvPr id="158" name="Google Shape;158;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An attacker won't know in advance what the salt will be, so they can't pre-compute a lookup table or rainbow table. </a:t>
            </a:r>
            <a:endParaRPr/>
          </a:p>
        </p:txBody>
      </p:sp>
      <p:sp>
        <p:nvSpPr>
          <p:cNvPr id="166" name="Google Shape;166;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By using dummy websites to entice users into solving CAPTCHAs, attackers can effectively defeat the CAPTCHAs at scale.</a:t>
            </a:r>
            <a:endParaRPr/>
          </a:p>
        </p:txBody>
      </p:sp>
      <p:sp>
        <p:nvSpPr>
          <p:cNvPr id="181" name="Google Shape;181;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latin typeface="Calibri"/>
                <a:ea typeface="Calibri"/>
                <a:cs typeface="Calibri"/>
                <a:sym typeface="Calibri"/>
              </a:rPr>
              <a:t>‹#›</a:t>
            </a:fld>
            <a:endParaRPr>
              <a:solidFill>
                <a:srgbClr val="000000"/>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have discussed the security methods implemented in the system or database to help protect our passwords.</a:t>
            </a:r>
            <a:endParaRPr/>
          </a:p>
          <a:p>
            <a:pPr indent="0" lvl="0" marL="0" rtl="0" algn="l">
              <a:spcBef>
                <a:spcPts val="0"/>
              </a:spcBef>
              <a:spcAft>
                <a:spcPts val="0"/>
              </a:spcAft>
              <a:buNone/>
            </a:pPr>
            <a:r>
              <a:rPr lang="en-US"/>
              <a:t>As a user, good passwords</a:t>
            </a:r>
            <a:endParaRPr/>
          </a:p>
        </p:txBody>
      </p:sp>
      <p:sp>
        <p:nvSpPr>
          <p:cNvPr id="190" name="Google Shape;190;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Example of a fake banking website meant to trick users.</a:t>
            </a:r>
            <a:endParaRPr/>
          </a:p>
        </p:txBody>
      </p:sp>
      <p:sp>
        <p:nvSpPr>
          <p:cNvPr id="252" name="Google Shape;252;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latin typeface="Calibri"/>
                <a:ea typeface="Calibri"/>
                <a:cs typeface="Calibri"/>
                <a:sym typeface="Calibri"/>
              </a:rPr>
              <a:t>‹#›</a:t>
            </a:fld>
            <a:endParaRPr>
              <a:solidFill>
                <a:srgbClr val="000000"/>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Example of a software download site meant to trick users into downloading malicious applications.</a:t>
            </a:r>
            <a:endParaRPr/>
          </a:p>
        </p:txBody>
      </p:sp>
      <p:sp>
        <p:nvSpPr>
          <p:cNvPr id="261" name="Google Shape;261;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latin typeface="Calibri"/>
                <a:ea typeface="Calibri"/>
                <a:cs typeface="Calibri"/>
                <a:sym typeface="Calibri"/>
              </a:rPr>
              <a:t>‹#›</a:t>
            </a:fld>
            <a:endParaRPr>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It started with a list of over 400 URLs of popular banks throughout the world. When it detected the user going to a banking URL, it would intercept keystrokes and even modify them so that money transfers would go to attackers’ accounts.</a:t>
            </a:r>
            <a:endParaRPr/>
          </a:p>
        </p:txBody>
      </p:sp>
      <p:sp>
        <p:nvSpPr>
          <p:cNvPr id="276" name="Google Shape;276;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latin typeface="Calibri"/>
                <a:ea typeface="Calibri"/>
                <a:cs typeface="Calibri"/>
                <a:sym typeface="Calibri"/>
              </a:rPr>
              <a:t>‹#›</a:t>
            </a:fld>
            <a:endParaRPr>
              <a:solidFill>
                <a:srgbClr val="000000"/>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5" name="Shape 15"/>
        <p:cNvGrpSpPr/>
        <p:nvPr/>
      </p:nvGrpSpPr>
      <p:grpSpPr>
        <a:xfrm>
          <a:off x="0" y="0"/>
          <a:ext cx="0" cy="0"/>
          <a:chOff x="0" y="0"/>
          <a:chExt cx="0" cy="0"/>
        </a:xfrm>
      </p:grpSpPr>
      <p:sp>
        <p:nvSpPr>
          <p:cNvPr id="16" name="Google Shape;16;p38"/>
          <p:cNvSpPr txBox="1"/>
          <p:nvPr>
            <p:ph type="title"/>
          </p:nvPr>
        </p:nvSpPr>
        <p:spPr>
          <a:xfrm>
            <a:off x="605260" y="1711614"/>
            <a:ext cx="5104958" cy="117088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4" name="Shape 24"/>
        <p:cNvGrpSpPr/>
        <p:nvPr/>
      </p:nvGrpSpPr>
      <p:grpSpPr>
        <a:xfrm>
          <a:off x="0" y="0"/>
          <a:ext cx="0" cy="0"/>
          <a:chOff x="0" y="0"/>
          <a:chExt cx="0" cy="0"/>
        </a:xfrm>
      </p:grpSpPr>
      <p:sp>
        <p:nvSpPr>
          <p:cNvPr id="25" name="Google Shape;25;p40"/>
          <p:cNvSpPr/>
          <p:nvPr/>
        </p:nvSpPr>
        <p:spPr>
          <a:xfrm>
            <a:off x="-31749" y="354766"/>
            <a:ext cx="214313" cy="589797"/>
          </a:xfrm>
          <a:prstGeom prst="rect">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7F7F7F"/>
              </a:solidFill>
              <a:latin typeface="Calibri"/>
              <a:ea typeface="Calibri"/>
              <a:cs typeface="Calibri"/>
              <a:sym typeface="Calibri"/>
            </a:endParaRPr>
          </a:p>
        </p:txBody>
      </p:sp>
      <p:sp>
        <p:nvSpPr>
          <p:cNvPr id="26" name="Google Shape;26;p40"/>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A27E5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0"/>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SzPts val="1800"/>
              <a:buNone/>
              <a:defRPr>
                <a:solidFill>
                  <a:schemeClr val="dk1"/>
                </a:solidFill>
              </a:defRPr>
            </a:lvl1pPr>
            <a:lvl2pPr indent="-342900" lvl="1" marL="914400" algn="l">
              <a:lnSpc>
                <a:spcPct val="95000"/>
              </a:lnSpc>
              <a:spcBef>
                <a:spcPts val="900"/>
              </a:spcBef>
              <a:spcAft>
                <a:spcPts val="0"/>
              </a:spcAft>
              <a:buSzPts val="1800"/>
              <a:buChar char="▪"/>
              <a:defRPr>
                <a:solidFill>
                  <a:schemeClr val="dk1"/>
                </a:solidFill>
              </a:defRPr>
            </a:lvl2pPr>
            <a:lvl3pPr indent="-342900" lvl="2" marL="1371600" algn="l">
              <a:lnSpc>
                <a:spcPct val="86666"/>
              </a:lnSpc>
              <a:spcBef>
                <a:spcPts val="900"/>
              </a:spcBef>
              <a:spcAft>
                <a:spcPts val="0"/>
              </a:spcAft>
              <a:buSzPts val="1800"/>
              <a:buChar char="▪"/>
              <a:defRPr>
                <a:solidFill>
                  <a:schemeClr val="dk1"/>
                </a:solidFill>
              </a:defRPr>
            </a:lvl3pPr>
            <a:lvl4pPr indent="-330200" lvl="3" marL="1828800" algn="l">
              <a:lnSpc>
                <a:spcPct val="92812"/>
              </a:lnSpc>
              <a:spcBef>
                <a:spcPts val="450"/>
              </a:spcBef>
              <a:spcAft>
                <a:spcPts val="0"/>
              </a:spcAft>
              <a:buSzPts val="1600"/>
              <a:buChar char="▪"/>
              <a:defRPr>
                <a:solidFill>
                  <a:schemeClr val="dk1"/>
                </a:solidFill>
              </a:defRPr>
            </a:lvl4pPr>
            <a:lvl5pPr indent="-317500" lvl="4" marL="2286000" algn="l">
              <a:lnSpc>
                <a:spcPct val="90000"/>
              </a:lnSpc>
              <a:spcBef>
                <a:spcPts val="450"/>
              </a:spcBef>
              <a:spcAft>
                <a:spcPts val="0"/>
              </a:spcAft>
              <a:buSzPts val="1400"/>
              <a:buChar char="▪"/>
              <a:defRPr>
                <a:solidFill>
                  <a:schemeClr val="dk1"/>
                </a:solidFill>
              </a:defRPr>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1"/>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A27E55"/>
              </a:buClr>
              <a:buSzPts val="3600"/>
              <a:buFont typeface="Rockwel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1"/>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lvl1pPr indent="-228600" lvl="0" marL="457200" algn="l">
              <a:lnSpc>
                <a:spcPct val="102857"/>
              </a:lnSpc>
              <a:spcBef>
                <a:spcPts val="0"/>
              </a:spcBef>
              <a:spcAft>
                <a:spcPts val="0"/>
              </a:spcAft>
              <a:buSzPts val="2100"/>
              <a:buNone/>
              <a:defRPr sz="2100"/>
            </a:lvl1pPr>
            <a:lvl2pPr indent="-342900" lvl="1" marL="914400" algn="l">
              <a:lnSpc>
                <a:spcPct val="95000"/>
              </a:lnSpc>
              <a:spcBef>
                <a:spcPts val="900"/>
              </a:spcBef>
              <a:spcAft>
                <a:spcPts val="0"/>
              </a:spcAft>
              <a:buSzPts val="1800"/>
              <a:buChar char="▪"/>
              <a:defRPr sz="1800"/>
            </a:lvl2pPr>
            <a:lvl3pPr indent="-314325" lvl="2" marL="1371600" algn="l">
              <a:lnSpc>
                <a:spcPct val="115555"/>
              </a:lnSpc>
              <a:spcBef>
                <a:spcPts val="900"/>
              </a:spcBef>
              <a:spcAft>
                <a:spcPts val="0"/>
              </a:spcAft>
              <a:buSzPts val="1350"/>
              <a:buChar char="▪"/>
              <a:defRPr sz="1350"/>
            </a:lvl3pPr>
            <a:lvl4pPr indent="-304800" lvl="3" marL="1828800" algn="l">
              <a:lnSpc>
                <a:spcPct val="123749"/>
              </a:lnSpc>
              <a:spcBef>
                <a:spcPts val="450"/>
              </a:spcBef>
              <a:spcAft>
                <a:spcPts val="0"/>
              </a:spcAft>
              <a:buSzPts val="1200"/>
              <a:buChar char="▪"/>
              <a:defRPr sz="1200"/>
            </a:lvl4pPr>
            <a:lvl5pPr indent="-304800" lvl="4" marL="2286000" algn="l">
              <a:lnSpc>
                <a:spcPct val="104999"/>
              </a:lnSpc>
              <a:spcBef>
                <a:spcPts val="450"/>
              </a:spcBef>
              <a:spcAft>
                <a:spcPts val="0"/>
              </a:spcAft>
              <a:buSzPts val="1200"/>
              <a:buChar char="▪"/>
              <a:defRPr sz="1200"/>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41"/>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825">
                <a:solidFill>
                  <a:schemeClr val="dk1"/>
                </a:solidFill>
                <a:latin typeface="Calibri"/>
                <a:ea typeface="Calibri"/>
                <a:cs typeface="Calibri"/>
                <a:sym typeface="Calibri"/>
              </a:defRPr>
            </a:lvl1pPr>
            <a:lvl2pPr indent="0" lvl="1" marL="0" marR="0" rtl="0" algn="l">
              <a:spcBef>
                <a:spcPts val="0"/>
              </a:spcBef>
              <a:buNone/>
              <a:defRPr sz="825">
                <a:solidFill>
                  <a:schemeClr val="dk1"/>
                </a:solidFill>
                <a:latin typeface="Calibri"/>
                <a:ea typeface="Calibri"/>
                <a:cs typeface="Calibri"/>
                <a:sym typeface="Calibri"/>
              </a:defRPr>
            </a:lvl2pPr>
            <a:lvl3pPr indent="0" lvl="2" marL="0" marR="0" rtl="0" algn="l">
              <a:spcBef>
                <a:spcPts val="0"/>
              </a:spcBef>
              <a:buNone/>
              <a:defRPr sz="825">
                <a:solidFill>
                  <a:schemeClr val="dk1"/>
                </a:solidFill>
                <a:latin typeface="Calibri"/>
                <a:ea typeface="Calibri"/>
                <a:cs typeface="Calibri"/>
                <a:sym typeface="Calibri"/>
              </a:defRPr>
            </a:lvl3pPr>
            <a:lvl4pPr indent="0" lvl="3" marL="0" marR="0" rtl="0" algn="l">
              <a:spcBef>
                <a:spcPts val="0"/>
              </a:spcBef>
              <a:buNone/>
              <a:defRPr sz="825">
                <a:solidFill>
                  <a:schemeClr val="dk1"/>
                </a:solidFill>
                <a:latin typeface="Calibri"/>
                <a:ea typeface="Calibri"/>
                <a:cs typeface="Calibri"/>
                <a:sym typeface="Calibri"/>
              </a:defRPr>
            </a:lvl4pPr>
            <a:lvl5pPr indent="0" lvl="4" marL="0" marR="0" rtl="0" algn="l">
              <a:spcBef>
                <a:spcPts val="0"/>
              </a:spcBef>
              <a:buNone/>
              <a:defRPr sz="825">
                <a:solidFill>
                  <a:schemeClr val="dk1"/>
                </a:solidFill>
                <a:latin typeface="Calibri"/>
                <a:ea typeface="Calibri"/>
                <a:cs typeface="Calibri"/>
                <a:sym typeface="Calibri"/>
              </a:defRPr>
            </a:lvl5pPr>
            <a:lvl6pPr indent="0" lvl="5" marL="0" marR="0" rtl="0" algn="l">
              <a:spcBef>
                <a:spcPts val="0"/>
              </a:spcBef>
              <a:buNone/>
              <a:defRPr sz="825">
                <a:solidFill>
                  <a:schemeClr val="dk1"/>
                </a:solidFill>
                <a:latin typeface="Calibri"/>
                <a:ea typeface="Calibri"/>
                <a:cs typeface="Calibri"/>
                <a:sym typeface="Calibri"/>
              </a:defRPr>
            </a:lvl6pPr>
            <a:lvl7pPr indent="0" lvl="6" marL="0" marR="0" rtl="0" algn="l">
              <a:spcBef>
                <a:spcPts val="0"/>
              </a:spcBef>
              <a:buNone/>
              <a:defRPr sz="825">
                <a:solidFill>
                  <a:schemeClr val="dk1"/>
                </a:solidFill>
                <a:latin typeface="Calibri"/>
                <a:ea typeface="Calibri"/>
                <a:cs typeface="Calibri"/>
                <a:sym typeface="Calibri"/>
              </a:defRPr>
            </a:lvl7pPr>
            <a:lvl8pPr indent="0" lvl="7" marL="0" marR="0" rtl="0" algn="l">
              <a:spcBef>
                <a:spcPts val="0"/>
              </a:spcBef>
              <a:buNone/>
              <a:defRPr sz="825">
                <a:solidFill>
                  <a:schemeClr val="dk1"/>
                </a:solidFill>
                <a:latin typeface="Calibri"/>
                <a:ea typeface="Calibri"/>
                <a:cs typeface="Calibri"/>
                <a:sym typeface="Calibri"/>
              </a:defRPr>
            </a:lvl8pPr>
            <a:lvl9pPr indent="0" lvl="8" marL="0" marR="0" rtl="0" algn="l">
              <a:spcBef>
                <a:spcPts val="0"/>
              </a:spcBef>
              <a:buNone/>
              <a:defRPr sz="825">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2" name="Shape 32"/>
        <p:cNvGrpSpPr/>
        <p:nvPr/>
      </p:nvGrpSpPr>
      <p:grpSpPr>
        <a:xfrm>
          <a:off x="0" y="0"/>
          <a:ext cx="0" cy="0"/>
          <a:chOff x="0" y="0"/>
          <a:chExt cx="0" cy="0"/>
        </a:xfrm>
      </p:grpSpPr>
      <p:sp>
        <p:nvSpPr>
          <p:cNvPr id="33" name="Google Shape;33;p45"/>
          <p:cNvSpPr/>
          <p:nvPr/>
        </p:nvSpPr>
        <p:spPr>
          <a:xfrm>
            <a:off x="-31749" y="626619"/>
            <a:ext cx="214313" cy="317944"/>
          </a:xfrm>
          <a:prstGeom prst="rect">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938953"/>
              </a:solidFill>
              <a:latin typeface="Calibri"/>
              <a:ea typeface="Calibri"/>
              <a:cs typeface="Calibri"/>
              <a:sym typeface="Calibri"/>
            </a:endParaRPr>
          </a:p>
        </p:txBody>
      </p:sp>
      <p:sp>
        <p:nvSpPr>
          <p:cNvPr id="34" name="Google Shape;34;p45"/>
          <p:cNvSpPr txBox="1"/>
          <p:nvPr>
            <p:ph idx="1" type="body"/>
          </p:nvPr>
        </p:nvSpPr>
        <p:spPr>
          <a:xfrm>
            <a:off x="914400" y="944563"/>
            <a:ext cx="7646051" cy="3281836"/>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SzPts val="1800"/>
              <a:buNone/>
              <a:defRPr/>
            </a:lvl1pPr>
            <a:lvl2pPr indent="-342900" lvl="1" marL="914400" algn="l">
              <a:lnSpc>
                <a:spcPct val="95000"/>
              </a:lnSpc>
              <a:spcBef>
                <a:spcPts val="900"/>
              </a:spcBef>
              <a:spcAft>
                <a:spcPts val="0"/>
              </a:spcAft>
              <a:buSzPts val="1800"/>
              <a:buChar char="▪"/>
              <a:defRPr/>
            </a:lvl2pPr>
            <a:lvl3pPr indent="-342900" lvl="2" marL="1371600" algn="l">
              <a:lnSpc>
                <a:spcPct val="86666"/>
              </a:lnSpc>
              <a:spcBef>
                <a:spcPts val="900"/>
              </a:spcBef>
              <a:spcAft>
                <a:spcPts val="0"/>
              </a:spcAft>
              <a:buSzPts val="1800"/>
              <a:buChar char="▪"/>
              <a:defRPr/>
            </a:lvl3pPr>
            <a:lvl4pPr indent="-342900" lvl="3" marL="1828800" algn="l">
              <a:lnSpc>
                <a:spcPct val="82500"/>
              </a:lnSpc>
              <a:spcBef>
                <a:spcPts val="450"/>
              </a:spcBef>
              <a:spcAft>
                <a:spcPts val="0"/>
              </a:spcAft>
              <a:buSzPts val="1800"/>
              <a:buChar char="▪"/>
              <a:defRPr/>
            </a:lvl4pPr>
            <a:lvl5pPr indent="-342900" lvl="4" marL="2286000" algn="l">
              <a:lnSpc>
                <a:spcPct val="70000"/>
              </a:lnSpc>
              <a:spcBef>
                <a:spcPts val="450"/>
              </a:spcBef>
              <a:spcAft>
                <a:spcPts val="0"/>
              </a:spcAft>
              <a:buSzPts val="1800"/>
              <a:buChar char="▪"/>
              <a:defRPr/>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 name="Google Shape;35;p45"/>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A27E5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46"/>
          <p:cNvSpPr txBox="1"/>
          <p:nvPr>
            <p:ph type="title"/>
          </p:nvPr>
        </p:nvSpPr>
        <p:spPr>
          <a:xfrm>
            <a:off x="628650" y="273845"/>
            <a:ext cx="7886700" cy="68580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A27E5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6"/>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bg>
      <p:bgPr>
        <a:solidFill>
          <a:schemeClr val="dk1"/>
        </a:solidFill>
      </p:bgPr>
    </p:bg>
    <p:spTree>
      <p:nvGrpSpPr>
        <p:cNvPr id="39" name="Shape 39"/>
        <p:cNvGrpSpPr/>
        <p:nvPr/>
      </p:nvGrpSpPr>
      <p:grpSpPr>
        <a:xfrm>
          <a:off x="0" y="0"/>
          <a:ext cx="0" cy="0"/>
          <a:chOff x="0" y="0"/>
          <a:chExt cx="0" cy="0"/>
        </a:xfrm>
      </p:grpSpPr>
      <p:sp>
        <p:nvSpPr>
          <p:cNvPr id="40" name="Google Shape;40;p43"/>
          <p:cNvSpPr txBox="1"/>
          <p:nvPr>
            <p:ph type="title"/>
          </p:nvPr>
        </p:nvSpPr>
        <p:spPr>
          <a:xfrm>
            <a:off x="864066" y="347174"/>
            <a:ext cx="7651284" cy="4010907"/>
          </a:xfrm>
          <a:prstGeom prst="rect">
            <a:avLst/>
          </a:prstGeom>
          <a:noFill/>
          <a:ln>
            <a:noFill/>
          </a:ln>
        </p:spPr>
        <p:txBody>
          <a:bodyPr anchorCtr="0" anchor="t" bIns="0" lIns="0" spcFirstLastPara="1" rIns="0" wrap="square" tIns="0">
            <a:noAutofit/>
          </a:bodyPr>
          <a:lstStyle>
            <a:lvl1pPr lvl="0" algn="ctr">
              <a:spcBef>
                <a:spcPts val="0"/>
              </a:spcBef>
              <a:spcAft>
                <a:spcPts val="0"/>
              </a:spcAft>
              <a:buClr>
                <a:srgbClr val="A27E55"/>
              </a:buClr>
              <a:buSzPts val="1200"/>
              <a:buFont typeface="Rockwell"/>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43"/>
          <p:cNvSpPr txBox="1"/>
          <p:nvPr>
            <p:ph idx="12" type="sldNum"/>
          </p:nvPr>
        </p:nvSpPr>
        <p:spPr>
          <a:xfrm>
            <a:off x="8020050" y="6329363"/>
            <a:ext cx="4953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900">
                <a:solidFill>
                  <a:schemeClr val="lt1"/>
                </a:solidFill>
                <a:latin typeface="Calibri"/>
                <a:ea typeface="Calibri"/>
                <a:cs typeface="Calibri"/>
                <a:sym typeface="Calibri"/>
              </a:defRPr>
            </a:lvl1pPr>
            <a:lvl2pPr indent="0" lvl="1" marL="0" marR="0" rtl="0" algn="r">
              <a:spcBef>
                <a:spcPts val="0"/>
              </a:spcBef>
              <a:spcAft>
                <a:spcPts val="0"/>
              </a:spcAft>
              <a:buNone/>
              <a:defRPr sz="900">
                <a:solidFill>
                  <a:schemeClr val="lt1"/>
                </a:solidFill>
                <a:latin typeface="Calibri"/>
                <a:ea typeface="Calibri"/>
                <a:cs typeface="Calibri"/>
                <a:sym typeface="Calibri"/>
              </a:defRPr>
            </a:lvl2pPr>
            <a:lvl3pPr indent="0" lvl="2" marL="0" marR="0" rtl="0" algn="r">
              <a:spcBef>
                <a:spcPts val="0"/>
              </a:spcBef>
              <a:spcAft>
                <a:spcPts val="0"/>
              </a:spcAft>
              <a:buNone/>
              <a:defRPr sz="900">
                <a:solidFill>
                  <a:schemeClr val="lt1"/>
                </a:solidFill>
                <a:latin typeface="Calibri"/>
                <a:ea typeface="Calibri"/>
                <a:cs typeface="Calibri"/>
                <a:sym typeface="Calibri"/>
              </a:defRPr>
            </a:lvl3pPr>
            <a:lvl4pPr indent="0" lvl="3" marL="0" marR="0" rtl="0" algn="r">
              <a:spcBef>
                <a:spcPts val="0"/>
              </a:spcBef>
              <a:spcAft>
                <a:spcPts val="0"/>
              </a:spcAft>
              <a:buNone/>
              <a:defRPr sz="900">
                <a:solidFill>
                  <a:schemeClr val="lt1"/>
                </a:solidFill>
                <a:latin typeface="Calibri"/>
                <a:ea typeface="Calibri"/>
                <a:cs typeface="Calibri"/>
                <a:sym typeface="Calibri"/>
              </a:defRPr>
            </a:lvl4pPr>
            <a:lvl5pPr indent="0" lvl="4" marL="0" marR="0" rtl="0" algn="r">
              <a:spcBef>
                <a:spcPts val="0"/>
              </a:spcBef>
              <a:spcAft>
                <a:spcPts val="0"/>
              </a:spcAft>
              <a:buNone/>
              <a:defRPr sz="900">
                <a:solidFill>
                  <a:schemeClr val="lt1"/>
                </a:solidFill>
                <a:latin typeface="Calibri"/>
                <a:ea typeface="Calibri"/>
                <a:cs typeface="Calibri"/>
                <a:sym typeface="Calibri"/>
              </a:defRPr>
            </a:lvl5pPr>
            <a:lvl6pPr indent="0" lvl="5" marL="0" marR="0" rtl="0" algn="r">
              <a:spcBef>
                <a:spcPts val="0"/>
              </a:spcBef>
              <a:spcAft>
                <a:spcPts val="0"/>
              </a:spcAft>
              <a:buNone/>
              <a:defRPr sz="900">
                <a:solidFill>
                  <a:schemeClr val="lt1"/>
                </a:solidFill>
                <a:latin typeface="Calibri"/>
                <a:ea typeface="Calibri"/>
                <a:cs typeface="Calibri"/>
                <a:sym typeface="Calibri"/>
              </a:defRPr>
            </a:lvl6pPr>
            <a:lvl7pPr indent="0" lvl="6" marL="0" marR="0" rtl="0" algn="r">
              <a:spcBef>
                <a:spcPts val="0"/>
              </a:spcBef>
              <a:spcAft>
                <a:spcPts val="0"/>
              </a:spcAft>
              <a:buNone/>
              <a:defRPr sz="900">
                <a:solidFill>
                  <a:schemeClr val="lt1"/>
                </a:solidFill>
                <a:latin typeface="Calibri"/>
                <a:ea typeface="Calibri"/>
                <a:cs typeface="Calibri"/>
                <a:sym typeface="Calibri"/>
              </a:defRPr>
            </a:lvl7pPr>
            <a:lvl8pPr indent="0" lvl="7" marL="0" marR="0" rtl="0" algn="r">
              <a:spcBef>
                <a:spcPts val="0"/>
              </a:spcBef>
              <a:spcAft>
                <a:spcPts val="0"/>
              </a:spcAft>
              <a:buNone/>
              <a:defRPr sz="900">
                <a:solidFill>
                  <a:schemeClr val="lt1"/>
                </a:solidFill>
                <a:latin typeface="Calibri"/>
                <a:ea typeface="Calibri"/>
                <a:cs typeface="Calibri"/>
                <a:sym typeface="Calibri"/>
              </a:defRPr>
            </a:lvl8pPr>
            <a:lvl9pPr indent="0" lvl="8" marL="0" marR="0" rtl="0" algn="r">
              <a:spcBef>
                <a:spcPts val="0"/>
              </a:spcBef>
              <a:spcAft>
                <a:spcPts val="0"/>
              </a:spcAft>
              <a:buNone/>
              <a:defRPr sz="9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42" name="Google Shape;42;p43"/>
          <p:cNvPicPr preferRelativeResize="0"/>
          <p:nvPr/>
        </p:nvPicPr>
        <p:blipFill rotWithShape="1">
          <a:blip r:embed="rId2">
            <a:alphaModFix/>
          </a:blip>
          <a:srcRect b="0" l="0" r="0" t="0"/>
          <a:stretch/>
        </p:blipFill>
        <p:spPr>
          <a:xfrm>
            <a:off x="2071883" y="1150487"/>
            <a:ext cx="5200650" cy="90725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47"/>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A27E5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47"/>
          <p:cNvSpPr txBox="1"/>
          <p:nvPr>
            <p:ph idx="1" type="body"/>
          </p:nvPr>
        </p:nvSpPr>
        <p:spPr>
          <a:xfrm>
            <a:off x="628650" y="1369219"/>
            <a:ext cx="3886200" cy="3263504"/>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SzPts val="1800"/>
              <a:buNone/>
              <a:defRPr/>
            </a:lvl1pPr>
            <a:lvl2pPr indent="-342900" lvl="1" marL="914400" algn="l">
              <a:lnSpc>
                <a:spcPct val="95000"/>
              </a:lnSpc>
              <a:spcBef>
                <a:spcPts val="900"/>
              </a:spcBef>
              <a:spcAft>
                <a:spcPts val="0"/>
              </a:spcAft>
              <a:buSzPts val="1800"/>
              <a:buChar char="▪"/>
              <a:defRPr/>
            </a:lvl2pPr>
            <a:lvl3pPr indent="-342900" lvl="2" marL="1371600" algn="l">
              <a:lnSpc>
                <a:spcPct val="86666"/>
              </a:lnSpc>
              <a:spcBef>
                <a:spcPts val="900"/>
              </a:spcBef>
              <a:spcAft>
                <a:spcPts val="0"/>
              </a:spcAft>
              <a:buSzPts val="1800"/>
              <a:buChar char="▪"/>
              <a:defRPr/>
            </a:lvl3pPr>
            <a:lvl4pPr indent="-342900" lvl="3" marL="1828800" algn="l">
              <a:lnSpc>
                <a:spcPct val="82500"/>
              </a:lnSpc>
              <a:spcBef>
                <a:spcPts val="450"/>
              </a:spcBef>
              <a:spcAft>
                <a:spcPts val="0"/>
              </a:spcAft>
              <a:buSzPts val="1800"/>
              <a:buChar char="▪"/>
              <a:defRPr/>
            </a:lvl4pPr>
            <a:lvl5pPr indent="-342900" lvl="4" marL="2286000" algn="l">
              <a:lnSpc>
                <a:spcPct val="70000"/>
              </a:lnSpc>
              <a:spcBef>
                <a:spcPts val="450"/>
              </a:spcBef>
              <a:spcAft>
                <a:spcPts val="0"/>
              </a:spcAft>
              <a:buSzPts val="1800"/>
              <a:buChar char="▪"/>
              <a:defRPr/>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6" name="Google Shape;46;p47"/>
          <p:cNvSpPr txBox="1"/>
          <p:nvPr>
            <p:ph idx="2" type="body"/>
          </p:nvPr>
        </p:nvSpPr>
        <p:spPr>
          <a:xfrm>
            <a:off x="4629150" y="1369219"/>
            <a:ext cx="3886200" cy="3263504"/>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SzPts val="1800"/>
              <a:buNone/>
              <a:defRPr/>
            </a:lvl1pPr>
            <a:lvl2pPr indent="-342900" lvl="1" marL="914400" algn="l">
              <a:lnSpc>
                <a:spcPct val="95000"/>
              </a:lnSpc>
              <a:spcBef>
                <a:spcPts val="900"/>
              </a:spcBef>
              <a:spcAft>
                <a:spcPts val="0"/>
              </a:spcAft>
              <a:buSzPts val="1800"/>
              <a:buChar char="▪"/>
              <a:defRPr/>
            </a:lvl2pPr>
            <a:lvl3pPr indent="-342900" lvl="2" marL="1371600" algn="l">
              <a:lnSpc>
                <a:spcPct val="86666"/>
              </a:lnSpc>
              <a:spcBef>
                <a:spcPts val="900"/>
              </a:spcBef>
              <a:spcAft>
                <a:spcPts val="0"/>
              </a:spcAft>
              <a:buSzPts val="1800"/>
              <a:buChar char="▪"/>
              <a:defRPr/>
            </a:lvl3pPr>
            <a:lvl4pPr indent="-342900" lvl="3" marL="1828800" algn="l">
              <a:lnSpc>
                <a:spcPct val="82500"/>
              </a:lnSpc>
              <a:spcBef>
                <a:spcPts val="450"/>
              </a:spcBef>
              <a:spcAft>
                <a:spcPts val="0"/>
              </a:spcAft>
              <a:buSzPts val="1800"/>
              <a:buChar char="▪"/>
              <a:defRPr/>
            </a:lvl4pPr>
            <a:lvl5pPr indent="-342900" lvl="4" marL="2286000" algn="l">
              <a:lnSpc>
                <a:spcPct val="70000"/>
              </a:lnSpc>
              <a:spcBef>
                <a:spcPts val="450"/>
              </a:spcBef>
              <a:spcAft>
                <a:spcPts val="0"/>
              </a:spcAft>
              <a:buSzPts val="1800"/>
              <a:buChar char="▪"/>
              <a:defRPr/>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7" name="Google Shape;47;p47"/>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400">
                <a:solidFill>
                  <a:schemeClr val="dk1"/>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48" name="Google Shape;48;p47"/>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400">
                <a:solidFill>
                  <a:schemeClr val="dk1"/>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49" name="Google Shape;49;p47"/>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bg>
      <p:bgPr>
        <a:solidFill>
          <a:schemeClr val="dk1"/>
        </a:solidFill>
      </p:bgPr>
    </p:bg>
    <p:spTree>
      <p:nvGrpSpPr>
        <p:cNvPr id="57" name="Shape 57"/>
        <p:cNvGrpSpPr/>
        <p:nvPr/>
      </p:nvGrpSpPr>
      <p:grpSpPr>
        <a:xfrm>
          <a:off x="0" y="0"/>
          <a:ext cx="0" cy="0"/>
          <a:chOff x="0" y="0"/>
          <a:chExt cx="0" cy="0"/>
        </a:xfrm>
      </p:grpSpPr>
      <p:sp>
        <p:nvSpPr>
          <p:cNvPr id="58" name="Google Shape;58;p44"/>
          <p:cNvSpPr txBox="1"/>
          <p:nvPr>
            <p:ph type="title"/>
          </p:nvPr>
        </p:nvSpPr>
        <p:spPr>
          <a:xfrm>
            <a:off x="864066" y="347174"/>
            <a:ext cx="7651284" cy="4010907"/>
          </a:xfrm>
          <a:prstGeom prst="rect">
            <a:avLst/>
          </a:prstGeom>
          <a:noFill/>
          <a:ln>
            <a:noFill/>
          </a:ln>
        </p:spPr>
        <p:txBody>
          <a:bodyPr anchorCtr="0" anchor="t" bIns="0" lIns="0" spcFirstLastPara="1" rIns="0" wrap="square" tIns="0">
            <a:noAutofit/>
          </a:bodyPr>
          <a:lstStyle>
            <a:lvl1pPr lvl="0" algn="ctr">
              <a:spcBef>
                <a:spcPts val="0"/>
              </a:spcBef>
              <a:spcAft>
                <a:spcPts val="0"/>
              </a:spcAft>
              <a:buClr>
                <a:srgbClr val="A27E55"/>
              </a:buClr>
              <a:buSzPts val="1200"/>
              <a:buFont typeface="Rockwell"/>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44"/>
          <p:cNvSpPr txBox="1"/>
          <p:nvPr>
            <p:ph idx="12" type="sldNum"/>
          </p:nvPr>
        </p:nvSpPr>
        <p:spPr>
          <a:xfrm>
            <a:off x="8020050" y="6329363"/>
            <a:ext cx="4953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900">
                <a:solidFill>
                  <a:schemeClr val="lt1"/>
                </a:solidFill>
                <a:latin typeface="Calibri"/>
                <a:ea typeface="Calibri"/>
                <a:cs typeface="Calibri"/>
                <a:sym typeface="Calibri"/>
              </a:defRPr>
            </a:lvl1pPr>
            <a:lvl2pPr indent="0" lvl="1" marL="0" marR="0" rtl="0" algn="r">
              <a:spcBef>
                <a:spcPts val="0"/>
              </a:spcBef>
              <a:spcAft>
                <a:spcPts val="0"/>
              </a:spcAft>
              <a:buNone/>
              <a:defRPr sz="900">
                <a:solidFill>
                  <a:schemeClr val="lt1"/>
                </a:solidFill>
                <a:latin typeface="Calibri"/>
                <a:ea typeface="Calibri"/>
                <a:cs typeface="Calibri"/>
                <a:sym typeface="Calibri"/>
              </a:defRPr>
            </a:lvl2pPr>
            <a:lvl3pPr indent="0" lvl="2" marL="0" marR="0" rtl="0" algn="r">
              <a:spcBef>
                <a:spcPts val="0"/>
              </a:spcBef>
              <a:spcAft>
                <a:spcPts val="0"/>
              </a:spcAft>
              <a:buNone/>
              <a:defRPr sz="900">
                <a:solidFill>
                  <a:schemeClr val="lt1"/>
                </a:solidFill>
                <a:latin typeface="Calibri"/>
                <a:ea typeface="Calibri"/>
                <a:cs typeface="Calibri"/>
                <a:sym typeface="Calibri"/>
              </a:defRPr>
            </a:lvl3pPr>
            <a:lvl4pPr indent="0" lvl="3" marL="0" marR="0" rtl="0" algn="r">
              <a:spcBef>
                <a:spcPts val="0"/>
              </a:spcBef>
              <a:spcAft>
                <a:spcPts val="0"/>
              </a:spcAft>
              <a:buNone/>
              <a:defRPr sz="900">
                <a:solidFill>
                  <a:schemeClr val="lt1"/>
                </a:solidFill>
                <a:latin typeface="Calibri"/>
                <a:ea typeface="Calibri"/>
                <a:cs typeface="Calibri"/>
                <a:sym typeface="Calibri"/>
              </a:defRPr>
            </a:lvl4pPr>
            <a:lvl5pPr indent="0" lvl="4" marL="0" marR="0" rtl="0" algn="r">
              <a:spcBef>
                <a:spcPts val="0"/>
              </a:spcBef>
              <a:spcAft>
                <a:spcPts val="0"/>
              </a:spcAft>
              <a:buNone/>
              <a:defRPr sz="900">
                <a:solidFill>
                  <a:schemeClr val="lt1"/>
                </a:solidFill>
                <a:latin typeface="Calibri"/>
                <a:ea typeface="Calibri"/>
                <a:cs typeface="Calibri"/>
                <a:sym typeface="Calibri"/>
              </a:defRPr>
            </a:lvl5pPr>
            <a:lvl6pPr indent="0" lvl="5" marL="0" marR="0" rtl="0" algn="r">
              <a:spcBef>
                <a:spcPts val="0"/>
              </a:spcBef>
              <a:spcAft>
                <a:spcPts val="0"/>
              </a:spcAft>
              <a:buNone/>
              <a:defRPr sz="900">
                <a:solidFill>
                  <a:schemeClr val="lt1"/>
                </a:solidFill>
                <a:latin typeface="Calibri"/>
                <a:ea typeface="Calibri"/>
                <a:cs typeface="Calibri"/>
                <a:sym typeface="Calibri"/>
              </a:defRPr>
            </a:lvl6pPr>
            <a:lvl7pPr indent="0" lvl="6" marL="0" marR="0" rtl="0" algn="r">
              <a:spcBef>
                <a:spcPts val="0"/>
              </a:spcBef>
              <a:spcAft>
                <a:spcPts val="0"/>
              </a:spcAft>
              <a:buNone/>
              <a:defRPr sz="900">
                <a:solidFill>
                  <a:schemeClr val="lt1"/>
                </a:solidFill>
                <a:latin typeface="Calibri"/>
                <a:ea typeface="Calibri"/>
                <a:cs typeface="Calibri"/>
                <a:sym typeface="Calibri"/>
              </a:defRPr>
            </a:lvl7pPr>
            <a:lvl8pPr indent="0" lvl="7" marL="0" marR="0" rtl="0" algn="r">
              <a:spcBef>
                <a:spcPts val="0"/>
              </a:spcBef>
              <a:spcAft>
                <a:spcPts val="0"/>
              </a:spcAft>
              <a:buNone/>
              <a:defRPr sz="900">
                <a:solidFill>
                  <a:schemeClr val="lt1"/>
                </a:solidFill>
                <a:latin typeface="Calibri"/>
                <a:ea typeface="Calibri"/>
                <a:cs typeface="Calibri"/>
                <a:sym typeface="Calibri"/>
              </a:defRPr>
            </a:lvl8pPr>
            <a:lvl9pPr indent="0" lvl="8" marL="0" marR="0" rtl="0" algn="r">
              <a:spcBef>
                <a:spcPts val="0"/>
              </a:spcBef>
              <a:spcAft>
                <a:spcPts val="0"/>
              </a:spcAft>
              <a:buNone/>
              <a:defRPr sz="9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60" name="Google Shape;60;p44"/>
          <p:cNvPicPr preferRelativeResize="0"/>
          <p:nvPr/>
        </p:nvPicPr>
        <p:blipFill rotWithShape="1">
          <a:blip r:embed="rId2">
            <a:alphaModFix/>
          </a:blip>
          <a:srcRect b="0" l="0" r="0" t="0"/>
          <a:stretch/>
        </p:blipFill>
        <p:spPr>
          <a:xfrm>
            <a:off x="2071883" y="1150487"/>
            <a:ext cx="5200650" cy="90725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slideLayout" Target="../slideLayouts/slideLayout1.xml"/><Relationship Id="rId5"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hyperlink" Target="https://creativecommons.org/licenses/by-nc-sa/4.0/" TargetMode="External"/><Relationship Id="rId4" Type="http://schemas.openxmlformats.org/officeDocument/2006/relationships/slideLayout" Target="../slideLayouts/slideLayout2.xml"/><Relationship Id="rId10" Type="http://schemas.openxmlformats.org/officeDocument/2006/relationships/theme" Target="../theme/theme2.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hyperlink" Target="https://creativecommons.org/licenses/by-nc-sa/4.0/" TargetMode="External"/><Relationship Id="rId4" Type="http://schemas.openxmlformats.org/officeDocument/2006/relationships/slideLayout" Target="../slideLayouts/slideLayout8.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37"/>
          <p:cNvPicPr preferRelativeResize="0"/>
          <p:nvPr/>
        </p:nvPicPr>
        <p:blipFill rotWithShape="1">
          <a:blip r:embed="rId1">
            <a:alphaModFix/>
          </a:blip>
          <a:srcRect b="0" l="0" r="0" t="0"/>
          <a:stretch/>
        </p:blipFill>
        <p:spPr>
          <a:xfrm>
            <a:off x="5926673" y="3869273"/>
            <a:ext cx="3742256" cy="1871128"/>
          </a:xfrm>
          <a:prstGeom prst="rect">
            <a:avLst/>
          </a:prstGeom>
          <a:noFill/>
          <a:ln>
            <a:noFill/>
          </a:ln>
        </p:spPr>
      </p:pic>
      <p:sp>
        <p:nvSpPr>
          <p:cNvPr id="11" name="Google Shape;11;p37"/>
          <p:cNvSpPr/>
          <p:nvPr/>
        </p:nvSpPr>
        <p:spPr>
          <a:xfrm>
            <a:off x="0" y="0"/>
            <a:ext cx="9144000" cy="4385733"/>
          </a:xfrm>
          <a:prstGeom prst="rect">
            <a:avLst/>
          </a:prstGeom>
          <a:solidFill>
            <a:srgbClr val="27282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lt1"/>
              </a:solidFill>
              <a:latin typeface="Rockwell"/>
              <a:ea typeface="Rockwell"/>
              <a:cs typeface="Rockwell"/>
              <a:sym typeface="Rockwell"/>
            </a:endParaRPr>
          </a:p>
        </p:txBody>
      </p:sp>
      <p:pic>
        <p:nvPicPr>
          <p:cNvPr id="12" name="Google Shape;12;p37"/>
          <p:cNvPicPr preferRelativeResize="0"/>
          <p:nvPr/>
        </p:nvPicPr>
        <p:blipFill rotWithShape="1">
          <a:blip r:embed="rId2">
            <a:alphaModFix/>
          </a:blip>
          <a:srcRect b="0" l="0" r="0" t="0"/>
          <a:stretch/>
        </p:blipFill>
        <p:spPr>
          <a:xfrm>
            <a:off x="297220" y="3824672"/>
            <a:ext cx="579961" cy="1112897"/>
          </a:xfrm>
          <a:prstGeom prst="rect">
            <a:avLst/>
          </a:prstGeom>
          <a:noFill/>
          <a:ln>
            <a:noFill/>
          </a:ln>
        </p:spPr>
      </p:pic>
      <p:sp>
        <p:nvSpPr>
          <p:cNvPr id="13" name="Google Shape;13;p37"/>
          <p:cNvSpPr txBox="1"/>
          <p:nvPr>
            <p:ph type="title"/>
          </p:nvPr>
        </p:nvSpPr>
        <p:spPr>
          <a:xfrm>
            <a:off x="605260" y="1711614"/>
            <a:ext cx="5104958" cy="1170886"/>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lt1"/>
              </a:buClr>
              <a:buSzPts val="3200"/>
              <a:buFont typeface="Rockwell"/>
              <a:buNone/>
              <a:defRPr b="0" i="0" sz="3200" u="none" cap="none" strike="noStrike">
                <a:solidFill>
                  <a:schemeClr val="lt1"/>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descr="UI_Seal_white.png" id="14" name="Google Shape;14;p37"/>
          <p:cNvPicPr preferRelativeResize="0"/>
          <p:nvPr/>
        </p:nvPicPr>
        <p:blipFill rotWithShape="1">
          <a:blip r:embed="rId3">
            <a:alphaModFix amt="6000"/>
          </a:blip>
          <a:srcRect b="5349" l="0" r="4445" t="9218"/>
          <a:stretch/>
        </p:blipFill>
        <p:spPr>
          <a:xfrm>
            <a:off x="4229100" y="-1"/>
            <a:ext cx="4914900" cy="43942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 name="Shape 17"/>
        <p:cNvGrpSpPr/>
        <p:nvPr/>
      </p:nvGrpSpPr>
      <p:grpSpPr>
        <a:xfrm>
          <a:off x="0" y="0"/>
          <a:ext cx="0" cy="0"/>
          <a:chOff x="0" y="0"/>
          <a:chExt cx="0" cy="0"/>
        </a:xfrm>
      </p:grpSpPr>
      <p:sp>
        <p:nvSpPr>
          <p:cNvPr id="18" name="Google Shape;18;p39"/>
          <p:cNvSpPr txBox="1"/>
          <p:nvPr>
            <p:ph idx="1" type="body"/>
          </p:nvPr>
        </p:nvSpPr>
        <p:spPr>
          <a:xfrm>
            <a:off x="972000" y="928800"/>
            <a:ext cx="7588450" cy="3319200"/>
          </a:xfrm>
          <a:prstGeom prst="rect">
            <a:avLst/>
          </a:prstGeom>
          <a:noFill/>
          <a:ln>
            <a:noFill/>
          </a:ln>
        </p:spPr>
        <p:txBody>
          <a:bodyPr anchorCtr="0" anchor="t" bIns="0" lIns="0" spcFirstLastPara="1" rIns="0" wrap="square" tIns="0">
            <a:noAutofit/>
          </a:bodyPr>
          <a:lstStyle>
            <a:lvl1pPr indent="-228600" lvl="0" marL="457200" marR="0" rtl="0" algn="l">
              <a:lnSpc>
                <a:spcPct val="120000"/>
              </a:lnSpc>
              <a:spcBef>
                <a:spcPts val="0"/>
              </a:spcBef>
              <a:spcAft>
                <a:spcPts val="0"/>
              </a:spcAft>
              <a:buClr>
                <a:srgbClr val="A27E55"/>
              </a:buClr>
              <a:buSzPts val="1800"/>
              <a:buFont typeface="Noto Sans Symbols"/>
              <a:buNone/>
              <a:defRPr b="0" i="0" sz="1800" u="none" cap="none" strike="noStrike">
                <a:solidFill>
                  <a:srgbClr val="6E6E6E"/>
                </a:solidFill>
                <a:latin typeface="Helvetica Neue"/>
                <a:ea typeface="Helvetica Neue"/>
                <a:cs typeface="Helvetica Neue"/>
                <a:sym typeface="Helvetica Neue"/>
              </a:defRPr>
            </a:lvl1pPr>
            <a:lvl2pPr indent="-342900" lvl="1" marL="914400" marR="0" rtl="0" algn="l">
              <a:lnSpc>
                <a:spcPct val="95000"/>
              </a:lnSpc>
              <a:spcBef>
                <a:spcPts val="900"/>
              </a:spcBef>
              <a:spcAft>
                <a:spcPts val="0"/>
              </a:spcAft>
              <a:buClr>
                <a:srgbClr val="A27E55"/>
              </a:buClr>
              <a:buSzPts val="1800"/>
              <a:buFont typeface="Noto Sans Symbols"/>
              <a:buChar char="▪"/>
              <a:defRPr b="0" i="0" sz="1800" u="none" cap="none" strike="noStrike">
                <a:solidFill>
                  <a:srgbClr val="6E6E6E"/>
                </a:solidFill>
                <a:latin typeface="Helvetica Neue"/>
                <a:ea typeface="Helvetica Neue"/>
                <a:cs typeface="Helvetica Neue"/>
                <a:sym typeface="Helvetica Neue"/>
              </a:defRPr>
            </a:lvl2pPr>
            <a:lvl3pPr indent="-342900" lvl="2" marL="1371600" marR="0" rtl="0" algn="l">
              <a:lnSpc>
                <a:spcPct val="86666"/>
              </a:lnSpc>
              <a:spcBef>
                <a:spcPts val="900"/>
              </a:spcBef>
              <a:spcAft>
                <a:spcPts val="0"/>
              </a:spcAft>
              <a:buClr>
                <a:srgbClr val="A27E55"/>
              </a:buClr>
              <a:buSzPts val="1800"/>
              <a:buFont typeface="Noto Sans Symbols"/>
              <a:buChar char="▪"/>
              <a:defRPr b="0" i="0" sz="1800" u="none" cap="none" strike="noStrike">
                <a:solidFill>
                  <a:srgbClr val="6E6E6E"/>
                </a:solidFill>
                <a:latin typeface="Helvetica Neue"/>
                <a:ea typeface="Helvetica Neue"/>
                <a:cs typeface="Helvetica Neue"/>
                <a:sym typeface="Helvetica Neue"/>
              </a:defRPr>
            </a:lvl3pPr>
            <a:lvl4pPr indent="-330200" lvl="3" marL="1828800" marR="0" rtl="0" algn="l">
              <a:lnSpc>
                <a:spcPct val="92812"/>
              </a:lnSpc>
              <a:spcBef>
                <a:spcPts val="450"/>
              </a:spcBef>
              <a:spcAft>
                <a:spcPts val="0"/>
              </a:spcAft>
              <a:buClr>
                <a:srgbClr val="A27E55"/>
              </a:buClr>
              <a:buSzPts val="1600"/>
              <a:buFont typeface="Noto Sans Symbols"/>
              <a:buChar char="▪"/>
              <a:defRPr b="0" i="0" sz="1600" u="none" cap="none" strike="noStrike">
                <a:solidFill>
                  <a:srgbClr val="6E6E6E"/>
                </a:solidFill>
                <a:latin typeface="Helvetica Neue"/>
                <a:ea typeface="Helvetica Neue"/>
                <a:cs typeface="Helvetica Neue"/>
                <a:sym typeface="Helvetica Neue"/>
              </a:defRPr>
            </a:lvl4pPr>
            <a:lvl5pPr indent="-317500" lvl="4" marL="2286000" marR="0" rtl="0" algn="l">
              <a:lnSpc>
                <a:spcPct val="90000"/>
              </a:lnSpc>
              <a:spcBef>
                <a:spcPts val="450"/>
              </a:spcBef>
              <a:spcAft>
                <a:spcPts val="0"/>
              </a:spcAft>
              <a:buClr>
                <a:srgbClr val="A27E55"/>
              </a:buClr>
              <a:buSzPts val="1400"/>
              <a:buFont typeface="Noto Sans Symbols"/>
              <a:buChar char="▪"/>
              <a:defRPr b="0" i="0" sz="1400" u="none" cap="none" strike="noStrike">
                <a:solidFill>
                  <a:srgbClr val="6E6E6E"/>
                </a:solidFill>
                <a:latin typeface="Helvetica Neue"/>
                <a:ea typeface="Helvetica Neue"/>
                <a:cs typeface="Helvetica Neue"/>
                <a:sym typeface="Helvetica Neue"/>
              </a:defRPr>
            </a:lvl5pPr>
            <a:lvl6pPr indent="-228600" lvl="5" marL="2743200"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9" name="Google Shape;19;p39"/>
          <p:cNvSpPr/>
          <p:nvPr/>
        </p:nvSpPr>
        <p:spPr>
          <a:xfrm>
            <a:off x="0" y="4356881"/>
            <a:ext cx="9144000" cy="754063"/>
          </a:xfrm>
          <a:prstGeom prst="rect">
            <a:avLst/>
          </a:prstGeom>
          <a:solidFill>
            <a:srgbClr val="A5A5A5"/>
          </a:solidFill>
          <a:ln>
            <a:noFill/>
          </a:ln>
          <a:effectLst>
            <a:outerShdw blurRad="40000" rotWithShape="0" dir="5400000" dist="23000">
              <a:srgbClr val="00000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A5A5A5"/>
              </a:solidFill>
              <a:latin typeface="Calibri"/>
              <a:ea typeface="Calibri"/>
              <a:cs typeface="Calibri"/>
              <a:sym typeface="Calibri"/>
            </a:endParaRPr>
          </a:p>
        </p:txBody>
      </p:sp>
      <p:pic>
        <p:nvPicPr>
          <p:cNvPr id="20" name="Google Shape;20;p39"/>
          <p:cNvPicPr preferRelativeResize="0"/>
          <p:nvPr/>
        </p:nvPicPr>
        <p:blipFill rotWithShape="1">
          <a:blip r:embed="rId1">
            <a:alphaModFix/>
          </a:blip>
          <a:srcRect b="0" l="0" r="0" t="0"/>
          <a:stretch/>
        </p:blipFill>
        <p:spPr>
          <a:xfrm>
            <a:off x="297219" y="3824671"/>
            <a:ext cx="579961" cy="1112897"/>
          </a:xfrm>
          <a:prstGeom prst="rect">
            <a:avLst/>
          </a:prstGeom>
          <a:noFill/>
          <a:ln>
            <a:noFill/>
          </a:ln>
        </p:spPr>
      </p:pic>
      <p:sp>
        <p:nvSpPr>
          <p:cNvPr id="21" name="Google Shape;21;p39"/>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rgbClr val="A27E55"/>
              </a:buClr>
              <a:buSzPts val="3600"/>
              <a:buFont typeface="Rockwell"/>
              <a:buNone/>
              <a:defRPr b="0" i="0" sz="3600" u="none" cap="none" strike="noStrike">
                <a:solidFill>
                  <a:srgbClr val="A27E55"/>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22" name="Google Shape;22;p39"/>
          <p:cNvPicPr preferRelativeResize="0"/>
          <p:nvPr/>
        </p:nvPicPr>
        <p:blipFill rotWithShape="1">
          <a:blip r:embed="rId2">
            <a:alphaModFix/>
          </a:blip>
          <a:srcRect b="0" l="0" r="0" t="0"/>
          <a:stretch/>
        </p:blipFill>
        <p:spPr>
          <a:xfrm>
            <a:off x="6819266" y="4013390"/>
            <a:ext cx="2882086" cy="1441043"/>
          </a:xfrm>
          <a:prstGeom prst="rect">
            <a:avLst/>
          </a:prstGeom>
          <a:noFill/>
          <a:ln>
            <a:noFill/>
          </a:ln>
        </p:spPr>
      </p:pic>
      <p:sp>
        <p:nvSpPr>
          <p:cNvPr id="23" name="Google Shape;23;p39"/>
          <p:cNvSpPr txBox="1"/>
          <p:nvPr/>
        </p:nvSpPr>
        <p:spPr>
          <a:xfrm>
            <a:off x="926984" y="4503079"/>
            <a:ext cx="6581164"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100" u="none" cap="none" strike="noStrike">
                <a:solidFill>
                  <a:schemeClr val="dk1"/>
                </a:solidFill>
                <a:latin typeface="Calibri"/>
                <a:ea typeface="Calibri"/>
                <a:cs typeface="Calibri"/>
                <a:sym typeface="Calibri"/>
              </a:rPr>
              <a:t>©2021 by Dr.  Jim Alves-Foss and Dr. Jia Song. This document is licensed with a </a:t>
            </a:r>
            <a:endParaRPr/>
          </a:p>
          <a:p>
            <a:pPr indent="0" lvl="0" marL="0" marR="0" rtl="0" algn="ctr">
              <a:spcBef>
                <a:spcPts val="0"/>
              </a:spcBef>
              <a:spcAft>
                <a:spcPts val="0"/>
              </a:spcAft>
              <a:buNone/>
            </a:pPr>
            <a:r>
              <a:rPr b="0" i="0" lang="en-US" sz="1100" u="sng" cap="none" strike="noStrike">
                <a:solidFill>
                  <a:schemeClr val="dk1"/>
                </a:solidFill>
                <a:latin typeface="Calibri"/>
                <a:ea typeface="Calibri"/>
                <a:cs typeface="Calibri"/>
                <a:sym typeface="Calibri"/>
                <a:hlinkClick r:id="rId3">
                  <a:extLst>
                    <a:ext uri="{A12FA001-AC4F-418D-AE19-62706E023703}">
                      <ahyp:hlinkClr val="tx"/>
                    </a:ext>
                  </a:extLst>
                </a:hlinkClick>
              </a:rPr>
              <a:t>Creative Commons Attribution-Non-Commercial-Share Alike 4.0 International License (CC BY-NC-SA 4.0)</a:t>
            </a:r>
            <a:endParaRPr b="0" i="0" sz="11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0" name="Shape 50"/>
        <p:cNvGrpSpPr/>
        <p:nvPr/>
      </p:nvGrpSpPr>
      <p:grpSpPr>
        <a:xfrm>
          <a:off x="0" y="0"/>
          <a:ext cx="0" cy="0"/>
          <a:chOff x="0" y="0"/>
          <a:chExt cx="0" cy="0"/>
        </a:xfrm>
      </p:grpSpPr>
      <p:sp>
        <p:nvSpPr>
          <p:cNvPr id="51" name="Google Shape;51;p42"/>
          <p:cNvSpPr txBox="1"/>
          <p:nvPr>
            <p:ph idx="1" type="body"/>
          </p:nvPr>
        </p:nvSpPr>
        <p:spPr>
          <a:xfrm>
            <a:off x="972000" y="928800"/>
            <a:ext cx="7588450" cy="3319200"/>
          </a:xfrm>
          <a:prstGeom prst="rect">
            <a:avLst/>
          </a:prstGeom>
          <a:noFill/>
          <a:ln>
            <a:noFill/>
          </a:ln>
        </p:spPr>
        <p:txBody>
          <a:bodyPr anchorCtr="0" anchor="t" bIns="0" lIns="0" spcFirstLastPara="1" rIns="0" wrap="square" tIns="0">
            <a:noAutofit/>
          </a:bodyPr>
          <a:lstStyle>
            <a:lvl1pPr indent="-228600" lvl="0" marL="457200" marR="0" rtl="0" algn="l">
              <a:lnSpc>
                <a:spcPct val="120000"/>
              </a:lnSpc>
              <a:spcBef>
                <a:spcPts val="0"/>
              </a:spcBef>
              <a:spcAft>
                <a:spcPts val="0"/>
              </a:spcAft>
              <a:buClr>
                <a:srgbClr val="A27E55"/>
              </a:buClr>
              <a:buSzPts val="1800"/>
              <a:buFont typeface="Noto Sans Symbols"/>
              <a:buNone/>
              <a:defRPr b="0" i="0" sz="1800" u="none" cap="none" strike="noStrike">
                <a:solidFill>
                  <a:srgbClr val="6E6E6E"/>
                </a:solidFill>
                <a:latin typeface="Helvetica Neue"/>
                <a:ea typeface="Helvetica Neue"/>
                <a:cs typeface="Helvetica Neue"/>
                <a:sym typeface="Helvetica Neue"/>
              </a:defRPr>
            </a:lvl1pPr>
            <a:lvl2pPr indent="-342900" lvl="1" marL="914400" marR="0" rtl="0" algn="l">
              <a:lnSpc>
                <a:spcPct val="95000"/>
              </a:lnSpc>
              <a:spcBef>
                <a:spcPts val="900"/>
              </a:spcBef>
              <a:spcAft>
                <a:spcPts val="0"/>
              </a:spcAft>
              <a:buClr>
                <a:srgbClr val="A27E55"/>
              </a:buClr>
              <a:buSzPts val="1800"/>
              <a:buFont typeface="Noto Sans Symbols"/>
              <a:buChar char="▪"/>
              <a:defRPr b="0" i="0" sz="1800" u="none" cap="none" strike="noStrike">
                <a:solidFill>
                  <a:srgbClr val="6E6E6E"/>
                </a:solidFill>
                <a:latin typeface="Helvetica Neue"/>
                <a:ea typeface="Helvetica Neue"/>
                <a:cs typeface="Helvetica Neue"/>
                <a:sym typeface="Helvetica Neue"/>
              </a:defRPr>
            </a:lvl2pPr>
            <a:lvl3pPr indent="-342900" lvl="2" marL="1371600" marR="0" rtl="0" algn="l">
              <a:lnSpc>
                <a:spcPct val="86666"/>
              </a:lnSpc>
              <a:spcBef>
                <a:spcPts val="900"/>
              </a:spcBef>
              <a:spcAft>
                <a:spcPts val="0"/>
              </a:spcAft>
              <a:buClr>
                <a:srgbClr val="A27E55"/>
              </a:buClr>
              <a:buSzPts val="1800"/>
              <a:buFont typeface="Noto Sans Symbols"/>
              <a:buChar char="▪"/>
              <a:defRPr b="0" i="0" sz="1800" u="none" cap="none" strike="noStrike">
                <a:solidFill>
                  <a:srgbClr val="6E6E6E"/>
                </a:solidFill>
                <a:latin typeface="Helvetica Neue"/>
                <a:ea typeface="Helvetica Neue"/>
                <a:cs typeface="Helvetica Neue"/>
                <a:sym typeface="Helvetica Neue"/>
              </a:defRPr>
            </a:lvl3pPr>
            <a:lvl4pPr indent="-330200" lvl="3" marL="1828800" marR="0" rtl="0" algn="l">
              <a:lnSpc>
                <a:spcPct val="92812"/>
              </a:lnSpc>
              <a:spcBef>
                <a:spcPts val="450"/>
              </a:spcBef>
              <a:spcAft>
                <a:spcPts val="0"/>
              </a:spcAft>
              <a:buClr>
                <a:srgbClr val="A27E55"/>
              </a:buClr>
              <a:buSzPts val="1600"/>
              <a:buFont typeface="Noto Sans Symbols"/>
              <a:buChar char="▪"/>
              <a:defRPr b="0" i="0" sz="1600" u="none" cap="none" strike="noStrike">
                <a:solidFill>
                  <a:srgbClr val="6E6E6E"/>
                </a:solidFill>
                <a:latin typeface="Helvetica Neue"/>
                <a:ea typeface="Helvetica Neue"/>
                <a:cs typeface="Helvetica Neue"/>
                <a:sym typeface="Helvetica Neue"/>
              </a:defRPr>
            </a:lvl4pPr>
            <a:lvl5pPr indent="-317500" lvl="4" marL="2286000" marR="0" rtl="0" algn="l">
              <a:lnSpc>
                <a:spcPct val="90000"/>
              </a:lnSpc>
              <a:spcBef>
                <a:spcPts val="450"/>
              </a:spcBef>
              <a:spcAft>
                <a:spcPts val="0"/>
              </a:spcAft>
              <a:buClr>
                <a:srgbClr val="A27E55"/>
              </a:buClr>
              <a:buSzPts val="1400"/>
              <a:buFont typeface="Noto Sans Symbols"/>
              <a:buChar char="▪"/>
              <a:defRPr b="0" i="0" sz="1400" u="none" cap="none" strike="noStrike">
                <a:solidFill>
                  <a:srgbClr val="6E6E6E"/>
                </a:solidFill>
                <a:latin typeface="Helvetica Neue"/>
                <a:ea typeface="Helvetica Neue"/>
                <a:cs typeface="Helvetica Neue"/>
                <a:sym typeface="Helvetica Neue"/>
              </a:defRPr>
            </a:lvl5pPr>
            <a:lvl6pPr indent="-228600" lvl="5" marL="2743200" marR="0" rtl="0" algn="l">
              <a:spcBef>
                <a:spcPts val="3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6pPr>
            <a:lvl7pPr indent="-323850" lvl="6" marL="3200400" marR="0" rtl="0" algn="l">
              <a:spcBef>
                <a:spcPts val="300"/>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7pPr>
            <a:lvl8pPr indent="-323850" lvl="7" marL="3657600" marR="0" rtl="0" algn="l">
              <a:spcBef>
                <a:spcPts val="300"/>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8pPr>
            <a:lvl9pPr indent="-323850" lvl="8" marL="4114800" marR="0" rtl="0" algn="l">
              <a:spcBef>
                <a:spcPts val="300"/>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9pPr>
          </a:lstStyle>
          <a:p/>
        </p:txBody>
      </p:sp>
      <p:sp>
        <p:nvSpPr>
          <p:cNvPr id="52" name="Google Shape;52;p42"/>
          <p:cNvSpPr/>
          <p:nvPr/>
        </p:nvSpPr>
        <p:spPr>
          <a:xfrm>
            <a:off x="0" y="4356881"/>
            <a:ext cx="9144000" cy="754063"/>
          </a:xfrm>
          <a:prstGeom prst="rect">
            <a:avLst/>
          </a:prstGeom>
          <a:solidFill>
            <a:schemeClr val="dk1"/>
          </a:solidFill>
          <a:ln>
            <a:noFill/>
          </a:ln>
          <a:effectLst>
            <a:outerShdw blurRad="40000" rotWithShape="0" dir="5400000" dist="23000">
              <a:srgbClr val="00000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pic>
        <p:nvPicPr>
          <p:cNvPr id="53" name="Google Shape;53;p42"/>
          <p:cNvPicPr preferRelativeResize="0"/>
          <p:nvPr/>
        </p:nvPicPr>
        <p:blipFill rotWithShape="1">
          <a:blip r:embed="rId1">
            <a:alphaModFix/>
          </a:blip>
          <a:srcRect b="0" l="0" r="0" t="0"/>
          <a:stretch/>
        </p:blipFill>
        <p:spPr>
          <a:xfrm>
            <a:off x="297219" y="3824671"/>
            <a:ext cx="579961" cy="1112897"/>
          </a:xfrm>
          <a:prstGeom prst="rect">
            <a:avLst/>
          </a:prstGeom>
          <a:noFill/>
          <a:ln>
            <a:noFill/>
          </a:ln>
        </p:spPr>
      </p:pic>
      <p:sp>
        <p:nvSpPr>
          <p:cNvPr id="54" name="Google Shape;54;p42"/>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rgbClr val="A27E55"/>
              </a:buClr>
              <a:buSzPts val="3600"/>
              <a:buFont typeface="Rockwell"/>
              <a:buNone/>
              <a:defRPr b="0" i="0" sz="3600" u="none" cap="none" strike="noStrike">
                <a:solidFill>
                  <a:srgbClr val="A27E55"/>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55" name="Google Shape;55;p42"/>
          <p:cNvPicPr preferRelativeResize="0"/>
          <p:nvPr/>
        </p:nvPicPr>
        <p:blipFill rotWithShape="1">
          <a:blip r:embed="rId2">
            <a:alphaModFix/>
          </a:blip>
          <a:srcRect b="0" l="0" r="0" t="0"/>
          <a:stretch/>
        </p:blipFill>
        <p:spPr>
          <a:xfrm>
            <a:off x="6819266" y="4013390"/>
            <a:ext cx="2882086" cy="1441043"/>
          </a:xfrm>
          <a:prstGeom prst="rect">
            <a:avLst/>
          </a:prstGeom>
          <a:noFill/>
          <a:ln>
            <a:noFill/>
          </a:ln>
        </p:spPr>
      </p:pic>
      <p:sp>
        <p:nvSpPr>
          <p:cNvPr id="56" name="Google Shape;56;p42"/>
          <p:cNvSpPr txBox="1"/>
          <p:nvPr/>
        </p:nvSpPr>
        <p:spPr>
          <a:xfrm>
            <a:off x="926984" y="4503079"/>
            <a:ext cx="6581164"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lt1"/>
                </a:solidFill>
                <a:latin typeface="Calibri"/>
                <a:ea typeface="Calibri"/>
                <a:cs typeface="Calibri"/>
                <a:sym typeface="Calibri"/>
              </a:rPr>
              <a:t>©2021 by Dr.  Jim Alves-Foss and Dr. Jia Song. This document is licensed with a </a:t>
            </a:r>
            <a:endParaRPr/>
          </a:p>
          <a:p>
            <a:pPr indent="0" lvl="0" marL="0" marR="0" rtl="0" algn="ctr">
              <a:spcBef>
                <a:spcPts val="0"/>
              </a:spcBef>
              <a:spcAft>
                <a:spcPts val="0"/>
              </a:spcAft>
              <a:buNone/>
            </a:pPr>
            <a:r>
              <a:rPr lang="en-US" sz="1100" u="sng">
                <a:solidFill>
                  <a:schemeClr val="lt1"/>
                </a:solidFill>
                <a:latin typeface="Calibri"/>
                <a:ea typeface="Calibri"/>
                <a:cs typeface="Calibri"/>
                <a:sym typeface="Calibri"/>
                <a:hlinkClick r:id="rId3">
                  <a:extLst>
                    <a:ext uri="{A12FA001-AC4F-418D-AE19-62706E023703}">
                      <ahyp:hlinkClr val="tx"/>
                    </a:ext>
                  </a:extLst>
                </a:hlinkClick>
              </a:rPr>
              <a:t>Creative Commons Attribution-Non-Commercial-Share Alike 4.0 International License (CC BY-NC-SA 4.0)</a:t>
            </a:r>
            <a:endParaRPr sz="1100">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8"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hyperlink" Target="https://crackstation.net/hashing-security.htm" TargetMode="External"/><Relationship Id="rId6" Type="http://schemas.openxmlformats.org/officeDocument/2006/relationships/hyperlink" Target="https://auth0.com/blog/hashing-passwords-one-way-road-to-security/"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hyperlink" Target="https://auth0.com/blog/hashing-passwords-one-way-road-to-security/"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comparitech.com/blog/information-security/password-statistic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
          <p:cNvSpPr txBox="1"/>
          <p:nvPr>
            <p:ph type="title"/>
          </p:nvPr>
        </p:nvSpPr>
        <p:spPr>
          <a:xfrm>
            <a:off x="605259" y="1711614"/>
            <a:ext cx="8077824" cy="1170886"/>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3200"/>
              <a:buFont typeface="Rockwell"/>
              <a:buNone/>
            </a:pPr>
            <a:r>
              <a:rPr lang="en-US"/>
              <a:t>CYB 110</a:t>
            </a:r>
            <a:br>
              <a:rPr lang="en-US"/>
            </a:br>
            <a:r>
              <a:rPr lang="en-US"/>
              <a:t>CYBERSECURITY AND PRIVACY</a:t>
            </a:r>
            <a:br>
              <a:rPr lang="en-US"/>
            </a:br>
            <a:r>
              <a:rPr lang="en-US">
                <a:solidFill>
                  <a:srgbClr val="FFD966"/>
                </a:solidFill>
              </a:rPr>
              <a:t>MODULE 8 - HUMAN ELEMENT SECURITY</a:t>
            </a:r>
            <a:br>
              <a:rPr lang="en-US"/>
            </a:br>
            <a:br>
              <a:rPr lang="en-US"/>
            </a:br>
            <a:r>
              <a:rPr lang="en-US" sz="2000"/>
              <a:t>JIM ALVES-FOSS AND JIA SONG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0"/>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ATTACKING PASSWORDS</a:t>
            </a:r>
            <a:endParaRPr/>
          </a:p>
        </p:txBody>
      </p:sp>
      <p:sp>
        <p:nvSpPr>
          <p:cNvPr id="123" name="Google Shape;123;p10"/>
          <p:cNvSpPr txBox="1"/>
          <p:nvPr>
            <p:ph idx="1" type="body"/>
          </p:nvPr>
        </p:nvSpPr>
        <p:spPr>
          <a:xfrm>
            <a:off x="628649" y="1033397"/>
            <a:ext cx="8151077" cy="3599325"/>
          </a:xfrm>
          <a:prstGeom prst="rect">
            <a:avLst/>
          </a:prstGeom>
          <a:noFill/>
          <a:ln>
            <a:noFill/>
          </a:ln>
        </p:spPr>
        <p:txBody>
          <a:bodyPr anchorCtr="0" anchor="t" bIns="0" lIns="0" spcFirstLastPara="1" rIns="0" wrap="square" tIns="0">
            <a:normAutofit/>
          </a:bodyPr>
          <a:lstStyle/>
          <a:p>
            <a:pPr indent="0" lvl="0" marL="0" rtl="0" algn="l">
              <a:lnSpc>
                <a:spcPct val="102857"/>
              </a:lnSpc>
              <a:spcBef>
                <a:spcPts val="0"/>
              </a:spcBef>
              <a:spcAft>
                <a:spcPts val="0"/>
              </a:spcAft>
              <a:buSzPts val="2100"/>
              <a:buNone/>
            </a:pPr>
            <a:r>
              <a:rPr b="1" lang="en-US">
                <a:solidFill>
                  <a:srgbClr val="8C6E43"/>
                </a:solidFill>
              </a:rPr>
              <a:t>Dictionary attacks </a:t>
            </a:r>
            <a:r>
              <a:rPr lang="en-US"/>
              <a:t>–</a:t>
            </a:r>
            <a:r>
              <a:rPr lang="en-US">
                <a:solidFill>
                  <a:schemeClr val="dk1"/>
                </a:solidFill>
              </a:rPr>
              <a:t> using words in dictionary. </a:t>
            </a:r>
            <a:endParaRPr>
              <a:solidFill>
                <a:schemeClr val="dk1"/>
              </a:solidFill>
            </a:endParaRPr>
          </a:p>
          <a:p>
            <a:pPr indent="-342900" lvl="0" marL="342900" rtl="0" algn="l">
              <a:lnSpc>
                <a:spcPct val="102857"/>
              </a:lnSpc>
              <a:spcBef>
                <a:spcPts val="900"/>
              </a:spcBef>
              <a:spcAft>
                <a:spcPts val="0"/>
              </a:spcAft>
              <a:buClr>
                <a:schemeClr val="dk1"/>
              </a:buClr>
              <a:buSzPts val="2100"/>
              <a:buFont typeface="Arial"/>
              <a:buChar char="•"/>
            </a:pPr>
            <a:r>
              <a:rPr lang="en-US">
                <a:solidFill>
                  <a:schemeClr val="dk1"/>
                </a:solidFill>
              </a:rPr>
              <a:t>Inferring passwords likely for a user </a:t>
            </a:r>
            <a:endParaRPr>
              <a:solidFill>
                <a:schemeClr val="dk1"/>
              </a:solidFill>
            </a:endParaRPr>
          </a:p>
          <a:p>
            <a:pPr indent="-123443" lvl="2" marL="514350" rtl="0" algn="l">
              <a:lnSpc>
                <a:spcPct val="78000"/>
              </a:lnSpc>
              <a:spcBef>
                <a:spcPts val="900"/>
              </a:spcBef>
              <a:spcAft>
                <a:spcPts val="0"/>
              </a:spcAft>
              <a:buSzPts val="2000"/>
              <a:buNone/>
            </a:pPr>
            <a:r>
              <a:rPr lang="en-US" sz="2000">
                <a:solidFill>
                  <a:schemeClr val="dk1"/>
                </a:solidFill>
              </a:rPr>
              <a:t>People usually use personal information (birthday, names, pet’s name) in passwords. </a:t>
            </a:r>
            <a:endParaRPr sz="2000">
              <a:solidFill>
                <a:schemeClr val="dk1"/>
              </a:solidFill>
            </a:endParaRPr>
          </a:p>
          <a:p>
            <a:pPr indent="0" lvl="0" marL="0" rtl="0" algn="l">
              <a:lnSpc>
                <a:spcPct val="102857"/>
              </a:lnSpc>
              <a:spcBef>
                <a:spcPts val="450"/>
              </a:spcBef>
              <a:spcAft>
                <a:spcPts val="0"/>
              </a:spcAft>
              <a:buSzPts val="2100"/>
              <a:buNone/>
            </a:pPr>
            <a:r>
              <a:t/>
            </a:r>
            <a:endParaRPr b="1">
              <a:solidFill>
                <a:srgbClr val="8C6E43"/>
              </a:solidFill>
            </a:endParaRPr>
          </a:p>
          <a:p>
            <a:pPr indent="0" lvl="0" marL="0" rtl="0" algn="l">
              <a:lnSpc>
                <a:spcPct val="102857"/>
              </a:lnSpc>
              <a:spcBef>
                <a:spcPts val="900"/>
              </a:spcBef>
              <a:spcAft>
                <a:spcPts val="0"/>
              </a:spcAft>
              <a:buSzPts val="2100"/>
              <a:buNone/>
            </a:pPr>
            <a:r>
              <a:rPr b="1" lang="en-US">
                <a:solidFill>
                  <a:srgbClr val="8C6E43"/>
                </a:solidFill>
              </a:rPr>
              <a:t>Password spraying </a:t>
            </a:r>
            <a:r>
              <a:rPr lang="en-US"/>
              <a:t>– </a:t>
            </a:r>
            <a:r>
              <a:rPr lang="en-US">
                <a:solidFill>
                  <a:schemeClr val="dk1"/>
                </a:solidFill>
              </a:rPr>
              <a:t>certain passwords against many accounts. </a:t>
            </a:r>
            <a:endParaRPr>
              <a:solidFill>
                <a:schemeClr val="dk1"/>
              </a:solidFill>
            </a:endParaRPr>
          </a:p>
          <a:p>
            <a:pPr indent="-342900" lvl="0" marL="342900" rtl="0" algn="l">
              <a:lnSpc>
                <a:spcPct val="102857"/>
              </a:lnSpc>
              <a:spcBef>
                <a:spcPts val="900"/>
              </a:spcBef>
              <a:spcAft>
                <a:spcPts val="0"/>
              </a:spcAft>
              <a:buClr>
                <a:schemeClr val="dk1"/>
              </a:buClr>
              <a:buSzPts val="2100"/>
              <a:buFont typeface="Arial"/>
              <a:buChar char="•"/>
            </a:pPr>
            <a:r>
              <a:rPr lang="en-US">
                <a:solidFill>
                  <a:schemeClr val="dk1"/>
                </a:solidFill>
              </a:rPr>
              <a:t>A form of brute-force attack that attempts to use a single password or small set of passwords against many accounts.</a:t>
            </a:r>
            <a:endParaRPr sz="2000">
              <a:solidFill>
                <a:schemeClr val="dk1"/>
              </a:solidFill>
            </a:endParaRPr>
          </a:p>
          <a:p>
            <a:pPr indent="-123443" lvl="2" marL="514350" rtl="0" algn="l">
              <a:lnSpc>
                <a:spcPct val="78000"/>
              </a:lnSpc>
              <a:spcBef>
                <a:spcPts val="900"/>
              </a:spcBef>
              <a:spcAft>
                <a:spcPts val="0"/>
              </a:spcAft>
              <a:buSzPts val="2000"/>
              <a:buNone/>
            </a:pPr>
            <a:r>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1"/>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CONCEALED PASSWORDS</a:t>
            </a:r>
            <a:endParaRPr/>
          </a:p>
        </p:txBody>
      </p:sp>
      <p:sp>
        <p:nvSpPr>
          <p:cNvPr id="130" name="Google Shape;130;p11"/>
          <p:cNvSpPr txBox="1"/>
          <p:nvPr>
            <p:ph idx="1" type="body"/>
          </p:nvPr>
        </p:nvSpPr>
        <p:spPr>
          <a:xfrm>
            <a:off x="628650" y="1033397"/>
            <a:ext cx="7886700" cy="3599325"/>
          </a:xfrm>
          <a:prstGeom prst="rect">
            <a:avLst/>
          </a:prstGeom>
          <a:noFill/>
          <a:ln>
            <a:noFill/>
          </a:ln>
        </p:spPr>
        <p:txBody>
          <a:bodyPr anchorCtr="0" anchor="t" bIns="0" lIns="0" spcFirstLastPara="1" rIns="0" wrap="square" tIns="0">
            <a:normAutofit/>
          </a:bodyPr>
          <a:lstStyle/>
          <a:p>
            <a:pPr indent="0" lvl="0" marL="0" rtl="0" algn="l">
              <a:lnSpc>
                <a:spcPct val="102857"/>
              </a:lnSpc>
              <a:spcBef>
                <a:spcPts val="0"/>
              </a:spcBef>
              <a:spcAft>
                <a:spcPts val="0"/>
              </a:spcAft>
              <a:buSzPts val="2100"/>
              <a:buNone/>
            </a:pPr>
            <a:r>
              <a:rPr lang="en-US">
                <a:solidFill>
                  <a:schemeClr val="dk1"/>
                </a:solidFill>
              </a:rPr>
              <a:t>Operating systems store passwords in encrypted form so that compromising the ID-password list does not give immediate access to all user accounts.</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When a user creates a password, the operating system accepts and immediately conceals it, storing the unreadable version. </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When the user attempts to authenticate, the typed string will be concealed and compare with the stored one.</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Forgot your password? Only reset. </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Wrong passwords attempts, lock the account.</a:t>
            </a:r>
            <a:endParaRPr>
              <a:solidFill>
                <a:schemeClr val="dk1"/>
              </a:solidFill>
            </a:endParaRPr>
          </a:p>
          <a:p>
            <a:pPr indent="0" lvl="0" marL="0" rtl="0" algn="l">
              <a:lnSpc>
                <a:spcPct val="102857"/>
              </a:lnSpc>
              <a:spcBef>
                <a:spcPts val="900"/>
              </a:spcBef>
              <a:spcAft>
                <a:spcPts val="0"/>
              </a:spcAft>
              <a:buSzPts val="21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2"/>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PASSWORD HASHING</a:t>
            </a:r>
            <a:endParaRPr/>
          </a:p>
        </p:txBody>
      </p:sp>
      <p:sp>
        <p:nvSpPr>
          <p:cNvPr id="136" name="Google Shape;136;p12"/>
          <p:cNvSpPr txBox="1"/>
          <p:nvPr>
            <p:ph idx="1" type="body"/>
          </p:nvPr>
        </p:nvSpPr>
        <p:spPr>
          <a:xfrm>
            <a:off x="4772296" y="1033463"/>
            <a:ext cx="3743053" cy="3598862"/>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a:solidFill>
                  <a:schemeClr val="dk1"/>
                </a:solidFill>
              </a:rPr>
              <a:t>Hashing Password – transform a password into data that cannot be converted back to the original password.</a:t>
            </a:r>
            <a:endParaRPr>
              <a:solidFill>
                <a:schemeClr val="dk1"/>
              </a:solidFill>
            </a:endParaRPr>
          </a:p>
          <a:p>
            <a:pPr indent="0" lvl="0" marL="0" rtl="0" algn="l">
              <a:lnSpc>
                <a:spcPct val="102857"/>
              </a:lnSpc>
              <a:spcBef>
                <a:spcPts val="900"/>
              </a:spcBef>
              <a:spcAft>
                <a:spcPts val="0"/>
              </a:spcAft>
              <a:buSzPts val="2100"/>
              <a:buNone/>
            </a:pPr>
            <a:r>
              <a:t/>
            </a:r>
            <a:endParaRPr/>
          </a:p>
        </p:txBody>
      </p:sp>
      <p:pic>
        <p:nvPicPr>
          <p:cNvPr id="137" name="Google Shape;137;p12"/>
          <p:cNvPicPr preferRelativeResize="0"/>
          <p:nvPr/>
        </p:nvPicPr>
        <p:blipFill rotWithShape="1">
          <a:blip r:embed="rId3">
            <a:alphaModFix/>
          </a:blip>
          <a:srcRect b="0" l="0" r="0" t="0"/>
          <a:stretch/>
        </p:blipFill>
        <p:spPr>
          <a:xfrm>
            <a:off x="910317" y="2821927"/>
            <a:ext cx="8060710" cy="1200531"/>
          </a:xfrm>
          <a:prstGeom prst="rect">
            <a:avLst/>
          </a:prstGeom>
          <a:noFill/>
          <a:ln>
            <a:noFill/>
          </a:ln>
        </p:spPr>
      </p:pic>
      <p:pic>
        <p:nvPicPr>
          <p:cNvPr id="138" name="Google Shape;138;p12"/>
          <p:cNvPicPr preferRelativeResize="0"/>
          <p:nvPr/>
        </p:nvPicPr>
        <p:blipFill rotWithShape="1">
          <a:blip r:embed="rId4">
            <a:alphaModFix/>
          </a:blip>
          <a:srcRect b="0" l="0" r="0" t="0"/>
          <a:stretch/>
        </p:blipFill>
        <p:spPr>
          <a:xfrm>
            <a:off x="622854" y="1113876"/>
            <a:ext cx="3892677" cy="1582434"/>
          </a:xfrm>
          <a:prstGeom prst="rect">
            <a:avLst/>
          </a:prstGeom>
          <a:noFill/>
          <a:ln>
            <a:noFill/>
          </a:ln>
        </p:spPr>
      </p:pic>
      <p:sp>
        <p:nvSpPr>
          <p:cNvPr id="139" name="Google Shape;139;p12"/>
          <p:cNvSpPr txBox="1"/>
          <p:nvPr/>
        </p:nvSpPr>
        <p:spPr>
          <a:xfrm>
            <a:off x="4238244" y="4869180"/>
            <a:ext cx="5294376"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chemeClr val="dk1"/>
                </a:solidFill>
                <a:latin typeface="Calibri"/>
                <a:ea typeface="Calibri"/>
                <a:cs typeface="Calibri"/>
                <a:sym typeface="Calibri"/>
              </a:rPr>
              <a:t>Ref: </a:t>
            </a:r>
            <a:r>
              <a:rPr lang="en-US" sz="1050" u="sng">
                <a:solidFill>
                  <a:schemeClr val="dk1"/>
                </a:solidFill>
                <a:latin typeface="Calibri"/>
                <a:ea typeface="Calibri"/>
                <a:cs typeface="Calibri"/>
                <a:sym typeface="Calibri"/>
                <a:hlinkClick r:id="rId5">
                  <a:extLst>
                    <a:ext uri="{A12FA001-AC4F-418D-AE19-62706E023703}">
                      <ahyp:hlinkClr val="tx"/>
                    </a:ext>
                  </a:extLst>
                </a:hlinkClick>
              </a:rPr>
              <a:t>https://crackstation.net/hashing-security.htm</a:t>
            </a:r>
            <a:endParaRPr sz="1050">
              <a:solidFill>
                <a:schemeClr val="dk1"/>
              </a:solidFill>
              <a:latin typeface="Calibri"/>
              <a:ea typeface="Calibri"/>
              <a:cs typeface="Calibri"/>
              <a:sym typeface="Calibri"/>
            </a:endParaRPr>
          </a:p>
        </p:txBody>
      </p:sp>
      <p:sp>
        <p:nvSpPr>
          <p:cNvPr id="140" name="Google Shape;140;p12"/>
          <p:cNvSpPr txBox="1"/>
          <p:nvPr/>
        </p:nvSpPr>
        <p:spPr>
          <a:xfrm>
            <a:off x="4349716" y="4110037"/>
            <a:ext cx="4310795"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u="sng">
                <a:solidFill>
                  <a:schemeClr val="dk1"/>
                </a:solidFill>
                <a:latin typeface="Calibri"/>
                <a:ea typeface="Calibri"/>
                <a:cs typeface="Calibri"/>
                <a:sym typeface="Calibri"/>
                <a:hlinkClick r:id="rId6">
                  <a:extLst>
                    <a:ext uri="{A12FA001-AC4F-418D-AE19-62706E023703}">
                      <ahyp:hlinkClr val="tx"/>
                    </a:ext>
                  </a:extLst>
                </a:hlinkClick>
              </a:rPr>
              <a:t>Ref: https://auth0.com/blog/hashing-passwords-one-way-road-to-security/</a:t>
            </a:r>
            <a:endParaRPr sz="105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3"/>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PASSWORD TABLE</a:t>
            </a:r>
            <a:endParaRPr/>
          </a:p>
        </p:txBody>
      </p:sp>
      <p:pic>
        <p:nvPicPr>
          <p:cNvPr id="146" name="Google Shape;146;p13"/>
          <p:cNvPicPr preferRelativeResize="0"/>
          <p:nvPr/>
        </p:nvPicPr>
        <p:blipFill rotWithShape="1">
          <a:blip r:embed="rId3">
            <a:alphaModFix/>
          </a:blip>
          <a:srcRect b="0" l="0" r="0" t="0"/>
          <a:stretch/>
        </p:blipFill>
        <p:spPr>
          <a:xfrm>
            <a:off x="1266124" y="960438"/>
            <a:ext cx="6611751" cy="336917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4"/>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200"/>
              <a:buFont typeface="Rockwell"/>
              <a:buNone/>
            </a:pPr>
            <a:r>
              <a:rPr lang="en-US" sz="3200"/>
              <a:t>PROBLEM WITH HASHED PASSWORDS</a:t>
            </a:r>
            <a:endParaRPr/>
          </a:p>
        </p:txBody>
      </p:sp>
      <p:sp>
        <p:nvSpPr>
          <p:cNvPr id="153" name="Google Shape;153;p14"/>
          <p:cNvSpPr txBox="1"/>
          <p:nvPr>
            <p:ph idx="1" type="body"/>
          </p:nvPr>
        </p:nvSpPr>
        <p:spPr>
          <a:xfrm>
            <a:off x="628650" y="1033463"/>
            <a:ext cx="4544241" cy="3598862"/>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a:solidFill>
                  <a:schemeClr val="dk1"/>
                </a:solidFill>
              </a:rPr>
              <a:t>The same string run through the a hash function gets the same output.</a:t>
            </a:r>
            <a:endParaRPr>
              <a:solidFill>
                <a:schemeClr val="dk1"/>
              </a:solidFill>
            </a:endParaRPr>
          </a:p>
          <a:p>
            <a:pPr indent="0" lvl="0" marL="0" rtl="0" algn="l">
              <a:lnSpc>
                <a:spcPct val="102857"/>
              </a:lnSpc>
              <a:spcBef>
                <a:spcPts val="900"/>
              </a:spcBef>
              <a:spcAft>
                <a:spcPts val="0"/>
              </a:spcAft>
              <a:buSzPts val="2100"/>
              <a:buNone/>
            </a:pPr>
            <a:r>
              <a:rPr lang="en-US">
                <a:solidFill>
                  <a:schemeClr val="dk1"/>
                </a:solidFill>
              </a:rPr>
              <a:t>If two users have the same password, they'll have the same password hashes.</a:t>
            </a:r>
            <a:endParaRPr>
              <a:solidFill>
                <a:schemeClr val="dk1"/>
              </a:solidFill>
            </a:endParaRPr>
          </a:p>
          <a:p>
            <a:pPr indent="0" lvl="0" marL="0" rtl="0" algn="l">
              <a:lnSpc>
                <a:spcPct val="102857"/>
              </a:lnSpc>
              <a:spcBef>
                <a:spcPts val="900"/>
              </a:spcBef>
              <a:spcAft>
                <a:spcPts val="0"/>
              </a:spcAft>
              <a:buSzPts val="2100"/>
              <a:buNone/>
            </a:pPr>
            <a:r>
              <a:t/>
            </a:r>
            <a:endParaRPr/>
          </a:p>
          <a:p>
            <a:pPr indent="0" lvl="0" marL="0" rtl="0" algn="l">
              <a:lnSpc>
                <a:spcPct val="102857"/>
              </a:lnSpc>
              <a:spcBef>
                <a:spcPts val="900"/>
              </a:spcBef>
              <a:spcAft>
                <a:spcPts val="0"/>
              </a:spcAft>
              <a:buSzPts val="2100"/>
              <a:buNone/>
            </a:pPr>
            <a:r>
              <a:rPr lang="en-US">
                <a:solidFill>
                  <a:srgbClr val="A27E55"/>
                </a:solidFill>
              </a:rPr>
              <a:t>Rainbow table</a:t>
            </a:r>
            <a:r>
              <a:rPr lang="en-US"/>
              <a:t>: </a:t>
            </a:r>
            <a:r>
              <a:rPr lang="en-US">
                <a:solidFill>
                  <a:schemeClr val="dk1"/>
                </a:solidFill>
              </a:rPr>
              <a:t>precomputed list of popular values, such as passwords.</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Look up table</a:t>
            </a:r>
            <a:endParaRPr>
              <a:solidFill>
                <a:schemeClr val="dk1"/>
              </a:solidFill>
            </a:endParaRPr>
          </a:p>
        </p:txBody>
      </p:sp>
      <p:pic>
        <p:nvPicPr>
          <p:cNvPr id="154" name="Google Shape;154;p14"/>
          <p:cNvPicPr preferRelativeResize="0"/>
          <p:nvPr/>
        </p:nvPicPr>
        <p:blipFill rotWithShape="1">
          <a:blip r:embed="rId3">
            <a:alphaModFix/>
          </a:blip>
          <a:srcRect b="11426" l="0" r="0" t="15329"/>
          <a:stretch/>
        </p:blipFill>
        <p:spPr>
          <a:xfrm>
            <a:off x="5386561" y="851857"/>
            <a:ext cx="2970630" cy="343978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5"/>
          <p:cNvSpPr txBox="1"/>
          <p:nvPr>
            <p:ph type="title"/>
          </p:nvPr>
        </p:nvSpPr>
        <p:spPr>
          <a:xfrm>
            <a:off x="628650" y="273844"/>
            <a:ext cx="7886700" cy="6858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Clr>
                <a:srgbClr val="A27E55"/>
              </a:buClr>
              <a:buSzPts val="3600"/>
              <a:buFont typeface="Rockwell"/>
              <a:buNone/>
            </a:pPr>
            <a:r>
              <a:rPr lang="en-US"/>
              <a:t>SALT</a:t>
            </a:r>
            <a:endParaRPr/>
          </a:p>
        </p:txBody>
      </p:sp>
      <p:sp>
        <p:nvSpPr>
          <p:cNvPr id="161" name="Google Shape;161;p15"/>
          <p:cNvSpPr txBox="1"/>
          <p:nvPr>
            <p:ph idx="1" type="body"/>
          </p:nvPr>
        </p:nvSpPr>
        <p:spPr>
          <a:xfrm>
            <a:off x="6039293" y="1745778"/>
            <a:ext cx="2476057" cy="2252063"/>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a:t>A </a:t>
            </a:r>
            <a:r>
              <a:rPr lang="en-US">
                <a:solidFill>
                  <a:srgbClr val="A27E55"/>
                </a:solidFill>
              </a:rPr>
              <a:t>Salt</a:t>
            </a:r>
            <a:r>
              <a:rPr lang="en-US"/>
              <a:t> is an extra data field different for each user. </a:t>
            </a:r>
            <a:endParaRPr/>
          </a:p>
        </p:txBody>
      </p:sp>
      <p:pic>
        <p:nvPicPr>
          <p:cNvPr id="162" name="Google Shape;162;p15"/>
          <p:cNvPicPr preferRelativeResize="0"/>
          <p:nvPr/>
        </p:nvPicPr>
        <p:blipFill rotWithShape="1">
          <a:blip r:embed="rId3">
            <a:alphaModFix/>
          </a:blip>
          <a:srcRect b="6928" l="0" r="0" t="4299"/>
          <a:stretch/>
        </p:blipFill>
        <p:spPr>
          <a:xfrm>
            <a:off x="1168402" y="960438"/>
            <a:ext cx="4543090" cy="351852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6"/>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SALT</a:t>
            </a:r>
            <a:endParaRPr/>
          </a:p>
        </p:txBody>
      </p:sp>
      <p:sp>
        <p:nvSpPr>
          <p:cNvPr id="169" name="Google Shape;169;p16"/>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a:t>Adding salt makes the same password hash into a completely different string.</a:t>
            </a:r>
            <a:endParaRPr/>
          </a:p>
          <a:p>
            <a:pPr indent="0" lvl="0" marL="0" rtl="0" algn="l">
              <a:lnSpc>
                <a:spcPct val="102857"/>
              </a:lnSpc>
              <a:spcBef>
                <a:spcPts val="900"/>
              </a:spcBef>
              <a:spcAft>
                <a:spcPts val="0"/>
              </a:spcAft>
              <a:buSzPts val="2100"/>
              <a:buNone/>
            </a:pPr>
            <a:r>
              <a:rPr lang="en-US"/>
              <a:t>Salt is usually stored in the user account database along with the hash.</a:t>
            </a:r>
            <a:endParaRPr/>
          </a:p>
          <a:p>
            <a:pPr indent="0" lvl="0" marL="0" rtl="0" algn="l">
              <a:lnSpc>
                <a:spcPct val="102857"/>
              </a:lnSpc>
              <a:spcBef>
                <a:spcPts val="900"/>
              </a:spcBef>
              <a:spcAft>
                <a:spcPts val="0"/>
              </a:spcAft>
              <a:buSzPts val="2100"/>
              <a:buNone/>
            </a:pPr>
            <a:r>
              <a:rPr lang="en-US"/>
              <a:t>The salt does not need to be secret. (by randomizing the hashes, the rainbow tables become ineffective.)</a:t>
            </a:r>
            <a:endParaRPr/>
          </a:p>
        </p:txBody>
      </p:sp>
      <p:pic>
        <p:nvPicPr>
          <p:cNvPr id="170" name="Google Shape;170;p16"/>
          <p:cNvPicPr preferRelativeResize="0"/>
          <p:nvPr/>
        </p:nvPicPr>
        <p:blipFill rotWithShape="1">
          <a:blip r:embed="rId3">
            <a:alphaModFix/>
          </a:blip>
          <a:srcRect b="0" l="0" r="0" t="0"/>
          <a:stretch/>
        </p:blipFill>
        <p:spPr>
          <a:xfrm>
            <a:off x="628650" y="3254697"/>
            <a:ext cx="8273225" cy="782315"/>
          </a:xfrm>
          <a:prstGeom prst="rect">
            <a:avLst/>
          </a:prstGeom>
          <a:noFill/>
          <a:ln>
            <a:noFill/>
          </a:ln>
        </p:spPr>
      </p:pic>
      <p:sp>
        <p:nvSpPr>
          <p:cNvPr id="171" name="Google Shape;171;p16"/>
          <p:cNvSpPr txBox="1"/>
          <p:nvPr/>
        </p:nvSpPr>
        <p:spPr>
          <a:xfrm>
            <a:off x="4349716" y="4110037"/>
            <a:ext cx="4310795"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u="sng">
                <a:solidFill>
                  <a:schemeClr val="dk1"/>
                </a:solidFill>
                <a:latin typeface="Calibri"/>
                <a:ea typeface="Calibri"/>
                <a:cs typeface="Calibri"/>
                <a:sym typeface="Calibri"/>
                <a:hlinkClick r:id="rId4">
                  <a:extLst>
                    <a:ext uri="{A12FA001-AC4F-418D-AE19-62706E023703}">
                      <ahyp:hlinkClr val="tx"/>
                    </a:ext>
                  </a:extLst>
                </a:hlinkClick>
              </a:rPr>
              <a:t>Ref: https://auth0.com/blog/hashing-passwords-one-way-road-to-security/</a:t>
            </a:r>
            <a:endParaRPr sz="105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7"/>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TO AVOID PASSWORD ATTACKS</a:t>
            </a:r>
            <a:endParaRPr/>
          </a:p>
        </p:txBody>
      </p:sp>
      <p:sp>
        <p:nvSpPr>
          <p:cNvPr id="177" name="Google Shape;177;p17"/>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a:solidFill>
                  <a:schemeClr val="dk1"/>
                </a:solidFill>
              </a:rPr>
              <a:t>System side:</a:t>
            </a:r>
            <a:endParaRPr>
              <a:solidFill>
                <a:schemeClr val="dk1"/>
              </a:solidFill>
            </a:endParaRPr>
          </a:p>
          <a:p>
            <a:pPr indent="-342900" lvl="1" marL="720090" rtl="0" algn="l">
              <a:lnSpc>
                <a:spcPct val="95000"/>
              </a:lnSpc>
              <a:spcBef>
                <a:spcPts val="900"/>
              </a:spcBef>
              <a:spcAft>
                <a:spcPts val="0"/>
              </a:spcAft>
              <a:buClr>
                <a:schemeClr val="dk1"/>
              </a:buClr>
              <a:buSzPts val="1800"/>
              <a:buFont typeface="Arial"/>
              <a:buChar char="•"/>
            </a:pPr>
            <a:r>
              <a:rPr lang="en-US">
                <a:solidFill>
                  <a:schemeClr val="dk1"/>
                </a:solidFill>
              </a:rPr>
              <a:t>Require longer and complex passwords, sometimes with symbols (#,$,%,-,!)</a:t>
            </a:r>
            <a:endParaRPr>
              <a:solidFill>
                <a:schemeClr val="dk1"/>
              </a:solidFill>
            </a:endParaRPr>
          </a:p>
          <a:p>
            <a:pPr indent="-342900" lvl="1" marL="720090" rtl="0" algn="l">
              <a:lnSpc>
                <a:spcPct val="95000"/>
              </a:lnSpc>
              <a:spcBef>
                <a:spcPts val="900"/>
              </a:spcBef>
              <a:spcAft>
                <a:spcPts val="0"/>
              </a:spcAft>
              <a:buClr>
                <a:schemeClr val="dk1"/>
              </a:buClr>
              <a:buSzPts val="1800"/>
              <a:buFont typeface="Arial"/>
              <a:buChar char="•"/>
            </a:pPr>
            <a:r>
              <a:rPr lang="en-US">
                <a:solidFill>
                  <a:schemeClr val="dk1"/>
                </a:solidFill>
              </a:rPr>
              <a:t>Limit failed login attempts</a:t>
            </a:r>
            <a:endParaRPr>
              <a:solidFill>
                <a:schemeClr val="dk1"/>
              </a:solidFill>
            </a:endParaRPr>
          </a:p>
          <a:p>
            <a:pPr indent="-342900" lvl="1" marL="720090" rtl="0" algn="l">
              <a:lnSpc>
                <a:spcPct val="95000"/>
              </a:lnSpc>
              <a:spcBef>
                <a:spcPts val="900"/>
              </a:spcBef>
              <a:spcAft>
                <a:spcPts val="0"/>
              </a:spcAft>
              <a:buClr>
                <a:schemeClr val="dk1"/>
              </a:buClr>
              <a:buSzPts val="1800"/>
              <a:buFont typeface="Arial"/>
              <a:buChar char="•"/>
            </a:pPr>
            <a:r>
              <a:rPr lang="en-US">
                <a:solidFill>
                  <a:schemeClr val="dk1"/>
                </a:solidFill>
              </a:rPr>
              <a:t>Lock accounts</a:t>
            </a:r>
            <a:endParaRPr>
              <a:solidFill>
                <a:schemeClr val="dk1"/>
              </a:solidFill>
            </a:endParaRPr>
          </a:p>
          <a:p>
            <a:pPr indent="-342900" lvl="1" marL="720090" rtl="0" algn="l">
              <a:lnSpc>
                <a:spcPct val="95000"/>
              </a:lnSpc>
              <a:spcBef>
                <a:spcPts val="900"/>
              </a:spcBef>
              <a:spcAft>
                <a:spcPts val="0"/>
              </a:spcAft>
              <a:buClr>
                <a:schemeClr val="dk1"/>
              </a:buClr>
              <a:buSzPts val="1800"/>
              <a:buFont typeface="Arial"/>
              <a:buChar char="•"/>
            </a:pPr>
            <a:r>
              <a:rPr lang="en-US">
                <a:solidFill>
                  <a:schemeClr val="dk1"/>
                </a:solidFill>
              </a:rPr>
              <a:t>Multifactor authentication</a:t>
            </a:r>
            <a:endParaRPr>
              <a:solidFill>
                <a:schemeClr val="dk1"/>
              </a:solidFill>
            </a:endParaRPr>
          </a:p>
          <a:p>
            <a:pPr indent="-342900" lvl="1" marL="720090" rtl="0" algn="l">
              <a:lnSpc>
                <a:spcPct val="95000"/>
              </a:lnSpc>
              <a:spcBef>
                <a:spcPts val="900"/>
              </a:spcBef>
              <a:spcAft>
                <a:spcPts val="0"/>
              </a:spcAft>
              <a:buClr>
                <a:schemeClr val="dk1"/>
              </a:buClr>
              <a:buSzPts val="1800"/>
              <a:buFont typeface="Arial"/>
              <a:buChar char="•"/>
            </a:pPr>
            <a:r>
              <a:rPr lang="en-US">
                <a:solidFill>
                  <a:schemeClr val="dk1"/>
                </a:solidFill>
              </a:rPr>
              <a:t>Limit logins to a specified IP address or range</a:t>
            </a:r>
            <a:endParaRPr>
              <a:solidFill>
                <a:schemeClr val="dk1"/>
              </a:solidFill>
            </a:endParaRPr>
          </a:p>
          <a:p>
            <a:pPr indent="-342900" lvl="1" marL="720090" rtl="0" algn="l">
              <a:lnSpc>
                <a:spcPct val="95000"/>
              </a:lnSpc>
              <a:spcBef>
                <a:spcPts val="900"/>
              </a:spcBef>
              <a:spcAft>
                <a:spcPts val="0"/>
              </a:spcAft>
              <a:buClr>
                <a:schemeClr val="dk1"/>
              </a:buClr>
              <a:buSzPts val="1800"/>
              <a:buFont typeface="Arial"/>
              <a:buChar char="•"/>
            </a:pPr>
            <a:r>
              <a:rPr lang="en-US">
                <a:solidFill>
                  <a:schemeClr val="dk1"/>
                </a:solidFill>
              </a:rPr>
              <a:t>Use CAPTCHAS to prevent automated attacks</a:t>
            </a:r>
            <a:endParaRPr>
              <a:solidFill>
                <a:schemeClr val="dk1"/>
              </a:solidFill>
            </a:endParaRPr>
          </a:p>
          <a:p>
            <a:pPr indent="-342900" lvl="1" marL="720090" rtl="0" algn="l">
              <a:lnSpc>
                <a:spcPct val="95000"/>
              </a:lnSpc>
              <a:spcBef>
                <a:spcPts val="900"/>
              </a:spcBef>
              <a:spcAft>
                <a:spcPts val="0"/>
              </a:spcAft>
              <a:buSzPts val="1800"/>
              <a:buFont typeface="Arial"/>
              <a:buChar char="•"/>
            </a:pPr>
            <a:r>
              <a:rPr lang="en-US"/>
              <a:t>...</a:t>
            </a:r>
            <a:endParaRPr/>
          </a:p>
          <a:p>
            <a:pPr indent="0" lvl="0" marL="0" rtl="0" algn="l">
              <a:lnSpc>
                <a:spcPct val="102857"/>
              </a:lnSpc>
              <a:spcBef>
                <a:spcPts val="900"/>
              </a:spcBef>
              <a:spcAft>
                <a:spcPts val="0"/>
              </a:spcAft>
              <a:buSzPts val="2100"/>
              <a:buNone/>
            </a:pPr>
            <a:r>
              <a:rPr lang="en-US"/>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8"/>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CAPTCHA</a:t>
            </a:r>
            <a:endParaRPr/>
          </a:p>
        </p:txBody>
      </p:sp>
      <p:sp>
        <p:nvSpPr>
          <p:cNvPr id="184" name="Google Shape;184;p18"/>
          <p:cNvSpPr txBox="1"/>
          <p:nvPr>
            <p:ph idx="1" type="body"/>
          </p:nvPr>
        </p:nvSpPr>
        <p:spPr>
          <a:xfrm>
            <a:off x="1025246" y="3475661"/>
            <a:ext cx="7645958" cy="3303437"/>
          </a:xfrm>
          <a:prstGeom prst="rect">
            <a:avLst/>
          </a:prstGeom>
          <a:noFill/>
          <a:ln>
            <a:noFill/>
          </a:ln>
        </p:spPr>
        <p:txBody>
          <a:bodyPr anchorCtr="0" anchor="t" bIns="0" lIns="0" spcFirstLastPara="1" rIns="0" wrap="square" tIns="0">
            <a:normAutofit/>
          </a:bodyPr>
          <a:lstStyle/>
          <a:p>
            <a:pPr indent="0" lvl="0" marL="0" rtl="0" algn="l">
              <a:lnSpc>
                <a:spcPct val="120000"/>
              </a:lnSpc>
              <a:spcBef>
                <a:spcPts val="0"/>
              </a:spcBef>
              <a:spcAft>
                <a:spcPts val="0"/>
              </a:spcAft>
              <a:buSzPts val="1800"/>
              <a:buNone/>
            </a:pPr>
            <a:r>
              <a:rPr lang="en-US">
                <a:latin typeface="Calibri"/>
                <a:ea typeface="Calibri"/>
                <a:cs typeface="Calibri"/>
                <a:sym typeface="Calibri"/>
              </a:rPr>
              <a:t>A </a:t>
            </a:r>
            <a:r>
              <a:rPr b="1" lang="en-US">
                <a:latin typeface="Calibri"/>
                <a:ea typeface="Calibri"/>
                <a:cs typeface="Calibri"/>
                <a:sym typeface="Calibri"/>
              </a:rPr>
              <a:t>CAPTCHA</a:t>
            </a:r>
            <a:r>
              <a:rPr lang="en-US">
                <a:latin typeface="Calibri"/>
                <a:ea typeface="Calibri"/>
                <a:cs typeface="Calibri"/>
                <a:sym typeface="Calibri"/>
              </a:rPr>
              <a:t> is a puzzle that supposedly only a human can solve, so a server application can distinguish between a human who makes a request and an automated program generating the same request repeatedly.</a:t>
            </a:r>
            <a:endParaRPr>
              <a:latin typeface="Calibri"/>
              <a:ea typeface="Calibri"/>
              <a:cs typeface="Calibri"/>
              <a:sym typeface="Calibri"/>
            </a:endParaRPr>
          </a:p>
        </p:txBody>
      </p:sp>
      <p:pic>
        <p:nvPicPr>
          <p:cNvPr id="185" name="Google Shape;185;p18"/>
          <p:cNvPicPr preferRelativeResize="0"/>
          <p:nvPr/>
        </p:nvPicPr>
        <p:blipFill rotWithShape="1">
          <a:blip r:embed="rId3">
            <a:alphaModFix/>
          </a:blip>
          <a:srcRect b="0" l="0" r="0" t="0"/>
          <a:stretch/>
        </p:blipFill>
        <p:spPr>
          <a:xfrm>
            <a:off x="628650" y="948406"/>
            <a:ext cx="4219575" cy="2305050"/>
          </a:xfrm>
          <a:prstGeom prst="rect">
            <a:avLst/>
          </a:prstGeom>
          <a:noFill/>
          <a:ln>
            <a:noFill/>
          </a:ln>
        </p:spPr>
      </p:pic>
      <p:pic>
        <p:nvPicPr>
          <p:cNvPr id="186" name="Google Shape;186;p18"/>
          <p:cNvPicPr preferRelativeResize="0"/>
          <p:nvPr/>
        </p:nvPicPr>
        <p:blipFill>
          <a:blip r:embed="rId4">
            <a:alphaModFix/>
          </a:blip>
          <a:stretch>
            <a:fillRect/>
          </a:stretch>
        </p:blipFill>
        <p:spPr>
          <a:xfrm>
            <a:off x="5309875" y="340822"/>
            <a:ext cx="3207825" cy="2957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9"/>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TO AVOID PASSWORD ATTACKS</a:t>
            </a:r>
            <a:endParaRPr/>
          </a:p>
        </p:txBody>
      </p:sp>
      <p:sp>
        <p:nvSpPr>
          <p:cNvPr id="193" name="Google Shape;193;p19"/>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a:solidFill>
                  <a:schemeClr val="dk1"/>
                </a:solidFill>
              </a:rPr>
              <a:t>User side:</a:t>
            </a:r>
            <a:endParaRPr>
              <a:solidFill>
                <a:schemeClr val="dk1"/>
              </a:solidFill>
            </a:endParaRPr>
          </a:p>
          <a:p>
            <a:pPr indent="-342900" lvl="1" marL="720090" rtl="0" algn="l">
              <a:lnSpc>
                <a:spcPct val="95000"/>
              </a:lnSpc>
              <a:spcBef>
                <a:spcPts val="900"/>
              </a:spcBef>
              <a:spcAft>
                <a:spcPts val="0"/>
              </a:spcAft>
              <a:buClr>
                <a:schemeClr val="dk1"/>
              </a:buClr>
              <a:buSzPts val="1800"/>
              <a:buFont typeface="Arial"/>
              <a:buChar char="•"/>
            </a:pPr>
            <a:r>
              <a:rPr lang="en-US">
                <a:solidFill>
                  <a:schemeClr val="dk1"/>
                </a:solidFill>
              </a:rPr>
              <a:t>Use characters other than just A-Z.</a:t>
            </a:r>
            <a:endParaRPr>
              <a:solidFill>
                <a:schemeClr val="dk1"/>
              </a:solidFill>
            </a:endParaRPr>
          </a:p>
          <a:p>
            <a:pPr indent="-342900" lvl="1" marL="720090" rtl="0" algn="l">
              <a:lnSpc>
                <a:spcPct val="95000"/>
              </a:lnSpc>
              <a:spcBef>
                <a:spcPts val="900"/>
              </a:spcBef>
              <a:spcAft>
                <a:spcPts val="0"/>
              </a:spcAft>
              <a:buClr>
                <a:schemeClr val="dk1"/>
              </a:buClr>
              <a:buSzPts val="1800"/>
              <a:buFont typeface="Arial"/>
              <a:buChar char="•"/>
            </a:pPr>
            <a:r>
              <a:rPr lang="en-US">
                <a:solidFill>
                  <a:schemeClr val="dk1"/>
                </a:solidFill>
              </a:rPr>
              <a:t>Choose long passwords.</a:t>
            </a:r>
            <a:endParaRPr>
              <a:solidFill>
                <a:schemeClr val="dk1"/>
              </a:solidFill>
            </a:endParaRPr>
          </a:p>
          <a:p>
            <a:pPr indent="-342900" lvl="1" marL="720090" rtl="0" algn="l">
              <a:lnSpc>
                <a:spcPct val="95000"/>
              </a:lnSpc>
              <a:spcBef>
                <a:spcPts val="900"/>
              </a:spcBef>
              <a:spcAft>
                <a:spcPts val="0"/>
              </a:spcAft>
              <a:buClr>
                <a:schemeClr val="dk1"/>
              </a:buClr>
              <a:buSzPts val="1800"/>
              <a:buFont typeface="Arial"/>
              <a:buChar char="•"/>
            </a:pPr>
            <a:r>
              <a:rPr lang="en-US">
                <a:solidFill>
                  <a:schemeClr val="dk1"/>
                </a:solidFill>
              </a:rPr>
              <a:t>Avoid actual names or words.</a:t>
            </a:r>
            <a:endParaRPr>
              <a:solidFill>
                <a:schemeClr val="dk1"/>
              </a:solidFill>
            </a:endParaRPr>
          </a:p>
          <a:p>
            <a:pPr indent="-342900" lvl="1" marL="720090" rtl="0" algn="l">
              <a:lnSpc>
                <a:spcPct val="95000"/>
              </a:lnSpc>
              <a:spcBef>
                <a:spcPts val="900"/>
              </a:spcBef>
              <a:spcAft>
                <a:spcPts val="0"/>
              </a:spcAft>
              <a:buClr>
                <a:schemeClr val="dk1"/>
              </a:buClr>
              <a:buSzPts val="1800"/>
              <a:buFont typeface="Arial"/>
              <a:buChar char="•"/>
            </a:pPr>
            <a:r>
              <a:rPr lang="en-US">
                <a:solidFill>
                  <a:schemeClr val="dk1"/>
                </a:solidFill>
              </a:rPr>
              <a:t>Choose an unlikely password.</a:t>
            </a:r>
            <a:endParaRPr>
              <a:solidFill>
                <a:schemeClr val="dk1"/>
              </a:solidFill>
            </a:endParaRPr>
          </a:p>
          <a:p>
            <a:pPr indent="-342900" lvl="1" marL="720090" rtl="0" algn="l">
              <a:lnSpc>
                <a:spcPct val="95000"/>
              </a:lnSpc>
              <a:spcBef>
                <a:spcPts val="900"/>
              </a:spcBef>
              <a:spcAft>
                <a:spcPts val="0"/>
              </a:spcAft>
              <a:buClr>
                <a:schemeClr val="dk1"/>
              </a:buClr>
              <a:buSzPts val="1800"/>
              <a:buFont typeface="Arial"/>
              <a:buChar char="•"/>
            </a:pPr>
            <a:r>
              <a:rPr lang="en-US">
                <a:solidFill>
                  <a:schemeClr val="dk1"/>
                </a:solidFill>
              </a:rPr>
              <a:t>Change the password regularly.</a:t>
            </a:r>
            <a:endParaRPr>
              <a:solidFill>
                <a:schemeClr val="dk1"/>
              </a:solidFill>
            </a:endParaRPr>
          </a:p>
          <a:p>
            <a:pPr indent="-342900" lvl="1" marL="720090" rtl="0" algn="l">
              <a:lnSpc>
                <a:spcPct val="95000"/>
              </a:lnSpc>
              <a:spcBef>
                <a:spcPts val="900"/>
              </a:spcBef>
              <a:spcAft>
                <a:spcPts val="0"/>
              </a:spcAft>
              <a:buClr>
                <a:schemeClr val="dk1"/>
              </a:buClr>
              <a:buSzPts val="1800"/>
              <a:buFont typeface="Arial"/>
              <a:buChar char="•"/>
            </a:pPr>
            <a:r>
              <a:rPr lang="en-US">
                <a:solidFill>
                  <a:schemeClr val="dk1"/>
                </a:solidFill>
              </a:rPr>
              <a:t>Don't write it down.</a:t>
            </a:r>
            <a:endParaRPr>
              <a:solidFill>
                <a:schemeClr val="dk1"/>
              </a:solidFill>
            </a:endParaRPr>
          </a:p>
          <a:p>
            <a:pPr indent="-342900" lvl="1" marL="720090" rtl="0" algn="l">
              <a:lnSpc>
                <a:spcPct val="95000"/>
              </a:lnSpc>
              <a:spcBef>
                <a:spcPts val="900"/>
              </a:spcBef>
              <a:spcAft>
                <a:spcPts val="0"/>
              </a:spcAft>
              <a:buClr>
                <a:schemeClr val="dk1"/>
              </a:buClr>
              <a:buSzPts val="1800"/>
              <a:buFont typeface="Arial"/>
              <a:buChar char="•"/>
            </a:pPr>
            <a:r>
              <a:rPr lang="en-US">
                <a:solidFill>
                  <a:schemeClr val="dk1"/>
                </a:solidFill>
              </a:rPr>
              <a:t>Don't tell anyone else.</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2"/>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HUMAN ELEMENT SECURITY</a:t>
            </a:r>
            <a:endParaRPr/>
          </a:p>
        </p:txBody>
      </p:sp>
      <p:sp>
        <p:nvSpPr>
          <p:cNvPr id="71" name="Google Shape;71;p2"/>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800"/>
              <a:buNone/>
            </a:pPr>
            <a:r>
              <a:rPr lang="en-US" sz="1600"/>
              <a:t>"People often represent the weakest link in the security chain and are chronically responsible for the failure of security systems." [1]</a:t>
            </a:r>
            <a:endParaRPr sz="1600"/>
          </a:p>
          <a:p>
            <a:pPr indent="0" lvl="0" marL="0" rtl="0" algn="l">
              <a:lnSpc>
                <a:spcPct val="120000"/>
              </a:lnSpc>
              <a:spcBef>
                <a:spcPts val="900"/>
              </a:spcBef>
              <a:spcAft>
                <a:spcPts val="0"/>
              </a:spcAft>
              <a:buSzPts val="1800"/>
              <a:buNone/>
            </a:pPr>
            <a:r>
              <a:rPr lang="en-US" sz="1600"/>
              <a:t>For example</a:t>
            </a:r>
            <a:endParaRPr sz="1600"/>
          </a:p>
          <a:p>
            <a:pPr indent="-158750" lvl="1" marL="377190" rtl="0" algn="l">
              <a:lnSpc>
                <a:spcPct val="95000"/>
              </a:lnSpc>
              <a:spcBef>
                <a:spcPts val="900"/>
              </a:spcBef>
              <a:spcAft>
                <a:spcPts val="0"/>
              </a:spcAft>
              <a:buSzPts val="1600"/>
              <a:buChar char="▪"/>
            </a:pPr>
            <a:r>
              <a:rPr lang="en-US" sz="1600"/>
              <a:t>People click dangerous links</a:t>
            </a:r>
            <a:endParaRPr sz="1600"/>
          </a:p>
          <a:p>
            <a:pPr indent="-158750" lvl="1" marL="377190" rtl="0" algn="l">
              <a:lnSpc>
                <a:spcPct val="95000"/>
              </a:lnSpc>
              <a:spcBef>
                <a:spcPts val="900"/>
              </a:spcBef>
              <a:spcAft>
                <a:spcPts val="0"/>
              </a:spcAft>
              <a:buSzPts val="1600"/>
              <a:buChar char="▪"/>
            </a:pPr>
            <a:r>
              <a:rPr lang="en-US" sz="1600"/>
              <a:t>Send sensitive information via unprotected channels</a:t>
            </a:r>
            <a:endParaRPr sz="1600"/>
          </a:p>
          <a:p>
            <a:pPr indent="-158750" lvl="1" marL="377190" rtl="0" algn="l">
              <a:lnSpc>
                <a:spcPct val="95000"/>
              </a:lnSpc>
              <a:spcBef>
                <a:spcPts val="900"/>
              </a:spcBef>
              <a:spcAft>
                <a:spcPts val="0"/>
              </a:spcAft>
              <a:buSzPts val="1600"/>
              <a:buChar char="▪"/>
            </a:pPr>
            <a:r>
              <a:rPr lang="en-US" sz="1600"/>
              <a:t>Write down passwords on sticky notes</a:t>
            </a:r>
            <a:endParaRPr sz="1600"/>
          </a:p>
          <a:p>
            <a:pPr indent="-158750" lvl="1" marL="377190" rtl="0" algn="l">
              <a:lnSpc>
                <a:spcPct val="95000"/>
              </a:lnSpc>
              <a:spcBef>
                <a:spcPts val="900"/>
              </a:spcBef>
              <a:spcAft>
                <a:spcPts val="0"/>
              </a:spcAft>
              <a:buSzPts val="1600"/>
              <a:buChar char="▪"/>
            </a:pPr>
            <a:r>
              <a:rPr lang="en-US" sz="1600"/>
              <a:t>Share passwords with other people</a:t>
            </a:r>
            <a:endParaRPr sz="1600"/>
          </a:p>
          <a:p>
            <a:pPr indent="-158750" lvl="1" marL="377190" rtl="0" algn="l">
              <a:lnSpc>
                <a:spcPct val="95000"/>
              </a:lnSpc>
              <a:spcBef>
                <a:spcPts val="900"/>
              </a:spcBef>
              <a:spcAft>
                <a:spcPts val="0"/>
              </a:spcAft>
              <a:buSzPts val="1600"/>
              <a:buChar char="▪"/>
            </a:pPr>
            <a:r>
              <a:rPr lang="en-US" sz="1600"/>
              <a:t>Post personal data online</a:t>
            </a:r>
            <a:endParaRPr sz="1600"/>
          </a:p>
          <a:p>
            <a:pPr indent="-158750" lvl="1" marL="377190" rtl="0" algn="l">
              <a:lnSpc>
                <a:spcPct val="95000"/>
              </a:lnSpc>
              <a:spcBef>
                <a:spcPts val="900"/>
              </a:spcBef>
              <a:spcAft>
                <a:spcPts val="0"/>
              </a:spcAft>
              <a:buSzPts val="1600"/>
              <a:buChar char="▪"/>
            </a:pPr>
            <a:r>
              <a:rPr lang="en-US" sz="1600"/>
              <a:t>Download and open unknown email attachments</a:t>
            </a:r>
            <a:endParaRPr sz="1600"/>
          </a:p>
        </p:txBody>
      </p:sp>
      <p:sp>
        <p:nvSpPr>
          <p:cNvPr id="72" name="Google Shape;72;p2"/>
          <p:cNvSpPr txBox="1"/>
          <p:nvPr/>
        </p:nvSpPr>
        <p:spPr>
          <a:xfrm>
            <a:off x="2111297" y="4094111"/>
            <a:ext cx="851953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[1] Book: “Secrets and Lies: Digital Security in a Networked World”, by Bruce Schneier, 2000</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0"/>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KEYSTROKE LOGGER</a:t>
            </a:r>
            <a:endParaRPr/>
          </a:p>
        </p:txBody>
      </p:sp>
      <p:sp>
        <p:nvSpPr>
          <p:cNvPr id="199" name="Google Shape;199;p20"/>
          <p:cNvSpPr txBox="1"/>
          <p:nvPr>
            <p:ph idx="1" type="body"/>
          </p:nvPr>
        </p:nvSpPr>
        <p:spPr>
          <a:xfrm>
            <a:off x="622672" y="1118735"/>
            <a:ext cx="5368825" cy="3303437"/>
          </a:xfrm>
          <a:prstGeom prst="rect">
            <a:avLst/>
          </a:prstGeom>
          <a:noFill/>
          <a:ln>
            <a:noFill/>
          </a:ln>
        </p:spPr>
        <p:txBody>
          <a:bodyPr anchorCtr="0" anchor="t" bIns="0" lIns="0" spcFirstLastPara="1" rIns="0" wrap="square" tIns="0">
            <a:normAutofit/>
          </a:bodyPr>
          <a:lstStyle/>
          <a:p>
            <a:pPr indent="0" lvl="0" marL="0" rtl="0" algn="l">
              <a:lnSpc>
                <a:spcPct val="108000"/>
              </a:lnSpc>
              <a:spcBef>
                <a:spcPts val="0"/>
              </a:spcBef>
              <a:spcAft>
                <a:spcPts val="0"/>
              </a:spcAft>
              <a:buSzPts val="2000"/>
              <a:buNone/>
            </a:pPr>
            <a:r>
              <a:rPr lang="en-US" sz="2000"/>
              <a:t>A keystroke logger is either hardware or software that records all keystrokes entered.</a:t>
            </a:r>
            <a:endParaRPr sz="2000"/>
          </a:p>
          <a:p>
            <a:pPr indent="0" lvl="0" marL="0" rtl="0" algn="l">
              <a:lnSpc>
                <a:spcPct val="108000"/>
              </a:lnSpc>
              <a:spcBef>
                <a:spcPts val="900"/>
              </a:spcBef>
              <a:spcAft>
                <a:spcPts val="0"/>
              </a:spcAft>
              <a:buSzPts val="2000"/>
              <a:buNone/>
            </a:pPr>
            <a:r>
              <a:rPr lang="en-US" sz="2000"/>
              <a:t>May be a small object plugged into a USB port or may also be installed as malware</a:t>
            </a:r>
            <a:endParaRPr/>
          </a:p>
          <a:p>
            <a:pPr indent="0" lvl="0" marL="0" rtl="0" algn="l">
              <a:lnSpc>
                <a:spcPct val="108000"/>
              </a:lnSpc>
              <a:spcBef>
                <a:spcPts val="900"/>
              </a:spcBef>
              <a:spcAft>
                <a:spcPts val="0"/>
              </a:spcAft>
              <a:buSzPts val="2000"/>
              <a:buNone/>
            </a:pPr>
            <a:r>
              <a:rPr lang="en-US" sz="2000"/>
              <a:t>The keystroke logger either retains these keystrokes for future used by the attacker or sends them to the attacker across a network connection.</a:t>
            </a:r>
            <a:endParaRPr/>
          </a:p>
        </p:txBody>
      </p:sp>
      <p:sp>
        <p:nvSpPr>
          <p:cNvPr id="200" name="Google Shape;200;p20"/>
          <p:cNvSpPr txBox="1"/>
          <p:nvPr>
            <p:ph idx="12" type="sldNum"/>
          </p:nvPr>
        </p:nvSpPr>
        <p:spPr>
          <a:xfrm>
            <a:off x="64008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Arial"/>
              <a:ea typeface="Arial"/>
              <a:cs typeface="Arial"/>
              <a:sym typeface="Arial"/>
            </a:endParaRPr>
          </a:p>
        </p:txBody>
      </p:sp>
      <p:pic>
        <p:nvPicPr>
          <p:cNvPr id="201" name="Google Shape;201;p20"/>
          <p:cNvPicPr preferRelativeResize="0"/>
          <p:nvPr/>
        </p:nvPicPr>
        <p:blipFill rotWithShape="1">
          <a:blip r:embed="rId3">
            <a:alphaModFix/>
          </a:blip>
          <a:srcRect b="0" l="0" r="0" t="0"/>
          <a:stretch/>
        </p:blipFill>
        <p:spPr>
          <a:xfrm>
            <a:off x="6273152" y="2053752"/>
            <a:ext cx="2428379" cy="1854398"/>
          </a:xfrm>
          <a:prstGeom prst="rect">
            <a:avLst/>
          </a:prstGeom>
          <a:noFill/>
          <a:ln>
            <a:noFill/>
          </a:ln>
        </p:spPr>
      </p:pic>
      <p:pic>
        <p:nvPicPr>
          <p:cNvPr id="202" name="Google Shape;202;p20"/>
          <p:cNvPicPr preferRelativeResize="0"/>
          <p:nvPr/>
        </p:nvPicPr>
        <p:blipFill rotWithShape="1">
          <a:blip r:embed="rId4">
            <a:alphaModFix/>
          </a:blip>
          <a:srcRect b="13889" l="0" r="0" t="0"/>
          <a:stretch/>
        </p:blipFill>
        <p:spPr>
          <a:xfrm>
            <a:off x="6400800" y="491726"/>
            <a:ext cx="1856185" cy="127623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1"/>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OUTLINE</a:t>
            </a:r>
            <a:endParaRPr/>
          </a:p>
        </p:txBody>
      </p:sp>
      <p:sp>
        <p:nvSpPr>
          <p:cNvPr id="208" name="Google Shape;208;p21"/>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08000"/>
              </a:lnSpc>
              <a:spcBef>
                <a:spcPts val="0"/>
              </a:spcBef>
              <a:spcAft>
                <a:spcPts val="0"/>
              </a:spcAft>
              <a:buSzPts val="2000"/>
              <a:buNone/>
            </a:pPr>
            <a:r>
              <a:rPr lang="en-US" sz="2000">
                <a:solidFill>
                  <a:srgbClr val="8C6E43"/>
                </a:solidFill>
                <a:latin typeface="Arial"/>
                <a:ea typeface="Arial"/>
                <a:cs typeface="Arial"/>
                <a:sym typeface="Arial"/>
              </a:rPr>
              <a:t>Human element security</a:t>
            </a:r>
            <a:endParaRPr b="0" i="0" sz="2000">
              <a:solidFill>
                <a:srgbClr val="8C6E43"/>
              </a:solidFill>
              <a:latin typeface="Arial"/>
              <a:ea typeface="Arial"/>
              <a:cs typeface="Arial"/>
              <a:sym typeface="Arial"/>
            </a:endParaRPr>
          </a:p>
          <a:p>
            <a:pPr indent="-171450" lvl="1" marL="377190" rtl="0" algn="l">
              <a:lnSpc>
                <a:spcPct val="85500"/>
              </a:lnSpc>
              <a:spcBef>
                <a:spcPts val="900"/>
              </a:spcBef>
              <a:spcAft>
                <a:spcPts val="0"/>
              </a:spcAft>
              <a:buSzPts val="2000"/>
              <a:buChar char="▪"/>
            </a:pPr>
            <a:r>
              <a:rPr b="0" i="0" lang="en-US" sz="2000">
                <a:solidFill>
                  <a:srgbClr val="191919"/>
                </a:solidFill>
                <a:latin typeface="Arial"/>
                <a:ea typeface="Arial"/>
                <a:cs typeface="Arial"/>
                <a:sym typeface="Arial"/>
              </a:rPr>
              <a:t>Password attacks</a:t>
            </a:r>
            <a:endParaRPr/>
          </a:p>
          <a:p>
            <a:pPr indent="-171450" lvl="1" marL="377190" rtl="0" algn="l">
              <a:lnSpc>
                <a:spcPct val="85500"/>
              </a:lnSpc>
              <a:spcBef>
                <a:spcPts val="900"/>
              </a:spcBef>
              <a:spcAft>
                <a:spcPts val="0"/>
              </a:spcAft>
              <a:buSzPts val="2000"/>
              <a:buChar char="▪"/>
            </a:pPr>
            <a:r>
              <a:rPr b="0" i="0" lang="en-US" sz="2000">
                <a:solidFill>
                  <a:srgbClr val="A27E55"/>
                </a:solidFill>
                <a:latin typeface="Arial"/>
                <a:ea typeface="Arial"/>
                <a:cs typeface="Arial"/>
                <a:sym typeface="Arial"/>
              </a:rPr>
              <a:t>Social engineering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2"/>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SOCIAL ENGINEERING</a:t>
            </a:r>
            <a:endParaRPr/>
          </a:p>
        </p:txBody>
      </p:sp>
      <p:sp>
        <p:nvSpPr>
          <p:cNvPr id="214" name="Google Shape;214;p22"/>
          <p:cNvSpPr txBox="1"/>
          <p:nvPr>
            <p:ph idx="1" type="body"/>
          </p:nvPr>
        </p:nvSpPr>
        <p:spPr>
          <a:xfrm>
            <a:off x="870925" y="1033400"/>
            <a:ext cx="7959600" cy="3599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100"/>
              <a:buNone/>
            </a:pPr>
            <a:r>
              <a:rPr lang="en-US" sz="2000">
                <a:solidFill>
                  <a:schemeClr val="dk1"/>
                </a:solidFill>
              </a:rPr>
              <a:t>Social engineering attacks manipulate people to gain information or access to facilities, systems, and networks.</a:t>
            </a:r>
            <a:endParaRPr sz="2000">
              <a:solidFill>
                <a:schemeClr val="dk1"/>
              </a:solidFill>
            </a:endParaRPr>
          </a:p>
          <a:p>
            <a:pPr indent="0" lvl="0" marL="0" rtl="0" algn="l">
              <a:lnSpc>
                <a:spcPct val="100000"/>
              </a:lnSpc>
              <a:spcBef>
                <a:spcPts val="900"/>
              </a:spcBef>
              <a:spcAft>
                <a:spcPts val="0"/>
              </a:spcAft>
              <a:buSzPts val="2100"/>
              <a:buNone/>
            </a:pPr>
            <a:r>
              <a:rPr lang="en-US" sz="2000">
                <a:solidFill>
                  <a:schemeClr val="dk1"/>
                </a:solidFill>
              </a:rPr>
              <a:t>Social engineers work to influence their targets to take actions that they might not otherwise have taken.</a:t>
            </a:r>
            <a:endParaRPr sz="2000">
              <a:solidFill>
                <a:schemeClr val="dk1"/>
              </a:solidFill>
            </a:endParaRPr>
          </a:p>
          <a:p>
            <a:pPr indent="0" lvl="0" marL="0" rtl="0" algn="l">
              <a:lnSpc>
                <a:spcPct val="100000"/>
              </a:lnSpc>
              <a:spcBef>
                <a:spcPts val="900"/>
              </a:spcBef>
              <a:spcAft>
                <a:spcPts val="0"/>
              </a:spcAft>
              <a:buSzPts val="2100"/>
              <a:buNone/>
            </a:pPr>
            <a:r>
              <a:rPr lang="en-US" sz="2000">
                <a:solidFill>
                  <a:schemeClr val="dk1"/>
                </a:solidFill>
              </a:rPr>
              <a:t>A successful social engineering attacks may depend on:</a:t>
            </a:r>
            <a:endParaRPr sz="2000">
              <a:solidFill>
                <a:schemeClr val="dk1"/>
              </a:solidFill>
            </a:endParaRPr>
          </a:p>
          <a:p>
            <a:pPr indent="-165100" lvl="1" marL="377190" rtl="0" algn="l">
              <a:lnSpc>
                <a:spcPct val="100000"/>
              </a:lnSpc>
              <a:spcBef>
                <a:spcPts val="900"/>
              </a:spcBef>
              <a:spcAft>
                <a:spcPts val="0"/>
              </a:spcAft>
              <a:buClr>
                <a:schemeClr val="dk1"/>
              </a:buClr>
              <a:buSzPts val="1700"/>
              <a:buChar char="▪"/>
            </a:pPr>
            <a:r>
              <a:rPr lang="en-US" sz="1700">
                <a:solidFill>
                  <a:schemeClr val="dk1"/>
                </a:solidFill>
              </a:rPr>
              <a:t>Authority - someone who appears to be in charge or knowledgeable.</a:t>
            </a:r>
            <a:endParaRPr sz="1700">
              <a:solidFill>
                <a:schemeClr val="dk1"/>
              </a:solidFill>
            </a:endParaRPr>
          </a:p>
          <a:p>
            <a:pPr indent="-165100" lvl="1" marL="377190" rtl="0" algn="l">
              <a:lnSpc>
                <a:spcPct val="100000"/>
              </a:lnSpc>
              <a:spcBef>
                <a:spcPts val="900"/>
              </a:spcBef>
              <a:spcAft>
                <a:spcPts val="0"/>
              </a:spcAft>
              <a:buClr>
                <a:schemeClr val="dk1"/>
              </a:buClr>
              <a:buSzPts val="1700"/>
              <a:buChar char="▪"/>
            </a:pPr>
            <a:r>
              <a:rPr lang="en-US" sz="1700">
                <a:solidFill>
                  <a:schemeClr val="dk1"/>
                </a:solidFill>
              </a:rPr>
              <a:t>Trust - a connection with the individual.</a:t>
            </a:r>
            <a:endParaRPr sz="1700">
              <a:solidFill>
                <a:schemeClr val="dk1"/>
              </a:solidFill>
            </a:endParaRPr>
          </a:p>
          <a:p>
            <a:pPr indent="-165100" lvl="1" marL="377190" rtl="0" algn="l">
              <a:lnSpc>
                <a:spcPct val="100000"/>
              </a:lnSpc>
              <a:spcBef>
                <a:spcPts val="900"/>
              </a:spcBef>
              <a:spcAft>
                <a:spcPts val="0"/>
              </a:spcAft>
              <a:buClr>
                <a:schemeClr val="dk1"/>
              </a:buClr>
              <a:buSzPts val="1700"/>
              <a:buChar char="▪"/>
            </a:pPr>
            <a:r>
              <a:rPr lang="en-US" sz="1700">
                <a:solidFill>
                  <a:schemeClr val="dk1"/>
                </a:solidFill>
              </a:rPr>
              <a:t>Intimidation - scaring or bullying an individual into taking a desired action.</a:t>
            </a:r>
            <a:endParaRPr sz="1700">
              <a:solidFill>
                <a:schemeClr val="dk1"/>
              </a:solidFill>
            </a:endParaRPr>
          </a:p>
          <a:p>
            <a:pPr indent="-165100" lvl="1" marL="377190" rtl="0" algn="l">
              <a:lnSpc>
                <a:spcPct val="100000"/>
              </a:lnSpc>
              <a:spcBef>
                <a:spcPts val="900"/>
              </a:spcBef>
              <a:spcAft>
                <a:spcPts val="0"/>
              </a:spcAft>
              <a:buClr>
                <a:schemeClr val="dk1"/>
              </a:buClr>
              <a:buSzPts val="1700"/>
              <a:buChar char="▪"/>
            </a:pPr>
            <a:r>
              <a:rPr lang="en-US" sz="1700">
                <a:solidFill>
                  <a:schemeClr val="dk1"/>
                </a:solidFill>
              </a:rPr>
              <a:t>Urgency - creating a feeling that the action must be taken right away.</a:t>
            </a:r>
            <a:endParaRPr sz="1700">
              <a:solidFill>
                <a:schemeClr val="dk1"/>
              </a:solidFill>
            </a:endParaRPr>
          </a:p>
          <a:p>
            <a:pPr indent="0" lvl="0" marL="0" rtl="0" algn="l">
              <a:lnSpc>
                <a:spcPct val="100000"/>
              </a:lnSpc>
              <a:spcBef>
                <a:spcPts val="900"/>
              </a:spcBef>
              <a:spcAft>
                <a:spcPts val="0"/>
              </a:spcAft>
              <a:buSzPts val="2100"/>
              <a:buNone/>
            </a:pPr>
            <a:r>
              <a:t/>
            </a:r>
            <a:endParaRPr sz="20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3"/>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PHISHING</a:t>
            </a:r>
            <a:endParaRPr/>
          </a:p>
        </p:txBody>
      </p:sp>
      <p:sp>
        <p:nvSpPr>
          <p:cNvPr id="220" name="Google Shape;220;p23"/>
          <p:cNvSpPr txBox="1"/>
          <p:nvPr>
            <p:ph idx="1" type="body"/>
          </p:nvPr>
        </p:nvSpPr>
        <p:spPr>
          <a:xfrm>
            <a:off x="535458" y="960786"/>
            <a:ext cx="3056616" cy="3303437"/>
          </a:xfrm>
          <a:prstGeom prst="rect">
            <a:avLst/>
          </a:prstGeom>
          <a:noFill/>
          <a:ln>
            <a:noFill/>
          </a:ln>
        </p:spPr>
        <p:txBody>
          <a:bodyPr anchorCtr="0" anchor="t" bIns="0" lIns="0" spcFirstLastPara="1" rIns="0" wrap="square" tIns="0">
            <a:noAutofit/>
          </a:bodyPr>
          <a:lstStyle/>
          <a:p>
            <a:pPr indent="0" lvl="0" marL="0" rtl="0" algn="l">
              <a:lnSpc>
                <a:spcPct val="108000"/>
              </a:lnSpc>
              <a:spcBef>
                <a:spcPts val="0"/>
              </a:spcBef>
              <a:spcAft>
                <a:spcPts val="0"/>
              </a:spcAft>
              <a:buSzPts val="2000"/>
              <a:buNone/>
            </a:pPr>
            <a:r>
              <a:rPr lang="en-US" sz="2000"/>
              <a:t>Use of electronic communication, to collect information or install malware. A link to a website may “look” legitimate, but really is faked, and if you enter credentials, the hacker gets them.</a:t>
            </a:r>
            <a:endParaRPr/>
          </a:p>
          <a:p>
            <a:pPr indent="0" lvl="0" marL="0" rtl="0" algn="l">
              <a:lnSpc>
                <a:spcPct val="108000"/>
              </a:lnSpc>
              <a:spcBef>
                <a:spcPts val="900"/>
              </a:spcBef>
              <a:spcAft>
                <a:spcPts val="0"/>
              </a:spcAft>
              <a:buSzPts val="2000"/>
              <a:buNone/>
            </a:pPr>
            <a:r>
              <a:t/>
            </a:r>
            <a:endParaRPr sz="2000"/>
          </a:p>
        </p:txBody>
      </p:sp>
      <p:sp>
        <p:nvSpPr>
          <p:cNvPr id="221" name="Google Shape;221;p23"/>
          <p:cNvSpPr txBox="1"/>
          <p:nvPr>
            <p:ph idx="12" type="sldNum"/>
          </p:nvPr>
        </p:nvSpPr>
        <p:spPr>
          <a:xfrm>
            <a:off x="64008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Arial"/>
              <a:ea typeface="Arial"/>
              <a:cs typeface="Arial"/>
              <a:sym typeface="Arial"/>
            </a:endParaRPr>
          </a:p>
        </p:txBody>
      </p:sp>
      <p:pic>
        <p:nvPicPr>
          <p:cNvPr id="222" name="Google Shape;222;p23"/>
          <p:cNvPicPr preferRelativeResize="0"/>
          <p:nvPr/>
        </p:nvPicPr>
        <p:blipFill rotWithShape="1">
          <a:blip r:embed="rId3">
            <a:alphaModFix/>
          </a:blip>
          <a:srcRect b="0" l="0" r="0" t="0"/>
          <a:stretch/>
        </p:blipFill>
        <p:spPr>
          <a:xfrm>
            <a:off x="3796681" y="63610"/>
            <a:ext cx="5323466" cy="4508390"/>
          </a:xfrm>
          <a:prstGeom prst="rect">
            <a:avLst/>
          </a:prstGeom>
          <a:noFill/>
          <a:ln>
            <a:noFill/>
          </a:ln>
        </p:spPr>
      </p:pic>
      <p:sp>
        <p:nvSpPr>
          <p:cNvPr id="223" name="Google Shape;223;p23"/>
          <p:cNvSpPr txBox="1"/>
          <p:nvPr/>
        </p:nvSpPr>
        <p:spPr>
          <a:xfrm>
            <a:off x="3466770" y="4264223"/>
            <a:ext cx="644055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Source: https://terranovasecurity.com/top-examples-of-phishing-emails/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4"/>
          <p:cNvSpPr txBox="1"/>
          <p:nvPr>
            <p:ph type="title"/>
          </p:nvPr>
        </p:nvSpPr>
        <p:spPr>
          <a:xfrm>
            <a:off x="330851" y="205932"/>
            <a:ext cx="8229600" cy="571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PHISHING EMAIL</a:t>
            </a:r>
            <a:endParaRPr/>
          </a:p>
        </p:txBody>
      </p:sp>
      <p:sp>
        <p:nvSpPr>
          <p:cNvPr id="229" name="Google Shape;229;p24"/>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273050" lvl="0" marL="285750" rtl="0" algn="l">
              <a:lnSpc>
                <a:spcPct val="120000"/>
              </a:lnSpc>
              <a:spcBef>
                <a:spcPts val="0"/>
              </a:spcBef>
              <a:spcAft>
                <a:spcPts val="0"/>
              </a:spcAft>
              <a:buSzPts val="1600"/>
              <a:buFont typeface="Arial"/>
              <a:buChar char="•"/>
            </a:pPr>
            <a:r>
              <a:rPr lang="en-US" sz="1600"/>
              <a:t>Phishing victims are tricked into disclosing critical information which should be kept private.</a:t>
            </a:r>
            <a:endParaRPr sz="1600"/>
          </a:p>
          <a:p>
            <a:pPr indent="-110744" lvl="2" marL="514350" rtl="0" algn="l">
              <a:lnSpc>
                <a:spcPct val="86666"/>
              </a:lnSpc>
              <a:spcBef>
                <a:spcPts val="900"/>
              </a:spcBef>
              <a:spcAft>
                <a:spcPts val="0"/>
              </a:spcAft>
              <a:buSzPts val="1600"/>
              <a:buChar char="▪"/>
            </a:pPr>
            <a:r>
              <a:rPr lang="en-US" sz="1600"/>
              <a:t>Date of birth</a:t>
            </a:r>
            <a:endParaRPr sz="1600"/>
          </a:p>
          <a:p>
            <a:pPr indent="-110744" lvl="2" marL="514350" rtl="0" algn="l">
              <a:lnSpc>
                <a:spcPct val="86666"/>
              </a:lnSpc>
              <a:spcBef>
                <a:spcPts val="450"/>
              </a:spcBef>
              <a:spcAft>
                <a:spcPts val="0"/>
              </a:spcAft>
              <a:buSzPts val="1600"/>
              <a:buChar char="▪"/>
            </a:pPr>
            <a:r>
              <a:rPr lang="en-US" sz="1600"/>
              <a:t>Social security numbers</a:t>
            </a:r>
            <a:endParaRPr sz="1600"/>
          </a:p>
          <a:p>
            <a:pPr indent="-110744" lvl="2" marL="514350" rtl="0" algn="l">
              <a:lnSpc>
                <a:spcPct val="86666"/>
              </a:lnSpc>
              <a:spcBef>
                <a:spcPts val="450"/>
              </a:spcBef>
              <a:spcAft>
                <a:spcPts val="0"/>
              </a:spcAft>
              <a:buSzPts val="1600"/>
              <a:buChar char="▪"/>
            </a:pPr>
            <a:r>
              <a:rPr lang="en-US" sz="1600"/>
              <a:t>Phone numbers</a:t>
            </a:r>
            <a:endParaRPr sz="1600"/>
          </a:p>
          <a:p>
            <a:pPr indent="-110744" lvl="2" marL="514350" rtl="0" algn="l">
              <a:lnSpc>
                <a:spcPct val="86666"/>
              </a:lnSpc>
              <a:spcBef>
                <a:spcPts val="450"/>
              </a:spcBef>
              <a:spcAft>
                <a:spcPts val="0"/>
              </a:spcAft>
              <a:buSzPts val="1600"/>
              <a:buChar char="▪"/>
            </a:pPr>
            <a:r>
              <a:rPr lang="en-US" sz="1600"/>
              <a:t>Bank account details</a:t>
            </a:r>
            <a:endParaRPr sz="1600"/>
          </a:p>
          <a:p>
            <a:pPr indent="-110744" lvl="2" marL="514350" rtl="0" algn="l">
              <a:lnSpc>
                <a:spcPct val="86666"/>
              </a:lnSpc>
              <a:spcBef>
                <a:spcPts val="450"/>
              </a:spcBef>
              <a:spcAft>
                <a:spcPts val="0"/>
              </a:spcAft>
              <a:buSzPts val="1600"/>
              <a:buChar char="▪"/>
            </a:pPr>
            <a:r>
              <a:rPr lang="en-US" sz="1600"/>
              <a:t>Home address</a:t>
            </a:r>
            <a:endParaRPr sz="1600"/>
          </a:p>
          <a:p>
            <a:pPr indent="-110744" lvl="2" marL="514350" rtl="0" algn="l">
              <a:lnSpc>
                <a:spcPct val="86666"/>
              </a:lnSpc>
              <a:spcBef>
                <a:spcPts val="450"/>
              </a:spcBef>
              <a:spcAft>
                <a:spcPts val="0"/>
              </a:spcAft>
              <a:buSzPts val="1600"/>
              <a:buChar char="▪"/>
            </a:pPr>
            <a:r>
              <a:rPr lang="en-US" sz="1600"/>
              <a:t>Password information (or what they need to reset your password)</a:t>
            </a:r>
            <a:endParaRPr sz="1600"/>
          </a:p>
          <a:p>
            <a:pPr indent="-273050" lvl="0" marL="285750" rtl="0" algn="l">
              <a:lnSpc>
                <a:spcPct val="120000"/>
              </a:lnSpc>
              <a:spcBef>
                <a:spcPts val="450"/>
              </a:spcBef>
              <a:spcAft>
                <a:spcPts val="0"/>
              </a:spcAft>
              <a:buSzPts val="1600"/>
              <a:buFont typeface="Arial"/>
              <a:buChar char="•"/>
            </a:pPr>
            <a:r>
              <a:rPr lang="en-US" sz="1600"/>
              <a:t>Victims respond with the information because they trust the source.</a:t>
            </a:r>
            <a:endParaRPr sz="1600"/>
          </a:p>
          <a:p>
            <a:pPr indent="-273050" lvl="0" marL="285750" rtl="0" algn="l">
              <a:lnSpc>
                <a:spcPct val="120000"/>
              </a:lnSpc>
              <a:spcBef>
                <a:spcPts val="900"/>
              </a:spcBef>
              <a:spcAft>
                <a:spcPts val="0"/>
              </a:spcAft>
              <a:buSzPts val="1600"/>
              <a:buFont typeface="Arial"/>
              <a:buChar char="•"/>
            </a:pPr>
            <a:r>
              <a:rPr lang="en-US" sz="1600"/>
              <a:t>The information is then used by the attackers to do something else.</a:t>
            </a:r>
            <a:endParaRPr sz="1600"/>
          </a:p>
          <a:p>
            <a:pPr indent="-273050" lvl="1" marL="662940" rtl="0" algn="l">
              <a:lnSpc>
                <a:spcPct val="95000"/>
              </a:lnSpc>
              <a:spcBef>
                <a:spcPts val="900"/>
              </a:spcBef>
              <a:spcAft>
                <a:spcPts val="0"/>
              </a:spcAft>
              <a:buSzPts val="1600"/>
              <a:buFont typeface="Arial"/>
              <a:buChar char="•"/>
            </a:pPr>
            <a:r>
              <a:rPr lang="en-US" sz="1600"/>
              <a:t>login to systems, open bank accounts, other attacks...</a:t>
            </a:r>
            <a:endParaRPr sz="1600"/>
          </a:p>
          <a:p>
            <a:pPr indent="-171450" lvl="1" marL="662940" rtl="0" algn="l">
              <a:lnSpc>
                <a:spcPct val="95000"/>
              </a:lnSpc>
              <a:spcBef>
                <a:spcPts val="900"/>
              </a:spcBef>
              <a:spcAft>
                <a:spcPts val="0"/>
              </a:spcAft>
              <a:buSzPts val="1800"/>
              <a:buFont typeface="Arial"/>
              <a:buNone/>
            </a:pPr>
            <a:r>
              <a:t/>
            </a:r>
            <a:endParaRPr sz="1600"/>
          </a:p>
          <a:p>
            <a:pPr indent="0" lvl="0" marL="0" rtl="0" algn="l">
              <a:lnSpc>
                <a:spcPct val="120000"/>
              </a:lnSpc>
              <a:spcBef>
                <a:spcPts val="900"/>
              </a:spcBef>
              <a:spcAft>
                <a:spcPts val="0"/>
              </a:spcAft>
              <a:buSzPts val="1800"/>
              <a:buNone/>
            </a:pPr>
            <a:r>
              <a:rPr lang="en-US" sz="1600"/>
              <a:t>	</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5"/>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PHISHING EMAIL</a:t>
            </a:r>
            <a:endParaRPr/>
          </a:p>
        </p:txBody>
      </p:sp>
      <p:sp>
        <p:nvSpPr>
          <p:cNvPr id="235" name="Google Shape;235;p25"/>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285750" lvl="0" marL="285750" rtl="0" algn="l">
              <a:lnSpc>
                <a:spcPct val="120000"/>
              </a:lnSpc>
              <a:spcBef>
                <a:spcPts val="0"/>
              </a:spcBef>
              <a:spcAft>
                <a:spcPts val="0"/>
              </a:spcAft>
              <a:buSzPts val="1800"/>
              <a:buFont typeface="Arial"/>
              <a:buChar char="•"/>
            </a:pPr>
            <a:r>
              <a:rPr lang="en-US"/>
              <a:t>Phishing emails usually sound urgent that demands urgent action.</a:t>
            </a:r>
            <a:endParaRPr/>
          </a:p>
          <a:p>
            <a:pPr indent="-285750" lvl="0" marL="285750" rtl="0" algn="l">
              <a:lnSpc>
                <a:spcPct val="120000"/>
              </a:lnSpc>
              <a:spcBef>
                <a:spcPts val="900"/>
              </a:spcBef>
              <a:spcAft>
                <a:spcPts val="0"/>
              </a:spcAft>
              <a:buSzPts val="1800"/>
              <a:buFont typeface="Arial"/>
              <a:buChar char="•"/>
            </a:pPr>
            <a:r>
              <a:rPr lang="en-US"/>
              <a:t>Requested actions may include:</a:t>
            </a:r>
            <a:endParaRPr/>
          </a:p>
          <a:p>
            <a:pPr indent="-171450" lvl="1" marL="377190" rtl="0" algn="l">
              <a:lnSpc>
                <a:spcPct val="95000"/>
              </a:lnSpc>
              <a:spcBef>
                <a:spcPts val="900"/>
              </a:spcBef>
              <a:spcAft>
                <a:spcPts val="0"/>
              </a:spcAft>
              <a:buSzPts val="1800"/>
              <a:buChar char="▪"/>
            </a:pPr>
            <a:r>
              <a:rPr lang="en-US"/>
              <a:t>	Open an attachment in an email</a:t>
            </a:r>
            <a:endParaRPr/>
          </a:p>
          <a:p>
            <a:pPr indent="-171450" lvl="1" marL="377190" rtl="0" algn="l">
              <a:lnSpc>
                <a:spcPct val="95000"/>
              </a:lnSpc>
              <a:spcBef>
                <a:spcPts val="900"/>
              </a:spcBef>
              <a:spcAft>
                <a:spcPts val="0"/>
              </a:spcAft>
              <a:buSzPts val="1800"/>
              <a:buChar char="▪"/>
            </a:pPr>
            <a:r>
              <a:rPr lang="en-US"/>
              <a:t>	need to update a password</a:t>
            </a:r>
            <a:endParaRPr/>
          </a:p>
          <a:p>
            <a:pPr indent="-171450" lvl="1" marL="377190" rtl="0" algn="l">
              <a:lnSpc>
                <a:spcPct val="95000"/>
              </a:lnSpc>
              <a:spcBef>
                <a:spcPts val="900"/>
              </a:spcBef>
              <a:spcAft>
                <a:spcPts val="0"/>
              </a:spcAft>
              <a:buSzPts val="1800"/>
              <a:buChar char="▪"/>
            </a:pPr>
            <a:r>
              <a:rPr lang="en-US"/>
              <a:t>	responding to a social media connection request</a:t>
            </a:r>
            <a:endParaRPr/>
          </a:p>
          <a:p>
            <a:pPr indent="-171450" lvl="1" marL="377190" rtl="0" algn="l">
              <a:lnSpc>
                <a:spcPct val="95000"/>
              </a:lnSpc>
              <a:spcBef>
                <a:spcPts val="900"/>
              </a:spcBef>
              <a:spcAft>
                <a:spcPts val="0"/>
              </a:spcAft>
              <a:buSzPts val="1800"/>
              <a:buChar char="▪"/>
            </a:pPr>
            <a:r>
              <a:rPr lang="en-US"/>
              <a:t>	need to login to an account to do something</a:t>
            </a:r>
            <a:endParaRPr/>
          </a:p>
          <a:p>
            <a:pPr indent="-171450" lvl="1" marL="377190" rtl="0" algn="l">
              <a:lnSpc>
                <a:spcPct val="95000"/>
              </a:lnSpc>
              <a:spcBef>
                <a:spcPts val="900"/>
              </a:spcBef>
              <a:spcAft>
                <a:spcPts val="0"/>
              </a:spcAft>
              <a:buSzPts val="1800"/>
              <a:buChar char="▪"/>
            </a:pPr>
            <a:r>
              <a:rPr lang="en-US"/>
              <a:t>   	click on a link (direct to a spoofed website)</a:t>
            </a:r>
            <a:endParaRPr/>
          </a:p>
          <a:p>
            <a:pPr indent="-171450" lvl="1" marL="377190" rtl="0" algn="l">
              <a:lnSpc>
                <a:spcPct val="95000"/>
              </a:lnSpc>
              <a:spcBef>
                <a:spcPts val="900"/>
              </a:spcBef>
              <a:spcAft>
                <a:spcPts val="0"/>
              </a:spcAft>
              <a:buSzPts val="1800"/>
              <a:buChar char="▪"/>
            </a:pPr>
            <a:r>
              <a:rPr lang="en-US"/>
              <a:t>	...</a:t>
            </a:r>
            <a:endParaRPr/>
          </a:p>
          <a:p>
            <a:pPr indent="0" lvl="0" marL="0" rtl="0" algn="l">
              <a:lnSpc>
                <a:spcPct val="120000"/>
              </a:lnSpc>
              <a:spcBef>
                <a:spcPts val="900"/>
              </a:spcBef>
              <a:spcAft>
                <a:spcPts val="0"/>
              </a:spcAft>
              <a:buSzPts val="18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6"/>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TIPS TO STOP PHISHING</a:t>
            </a:r>
            <a:endParaRPr/>
          </a:p>
        </p:txBody>
      </p:sp>
      <p:sp>
        <p:nvSpPr>
          <p:cNvPr id="241" name="Google Shape;241;p26"/>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800"/>
              <a:buNone/>
            </a:pPr>
            <a:r>
              <a:rPr lang="en-US" sz="1700"/>
              <a:t>Avoid strangers, check name and email address</a:t>
            </a:r>
            <a:endParaRPr sz="1700"/>
          </a:p>
          <a:p>
            <a:pPr indent="0" lvl="0" marL="0" rtl="0" algn="l">
              <a:lnSpc>
                <a:spcPct val="100000"/>
              </a:lnSpc>
              <a:spcBef>
                <a:spcPts val="900"/>
              </a:spcBef>
              <a:spcAft>
                <a:spcPts val="0"/>
              </a:spcAft>
              <a:buSzPts val="1800"/>
              <a:buNone/>
            </a:pPr>
            <a:r>
              <a:rPr lang="en-US" sz="1700"/>
              <a:t>Don’t rush, be suspicious of emails marked “urgent” </a:t>
            </a:r>
            <a:endParaRPr sz="1700"/>
          </a:p>
          <a:p>
            <a:pPr indent="0" lvl="0" marL="0" rtl="0" algn="l">
              <a:lnSpc>
                <a:spcPct val="100000"/>
              </a:lnSpc>
              <a:spcBef>
                <a:spcPts val="900"/>
              </a:spcBef>
              <a:spcAft>
                <a:spcPts val="0"/>
              </a:spcAft>
              <a:buSzPts val="1800"/>
              <a:buNone/>
            </a:pPr>
            <a:r>
              <a:rPr lang="en-US" sz="1700"/>
              <a:t>Notice mistakes in spelling and grammar </a:t>
            </a:r>
            <a:endParaRPr sz="1700"/>
          </a:p>
          <a:p>
            <a:pPr indent="0" lvl="0" marL="0" rtl="0" algn="l">
              <a:lnSpc>
                <a:spcPct val="100000"/>
              </a:lnSpc>
              <a:spcBef>
                <a:spcPts val="900"/>
              </a:spcBef>
              <a:spcAft>
                <a:spcPts val="0"/>
              </a:spcAft>
              <a:buSzPts val="1800"/>
              <a:buNone/>
            </a:pPr>
            <a:r>
              <a:rPr lang="en-US" sz="1700"/>
              <a:t>Beware of generic greetings, “dear sir/ma’am” </a:t>
            </a:r>
            <a:endParaRPr sz="1700"/>
          </a:p>
          <a:p>
            <a:pPr indent="0" lvl="0" marL="0" rtl="0" algn="l">
              <a:lnSpc>
                <a:spcPct val="100000"/>
              </a:lnSpc>
              <a:spcBef>
                <a:spcPts val="900"/>
              </a:spcBef>
              <a:spcAft>
                <a:spcPts val="0"/>
              </a:spcAft>
              <a:buSzPts val="1800"/>
              <a:buNone/>
            </a:pPr>
            <a:r>
              <a:rPr lang="en-US" sz="1700"/>
              <a:t>Don’t be lured by incredible “deals” </a:t>
            </a:r>
            <a:endParaRPr sz="1700"/>
          </a:p>
          <a:p>
            <a:pPr indent="0" lvl="0" marL="0" rtl="0" algn="l">
              <a:lnSpc>
                <a:spcPct val="100000"/>
              </a:lnSpc>
              <a:spcBef>
                <a:spcPts val="900"/>
              </a:spcBef>
              <a:spcAft>
                <a:spcPts val="0"/>
              </a:spcAft>
              <a:buSzPts val="1800"/>
              <a:buNone/>
            </a:pPr>
            <a:r>
              <a:rPr lang="en-US" sz="1700"/>
              <a:t>Hover over the link before you click to ensure it has a secure URL (https://) </a:t>
            </a:r>
            <a:endParaRPr sz="1700"/>
          </a:p>
          <a:p>
            <a:pPr indent="0" lvl="0" marL="0" rtl="0" algn="l">
              <a:lnSpc>
                <a:spcPct val="100000"/>
              </a:lnSpc>
              <a:spcBef>
                <a:spcPts val="900"/>
              </a:spcBef>
              <a:spcAft>
                <a:spcPts val="0"/>
              </a:spcAft>
              <a:buSzPts val="1800"/>
              <a:buNone/>
            </a:pPr>
            <a:r>
              <a:rPr lang="en-US" sz="1700"/>
              <a:t>Never give out personal or financial information based on an email request </a:t>
            </a:r>
            <a:endParaRPr sz="1700"/>
          </a:p>
          <a:p>
            <a:pPr indent="0" lvl="0" marL="0" rtl="0" algn="l">
              <a:lnSpc>
                <a:spcPct val="100000"/>
              </a:lnSpc>
              <a:spcBef>
                <a:spcPts val="900"/>
              </a:spcBef>
              <a:spcAft>
                <a:spcPts val="0"/>
              </a:spcAft>
              <a:buSzPts val="1800"/>
              <a:buNone/>
            </a:pPr>
            <a:r>
              <a:rPr lang="en-US" sz="1700"/>
              <a:t>Don’t trust links or attachments in unsolicited emails</a:t>
            </a:r>
            <a:endParaRPr sz="1700"/>
          </a:p>
        </p:txBody>
      </p:sp>
      <p:sp>
        <p:nvSpPr>
          <p:cNvPr id="242" name="Google Shape;242;p26"/>
          <p:cNvSpPr txBox="1"/>
          <p:nvPr/>
        </p:nvSpPr>
        <p:spPr>
          <a:xfrm>
            <a:off x="1066799" y="3877575"/>
            <a:ext cx="7951800" cy="492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source: https://www.cisco.com/c/dam/en/us/products/collateral/security/email-security/phishing-program-infographic.pdf</a:t>
            </a:r>
            <a:endParaRPr sz="13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7"/>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200"/>
              <a:buFont typeface="Rockwell"/>
              <a:buNone/>
            </a:pPr>
            <a:r>
              <a:rPr lang="en-US" sz="3200"/>
              <a:t>DIFFERENT TYPES OF PHISHING ATTACKS</a:t>
            </a:r>
            <a:endParaRPr/>
          </a:p>
        </p:txBody>
      </p:sp>
      <p:sp>
        <p:nvSpPr>
          <p:cNvPr id="248" name="Google Shape;248;p27"/>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800"/>
              <a:buNone/>
            </a:pPr>
            <a:r>
              <a:rPr lang="en-US">
                <a:solidFill>
                  <a:srgbClr val="8C6E43"/>
                </a:solidFill>
              </a:rPr>
              <a:t>Spear phishing</a:t>
            </a:r>
            <a:r>
              <a:rPr lang="en-US"/>
              <a:t>: A targeted attack that is personalized to a particular recipient or set of recipients. It tempts recipients by seeming to come from sources the receiver knows and trusts.</a:t>
            </a:r>
            <a:endParaRPr/>
          </a:p>
          <a:p>
            <a:pPr indent="0" lvl="0" marL="0" rtl="0" algn="l">
              <a:lnSpc>
                <a:spcPct val="120000"/>
              </a:lnSpc>
              <a:spcBef>
                <a:spcPts val="900"/>
              </a:spcBef>
              <a:spcAft>
                <a:spcPts val="0"/>
              </a:spcAft>
              <a:buSzPts val="1800"/>
              <a:buNone/>
            </a:pPr>
            <a:r>
              <a:rPr lang="en-US">
                <a:solidFill>
                  <a:srgbClr val="8C6E43"/>
                </a:solidFill>
              </a:rPr>
              <a:t>CEO Fraud: </a:t>
            </a:r>
            <a:r>
              <a:rPr lang="en-US"/>
              <a:t>phishing emails with email address familiar to the victim. eg. From company’s CEO, HR manager, IT support team...</a:t>
            </a:r>
            <a:endParaRPr/>
          </a:p>
          <a:p>
            <a:pPr indent="0" lvl="0" marL="0" rtl="0" algn="l">
              <a:lnSpc>
                <a:spcPct val="120000"/>
              </a:lnSpc>
              <a:spcBef>
                <a:spcPts val="900"/>
              </a:spcBef>
              <a:spcAft>
                <a:spcPts val="0"/>
              </a:spcAft>
              <a:buSzPts val="1800"/>
              <a:buNone/>
            </a:pPr>
            <a:r>
              <a:t/>
            </a:r>
            <a:endParaRPr/>
          </a:p>
          <a:p>
            <a:pPr indent="0" lvl="0" marL="0" rtl="0" algn="l">
              <a:lnSpc>
                <a:spcPct val="120000"/>
              </a:lnSpc>
              <a:spcBef>
                <a:spcPts val="900"/>
              </a:spcBef>
              <a:spcAft>
                <a:spcPts val="0"/>
              </a:spcAft>
              <a:buSzPts val="1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8"/>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FAKE WEBSITE</a:t>
            </a:r>
            <a:endParaRPr/>
          </a:p>
        </p:txBody>
      </p:sp>
      <p:sp>
        <p:nvSpPr>
          <p:cNvPr id="255" name="Google Shape;255;p28"/>
          <p:cNvSpPr txBox="1"/>
          <p:nvPr>
            <p:ph idx="12" type="sldNum"/>
          </p:nvPr>
        </p:nvSpPr>
        <p:spPr>
          <a:xfrm>
            <a:off x="64008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Arial"/>
              <a:ea typeface="Arial"/>
              <a:cs typeface="Arial"/>
              <a:sym typeface="Arial"/>
            </a:endParaRPr>
          </a:p>
        </p:txBody>
      </p:sp>
      <p:sp>
        <p:nvSpPr>
          <p:cNvPr id="256" name="Google Shape;256;p28"/>
          <p:cNvSpPr txBox="1"/>
          <p:nvPr/>
        </p:nvSpPr>
        <p:spPr>
          <a:xfrm>
            <a:off x="557088" y="1122376"/>
            <a:ext cx="3633249"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Websites are easy to fake because the attacker can obtain copies of the images the real site uses to generate its website.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Fake sites can look convincing.</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Typo squatting </a:t>
            </a:r>
            <a:r>
              <a:rPr lang="en-US" sz="1800">
                <a:solidFill>
                  <a:schemeClr val="dk1"/>
                </a:solidFill>
                <a:latin typeface="Calibri"/>
                <a:ea typeface="Calibri"/>
                <a:cs typeface="Calibri"/>
                <a:sym typeface="Calibri"/>
              </a:rPr>
              <a:t>attacks use misspelled and slightly off but similar to the legitimate site URLs.</a:t>
            </a:r>
            <a:endParaRPr/>
          </a:p>
        </p:txBody>
      </p:sp>
      <p:pic>
        <p:nvPicPr>
          <p:cNvPr id="257" name="Google Shape;257;p28"/>
          <p:cNvPicPr preferRelativeResize="0"/>
          <p:nvPr/>
        </p:nvPicPr>
        <p:blipFill>
          <a:blip r:embed="rId3">
            <a:alphaModFix/>
          </a:blip>
          <a:stretch>
            <a:fillRect/>
          </a:stretch>
        </p:blipFill>
        <p:spPr>
          <a:xfrm>
            <a:off x="4393237" y="650944"/>
            <a:ext cx="4543425" cy="3333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9"/>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FAKE CODE</a:t>
            </a:r>
            <a:endParaRPr/>
          </a:p>
        </p:txBody>
      </p:sp>
      <p:sp>
        <p:nvSpPr>
          <p:cNvPr id="264" name="Google Shape;26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Arial"/>
              <a:ea typeface="Arial"/>
              <a:cs typeface="Arial"/>
              <a:sym typeface="Arial"/>
            </a:endParaRPr>
          </a:p>
        </p:txBody>
      </p:sp>
      <p:sp>
        <p:nvSpPr>
          <p:cNvPr id="265" name="Google Shape;265;p29"/>
          <p:cNvSpPr txBox="1"/>
          <p:nvPr/>
        </p:nvSpPr>
        <p:spPr>
          <a:xfrm>
            <a:off x="5111353" y="1369219"/>
            <a:ext cx="3403997" cy="3263504"/>
          </a:xfrm>
          <a:prstGeom prst="rect">
            <a:avLst/>
          </a:prstGeom>
          <a:noFill/>
          <a:ln>
            <a:noFill/>
          </a:ln>
        </p:spPr>
        <p:txBody>
          <a:bodyPr anchorCtr="0" anchor="t" bIns="34275" lIns="68575" spcFirstLastPara="1" rIns="68575" wrap="square" tIns="34275">
            <a:normAutofit/>
          </a:bodyPr>
          <a:lstStyle/>
          <a:p>
            <a:pPr indent="-228600" lvl="0" marL="228600" marR="0" rtl="0" algn="l">
              <a:lnSpc>
                <a:spcPct val="90000"/>
              </a:lnSpc>
              <a:spcBef>
                <a:spcPts val="0"/>
              </a:spcBef>
              <a:spcAft>
                <a:spcPts val="0"/>
              </a:spcAft>
              <a:buClr>
                <a:schemeClr val="dk1"/>
              </a:buClr>
              <a:buSzPts val="2100"/>
              <a:buFont typeface="Arial"/>
              <a:buChar char="•"/>
            </a:pPr>
            <a:r>
              <a:rPr lang="en-US" sz="2100">
                <a:solidFill>
                  <a:schemeClr val="dk1"/>
                </a:solidFill>
                <a:latin typeface="Calibri"/>
                <a:ea typeface="Calibri"/>
                <a:cs typeface="Calibri"/>
                <a:sym typeface="Calibri"/>
              </a:rPr>
              <a:t>Programs intentionally installed that may advertise one purpose but do something entirely different.</a:t>
            </a:r>
            <a:endParaRPr/>
          </a:p>
          <a:p>
            <a:pPr indent="-228600" lvl="0" marL="228600" marR="0" rtl="0" algn="l">
              <a:lnSpc>
                <a:spcPct val="90000"/>
              </a:lnSpc>
              <a:spcBef>
                <a:spcPts val="1000"/>
              </a:spcBef>
              <a:spcAft>
                <a:spcPts val="0"/>
              </a:spcAft>
              <a:buClr>
                <a:schemeClr val="dk1"/>
              </a:buClr>
              <a:buSzPts val="2100"/>
              <a:buFont typeface="Arial"/>
              <a:buChar char="•"/>
            </a:pPr>
            <a:r>
              <a:rPr lang="en-US" sz="2100">
                <a:solidFill>
                  <a:schemeClr val="dk1"/>
                </a:solidFill>
                <a:latin typeface="Calibri"/>
                <a:ea typeface="Calibri"/>
                <a:cs typeface="Calibri"/>
                <a:sym typeface="Calibri"/>
              </a:rPr>
              <a:t>A digital signature can vouch for the authenticity of a program, update, or dataset.</a:t>
            </a:r>
            <a:endParaRPr sz="2100">
              <a:solidFill>
                <a:schemeClr val="dk1"/>
              </a:solidFill>
              <a:latin typeface="Calibri"/>
              <a:ea typeface="Calibri"/>
              <a:cs typeface="Calibri"/>
              <a:sym typeface="Calibri"/>
            </a:endParaRPr>
          </a:p>
        </p:txBody>
      </p:sp>
      <p:pic>
        <p:nvPicPr>
          <p:cNvPr id="266" name="Google Shape;266;p29"/>
          <p:cNvPicPr preferRelativeResize="0"/>
          <p:nvPr/>
        </p:nvPicPr>
        <p:blipFill>
          <a:blip r:embed="rId3">
            <a:alphaModFix/>
          </a:blip>
          <a:stretch>
            <a:fillRect/>
          </a:stretch>
        </p:blipFill>
        <p:spPr>
          <a:xfrm>
            <a:off x="733025" y="959644"/>
            <a:ext cx="3905250" cy="3162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3"/>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OUTLINE</a:t>
            </a:r>
            <a:endParaRPr/>
          </a:p>
        </p:txBody>
      </p:sp>
      <p:sp>
        <p:nvSpPr>
          <p:cNvPr id="78" name="Google Shape;78;p3"/>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08000"/>
              </a:lnSpc>
              <a:spcBef>
                <a:spcPts val="0"/>
              </a:spcBef>
              <a:spcAft>
                <a:spcPts val="0"/>
              </a:spcAft>
              <a:buSzPts val="2000"/>
              <a:buNone/>
            </a:pPr>
            <a:r>
              <a:rPr lang="en-US" sz="2000">
                <a:solidFill>
                  <a:srgbClr val="8C6E43"/>
                </a:solidFill>
                <a:latin typeface="Arial"/>
                <a:ea typeface="Arial"/>
                <a:cs typeface="Arial"/>
                <a:sym typeface="Arial"/>
              </a:rPr>
              <a:t>Human element security</a:t>
            </a:r>
            <a:endParaRPr b="0" i="0" sz="2000">
              <a:solidFill>
                <a:srgbClr val="8C6E43"/>
              </a:solidFill>
              <a:latin typeface="Arial"/>
              <a:ea typeface="Arial"/>
              <a:cs typeface="Arial"/>
              <a:sym typeface="Arial"/>
            </a:endParaRPr>
          </a:p>
          <a:p>
            <a:pPr indent="-171450" lvl="1" marL="377190" rtl="0" algn="l">
              <a:lnSpc>
                <a:spcPct val="85500"/>
              </a:lnSpc>
              <a:spcBef>
                <a:spcPts val="900"/>
              </a:spcBef>
              <a:spcAft>
                <a:spcPts val="0"/>
              </a:spcAft>
              <a:buSzPts val="2000"/>
              <a:buChar char="▪"/>
            </a:pPr>
            <a:r>
              <a:rPr b="0" i="0" lang="en-US" sz="2000">
                <a:solidFill>
                  <a:srgbClr val="191919"/>
                </a:solidFill>
                <a:latin typeface="Arial"/>
                <a:ea typeface="Arial"/>
                <a:cs typeface="Arial"/>
                <a:sym typeface="Arial"/>
              </a:rPr>
              <a:t>Password attacks</a:t>
            </a:r>
            <a:endParaRPr/>
          </a:p>
          <a:p>
            <a:pPr indent="-171450" lvl="1" marL="377190" rtl="0" algn="l">
              <a:lnSpc>
                <a:spcPct val="85500"/>
              </a:lnSpc>
              <a:spcBef>
                <a:spcPts val="900"/>
              </a:spcBef>
              <a:spcAft>
                <a:spcPts val="0"/>
              </a:spcAft>
              <a:buSzPts val="2000"/>
              <a:buChar char="▪"/>
            </a:pPr>
            <a:r>
              <a:rPr b="0" i="0" lang="en-US" sz="2000">
                <a:solidFill>
                  <a:srgbClr val="191919"/>
                </a:solidFill>
                <a:latin typeface="Arial"/>
                <a:ea typeface="Arial"/>
                <a:cs typeface="Arial"/>
                <a:sym typeface="Arial"/>
              </a:rPr>
              <a:t>Social engineering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0"/>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MALWARE FOR STEALING DATA</a:t>
            </a:r>
            <a:endParaRPr/>
          </a:p>
        </p:txBody>
      </p:sp>
      <p:sp>
        <p:nvSpPr>
          <p:cNvPr id="272" name="Google Shape;272;p30"/>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a:solidFill>
                  <a:schemeClr val="dk1"/>
                </a:solidFill>
              </a:rPr>
              <a:t>Malware can be installed by clicking on an email attachment.</a:t>
            </a:r>
            <a:endParaRPr>
              <a:solidFill>
                <a:schemeClr val="dk1"/>
              </a:solidFill>
            </a:endParaRPr>
          </a:p>
          <a:p>
            <a:pPr indent="0" lvl="0" marL="0" rtl="0" algn="l">
              <a:lnSpc>
                <a:spcPct val="102857"/>
              </a:lnSpc>
              <a:spcBef>
                <a:spcPts val="900"/>
              </a:spcBef>
              <a:spcAft>
                <a:spcPts val="0"/>
              </a:spcAft>
              <a:buSzPts val="2100"/>
              <a:buNone/>
            </a:pPr>
            <a:r>
              <a:rPr lang="en-US">
                <a:solidFill>
                  <a:schemeClr val="dk1"/>
                </a:solidFill>
              </a:rPr>
              <a:t>For example: Man-in-the-Browser</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A </a:t>
            </a:r>
            <a:r>
              <a:rPr b="1" lang="en-US">
                <a:solidFill>
                  <a:schemeClr val="dk1"/>
                </a:solidFill>
              </a:rPr>
              <a:t>man-in-the-browser</a:t>
            </a:r>
            <a:r>
              <a:rPr lang="en-US">
                <a:solidFill>
                  <a:schemeClr val="dk1"/>
                </a:solidFill>
              </a:rPr>
              <a:t> attack is an example of malicious code that has infected a browser. </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Code inserted into the browser can read, copy, and redistribute anything the user enters in a browser.</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The threat here is that the attacker will intercept and reuse credentials to access financial accounts and other sensitive data. </a:t>
            </a:r>
            <a:endParaRPr>
              <a:solidFill>
                <a:schemeClr val="dk1"/>
              </a:solidFill>
            </a:endParaRPr>
          </a:p>
          <a:p>
            <a:pPr indent="0" lvl="0" marL="0" rtl="0" algn="l">
              <a:lnSpc>
                <a:spcPct val="102857"/>
              </a:lnSpc>
              <a:spcBef>
                <a:spcPts val="900"/>
              </a:spcBef>
              <a:spcAft>
                <a:spcPts val="0"/>
              </a:spcAft>
              <a:buSzPts val="2100"/>
              <a:buNone/>
            </a:pPr>
            <a:r>
              <a:t/>
            </a:r>
            <a:endParaRPr/>
          </a:p>
          <a:p>
            <a:pPr indent="0" lvl="0" marL="0" rtl="0" algn="l">
              <a:lnSpc>
                <a:spcPct val="102857"/>
              </a:lnSpc>
              <a:spcBef>
                <a:spcPts val="900"/>
              </a:spcBef>
              <a:spcAft>
                <a:spcPts val="0"/>
              </a:spcAft>
              <a:buSzPts val="21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1"/>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MAN-IN-THE-BROWSER</a:t>
            </a:r>
            <a:endParaRPr/>
          </a:p>
        </p:txBody>
      </p:sp>
      <p:pic>
        <p:nvPicPr>
          <p:cNvPr descr="fig04-02.eps" id="279" name="Google Shape;279;p31"/>
          <p:cNvPicPr preferRelativeResize="0"/>
          <p:nvPr>
            <p:ph idx="1" type="body"/>
          </p:nvPr>
        </p:nvPicPr>
        <p:blipFill rotWithShape="1">
          <a:blip r:embed="rId3">
            <a:alphaModFix/>
          </a:blip>
          <a:srcRect b="-4360" l="0" r="0" t="-242"/>
          <a:stretch/>
        </p:blipFill>
        <p:spPr>
          <a:xfrm>
            <a:off x="1056585" y="1100824"/>
            <a:ext cx="4580890" cy="3189896"/>
          </a:xfrm>
          <a:prstGeom prst="rect">
            <a:avLst/>
          </a:prstGeom>
          <a:noFill/>
          <a:ln>
            <a:noFill/>
          </a:ln>
        </p:spPr>
      </p:pic>
      <p:sp>
        <p:nvSpPr>
          <p:cNvPr id="280" name="Google Shape;280;p31"/>
          <p:cNvSpPr txBox="1"/>
          <p:nvPr>
            <p:ph idx="12" type="sldNum"/>
          </p:nvPr>
        </p:nvSpPr>
        <p:spPr>
          <a:xfrm>
            <a:off x="64008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Arial"/>
              <a:ea typeface="Arial"/>
              <a:cs typeface="Arial"/>
              <a:sym typeface="Arial"/>
            </a:endParaRPr>
          </a:p>
        </p:txBody>
      </p:sp>
      <p:sp>
        <p:nvSpPr>
          <p:cNvPr id="281" name="Google Shape;281;p31"/>
          <p:cNvSpPr txBox="1"/>
          <p:nvPr/>
        </p:nvSpPr>
        <p:spPr>
          <a:xfrm>
            <a:off x="5940695" y="1186755"/>
            <a:ext cx="2996571"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SilentBanker (Jan 2008) was a Trojan that generally installed as a browser plug-in.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When it detected the user going to a banking URL, it would intercept keystrokes and even modify them so that money transfers would go to attackers’ accounts.</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2"/>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2800"/>
              <a:buFont typeface="Rockwell"/>
              <a:buNone/>
            </a:pPr>
            <a:r>
              <a:rPr lang="en-US" sz="2800"/>
              <a:t>DIFFERENT TYPES OF PHISHING ATTACKS</a:t>
            </a:r>
            <a:endParaRPr/>
          </a:p>
        </p:txBody>
      </p:sp>
      <p:sp>
        <p:nvSpPr>
          <p:cNvPr id="287" name="Google Shape;287;p32"/>
          <p:cNvSpPr txBox="1"/>
          <p:nvPr>
            <p:ph idx="1" type="body"/>
          </p:nvPr>
        </p:nvSpPr>
        <p:spPr>
          <a:xfrm>
            <a:off x="1016075" y="1033400"/>
            <a:ext cx="7636500" cy="3599400"/>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a:solidFill>
                  <a:srgbClr val="8C6E43"/>
                </a:solidFill>
              </a:rPr>
              <a:t>Mobile phishing (Smishing): </a:t>
            </a:r>
            <a:r>
              <a:rPr lang="en-US">
                <a:solidFill>
                  <a:schemeClr val="dk1"/>
                </a:solidFill>
              </a:rPr>
              <a:t>a fraudulent SMS (text), social media message, voice message or other messages ask the recipient to do something to give their critical information.</a:t>
            </a:r>
            <a:endParaRPr>
              <a:solidFill>
                <a:schemeClr val="dk1"/>
              </a:solidFill>
            </a:endParaRPr>
          </a:p>
          <a:p>
            <a:pPr indent="0" lvl="0" marL="0" rtl="0" algn="l">
              <a:lnSpc>
                <a:spcPct val="102857"/>
              </a:lnSpc>
              <a:spcBef>
                <a:spcPts val="900"/>
              </a:spcBef>
              <a:spcAft>
                <a:spcPts val="0"/>
              </a:spcAft>
              <a:buSzPts val="2100"/>
              <a:buNone/>
            </a:pPr>
            <a:r>
              <a:rPr lang="en-US">
                <a:solidFill>
                  <a:srgbClr val="8C6E43"/>
                </a:solidFill>
              </a:rPr>
              <a:t>Voice Phishing (Vishing): </a:t>
            </a:r>
            <a:r>
              <a:rPr lang="en-US">
                <a:solidFill>
                  <a:schemeClr val="dk1"/>
                </a:solidFill>
              </a:rPr>
              <a:t>a caller calls or leaves a voice message to urge the victim to do something. They usually sound urgent and convincing.</a:t>
            </a:r>
            <a:endParaRPr>
              <a:solidFill>
                <a:schemeClr val="dk1"/>
              </a:solidFill>
            </a:endParaRPr>
          </a:p>
          <a:p>
            <a:pPr indent="0" lvl="0" marL="0" rtl="0" algn="l">
              <a:lnSpc>
                <a:spcPct val="102857"/>
              </a:lnSpc>
              <a:spcBef>
                <a:spcPts val="900"/>
              </a:spcBef>
              <a:spcAft>
                <a:spcPts val="0"/>
              </a:spcAft>
              <a:buSzPts val="2100"/>
              <a:buNone/>
            </a:pPr>
            <a:r>
              <a:rPr lang="en-US">
                <a:solidFill>
                  <a:srgbClr val="8C6E43"/>
                </a:solidFill>
              </a:rPr>
              <a:t>Spoofed Wi-Fi access point: </a:t>
            </a:r>
            <a:r>
              <a:rPr lang="en-US">
                <a:solidFill>
                  <a:schemeClr val="dk1"/>
                </a:solidFill>
              </a:rPr>
              <a:t>spoofed Wi-Fi access points where can be accessed “Free”. In shopping mall, airports, coffee shops, parks...</a:t>
            </a:r>
            <a:endParaRPr>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3"/>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EMAIL SPAM</a:t>
            </a:r>
            <a:endParaRPr/>
          </a:p>
        </p:txBody>
      </p:sp>
      <p:sp>
        <p:nvSpPr>
          <p:cNvPr id="294" name="Google Shape;294;p33"/>
          <p:cNvSpPr txBox="1"/>
          <p:nvPr>
            <p:ph idx="1" type="body"/>
          </p:nvPr>
        </p:nvSpPr>
        <p:spPr>
          <a:xfrm>
            <a:off x="914493" y="944563"/>
            <a:ext cx="7645958" cy="3303437"/>
          </a:xfrm>
          <a:prstGeom prst="rect">
            <a:avLst/>
          </a:prstGeom>
          <a:noFill/>
          <a:ln>
            <a:noFill/>
          </a:ln>
        </p:spPr>
        <p:txBody>
          <a:bodyPr anchorCtr="0" anchor="t" bIns="0" lIns="0" spcFirstLastPara="1" rIns="0" wrap="square" tIns="0">
            <a:normAutofit fontScale="92500"/>
          </a:bodyPr>
          <a:lstStyle/>
          <a:p>
            <a:pPr indent="0" lvl="0" marL="0" rtl="0" algn="l">
              <a:lnSpc>
                <a:spcPct val="108000"/>
              </a:lnSpc>
              <a:spcBef>
                <a:spcPts val="0"/>
              </a:spcBef>
              <a:spcAft>
                <a:spcPts val="0"/>
              </a:spcAft>
              <a:buSzPct val="100000"/>
              <a:buNone/>
            </a:pPr>
            <a:r>
              <a:rPr b="1" lang="en-US" sz="2000">
                <a:solidFill>
                  <a:srgbClr val="A27E55"/>
                </a:solidFill>
              </a:rPr>
              <a:t>Spam</a:t>
            </a:r>
            <a:r>
              <a:rPr lang="en-US" sz="2000"/>
              <a:t> is unsolicited and unwanted junk email sent out in bulk to a wholesale recipient list. </a:t>
            </a:r>
            <a:endParaRPr/>
          </a:p>
          <a:p>
            <a:pPr indent="0" lvl="0" marL="0" rtl="0" algn="l">
              <a:lnSpc>
                <a:spcPct val="108000"/>
              </a:lnSpc>
              <a:spcBef>
                <a:spcPts val="900"/>
              </a:spcBef>
              <a:spcAft>
                <a:spcPts val="0"/>
              </a:spcAft>
              <a:buSzPct val="100000"/>
              <a:buNone/>
            </a:pPr>
            <a:r>
              <a:rPr lang="en-US" sz="2000"/>
              <a:t>Typically for commercial purposes but can contain a malicious attempt. </a:t>
            </a:r>
            <a:endParaRPr/>
          </a:p>
          <a:p>
            <a:pPr indent="0" lvl="0" marL="0" rtl="0" algn="l">
              <a:lnSpc>
                <a:spcPct val="108000"/>
              </a:lnSpc>
              <a:spcBef>
                <a:spcPts val="900"/>
              </a:spcBef>
              <a:spcAft>
                <a:spcPts val="0"/>
              </a:spcAft>
              <a:buSzPct val="100000"/>
              <a:buNone/>
            </a:pPr>
            <a:r>
              <a:rPr lang="en-US" sz="2000"/>
              <a:t>Types of spam: Advertising, malicious code, links for malicious websites.</a:t>
            </a:r>
            <a:endParaRPr/>
          </a:p>
          <a:p>
            <a:pPr indent="0" lvl="0" marL="0" rtl="0" algn="l">
              <a:lnSpc>
                <a:spcPct val="120000"/>
              </a:lnSpc>
              <a:spcBef>
                <a:spcPts val="900"/>
              </a:spcBef>
              <a:spcAft>
                <a:spcPts val="0"/>
              </a:spcAft>
              <a:buSzPct val="100000"/>
              <a:buNone/>
            </a:pPr>
            <a:r>
              <a:rPr lang="en-US"/>
              <a:t>Spam countermeasures</a:t>
            </a:r>
            <a:endParaRPr/>
          </a:p>
          <a:p>
            <a:pPr indent="-171450" lvl="1" marL="377190" rtl="0" algn="l">
              <a:lnSpc>
                <a:spcPct val="95000"/>
              </a:lnSpc>
              <a:spcBef>
                <a:spcPts val="900"/>
              </a:spcBef>
              <a:spcAft>
                <a:spcPts val="0"/>
              </a:spcAft>
              <a:buSzPct val="100000"/>
              <a:buChar char="▪"/>
            </a:pPr>
            <a:r>
              <a:rPr lang="en-US"/>
              <a:t>Laws against spam exist but are generally ineffective</a:t>
            </a:r>
            <a:endParaRPr/>
          </a:p>
          <a:p>
            <a:pPr indent="-171450" lvl="1" marL="377190" rtl="0" algn="l">
              <a:lnSpc>
                <a:spcPct val="95000"/>
              </a:lnSpc>
              <a:spcBef>
                <a:spcPts val="900"/>
              </a:spcBef>
              <a:spcAft>
                <a:spcPts val="0"/>
              </a:spcAft>
              <a:buSzPct val="100000"/>
              <a:buChar char="▪"/>
            </a:pPr>
            <a:r>
              <a:rPr lang="en-US"/>
              <a:t>Email filters have become very effective for most spam</a:t>
            </a:r>
            <a:endParaRPr/>
          </a:p>
          <a:p>
            <a:pPr indent="-171450" lvl="1" marL="377190" rtl="0" algn="l">
              <a:lnSpc>
                <a:spcPct val="95000"/>
              </a:lnSpc>
              <a:spcBef>
                <a:spcPts val="900"/>
              </a:spcBef>
              <a:spcAft>
                <a:spcPts val="0"/>
              </a:spcAft>
              <a:buSzPct val="100000"/>
              <a:buChar char="▪"/>
            </a:pPr>
            <a:r>
              <a:rPr lang="en-US"/>
              <a:t>Internet service providers use volume limitations to make spammers’ jobs more difficult</a:t>
            </a:r>
            <a:endParaRPr/>
          </a:p>
        </p:txBody>
      </p:sp>
      <p:sp>
        <p:nvSpPr>
          <p:cNvPr id="295" name="Google Shape;295;p33"/>
          <p:cNvSpPr txBox="1"/>
          <p:nvPr>
            <p:ph idx="12" type="sldNum"/>
          </p:nvPr>
        </p:nvSpPr>
        <p:spPr>
          <a:xfrm>
            <a:off x="64008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4"/>
          <p:cNvSpPr txBox="1"/>
          <p:nvPr>
            <p:ph type="title"/>
          </p:nvPr>
        </p:nvSpPr>
        <p:spPr>
          <a:xfrm>
            <a:off x="330850" y="323911"/>
            <a:ext cx="8543183"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2800"/>
              <a:buFont typeface="Rockwell"/>
              <a:buNone/>
            </a:pPr>
            <a:r>
              <a:rPr lang="en-US" sz="2800"/>
              <a:t>OTHER TYPES OF SOCIAL ENGINEERING ATTACKS</a:t>
            </a:r>
            <a:endParaRPr/>
          </a:p>
        </p:txBody>
      </p:sp>
      <p:sp>
        <p:nvSpPr>
          <p:cNvPr id="301" name="Google Shape;301;p34"/>
          <p:cNvSpPr txBox="1"/>
          <p:nvPr>
            <p:ph idx="1" type="body"/>
          </p:nvPr>
        </p:nvSpPr>
        <p:spPr>
          <a:xfrm>
            <a:off x="670560" y="944563"/>
            <a:ext cx="7889891" cy="3303437"/>
          </a:xfrm>
          <a:prstGeom prst="rect">
            <a:avLst/>
          </a:prstGeom>
          <a:noFill/>
          <a:ln>
            <a:noFill/>
          </a:ln>
        </p:spPr>
        <p:txBody>
          <a:bodyPr anchorCtr="0" anchor="t" bIns="0" lIns="0" spcFirstLastPara="1" rIns="0" wrap="square" tIns="0">
            <a:noAutofit/>
          </a:bodyPr>
          <a:lstStyle/>
          <a:p>
            <a:pPr indent="-279400" lvl="0" marL="285750" rtl="0" algn="l">
              <a:lnSpc>
                <a:spcPct val="108000"/>
              </a:lnSpc>
              <a:spcBef>
                <a:spcPts val="0"/>
              </a:spcBef>
              <a:spcAft>
                <a:spcPts val="0"/>
              </a:spcAft>
              <a:buSzPts val="1900"/>
              <a:buFont typeface="Noto Sans Symbols"/>
              <a:buChar char="▪"/>
            </a:pPr>
            <a:r>
              <a:rPr i="1" lang="en-US" sz="1900">
                <a:solidFill>
                  <a:srgbClr val="A27E55"/>
                </a:solidFill>
              </a:rPr>
              <a:t>Pretexting</a:t>
            </a:r>
            <a:r>
              <a:rPr lang="en-US" sz="1900">
                <a:solidFill>
                  <a:srgbClr val="A27E55"/>
                </a:solidFill>
              </a:rPr>
              <a:t>:</a:t>
            </a:r>
            <a:r>
              <a:rPr lang="en-US" sz="1900"/>
              <a:t> This attack is a way to convince people of your legitimacy, using a “pretext”. Eg: family member of an employee, delivery person, member of IT team, or having an urgent need.</a:t>
            </a:r>
            <a:endParaRPr sz="1700"/>
          </a:p>
          <a:p>
            <a:pPr indent="-279400" lvl="0" marL="285750" rtl="0" algn="l">
              <a:lnSpc>
                <a:spcPct val="108000"/>
              </a:lnSpc>
              <a:spcBef>
                <a:spcPts val="900"/>
              </a:spcBef>
              <a:spcAft>
                <a:spcPts val="0"/>
              </a:spcAft>
              <a:buSzPts val="1900"/>
              <a:buFont typeface="Noto Sans Symbols"/>
              <a:buChar char="▪"/>
            </a:pPr>
            <a:r>
              <a:rPr i="1" lang="en-US" sz="1900">
                <a:solidFill>
                  <a:srgbClr val="A27E55"/>
                </a:solidFill>
              </a:rPr>
              <a:t>Tailgating:</a:t>
            </a:r>
            <a:r>
              <a:rPr lang="en-US" sz="1900">
                <a:solidFill>
                  <a:srgbClr val="A27E55"/>
                </a:solidFill>
              </a:rPr>
              <a:t> </a:t>
            </a:r>
            <a:r>
              <a:rPr lang="en-US" sz="1900"/>
              <a:t>People draft in after others into a company, bypassing security. May have faked “badge”, “credentials”, “swipe card” that look legit. When walking through someone may see an unprepared tailgater but seeing the fake credentials will assume that the person came in legitimately.</a:t>
            </a:r>
            <a:endParaRPr sz="1700"/>
          </a:p>
          <a:p>
            <a:pPr indent="-279400" lvl="0" marL="285750" rtl="0" algn="l">
              <a:lnSpc>
                <a:spcPct val="108000"/>
              </a:lnSpc>
              <a:spcBef>
                <a:spcPts val="900"/>
              </a:spcBef>
              <a:spcAft>
                <a:spcPts val="0"/>
              </a:spcAft>
              <a:buSzPts val="1900"/>
              <a:buFont typeface="Noto Sans Symbols"/>
              <a:buChar char="▪"/>
            </a:pPr>
            <a:r>
              <a:rPr i="1" lang="en-US" sz="1900">
                <a:solidFill>
                  <a:srgbClr val="A27E55"/>
                </a:solidFill>
              </a:rPr>
              <a:t>Desktop Browsing</a:t>
            </a:r>
            <a:r>
              <a:rPr lang="en-US" sz="1900">
                <a:solidFill>
                  <a:srgbClr val="A27E55"/>
                </a:solidFill>
              </a:rPr>
              <a:t>: </a:t>
            </a:r>
            <a:r>
              <a:rPr lang="en-US" sz="1900"/>
              <a:t>If you can read upside down and backwards, you can learn a lot of information from someone’s desk. </a:t>
            </a:r>
            <a:endParaRPr sz="1700"/>
          </a:p>
          <a:p>
            <a:pPr indent="-184150" lvl="0" marL="285750" rtl="0" algn="l">
              <a:lnSpc>
                <a:spcPct val="135000"/>
              </a:lnSpc>
              <a:spcBef>
                <a:spcPts val="900"/>
              </a:spcBef>
              <a:spcAft>
                <a:spcPts val="0"/>
              </a:spcAft>
              <a:buSzPts val="1600"/>
              <a:buFont typeface="Helvetica Neue"/>
              <a:buNone/>
            </a:pPr>
            <a:r>
              <a:t/>
            </a:r>
            <a:endParaRPr sz="1500"/>
          </a:p>
          <a:p>
            <a:pPr indent="0" lvl="0" marL="0" rtl="0" algn="l">
              <a:lnSpc>
                <a:spcPct val="135000"/>
              </a:lnSpc>
              <a:spcBef>
                <a:spcPts val="900"/>
              </a:spcBef>
              <a:spcAft>
                <a:spcPts val="0"/>
              </a:spcAft>
              <a:buSzPts val="1600"/>
              <a:buNone/>
            </a:pPr>
            <a:r>
              <a:t/>
            </a:r>
            <a:endParaRPr sz="15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5"/>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TRAINING</a:t>
            </a:r>
            <a:endParaRPr/>
          </a:p>
        </p:txBody>
      </p:sp>
      <p:sp>
        <p:nvSpPr>
          <p:cNvPr id="307" name="Google Shape;307;p35"/>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800"/>
              <a:buNone/>
            </a:pPr>
            <a:r>
              <a:rPr lang="en-US"/>
              <a:t>The best way to improve people-security is training:</a:t>
            </a:r>
            <a:endParaRPr/>
          </a:p>
          <a:p>
            <a:pPr indent="-285750" lvl="0" marL="285750" rtl="0" algn="l">
              <a:lnSpc>
                <a:spcPct val="100000"/>
              </a:lnSpc>
              <a:spcBef>
                <a:spcPts val="600"/>
              </a:spcBef>
              <a:spcAft>
                <a:spcPts val="0"/>
              </a:spcAft>
              <a:buSzPts val="1800"/>
              <a:buFont typeface="Helvetica Neue"/>
              <a:buChar char="-"/>
            </a:pPr>
            <a:r>
              <a:rPr lang="en-US"/>
              <a:t>Password – increase password security/strength</a:t>
            </a:r>
            <a:endParaRPr/>
          </a:p>
          <a:p>
            <a:pPr indent="-285750" lvl="0" marL="285750" rtl="0" algn="l">
              <a:lnSpc>
                <a:spcPct val="100000"/>
              </a:lnSpc>
              <a:spcBef>
                <a:spcPts val="600"/>
              </a:spcBef>
              <a:spcAft>
                <a:spcPts val="0"/>
              </a:spcAft>
              <a:buSzPts val="1800"/>
              <a:buFont typeface="Helvetica Neue"/>
              <a:buChar char="-"/>
            </a:pPr>
            <a:r>
              <a:rPr lang="en-US"/>
              <a:t>Social engineering training –</a:t>
            </a:r>
            <a:r>
              <a:rPr i="1" lang="en-US"/>
              <a:t> Trust but verify</a:t>
            </a:r>
            <a:endParaRPr/>
          </a:p>
          <a:p>
            <a:pPr indent="-285750" lvl="0" marL="285750" rtl="0" algn="l">
              <a:lnSpc>
                <a:spcPct val="100000"/>
              </a:lnSpc>
              <a:spcBef>
                <a:spcPts val="600"/>
              </a:spcBef>
              <a:spcAft>
                <a:spcPts val="0"/>
              </a:spcAft>
              <a:buSzPts val="1800"/>
              <a:buFont typeface="Helvetica Neue"/>
              <a:buChar char="-"/>
            </a:pPr>
            <a:r>
              <a:rPr lang="en-US"/>
              <a:t>Network usage – Where do people connect to the network, and what do they connect? </a:t>
            </a:r>
            <a:endParaRPr/>
          </a:p>
          <a:p>
            <a:pPr indent="-285750" lvl="1" marL="662940" rtl="0" algn="l">
              <a:lnSpc>
                <a:spcPct val="100000"/>
              </a:lnSpc>
              <a:spcBef>
                <a:spcPts val="600"/>
              </a:spcBef>
              <a:spcAft>
                <a:spcPts val="0"/>
              </a:spcAft>
              <a:buSzPts val="1800"/>
              <a:buFont typeface="Helvetica Neue"/>
              <a:buChar char="-"/>
            </a:pPr>
            <a:r>
              <a:rPr lang="en-US"/>
              <a:t>Work device on public network</a:t>
            </a:r>
            <a:endParaRPr/>
          </a:p>
          <a:p>
            <a:pPr indent="-285750" lvl="1" marL="662940" rtl="0" algn="l">
              <a:lnSpc>
                <a:spcPct val="100000"/>
              </a:lnSpc>
              <a:spcBef>
                <a:spcPts val="600"/>
              </a:spcBef>
              <a:spcAft>
                <a:spcPts val="0"/>
              </a:spcAft>
              <a:buSzPts val="1800"/>
              <a:buFont typeface="Helvetica Neue"/>
              <a:buChar char="-"/>
            </a:pPr>
            <a:r>
              <a:rPr lang="en-US"/>
              <a:t>foreign device on enterprise network</a:t>
            </a:r>
            <a:endParaRPr/>
          </a:p>
          <a:p>
            <a:pPr indent="-285750" lvl="0" marL="285750" rtl="0" algn="l">
              <a:lnSpc>
                <a:spcPct val="100000"/>
              </a:lnSpc>
              <a:spcBef>
                <a:spcPts val="600"/>
              </a:spcBef>
              <a:spcAft>
                <a:spcPts val="0"/>
              </a:spcAft>
              <a:buSzPts val="1800"/>
              <a:buFont typeface="Helvetica Neue"/>
              <a:buChar char="-"/>
            </a:pPr>
            <a:r>
              <a:rPr lang="en-US"/>
              <a:t>Malware</a:t>
            </a:r>
            <a:endParaRPr/>
          </a:p>
          <a:p>
            <a:pPr indent="-285750" lvl="0" marL="285750" rtl="0" algn="l">
              <a:lnSpc>
                <a:spcPct val="100000"/>
              </a:lnSpc>
              <a:spcBef>
                <a:spcPts val="600"/>
              </a:spcBef>
              <a:spcAft>
                <a:spcPts val="0"/>
              </a:spcAft>
              <a:buSzPts val="1800"/>
              <a:buFont typeface="Helvetica Neue"/>
              <a:buChar char="-"/>
            </a:pPr>
            <a:r>
              <a:rPr lang="en-US"/>
              <a:t>Clean desk policies</a:t>
            </a:r>
            <a:endParaRPr/>
          </a:p>
          <a:p>
            <a:pPr indent="-285750" lvl="0" marL="285750" rtl="0" algn="l">
              <a:lnSpc>
                <a:spcPct val="100000"/>
              </a:lnSpc>
              <a:spcBef>
                <a:spcPts val="600"/>
              </a:spcBef>
              <a:spcAft>
                <a:spcPts val="0"/>
              </a:spcAft>
              <a:buSzPts val="1800"/>
              <a:buFont typeface="Helvetica Neue"/>
              <a:buChar char="-"/>
            </a:pPr>
            <a:r>
              <a:rPr lang="en-US"/>
              <a:t>Familiarity with policy and regulations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6"/>
          <p:cNvSpPr txBox="1"/>
          <p:nvPr>
            <p:ph type="title"/>
          </p:nvPr>
        </p:nvSpPr>
        <p:spPr>
          <a:xfrm>
            <a:off x="864066" y="347174"/>
            <a:ext cx="7651284" cy="4010907"/>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A27E55"/>
              </a:buClr>
              <a:buSzPts val="1200"/>
              <a:buFont typeface="Rockwell"/>
              <a:buNone/>
            </a:pPr>
            <a:br>
              <a:rPr lang="en-US"/>
            </a:br>
            <a:br>
              <a:rPr lang="en-US"/>
            </a:br>
            <a:r>
              <a:rPr lang="en-US"/>
              <a:t>PLEASE ATTRIBUTE DR. JIM ALVES-FOSS AND DR. JIA SONG, UNIVERSITY OF IDAHO</a:t>
            </a:r>
            <a:br>
              <a:rPr lang="en-US"/>
            </a:br>
            <a:br>
              <a:rPr lang="en-US"/>
            </a:br>
            <a:br>
              <a:rPr lang="en-US"/>
            </a:br>
            <a:br>
              <a:rPr lang="en-US"/>
            </a:br>
            <a:br>
              <a:rPr lang="en-US"/>
            </a:br>
            <a:br>
              <a:rPr lang="en-US"/>
            </a:br>
            <a:br>
              <a:rPr lang="en-US"/>
            </a:br>
            <a:br>
              <a:rPr lang="en-US"/>
            </a:br>
            <a:br>
              <a:rPr lang="en-US"/>
            </a:br>
            <a:r>
              <a:rPr lang="en-US"/>
              <a:t>EXCEPT WHERE OTHERWISE NOTED, THIS WORK IS LICENSED UNDER HTTPS://CREATIVECOMMONS.ORG/LICENSES/BY-NC-SA/4.0/</a:t>
            </a:r>
            <a:br>
              <a:rPr lang="en-US"/>
            </a:br>
            <a:br>
              <a:rPr lang="en-US"/>
            </a:br>
            <a:r>
              <a:rPr lang="en-US"/>
              <a:t>NOT WITHSTANDING THE NON-COMMERCIAL LICENSE TERMS, NON-PROFIT EDUCATIONAL INSTITUTIONS ARE GRANTED A NON-EXCLUSIVE LICENSE TO ADAPT AND USE THIS MATERIAL, WITH ATTRIBUTION.</a:t>
            </a:r>
            <a:br>
              <a:rPr lang="en-US"/>
            </a:br>
            <a:br>
              <a:rPr lang="en-US"/>
            </a:br>
            <a:r>
              <a:rPr lang="en-US"/>
              <a:t>CREATIVE COMMONS AND THE DOUBLE C IN A CIRCLE ARE REGISTERED TRADEMARKS OF CREATIVE COMMONS IN THE UNITED STATES AND OTHER COUNTRIES. THIRD PARTY MARKS AND BRANDS ARE THE PROPERTY OF THEIR RESPECTIVE HOLDERS.</a:t>
            </a:r>
            <a:br>
              <a:rPr lang="en-US"/>
            </a:b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4"/>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OUTLINE</a:t>
            </a:r>
            <a:endParaRPr/>
          </a:p>
        </p:txBody>
      </p:sp>
      <p:sp>
        <p:nvSpPr>
          <p:cNvPr id="84" name="Google Shape;84;p4"/>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08000"/>
              </a:lnSpc>
              <a:spcBef>
                <a:spcPts val="0"/>
              </a:spcBef>
              <a:spcAft>
                <a:spcPts val="0"/>
              </a:spcAft>
              <a:buSzPts val="2000"/>
              <a:buNone/>
            </a:pPr>
            <a:r>
              <a:rPr lang="en-US" sz="2000">
                <a:solidFill>
                  <a:srgbClr val="8C6E43"/>
                </a:solidFill>
                <a:latin typeface="Arial"/>
                <a:ea typeface="Arial"/>
                <a:cs typeface="Arial"/>
                <a:sym typeface="Arial"/>
              </a:rPr>
              <a:t>Human element security</a:t>
            </a:r>
            <a:endParaRPr b="0" i="0" sz="2000">
              <a:solidFill>
                <a:srgbClr val="8C6E43"/>
              </a:solidFill>
              <a:latin typeface="Arial"/>
              <a:ea typeface="Arial"/>
              <a:cs typeface="Arial"/>
              <a:sym typeface="Arial"/>
            </a:endParaRPr>
          </a:p>
          <a:p>
            <a:pPr indent="-171450" lvl="1" marL="377190" rtl="0" algn="l">
              <a:lnSpc>
                <a:spcPct val="85500"/>
              </a:lnSpc>
              <a:spcBef>
                <a:spcPts val="900"/>
              </a:spcBef>
              <a:spcAft>
                <a:spcPts val="0"/>
              </a:spcAft>
              <a:buSzPts val="2000"/>
              <a:buChar char="▪"/>
            </a:pPr>
            <a:r>
              <a:rPr b="0" i="0" lang="en-US" sz="2000">
                <a:solidFill>
                  <a:srgbClr val="A27E55"/>
                </a:solidFill>
                <a:latin typeface="Arial"/>
                <a:ea typeface="Arial"/>
                <a:cs typeface="Arial"/>
                <a:sym typeface="Arial"/>
              </a:rPr>
              <a:t>Password attacks</a:t>
            </a:r>
            <a:endParaRPr/>
          </a:p>
          <a:p>
            <a:pPr indent="-171450" lvl="1" marL="377190" rtl="0" algn="l">
              <a:lnSpc>
                <a:spcPct val="85500"/>
              </a:lnSpc>
              <a:spcBef>
                <a:spcPts val="900"/>
              </a:spcBef>
              <a:spcAft>
                <a:spcPts val="0"/>
              </a:spcAft>
              <a:buSzPts val="2000"/>
              <a:buChar char="▪"/>
            </a:pPr>
            <a:r>
              <a:rPr b="0" i="0" lang="en-US" sz="2000">
                <a:solidFill>
                  <a:srgbClr val="191919"/>
                </a:solidFill>
                <a:latin typeface="Arial"/>
                <a:ea typeface="Arial"/>
                <a:cs typeface="Arial"/>
                <a:sym typeface="Arial"/>
              </a:rPr>
              <a:t>Social engineering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5"/>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PASSWORD STATISTICS (2020)</a:t>
            </a:r>
            <a:endParaRPr/>
          </a:p>
        </p:txBody>
      </p:sp>
      <p:sp>
        <p:nvSpPr>
          <p:cNvPr id="90" name="Google Shape;90;p5"/>
          <p:cNvSpPr txBox="1"/>
          <p:nvPr>
            <p:ph idx="1" type="body"/>
          </p:nvPr>
        </p:nvSpPr>
        <p:spPr>
          <a:xfrm>
            <a:off x="914493" y="944563"/>
            <a:ext cx="7969312" cy="3303437"/>
          </a:xfrm>
          <a:prstGeom prst="rect">
            <a:avLst/>
          </a:prstGeom>
          <a:noFill/>
          <a:ln>
            <a:noFill/>
          </a:ln>
        </p:spPr>
        <p:txBody>
          <a:bodyPr anchorCtr="0" anchor="t" bIns="0" lIns="0" spcFirstLastPara="1" rIns="0" wrap="square" tIns="0">
            <a:noAutofit/>
          </a:bodyPr>
          <a:lstStyle/>
          <a:p>
            <a:pPr indent="-279400" lvl="0" marL="285750" rtl="0" algn="l">
              <a:lnSpc>
                <a:spcPct val="120000"/>
              </a:lnSpc>
              <a:spcBef>
                <a:spcPts val="0"/>
              </a:spcBef>
              <a:spcAft>
                <a:spcPts val="0"/>
              </a:spcAft>
              <a:buSzPts val="1700"/>
              <a:buFont typeface="Arial"/>
              <a:buChar char="•"/>
            </a:pPr>
            <a:r>
              <a:rPr lang="en-US" sz="1700"/>
              <a:t>The most popular passwords are extremely easy to guess</a:t>
            </a:r>
            <a:endParaRPr sz="1700"/>
          </a:p>
          <a:p>
            <a:pPr indent="0" lvl="1" marL="205740" rtl="0" algn="l">
              <a:lnSpc>
                <a:spcPct val="95000"/>
              </a:lnSpc>
              <a:spcBef>
                <a:spcPts val="900"/>
              </a:spcBef>
              <a:spcAft>
                <a:spcPts val="0"/>
              </a:spcAft>
              <a:buSzPts val="1800"/>
              <a:buNone/>
            </a:pPr>
            <a:r>
              <a:rPr i="1" lang="en-US" sz="1700">
                <a:solidFill>
                  <a:srgbClr val="A5A5A5"/>
                </a:solidFill>
              </a:rPr>
              <a:t>abc123</a:t>
            </a:r>
            <a:r>
              <a:rPr lang="en-US" sz="1700">
                <a:solidFill>
                  <a:srgbClr val="A5A5A5"/>
                </a:solidFill>
              </a:rPr>
              <a:t>, </a:t>
            </a:r>
            <a:r>
              <a:rPr i="1" lang="en-US" sz="1700">
                <a:solidFill>
                  <a:srgbClr val="A5A5A5"/>
                </a:solidFill>
              </a:rPr>
              <a:t>Password</a:t>
            </a:r>
            <a:r>
              <a:rPr lang="en-US" sz="1700">
                <a:solidFill>
                  <a:srgbClr val="A5A5A5"/>
                </a:solidFill>
              </a:rPr>
              <a:t>, </a:t>
            </a:r>
            <a:r>
              <a:rPr i="1" lang="en-US" sz="1700">
                <a:solidFill>
                  <a:srgbClr val="A5A5A5"/>
                </a:solidFill>
              </a:rPr>
              <a:t>123456</a:t>
            </a:r>
            <a:r>
              <a:rPr lang="en-US" sz="1700">
                <a:solidFill>
                  <a:srgbClr val="A5A5A5"/>
                </a:solidFill>
              </a:rPr>
              <a:t>, </a:t>
            </a:r>
            <a:r>
              <a:rPr i="1" lang="en-US" sz="1700">
                <a:solidFill>
                  <a:srgbClr val="A5A5A5"/>
                </a:solidFill>
              </a:rPr>
              <a:t>Iloveyou</a:t>
            </a:r>
            <a:r>
              <a:rPr lang="en-US" sz="1700">
                <a:solidFill>
                  <a:srgbClr val="A5A5A5"/>
                </a:solidFill>
              </a:rPr>
              <a:t>, </a:t>
            </a:r>
            <a:r>
              <a:rPr i="1" lang="en-US" sz="1700">
                <a:solidFill>
                  <a:srgbClr val="A5A5A5"/>
                </a:solidFill>
              </a:rPr>
              <a:t>111111</a:t>
            </a:r>
            <a:r>
              <a:rPr lang="en-US" sz="1700">
                <a:solidFill>
                  <a:srgbClr val="A5A5A5"/>
                </a:solidFill>
              </a:rPr>
              <a:t>, </a:t>
            </a:r>
            <a:r>
              <a:rPr i="1" lang="en-US" sz="1700">
                <a:solidFill>
                  <a:srgbClr val="A5A5A5"/>
                </a:solidFill>
              </a:rPr>
              <a:t>Qwerty</a:t>
            </a:r>
            <a:r>
              <a:rPr lang="en-US" sz="1700">
                <a:solidFill>
                  <a:srgbClr val="A5A5A5"/>
                </a:solidFill>
              </a:rPr>
              <a:t>, </a:t>
            </a:r>
            <a:r>
              <a:rPr i="1" lang="en-US" sz="1700">
                <a:solidFill>
                  <a:srgbClr val="A5A5A5"/>
                </a:solidFill>
              </a:rPr>
              <a:t>Admin</a:t>
            </a:r>
            <a:r>
              <a:rPr lang="en-US" sz="1700">
                <a:solidFill>
                  <a:srgbClr val="A5A5A5"/>
                </a:solidFill>
              </a:rPr>
              <a:t>, </a:t>
            </a:r>
            <a:r>
              <a:rPr i="1" lang="en-US" sz="1700">
                <a:solidFill>
                  <a:srgbClr val="A5A5A5"/>
                </a:solidFill>
              </a:rPr>
              <a:t>Welcome</a:t>
            </a:r>
            <a:r>
              <a:rPr lang="en-US" sz="1700">
                <a:solidFill>
                  <a:srgbClr val="A5A5A5"/>
                </a:solidFill>
              </a:rPr>
              <a:t>.</a:t>
            </a:r>
            <a:endParaRPr sz="1700"/>
          </a:p>
          <a:p>
            <a:pPr indent="-279400" lvl="0" marL="285750" rtl="0" algn="l">
              <a:lnSpc>
                <a:spcPct val="120000"/>
              </a:lnSpc>
              <a:spcBef>
                <a:spcPts val="900"/>
              </a:spcBef>
              <a:spcAft>
                <a:spcPts val="0"/>
              </a:spcAft>
              <a:buSzPts val="1700"/>
              <a:buFont typeface="Arial"/>
              <a:buChar char="•"/>
            </a:pPr>
            <a:r>
              <a:rPr lang="en-US" sz="1700"/>
              <a:t>59% use their name or birthdate in their password</a:t>
            </a:r>
            <a:endParaRPr sz="1700"/>
          </a:p>
          <a:p>
            <a:pPr indent="-279400" lvl="0" marL="285750" rtl="0" algn="l">
              <a:lnSpc>
                <a:spcPct val="120000"/>
              </a:lnSpc>
              <a:spcBef>
                <a:spcPts val="900"/>
              </a:spcBef>
              <a:spcAft>
                <a:spcPts val="0"/>
              </a:spcAft>
              <a:buSzPts val="1700"/>
              <a:buFont typeface="Arial"/>
              <a:buChar char="•"/>
            </a:pPr>
            <a:r>
              <a:rPr lang="en-US" sz="1700"/>
              <a:t>43% have shared their password with someone</a:t>
            </a:r>
            <a:endParaRPr sz="1700"/>
          </a:p>
          <a:p>
            <a:pPr indent="-279400" lvl="0" marL="285750" rtl="0" algn="l">
              <a:lnSpc>
                <a:spcPct val="120000"/>
              </a:lnSpc>
              <a:spcBef>
                <a:spcPts val="900"/>
              </a:spcBef>
              <a:spcAft>
                <a:spcPts val="0"/>
              </a:spcAft>
              <a:buSzPts val="1700"/>
              <a:buFont typeface="Arial"/>
              <a:buChar char="•"/>
            </a:pPr>
            <a:r>
              <a:rPr lang="en-US" sz="1700"/>
              <a:t>20% have shared their email account password</a:t>
            </a:r>
            <a:endParaRPr sz="1700"/>
          </a:p>
          <a:p>
            <a:pPr indent="-279400" lvl="0" marL="285750" rtl="0" algn="l">
              <a:lnSpc>
                <a:spcPct val="120000"/>
              </a:lnSpc>
              <a:spcBef>
                <a:spcPts val="900"/>
              </a:spcBef>
              <a:spcAft>
                <a:spcPts val="0"/>
              </a:spcAft>
              <a:buSzPts val="1700"/>
              <a:buFont typeface="Arial"/>
              <a:buChar char="•"/>
            </a:pPr>
            <a:r>
              <a:rPr lang="en-US" sz="1700"/>
              <a:t>Only 45% would change a password after a breach</a:t>
            </a:r>
            <a:endParaRPr sz="1700"/>
          </a:p>
          <a:p>
            <a:pPr indent="-279400" lvl="0" marL="285750" rtl="0" algn="l">
              <a:lnSpc>
                <a:spcPct val="120000"/>
              </a:lnSpc>
              <a:spcBef>
                <a:spcPts val="900"/>
              </a:spcBef>
              <a:spcAft>
                <a:spcPts val="0"/>
              </a:spcAft>
              <a:buSzPts val="1700"/>
              <a:buFont typeface="Arial"/>
              <a:buChar char="•"/>
            </a:pPr>
            <a:r>
              <a:rPr lang="en-US" sz="1700"/>
              <a:t>42% of organizations rely on sticky notes for password management</a:t>
            </a:r>
            <a:endParaRPr sz="1700"/>
          </a:p>
          <a:p>
            <a:pPr indent="-279400" lvl="0" marL="285750" rtl="0" algn="l">
              <a:lnSpc>
                <a:spcPct val="120000"/>
              </a:lnSpc>
              <a:spcBef>
                <a:spcPts val="900"/>
              </a:spcBef>
              <a:spcAft>
                <a:spcPts val="0"/>
              </a:spcAft>
              <a:buSzPts val="1700"/>
              <a:buFont typeface="Arial"/>
              <a:buChar char="•"/>
            </a:pPr>
            <a:r>
              <a:rPr lang="en-US" sz="1700"/>
              <a:t>Almost two-thirds of people use the same password across multiple accounts</a:t>
            </a:r>
            <a:endParaRPr sz="1700"/>
          </a:p>
          <a:p>
            <a:pPr indent="0" lvl="1" marL="205740" rtl="0" algn="l">
              <a:lnSpc>
                <a:spcPct val="95000"/>
              </a:lnSpc>
              <a:spcBef>
                <a:spcPts val="900"/>
              </a:spcBef>
              <a:spcAft>
                <a:spcPts val="0"/>
              </a:spcAft>
              <a:buSzPts val="1800"/>
              <a:buNone/>
            </a:pPr>
            <a:r>
              <a:t/>
            </a:r>
            <a:endParaRPr b="1" sz="1700"/>
          </a:p>
          <a:p>
            <a:pPr indent="0" lvl="1" marL="205740" rtl="0" algn="l">
              <a:lnSpc>
                <a:spcPct val="95000"/>
              </a:lnSpc>
              <a:spcBef>
                <a:spcPts val="900"/>
              </a:spcBef>
              <a:spcAft>
                <a:spcPts val="0"/>
              </a:spcAft>
              <a:buSzPts val="1800"/>
              <a:buNone/>
            </a:pPr>
            <a:r>
              <a:t/>
            </a:r>
            <a:endParaRPr b="1" sz="1700"/>
          </a:p>
          <a:p>
            <a:pPr indent="0" lvl="1" marL="205740" rtl="0" algn="l">
              <a:lnSpc>
                <a:spcPct val="95000"/>
              </a:lnSpc>
              <a:spcBef>
                <a:spcPts val="900"/>
              </a:spcBef>
              <a:spcAft>
                <a:spcPts val="0"/>
              </a:spcAft>
              <a:buSzPts val="1800"/>
              <a:buNone/>
            </a:pPr>
            <a:r>
              <a:t/>
            </a:r>
            <a:endParaRPr b="1" sz="1700"/>
          </a:p>
          <a:p>
            <a:pPr indent="0" lvl="1" marL="205740" rtl="0" algn="l">
              <a:lnSpc>
                <a:spcPct val="95000"/>
              </a:lnSpc>
              <a:spcBef>
                <a:spcPts val="900"/>
              </a:spcBef>
              <a:spcAft>
                <a:spcPts val="0"/>
              </a:spcAft>
              <a:buSzPts val="1800"/>
              <a:buNone/>
            </a:pPr>
            <a:r>
              <a:t/>
            </a:r>
            <a:endParaRPr b="1" sz="1700"/>
          </a:p>
          <a:p>
            <a:pPr indent="0" lvl="1" marL="205740" rtl="0" algn="l">
              <a:lnSpc>
                <a:spcPct val="95000"/>
              </a:lnSpc>
              <a:spcBef>
                <a:spcPts val="900"/>
              </a:spcBef>
              <a:spcAft>
                <a:spcPts val="0"/>
              </a:spcAft>
              <a:buSzPts val="1800"/>
              <a:buNone/>
            </a:pPr>
            <a:r>
              <a:t/>
            </a:r>
            <a:endParaRPr b="1" sz="1700"/>
          </a:p>
          <a:p>
            <a:pPr indent="0" lvl="1" marL="205740" rtl="0" algn="l">
              <a:lnSpc>
                <a:spcPct val="95000"/>
              </a:lnSpc>
              <a:spcBef>
                <a:spcPts val="900"/>
              </a:spcBef>
              <a:spcAft>
                <a:spcPts val="0"/>
              </a:spcAft>
              <a:buSzPts val="1800"/>
              <a:buNone/>
            </a:pPr>
            <a:r>
              <a:t/>
            </a:r>
            <a:endParaRPr sz="1700"/>
          </a:p>
        </p:txBody>
      </p:sp>
      <p:sp>
        <p:nvSpPr>
          <p:cNvPr id="91" name="Google Shape;91;p5"/>
          <p:cNvSpPr txBox="1"/>
          <p:nvPr/>
        </p:nvSpPr>
        <p:spPr>
          <a:xfrm>
            <a:off x="2475571" y="4085337"/>
            <a:ext cx="66684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u="sng">
                <a:solidFill>
                  <a:schemeClr val="dk1"/>
                </a:solidFill>
                <a:latin typeface="Calibri"/>
                <a:ea typeface="Calibri"/>
                <a:cs typeface="Calibri"/>
                <a:sym typeface="Calibri"/>
                <a:hlinkClick r:id="rId3">
                  <a:extLst>
                    <a:ext uri="{A12FA001-AC4F-418D-AE19-62706E023703}">
                      <ahyp:hlinkClr val="tx"/>
                    </a:ext>
                  </a:extLst>
                </a:hlinkClick>
              </a:rPr>
              <a:t>Source: https://www.comparitech.com/blog/information-security/password-statistics/</a:t>
            </a:r>
            <a:endParaRPr sz="14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6"/>
          <p:cNvSpPr txBox="1"/>
          <p:nvPr>
            <p:ph type="title"/>
          </p:nvPr>
        </p:nvSpPr>
        <p:spPr>
          <a:xfrm>
            <a:off x="628650" y="3500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ATTACKING PASSWORDS</a:t>
            </a:r>
            <a:endParaRPr/>
          </a:p>
        </p:txBody>
      </p:sp>
      <p:sp>
        <p:nvSpPr>
          <p:cNvPr id="97" name="Google Shape;97;p6"/>
          <p:cNvSpPr txBox="1"/>
          <p:nvPr>
            <p:ph idx="1" type="body"/>
          </p:nvPr>
        </p:nvSpPr>
        <p:spPr>
          <a:xfrm>
            <a:off x="628650" y="1033397"/>
            <a:ext cx="7886700" cy="3599325"/>
          </a:xfrm>
          <a:prstGeom prst="rect">
            <a:avLst/>
          </a:prstGeom>
          <a:noFill/>
          <a:ln>
            <a:noFill/>
          </a:ln>
        </p:spPr>
        <p:txBody>
          <a:bodyPr anchorCtr="0" anchor="t" bIns="0" lIns="0" spcFirstLastPara="1" rIns="0" wrap="square" tIns="0">
            <a:normAutofit/>
          </a:bodyPr>
          <a:lstStyle/>
          <a:p>
            <a:pPr indent="0" lvl="0" marL="0" rtl="0" algn="l">
              <a:lnSpc>
                <a:spcPct val="102857"/>
              </a:lnSpc>
              <a:spcBef>
                <a:spcPts val="0"/>
              </a:spcBef>
              <a:spcAft>
                <a:spcPts val="0"/>
              </a:spcAft>
              <a:buSzPts val="2100"/>
              <a:buNone/>
            </a:pPr>
            <a:r>
              <a:rPr lang="en-US">
                <a:solidFill>
                  <a:srgbClr val="8C6E43"/>
                </a:solidFill>
              </a:rPr>
              <a:t>12 steps an attacker might try to determine a password</a:t>
            </a:r>
            <a:endParaRPr/>
          </a:p>
          <a:p>
            <a:pPr indent="-355600" lvl="0" marL="914400" rtl="0" algn="l">
              <a:lnSpc>
                <a:spcPct val="108000"/>
              </a:lnSpc>
              <a:spcBef>
                <a:spcPts val="900"/>
              </a:spcBef>
              <a:spcAft>
                <a:spcPts val="0"/>
              </a:spcAft>
              <a:buClr>
                <a:schemeClr val="dk1"/>
              </a:buClr>
              <a:buSzPts val="2000"/>
              <a:buAutoNum type="arabicPeriod"/>
            </a:pPr>
            <a:r>
              <a:rPr lang="en-US" sz="2000">
                <a:solidFill>
                  <a:schemeClr val="dk1"/>
                </a:solidFill>
              </a:rPr>
              <a:t>No password</a:t>
            </a:r>
            <a:endParaRPr>
              <a:solidFill>
                <a:schemeClr val="dk1"/>
              </a:solidFill>
            </a:endParaRPr>
          </a:p>
          <a:p>
            <a:pPr indent="-355600" lvl="0" marL="914400" rtl="0" algn="l">
              <a:lnSpc>
                <a:spcPct val="108000"/>
              </a:lnSpc>
              <a:spcBef>
                <a:spcPts val="0"/>
              </a:spcBef>
              <a:spcAft>
                <a:spcPts val="0"/>
              </a:spcAft>
              <a:buClr>
                <a:schemeClr val="dk1"/>
              </a:buClr>
              <a:buSzPts val="2000"/>
              <a:buAutoNum type="arabicPeriod"/>
            </a:pPr>
            <a:r>
              <a:rPr lang="en-US" sz="2000">
                <a:solidFill>
                  <a:schemeClr val="dk1"/>
                </a:solidFill>
              </a:rPr>
              <a:t>The same as the user ID</a:t>
            </a:r>
            <a:endParaRPr>
              <a:solidFill>
                <a:schemeClr val="dk1"/>
              </a:solidFill>
            </a:endParaRPr>
          </a:p>
          <a:p>
            <a:pPr indent="-355600" lvl="0" marL="914400" rtl="0" algn="l">
              <a:lnSpc>
                <a:spcPct val="108000"/>
              </a:lnSpc>
              <a:spcBef>
                <a:spcPts val="0"/>
              </a:spcBef>
              <a:spcAft>
                <a:spcPts val="0"/>
              </a:spcAft>
              <a:buClr>
                <a:schemeClr val="dk1"/>
              </a:buClr>
              <a:buSzPts val="2000"/>
              <a:buAutoNum type="arabicPeriod"/>
            </a:pPr>
            <a:r>
              <a:rPr lang="en-US" sz="2000">
                <a:solidFill>
                  <a:schemeClr val="dk1"/>
                </a:solidFill>
              </a:rPr>
              <a:t>Is, or is derived from, the user’s name</a:t>
            </a:r>
            <a:endParaRPr>
              <a:solidFill>
                <a:schemeClr val="dk1"/>
              </a:solidFill>
            </a:endParaRPr>
          </a:p>
          <a:p>
            <a:pPr indent="-355600" lvl="0" marL="914400" rtl="0" algn="l">
              <a:lnSpc>
                <a:spcPct val="108000"/>
              </a:lnSpc>
              <a:spcBef>
                <a:spcPts val="0"/>
              </a:spcBef>
              <a:spcAft>
                <a:spcPts val="0"/>
              </a:spcAft>
              <a:buClr>
                <a:schemeClr val="dk1"/>
              </a:buClr>
              <a:buSzPts val="2000"/>
              <a:buAutoNum type="arabicPeriod"/>
            </a:pPr>
            <a:r>
              <a:rPr lang="en-US" sz="2000">
                <a:solidFill>
                  <a:schemeClr val="dk1"/>
                </a:solidFill>
              </a:rPr>
              <a:t>On a common word list (password, secret, private) plus common names and patterns (aaaaaa, qwerty)</a:t>
            </a:r>
            <a:endParaRPr>
              <a:solidFill>
                <a:schemeClr val="dk1"/>
              </a:solidFill>
            </a:endParaRPr>
          </a:p>
          <a:p>
            <a:pPr indent="-355600" lvl="0" marL="914400" rtl="0" algn="l">
              <a:lnSpc>
                <a:spcPct val="108000"/>
              </a:lnSpc>
              <a:spcBef>
                <a:spcPts val="0"/>
              </a:spcBef>
              <a:spcAft>
                <a:spcPts val="0"/>
              </a:spcAft>
              <a:buClr>
                <a:schemeClr val="dk1"/>
              </a:buClr>
              <a:buSzPts val="2000"/>
              <a:buAutoNum type="arabicPeriod"/>
            </a:pPr>
            <a:r>
              <a:rPr lang="en-US" sz="2000">
                <a:solidFill>
                  <a:schemeClr val="dk1"/>
                </a:solidFill>
              </a:rPr>
              <a:t>Contained in a short college dictionary</a:t>
            </a:r>
            <a:endParaRPr>
              <a:solidFill>
                <a:schemeClr val="dk1"/>
              </a:solidFill>
            </a:endParaRPr>
          </a:p>
          <a:p>
            <a:pPr indent="-355600" lvl="0" marL="914400" rtl="0" algn="l">
              <a:lnSpc>
                <a:spcPct val="108000"/>
              </a:lnSpc>
              <a:spcBef>
                <a:spcPts val="0"/>
              </a:spcBef>
              <a:spcAft>
                <a:spcPts val="0"/>
              </a:spcAft>
              <a:buClr>
                <a:schemeClr val="dk1"/>
              </a:buClr>
              <a:buSzPts val="2000"/>
              <a:buAutoNum type="arabicPeriod"/>
            </a:pPr>
            <a:r>
              <a:rPr lang="en-US" sz="2000">
                <a:solidFill>
                  <a:schemeClr val="dk1"/>
                </a:solidFill>
              </a:rPr>
              <a:t>Contained in a complete English word list</a:t>
            </a:r>
            <a:endParaRPr>
              <a:solidFill>
                <a:schemeClr val="dk1"/>
              </a:solidFill>
            </a:endParaRPr>
          </a:p>
          <a:p>
            <a:pPr indent="-355600" lvl="0" marL="914400" rtl="0" algn="l">
              <a:lnSpc>
                <a:spcPct val="108000"/>
              </a:lnSpc>
              <a:spcBef>
                <a:spcPts val="0"/>
              </a:spcBef>
              <a:spcAft>
                <a:spcPts val="0"/>
              </a:spcAft>
              <a:buClr>
                <a:schemeClr val="dk1"/>
              </a:buClr>
              <a:buSzPts val="2000"/>
              <a:buAutoNum type="arabicPeriod"/>
            </a:pPr>
            <a:r>
              <a:rPr lang="en-US" sz="2000">
                <a:solidFill>
                  <a:schemeClr val="dk1"/>
                </a:solidFill>
              </a:rPr>
              <a:t>Contained in common non-English-language dictionaries</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7"/>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ATTACKING PASSWORDS</a:t>
            </a:r>
            <a:endParaRPr/>
          </a:p>
        </p:txBody>
      </p:sp>
      <p:sp>
        <p:nvSpPr>
          <p:cNvPr id="104" name="Google Shape;104;p7"/>
          <p:cNvSpPr txBox="1"/>
          <p:nvPr>
            <p:ph idx="1" type="body"/>
          </p:nvPr>
        </p:nvSpPr>
        <p:spPr>
          <a:xfrm>
            <a:off x="1022400" y="1033400"/>
            <a:ext cx="7638300" cy="3599400"/>
          </a:xfrm>
          <a:prstGeom prst="rect">
            <a:avLst/>
          </a:prstGeom>
          <a:noFill/>
          <a:ln>
            <a:noFill/>
          </a:ln>
        </p:spPr>
        <p:txBody>
          <a:bodyPr anchorCtr="0" anchor="t" bIns="0" lIns="0" spcFirstLastPara="1" rIns="0" wrap="square" tIns="0">
            <a:normAutofit lnSpcReduction="20000"/>
          </a:bodyPr>
          <a:lstStyle/>
          <a:p>
            <a:pPr indent="0" lvl="0" marL="0" rtl="0" algn="l">
              <a:lnSpc>
                <a:spcPct val="108000"/>
              </a:lnSpc>
              <a:spcBef>
                <a:spcPts val="0"/>
              </a:spcBef>
              <a:spcAft>
                <a:spcPts val="0"/>
              </a:spcAft>
              <a:buSzPts val="2000"/>
              <a:buNone/>
            </a:pPr>
            <a:r>
              <a:rPr lang="en-US" sz="2000">
                <a:solidFill>
                  <a:schemeClr val="dk1"/>
                </a:solidFill>
              </a:rPr>
              <a:t>8. Contained in a short college dictionary with capitalizations (PaSsWorD) or substitutions (digit 0 for letter O, digit 5 for letter S)</a:t>
            </a:r>
            <a:endParaRPr>
              <a:solidFill>
                <a:schemeClr val="dk1"/>
              </a:solidFill>
            </a:endParaRPr>
          </a:p>
          <a:p>
            <a:pPr indent="0" lvl="0" marL="0" rtl="0" algn="l">
              <a:lnSpc>
                <a:spcPct val="108000"/>
              </a:lnSpc>
              <a:spcBef>
                <a:spcPts val="900"/>
              </a:spcBef>
              <a:spcAft>
                <a:spcPts val="0"/>
              </a:spcAft>
              <a:buSzPts val="2000"/>
              <a:buNone/>
            </a:pPr>
            <a:r>
              <a:rPr lang="en-US" sz="2000">
                <a:solidFill>
                  <a:schemeClr val="dk1"/>
                </a:solidFill>
              </a:rPr>
              <a:t>9. Contained in a complete English dictionary</a:t>
            </a:r>
            <a:endParaRPr>
              <a:solidFill>
                <a:schemeClr val="dk1"/>
              </a:solidFill>
            </a:endParaRPr>
          </a:p>
          <a:p>
            <a:pPr indent="0" lvl="0" marL="0" rtl="0" algn="l">
              <a:lnSpc>
                <a:spcPct val="108000"/>
              </a:lnSpc>
              <a:spcBef>
                <a:spcPts val="900"/>
              </a:spcBef>
              <a:spcAft>
                <a:spcPts val="0"/>
              </a:spcAft>
              <a:buSzPts val="2000"/>
              <a:buNone/>
            </a:pPr>
            <a:r>
              <a:rPr lang="en-US" sz="2000">
                <a:solidFill>
                  <a:schemeClr val="dk1"/>
                </a:solidFill>
              </a:rPr>
              <a:t>10. Contained in common non-English dictionaries</a:t>
            </a:r>
            <a:endParaRPr>
              <a:solidFill>
                <a:schemeClr val="dk1"/>
              </a:solidFill>
            </a:endParaRPr>
          </a:p>
          <a:p>
            <a:pPr indent="0" lvl="0" marL="0" rtl="0" algn="l">
              <a:lnSpc>
                <a:spcPct val="108000"/>
              </a:lnSpc>
              <a:spcBef>
                <a:spcPts val="900"/>
              </a:spcBef>
              <a:spcAft>
                <a:spcPts val="0"/>
              </a:spcAft>
              <a:buSzPts val="2000"/>
              <a:buNone/>
            </a:pPr>
            <a:r>
              <a:rPr lang="en-US" sz="2000">
                <a:solidFill>
                  <a:schemeClr val="dk1"/>
                </a:solidFill>
              </a:rPr>
              <a:t>11. Obtained by brute force, trying all possible combinations of alphabetic characters</a:t>
            </a:r>
            <a:endParaRPr>
              <a:solidFill>
                <a:schemeClr val="dk1"/>
              </a:solidFill>
            </a:endParaRPr>
          </a:p>
          <a:p>
            <a:pPr indent="0" lvl="0" marL="0" rtl="0" algn="l">
              <a:lnSpc>
                <a:spcPct val="108000"/>
              </a:lnSpc>
              <a:spcBef>
                <a:spcPts val="900"/>
              </a:spcBef>
              <a:spcAft>
                <a:spcPts val="0"/>
              </a:spcAft>
              <a:buSzPts val="2000"/>
              <a:buNone/>
            </a:pPr>
            <a:r>
              <a:rPr lang="en-US" sz="2000">
                <a:solidFill>
                  <a:schemeClr val="dk1"/>
                </a:solidFill>
              </a:rPr>
              <a:t>12. Obtained by brute force, trying all possible combinations from the full character set</a:t>
            </a:r>
            <a:endParaRPr>
              <a:solidFill>
                <a:schemeClr val="dk1"/>
              </a:solidFill>
            </a:endParaRPr>
          </a:p>
          <a:p>
            <a:pPr indent="-385763" lvl="0" marL="385763" rtl="0" algn="l">
              <a:lnSpc>
                <a:spcPct val="102857"/>
              </a:lnSpc>
              <a:spcBef>
                <a:spcPts val="900"/>
              </a:spcBef>
              <a:spcAft>
                <a:spcPts val="0"/>
              </a:spcAft>
              <a:buSzPts val="2100"/>
              <a:buNone/>
            </a:pPr>
            <a:r>
              <a:t/>
            </a:r>
            <a:endParaRPr/>
          </a:p>
          <a:p>
            <a:pPr indent="0" lvl="0" marL="0" rtl="0" algn="l">
              <a:lnSpc>
                <a:spcPct val="102857"/>
              </a:lnSpc>
              <a:spcBef>
                <a:spcPts val="900"/>
              </a:spcBef>
              <a:spcAft>
                <a:spcPts val="0"/>
              </a:spcAft>
              <a:buSzPts val="21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8"/>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2800"/>
              <a:buFont typeface="Rockwell"/>
              <a:buNone/>
            </a:pPr>
            <a:r>
              <a:rPr lang="en-US" sz="2800"/>
              <a:t>TWO MOST COMMON WAYS OF GUESSING PASSWORDS</a:t>
            </a:r>
            <a:endParaRPr/>
          </a:p>
        </p:txBody>
      </p:sp>
      <p:sp>
        <p:nvSpPr>
          <p:cNvPr id="111" name="Google Shape;111;p8"/>
          <p:cNvSpPr txBox="1"/>
          <p:nvPr>
            <p:ph idx="1" type="body"/>
          </p:nvPr>
        </p:nvSpPr>
        <p:spPr>
          <a:xfrm>
            <a:off x="628650" y="1369219"/>
            <a:ext cx="7886700" cy="292388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2400"/>
              <a:buNone/>
            </a:pPr>
            <a:r>
              <a:rPr lang="en-US" sz="2400">
                <a:solidFill>
                  <a:schemeClr val="dk1"/>
                </a:solidFill>
              </a:rPr>
              <a:t>Dictionary attacks</a:t>
            </a:r>
            <a:endParaRPr>
              <a:solidFill>
                <a:schemeClr val="dk1"/>
              </a:solidFill>
            </a:endParaRPr>
          </a:p>
          <a:p>
            <a:pPr indent="-171450" lvl="1" marL="377190" rtl="0" algn="l">
              <a:lnSpc>
                <a:spcPct val="81428"/>
              </a:lnSpc>
              <a:spcBef>
                <a:spcPts val="900"/>
              </a:spcBef>
              <a:spcAft>
                <a:spcPts val="0"/>
              </a:spcAft>
              <a:buClr>
                <a:schemeClr val="dk1"/>
              </a:buClr>
              <a:buSzPts val="2100"/>
              <a:buChar char="▪"/>
            </a:pPr>
            <a:r>
              <a:rPr lang="en-US" sz="2100">
                <a:solidFill>
                  <a:schemeClr val="dk1"/>
                </a:solidFill>
              </a:rPr>
              <a:t>A dictionary attack uses a file containing words, phrases, common passwords, and other strings that are likely to be used as a password.</a:t>
            </a:r>
            <a:endParaRPr>
              <a:solidFill>
                <a:schemeClr val="dk1"/>
              </a:solidFill>
            </a:endParaRPr>
          </a:p>
          <a:p>
            <a:pPr indent="0" lvl="0" marL="0" rtl="0" algn="l">
              <a:lnSpc>
                <a:spcPct val="90000"/>
              </a:lnSpc>
              <a:spcBef>
                <a:spcPts val="900"/>
              </a:spcBef>
              <a:spcAft>
                <a:spcPts val="0"/>
              </a:spcAft>
              <a:buSzPts val="2400"/>
              <a:buNone/>
            </a:pPr>
            <a:r>
              <a:rPr lang="en-US" sz="2400">
                <a:solidFill>
                  <a:schemeClr val="dk1"/>
                </a:solidFill>
              </a:rPr>
              <a:t>Brute-force attacks</a:t>
            </a:r>
            <a:endParaRPr>
              <a:solidFill>
                <a:schemeClr val="dk1"/>
              </a:solidFill>
            </a:endParaRPr>
          </a:p>
          <a:p>
            <a:pPr indent="-171450" lvl="1" marL="377190" rtl="0" algn="l">
              <a:lnSpc>
                <a:spcPct val="81428"/>
              </a:lnSpc>
              <a:spcBef>
                <a:spcPts val="900"/>
              </a:spcBef>
              <a:spcAft>
                <a:spcPts val="0"/>
              </a:spcAft>
              <a:buClr>
                <a:schemeClr val="dk1"/>
              </a:buClr>
              <a:buSzPts val="2100"/>
              <a:buChar char="▪"/>
            </a:pPr>
            <a:r>
              <a:rPr lang="en-US" sz="2100">
                <a:solidFill>
                  <a:schemeClr val="dk1"/>
                </a:solidFill>
              </a:rPr>
              <a:t>A brute-force attack tries every possible combination of characters up to a given length.</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9"/>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2800"/>
              <a:buFont typeface="Rockwell"/>
              <a:buNone/>
            </a:pPr>
            <a:r>
              <a:rPr lang="en-US" sz="2800"/>
              <a:t>BRUTE FORCE GUESSING OF PASSWORDS</a:t>
            </a:r>
            <a:endParaRPr/>
          </a:p>
        </p:txBody>
      </p:sp>
      <p:sp>
        <p:nvSpPr>
          <p:cNvPr id="117" name="Google Shape;117;p9"/>
          <p:cNvSpPr txBox="1"/>
          <p:nvPr>
            <p:ph idx="1" type="body"/>
          </p:nvPr>
        </p:nvSpPr>
        <p:spPr>
          <a:xfrm>
            <a:off x="628650" y="1033397"/>
            <a:ext cx="7886700" cy="3599325"/>
          </a:xfrm>
          <a:prstGeom prst="rect">
            <a:avLst/>
          </a:prstGeom>
          <a:noFill/>
          <a:ln>
            <a:noFill/>
          </a:ln>
        </p:spPr>
        <p:txBody>
          <a:bodyPr anchorCtr="0" anchor="t" bIns="0" lIns="0" spcFirstLastPara="1" rIns="0" wrap="square" tIns="0">
            <a:normAutofit fontScale="92500" lnSpcReduction="20000"/>
          </a:bodyPr>
          <a:lstStyle/>
          <a:p>
            <a:pPr indent="0" lvl="0" marL="0" rtl="0" algn="l">
              <a:lnSpc>
                <a:spcPct val="102857"/>
              </a:lnSpc>
              <a:spcBef>
                <a:spcPts val="0"/>
              </a:spcBef>
              <a:spcAft>
                <a:spcPts val="0"/>
              </a:spcAft>
              <a:buSzPct val="100000"/>
              <a:buNone/>
            </a:pPr>
            <a:r>
              <a:rPr b="1" lang="en-US">
                <a:solidFill>
                  <a:srgbClr val="8C6E43"/>
                </a:solidFill>
              </a:rPr>
              <a:t>Brute force password attack </a:t>
            </a:r>
            <a:r>
              <a:rPr lang="en-US"/>
              <a:t>- </a:t>
            </a:r>
            <a:r>
              <a:rPr lang="en-US">
                <a:solidFill>
                  <a:schemeClr val="dk1"/>
                </a:solidFill>
              </a:rPr>
              <a:t>A method of accessing an obstructed device through attempting multiple combinations of numeric and/or alphanumeric passwords [NIST]. </a:t>
            </a:r>
            <a:endParaRPr>
              <a:solidFill>
                <a:schemeClr val="dk1"/>
              </a:solidFill>
            </a:endParaRPr>
          </a:p>
          <a:p>
            <a:pPr indent="0" lvl="0" marL="0" rtl="0" algn="l">
              <a:lnSpc>
                <a:spcPct val="102857"/>
              </a:lnSpc>
              <a:spcBef>
                <a:spcPts val="900"/>
              </a:spcBef>
              <a:spcAft>
                <a:spcPts val="0"/>
              </a:spcAft>
              <a:buSzPct val="100000"/>
              <a:buNone/>
            </a:pPr>
            <a:r>
              <a:rPr lang="en-US">
                <a:solidFill>
                  <a:schemeClr val="dk1"/>
                </a:solidFill>
              </a:rPr>
              <a:t>In an exhaustive or brute force attack, the attacker tries all possible passwords, usually in some automated fashion.</a:t>
            </a:r>
            <a:endParaRPr>
              <a:solidFill>
                <a:schemeClr val="dk1"/>
              </a:solidFill>
            </a:endParaRPr>
          </a:p>
          <a:p>
            <a:pPr indent="-333375" lvl="0" marL="342900" rtl="0" algn="l">
              <a:lnSpc>
                <a:spcPct val="108000"/>
              </a:lnSpc>
              <a:spcBef>
                <a:spcPts val="900"/>
              </a:spcBef>
              <a:spcAft>
                <a:spcPts val="0"/>
              </a:spcAft>
              <a:buClr>
                <a:schemeClr val="dk1"/>
              </a:buClr>
              <a:buSzPct val="100000"/>
              <a:buFont typeface="Arial"/>
              <a:buChar char="•"/>
            </a:pPr>
            <a:r>
              <a:rPr lang="en-US" sz="2000">
                <a:solidFill>
                  <a:schemeClr val="dk1"/>
                </a:solidFill>
              </a:rPr>
              <a:t>Guessing probable passwords</a:t>
            </a:r>
            <a:endParaRPr>
              <a:solidFill>
                <a:schemeClr val="dk1"/>
              </a:solidFill>
            </a:endParaRPr>
          </a:p>
          <a:p>
            <a:pPr indent="-123443" lvl="2" marL="514350" rtl="0" algn="l">
              <a:lnSpc>
                <a:spcPct val="86666"/>
              </a:lnSpc>
              <a:spcBef>
                <a:spcPts val="900"/>
              </a:spcBef>
              <a:spcAft>
                <a:spcPts val="0"/>
              </a:spcAft>
              <a:buSzPct val="100000"/>
              <a:buNone/>
            </a:pPr>
            <a:r>
              <a:rPr lang="en-US" sz="1800">
                <a:solidFill>
                  <a:schemeClr val="dk1"/>
                </a:solidFill>
              </a:rPr>
              <a:t>-- For passwords of length 3 or less (not case sensitive, letters only):</a:t>
            </a:r>
            <a:endParaRPr>
              <a:solidFill>
                <a:schemeClr val="dk1"/>
              </a:solidFill>
            </a:endParaRPr>
          </a:p>
          <a:p>
            <a:pPr indent="-123443" lvl="2" marL="514350" rtl="0" algn="l">
              <a:lnSpc>
                <a:spcPct val="86666"/>
              </a:lnSpc>
              <a:spcBef>
                <a:spcPts val="450"/>
              </a:spcBef>
              <a:spcAft>
                <a:spcPts val="0"/>
              </a:spcAft>
              <a:buSzPct val="100000"/>
              <a:buNone/>
            </a:pPr>
            <a:r>
              <a:rPr lang="en-US" sz="1800">
                <a:solidFill>
                  <a:schemeClr val="dk1"/>
                </a:solidFill>
              </a:rPr>
              <a:t>    26 + 26*26 + 26*26*26 = 18278 possible passwords</a:t>
            </a:r>
            <a:endParaRPr>
              <a:solidFill>
                <a:schemeClr val="dk1"/>
              </a:solidFill>
            </a:endParaRPr>
          </a:p>
          <a:p>
            <a:pPr indent="-123443" lvl="2" marL="514350" rtl="0" algn="l">
              <a:lnSpc>
                <a:spcPct val="86666"/>
              </a:lnSpc>
              <a:spcBef>
                <a:spcPts val="450"/>
              </a:spcBef>
              <a:spcAft>
                <a:spcPts val="0"/>
              </a:spcAft>
              <a:buSzPct val="100000"/>
              <a:buNone/>
            </a:pPr>
            <a:r>
              <a:rPr lang="en-US" sz="1800">
                <a:solidFill>
                  <a:schemeClr val="dk1"/>
                </a:solidFill>
              </a:rPr>
              <a:t>    1 password guess per millisecond – 18.278 seconds</a:t>
            </a:r>
            <a:endParaRPr>
              <a:solidFill>
                <a:schemeClr val="dk1"/>
              </a:solidFill>
            </a:endParaRPr>
          </a:p>
          <a:p>
            <a:pPr indent="-123443" lvl="2" marL="514350" rtl="0" algn="l">
              <a:lnSpc>
                <a:spcPct val="86666"/>
              </a:lnSpc>
              <a:spcBef>
                <a:spcPts val="450"/>
              </a:spcBef>
              <a:spcAft>
                <a:spcPts val="0"/>
              </a:spcAft>
              <a:buSzPct val="100000"/>
              <a:buNone/>
            </a:pPr>
            <a:r>
              <a:rPr lang="en-US" sz="1800">
                <a:solidFill>
                  <a:schemeClr val="dk1"/>
                </a:solidFill>
              </a:rPr>
              <a:t>-- 4 characters – 475 seconds</a:t>
            </a:r>
            <a:endParaRPr>
              <a:solidFill>
                <a:schemeClr val="dk1"/>
              </a:solidFill>
            </a:endParaRPr>
          </a:p>
          <a:p>
            <a:pPr indent="-123443" lvl="2" marL="514350" rtl="0" algn="l">
              <a:lnSpc>
                <a:spcPct val="86666"/>
              </a:lnSpc>
              <a:spcBef>
                <a:spcPts val="450"/>
              </a:spcBef>
              <a:spcAft>
                <a:spcPts val="0"/>
              </a:spcAft>
              <a:buSzPct val="100000"/>
              <a:buNone/>
            </a:pPr>
            <a:r>
              <a:rPr lang="en-US" sz="1800">
                <a:solidFill>
                  <a:schemeClr val="dk1"/>
                </a:solidFill>
              </a:rPr>
              <a:t>-- 5 characters – 12,356 seconds (3.5 hours)</a:t>
            </a:r>
            <a:endParaRPr>
              <a:solidFill>
                <a:schemeClr val="dk1"/>
              </a:solidFill>
            </a:endParaRPr>
          </a:p>
          <a:p>
            <a:pPr indent="0" lvl="0" marL="0" rtl="0" algn="l">
              <a:lnSpc>
                <a:spcPct val="102857"/>
              </a:lnSpc>
              <a:spcBef>
                <a:spcPts val="450"/>
              </a:spcBef>
              <a:spcAft>
                <a:spcPts val="0"/>
              </a:spcAft>
              <a:buSzPct val="100000"/>
              <a:buNone/>
            </a:pPr>
            <a:r>
              <a:t/>
            </a:r>
            <a:endParaRPr>
              <a:solidFill>
                <a:schemeClr val="dk1"/>
              </a:solidFill>
            </a:endParaRPr>
          </a:p>
          <a:p>
            <a:pPr indent="0" lvl="0" marL="0" rtl="0" algn="l">
              <a:lnSpc>
                <a:spcPct val="102857"/>
              </a:lnSpc>
              <a:spcBef>
                <a:spcPts val="900"/>
              </a:spcBef>
              <a:spcAft>
                <a:spcPts val="0"/>
              </a:spcAft>
              <a:buSzPct val="10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itl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UI_ED_template_2015">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2019-10-29T15:40:59Z</dcterms:created>
  <dc:creator>Alves-Foss, James (jimaf@uidaho.edu)</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Presentation1</vt:lpwstr>
  </property>
  <property fmtid="{D5CDD505-2E9C-101B-9397-08002B2CF9AE}" pid="3" name="ContentTypeId">
    <vt:lpwstr>0x01010024760E5FD0473D4CB63D0154B06E516F</vt:lpwstr>
  </property>
  <property fmtid="{D5CDD505-2E9C-101B-9397-08002B2CF9AE}" pid="4" name="ArticulateUseProject">
    <vt:lpwstr>1</vt:lpwstr>
  </property>
  <property fmtid="{D5CDD505-2E9C-101B-9397-08002B2CF9AE}" pid="5" name="ArticulateProjectVersion">
    <vt:lpwstr>8</vt:lpwstr>
  </property>
  <property fmtid="{D5CDD505-2E9C-101B-9397-08002B2CF9AE}" pid="6" name="ArticulateGUID">
    <vt:lpwstr>0A0575A7-34C7-4404-B28C-BD2DDDA0BEB3</vt:lpwstr>
  </property>
  <property fmtid="{D5CDD505-2E9C-101B-9397-08002B2CF9AE}" pid="7" name="ArticulateProjectFull">
    <vt:lpwstr>https://vandalsuidaho-my.sharepoint.com/personal/jimaf_uidaho_edu/Documents/Cybersecurity Degree/Dual Credit CYB 110/Lectures from Spring CYB 110\Lecture 1 - Introduction.ppta</vt:lpwstr>
  </property>
</Properties>
</file>