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23"/>
  </p:notesMasterIdLst>
  <p:sldIdLst>
    <p:sldId id="256" r:id="rId6"/>
    <p:sldId id="341" r:id="rId7"/>
    <p:sldId id="351" r:id="rId8"/>
    <p:sldId id="350" r:id="rId9"/>
    <p:sldId id="343" r:id="rId10"/>
    <p:sldId id="344" r:id="rId11"/>
    <p:sldId id="352" r:id="rId12"/>
    <p:sldId id="354" r:id="rId13"/>
    <p:sldId id="355" r:id="rId14"/>
    <p:sldId id="346" r:id="rId15"/>
    <p:sldId id="356" r:id="rId16"/>
    <p:sldId id="357" r:id="rId17"/>
    <p:sldId id="358" r:id="rId18"/>
    <p:sldId id="359" r:id="rId19"/>
    <p:sldId id="348" r:id="rId20"/>
    <p:sldId id="349" r:id="rId21"/>
    <p:sldId id="339" r:id="rId22"/>
  </p:sldIdLst>
  <p:sldSz cx="9144000" cy="5143500" type="screen16x9"/>
  <p:notesSz cx="6858000" cy="9144000"/>
  <p:custDataLst>
    <p:tags r:id="rId24"/>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6E43"/>
    <a:srgbClr val="272827"/>
    <a:srgbClr val="6E6E6E"/>
    <a:srgbClr val="A5A5A5"/>
    <a:srgbClr val="888888"/>
    <a:srgbClr val="A27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183D45-0211-4403-B315-E7AEA9FAC572}" v="3" dt="2021-06-03T20:43:02.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5658" autoAdjust="0"/>
  </p:normalViewPr>
  <p:slideViewPr>
    <p:cSldViewPr snapToGrid="0">
      <p:cViewPr varScale="1">
        <p:scale>
          <a:sx n="124" d="100"/>
          <a:sy n="124" d="100"/>
        </p:scale>
        <p:origin x="1256" y="18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0ad79d20-0c0e-4450-b16f-ea034fd808f3" providerId="ADAL" clId="{515D7FE7-1C46-47B0-BF9D-8C9A3CA80603}"/>
    <pc:docChg chg="modSld">
      <pc:chgData name="Alves-Foss, Jim (jimaf@uidaho.edu)" userId="0ad79d20-0c0e-4450-b16f-ea034fd808f3" providerId="ADAL" clId="{515D7FE7-1C46-47B0-BF9D-8C9A3CA80603}" dt="2021-06-03T23:13:38.947" v="24" actId="207"/>
      <pc:docMkLst>
        <pc:docMk/>
      </pc:docMkLst>
      <pc:sldChg chg="modSp mod">
        <pc:chgData name="Alves-Foss, Jim (jimaf@uidaho.edu)" userId="0ad79d20-0c0e-4450-b16f-ea034fd808f3" providerId="ADAL" clId="{515D7FE7-1C46-47B0-BF9D-8C9A3CA80603}" dt="2021-06-03T23:13:38.947" v="24" actId="207"/>
        <pc:sldMkLst>
          <pc:docMk/>
          <pc:sldMk cId="3558998047" sldId="256"/>
        </pc:sldMkLst>
        <pc:spChg chg="mod">
          <ac:chgData name="Alves-Foss, Jim (jimaf@uidaho.edu)" userId="0ad79d20-0c0e-4450-b16f-ea034fd808f3" providerId="ADAL" clId="{515D7FE7-1C46-47B0-BF9D-8C9A3CA80603}" dt="2021-06-03T23:13:38.947" v="24" actId="207"/>
          <ac:spMkLst>
            <pc:docMk/>
            <pc:sldMk cId="3558998047"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stick with the standard app stores and avoid jailbroken devices. Use an anti-malware app for additional protection.</a:t>
            </a:r>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108283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7</a:t>
            </a:fld>
            <a:endParaRPr lang="en-US" dirty="0"/>
          </a:p>
        </p:txBody>
      </p:sp>
    </p:spTree>
    <p:extLst>
      <p:ext uri="{BB962C8B-B14F-4D97-AF65-F5344CB8AC3E}">
        <p14:creationId xmlns:p14="http://schemas.microsoft.com/office/powerpoint/2010/main" val="360234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tags" Target="../tags/tag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hyperlink" Target="https://creativecommons.org/licenses/by-nc-sa/4.0/" TargetMode="External"/><Relationship Id="rId4" Type="http://schemas.openxmlformats.org/officeDocument/2006/relationships/slideLayout" Target="../slideLayouts/slideLayout5.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8"/>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0"/>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7"/>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books.google.com/books?id=kOUSEAAAQBAJ&amp;pg=PA347&amp;dq=FIGURE+11.5+A+SCADA+SYSTEM+SHOWING+PLCS+AND+RTUS+WITH+SENSORS&amp;hl=en&amp;newbks=1&amp;newbks_redir=1&amp;sa=X&amp;ved=2ahUKEwjLi8fZrJvxAhUBu54KHVIPA-8Q6AEwAHoECAcQAg"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8216524" cy="1170886"/>
          </a:xfrm>
        </p:spPr>
        <p:txBody>
          <a:bodyPr/>
          <a:lstStyle/>
          <a:p>
            <a:r>
              <a:rPr lang="en-US" dirty="0"/>
              <a:t>CYB 110</a:t>
            </a:r>
            <a:br>
              <a:rPr lang="en-US" dirty="0"/>
            </a:br>
            <a:r>
              <a:rPr lang="en-US" dirty="0"/>
              <a:t>Cybersecurity and privacy</a:t>
            </a:r>
            <a:br>
              <a:rPr lang="en-US" dirty="0"/>
            </a:br>
            <a:r>
              <a:rPr lang="en-US" sz="2500" dirty="0">
                <a:solidFill>
                  <a:schemeClr val="accent4">
                    <a:lumMod val="60000"/>
                    <a:lumOff val="40000"/>
                  </a:schemeClr>
                </a:solidFill>
              </a:rPr>
              <a:t>Module 12 - Mobile, embedded, and </a:t>
            </a:r>
            <a:r>
              <a:rPr lang="en-US" sz="2500" dirty="0" err="1">
                <a:solidFill>
                  <a:schemeClr val="accent4">
                    <a:lumMod val="60000"/>
                    <a:lumOff val="40000"/>
                  </a:schemeClr>
                </a:solidFill>
              </a:rPr>
              <a:t>iot</a:t>
            </a:r>
            <a:r>
              <a:rPr lang="en-US" sz="2500" dirty="0">
                <a:solidFill>
                  <a:schemeClr val="accent4">
                    <a:lumMod val="60000"/>
                    <a:lumOff val="40000"/>
                  </a:schemeClr>
                </a:solidFill>
              </a:rPr>
              <a:t> security</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33A4-4D04-4C4B-9DD8-4A7D7B4FC456}"/>
              </a:ext>
            </a:extLst>
          </p:cNvPr>
          <p:cNvSpPr>
            <a:spLocks noGrp="1"/>
          </p:cNvSpPr>
          <p:nvPr>
            <p:ph type="title"/>
          </p:nvPr>
        </p:nvSpPr>
        <p:spPr/>
        <p:txBody>
          <a:bodyPr/>
          <a:lstStyle/>
          <a:p>
            <a:r>
              <a:rPr lang="en-US" dirty="0"/>
              <a:t>Embedded device security</a:t>
            </a:r>
          </a:p>
        </p:txBody>
      </p:sp>
      <p:sp>
        <p:nvSpPr>
          <p:cNvPr id="3" name="Text Placeholder 2">
            <a:extLst>
              <a:ext uri="{FF2B5EF4-FFF2-40B4-BE49-F238E27FC236}">
                <a16:creationId xmlns:a16="http://schemas.microsoft.com/office/drawing/2014/main" id="{94B4B09C-A499-4793-BED2-AA1410D79895}"/>
              </a:ext>
            </a:extLst>
          </p:cNvPr>
          <p:cNvSpPr>
            <a:spLocks noGrp="1"/>
          </p:cNvSpPr>
          <p:nvPr>
            <p:ph type="body" sz="quarter" idx="11"/>
          </p:nvPr>
        </p:nvSpPr>
        <p:spPr/>
        <p:txBody>
          <a:bodyPr/>
          <a:lstStyle/>
          <a:p>
            <a:r>
              <a:rPr lang="en-US" dirty="0"/>
              <a:t>Updates</a:t>
            </a:r>
          </a:p>
          <a:p>
            <a:pPr marL="285750" indent="-285750">
              <a:buFont typeface="Arial" panose="020B0604020202020204" pitchFamily="34" charset="0"/>
              <a:buChar char="•"/>
            </a:pPr>
            <a:r>
              <a:rPr lang="en-US" dirty="0"/>
              <a:t>Process is non-trivial for many devices and can not be automated.</a:t>
            </a:r>
          </a:p>
          <a:p>
            <a:pPr marL="285750" indent="-285750">
              <a:buFont typeface="Arial" panose="020B0604020202020204" pitchFamily="34" charset="0"/>
              <a:buChar char="•"/>
            </a:pPr>
            <a:r>
              <a:rPr lang="en-US" dirty="0"/>
              <a:t>Many embedded devices are not on (or not always on) internet (good, reduces attack surface), but harder to update.</a:t>
            </a:r>
          </a:p>
          <a:p>
            <a:pPr marL="285750" indent="-285750">
              <a:buFont typeface="Arial" panose="020B0604020202020204" pitchFamily="34" charset="0"/>
              <a:buChar char="•"/>
            </a:pPr>
            <a:r>
              <a:rPr lang="en-US" dirty="0"/>
              <a:t>Some devices are critical for operation of a physical system and are hard to take offline to fix.</a:t>
            </a:r>
          </a:p>
          <a:p>
            <a:r>
              <a:rPr lang="en-US" dirty="0"/>
              <a:t>Limited resources (less computational power, less memory, less storage)</a:t>
            </a:r>
          </a:p>
          <a:p>
            <a:r>
              <a:rPr lang="en-US" dirty="0"/>
              <a:t>	May not have the resources to provide encryption, antivirus or other security feature. </a:t>
            </a:r>
          </a:p>
        </p:txBody>
      </p:sp>
    </p:spTree>
    <p:extLst>
      <p:ext uri="{BB962C8B-B14F-4D97-AF65-F5344CB8AC3E}">
        <p14:creationId xmlns:p14="http://schemas.microsoft.com/office/powerpoint/2010/main" val="118888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746-7328-E140-B403-7869402A91D8}"/>
              </a:ext>
            </a:extLst>
          </p:cNvPr>
          <p:cNvSpPr>
            <a:spLocks noGrp="1"/>
          </p:cNvSpPr>
          <p:nvPr>
            <p:ph type="title"/>
          </p:nvPr>
        </p:nvSpPr>
        <p:spPr/>
        <p:txBody>
          <a:bodyPr/>
          <a:lstStyle/>
          <a:p>
            <a:r>
              <a:rPr lang="en-US" dirty="0"/>
              <a:t>SCADA AND ICS</a:t>
            </a:r>
          </a:p>
        </p:txBody>
      </p:sp>
      <p:sp>
        <p:nvSpPr>
          <p:cNvPr id="3" name="Text Placeholder 2">
            <a:extLst>
              <a:ext uri="{FF2B5EF4-FFF2-40B4-BE49-F238E27FC236}">
                <a16:creationId xmlns:a16="http://schemas.microsoft.com/office/drawing/2014/main" id="{7168FA05-5A4F-F942-A27F-5DD031706A0C}"/>
              </a:ext>
            </a:extLst>
          </p:cNvPr>
          <p:cNvSpPr>
            <a:spLocks noGrp="1"/>
          </p:cNvSpPr>
          <p:nvPr>
            <p:ph type="body" sz="quarter" idx="11"/>
          </p:nvPr>
        </p:nvSpPr>
        <p:spPr/>
        <p:txBody>
          <a:bodyPr/>
          <a:lstStyle/>
          <a:p>
            <a:r>
              <a:rPr lang="en-US" dirty="0">
                <a:solidFill>
                  <a:srgbClr val="8C6E43"/>
                </a:solidFill>
              </a:rPr>
              <a:t>Industrial Controls systems (ICS) </a:t>
            </a:r>
            <a:r>
              <a:rPr lang="en-US" dirty="0"/>
              <a:t>is a broad term for industrial automation. Any system controlling an industrial process.</a:t>
            </a:r>
          </a:p>
          <a:p>
            <a:r>
              <a:rPr lang="en-US" dirty="0">
                <a:solidFill>
                  <a:srgbClr val="8C6E43"/>
                </a:solidFill>
              </a:rPr>
              <a:t>Supervisory Control And Data Acquisition (SCADA) </a:t>
            </a:r>
            <a:r>
              <a:rPr lang="en-US" dirty="0"/>
              <a:t>system monitors and controls systems over long distance, often those related to utilities and other infrastructure.</a:t>
            </a:r>
          </a:p>
          <a:p>
            <a:pPr marL="285750" indent="-285750">
              <a:buFont typeface="Arial" panose="020B0604020202020204" pitchFamily="34" charset="0"/>
              <a:buChar char="•"/>
            </a:pPr>
            <a:r>
              <a:rPr lang="en-US" dirty="0"/>
              <a:t>	common in industrial and manufacturing environment</a:t>
            </a:r>
          </a:p>
          <a:p>
            <a:pPr marL="285750" indent="-285750">
              <a:buFont typeface="Arial" panose="020B0604020202020204" pitchFamily="34" charset="0"/>
              <a:buChar char="•"/>
            </a:pPr>
            <a:r>
              <a:rPr lang="en-US" dirty="0"/>
              <a:t>	energy industry, nuclear power plants, oil pipelines, other critical infrastructure... </a:t>
            </a:r>
          </a:p>
          <a:p>
            <a:r>
              <a:rPr lang="en-US" dirty="0"/>
              <a:t>	</a:t>
            </a:r>
          </a:p>
          <a:p>
            <a:endParaRPr lang="en-US" dirty="0"/>
          </a:p>
          <a:p>
            <a:endParaRPr lang="en-US" dirty="0"/>
          </a:p>
        </p:txBody>
      </p:sp>
    </p:spTree>
    <p:extLst>
      <p:ext uri="{BB962C8B-B14F-4D97-AF65-F5344CB8AC3E}">
        <p14:creationId xmlns:p14="http://schemas.microsoft.com/office/powerpoint/2010/main" val="241304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11FD-F319-BD4E-86A0-805B5A6D17CA}"/>
              </a:ext>
            </a:extLst>
          </p:cNvPr>
          <p:cNvSpPr>
            <a:spLocks noGrp="1"/>
          </p:cNvSpPr>
          <p:nvPr>
            <p:ph type="title"/>
          </p:nvPr>
        </p:nvSpPr>
        <p:spPr/>
        <p:txBody>
          <a:bodyPr/>
          <a:lstStyle/>
          <a:p>
            <a:r>
              <a:rPr lang="en-US" dirty="0" err="1"/>
              <a:t>scada</a:t>
            </a:r>
            <a:r>
              <a:rPr lang="en-US" dirty="0"/>
              <a:t> SYSTEMS</a:t>
            </a:r>
          </a:p>
        </p:txBody>
      </p:sp>
      <p:pic>
        <p:nvPicPr>
          <p:cNvPr id="4" name="Picture 3">
            <a:extLst>
              <a:ext uri="{FF2B5EF4-FFF2-40B4-BE49-F238E27FC236}">
                <a16:creationId xmlns:a16="http://schemas.microsoft.com/office/drawing/2014/main" id="{BF4DA52D-9465-2B4A-89F4-3837AD567518}"/>
              </a:ext>
            </a:extLst>
          </p:cNvPr>
          <p:cNvPicPr>
            <a:picLocks noChangeAspect="1"/>
          </p:cNvPicPr>
          <p:nvPr/>
        </p:nvPicPr>
        <p:blipFill>
          <a:blip r:embed="rId2"/>
          <a:stretch>
            <a:fillRect/>
          </a:stretch>
        </p:blipFill>
        <p:spPr>
          <a:xfrm>
            <a:off x="1685661" y="732492"/>
            <a:ext cx="6132972" cy="3678515"/>
          </a:xfrm>
          <a:prstGeom prst="rect">
            <a:avLst/>
          </a:prstGeom>
        </p:spPr>
      </p:pic>
      <p:sp>
        <p:nvSpPr>
          <p:cNvPr id="5" name="TextBox 4">
            <a:extLst>
              <a:ext uri="{FF2B5EF4-FFF2-40B4-BE49-F238E27FC236}">
                <a16:creationId xmlns:a16="http://schemas.microsoft.com/office/drawing/2014/main" id="{B5AC42CD-A0D0-DE4A-8928-4FFEDB46ACB0}"/>
              </a:ext>
            </a:extLst>
          </p:cNvPr>
          <p:cNvSpPr txBox="1"/>
          <p:nvPr/>
        </p:nvSpPr>
        <p:spPr>
          <a:xfrm>
            <a:off x="2549030" y="4257118"/>
            <a:ext cx="5640512" cy="307777"/>
          </a:xfrm>
          <a:prstGeom prst="rect">
            <a:avLst/>
          </a:prstGeom>
        </p:spPr>
        <p:txBody>
          <a:bodyPr wrap="square" rtlCol="0">
            <a:spAutoFit/>
          </a:bodyPr>
          <a:lstStyle/>
          <a:p>
            <a:r>
              <a:rPr lang="en-US" dirty="0"/>
              <a:t>Picture Source: CompTIA Security+ Study Guide: Exam SY0-601 - Page 347</a:t>
            </a:r>
            <a:endParaRPr lang="en-US" dirty="0">
              <a:hlinkClick r:id="rId3"/>
            </a:endParaRPr>
          </a:p>
        </p:txBody>
      </p:sp>
    </p:spTree>
    <p:extLst>
      <p:ext uri="{BB962C8B-B14F-4D97-AF65-F5344CB8AC3E}">
        <p14:creationId xmlns:p14="http://schemas.microsoft.com/office/powerpoint/2010/main" val="61535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5B00-83E8-9D4F-8C6A-FE44FFC66334}"/>
              </a:ext>
            </a:extLst>
          </p:cNvPr>
          <p:cNvSpPr>
            <a:spLocks noGrp="1"/>
          </p:cNvSpPr>
          <p:nvPr>
            <p:ph type="title"/>
          </p:nvPr>
        </p:nvSpPr>
        <p:spPr/>
        <p:txBody>
          <a:bodyPr/>
          <a:lstStyle/>
          <a:p>
            <a:r>
              <a:rPr lang="en-US" dirty="0"/>
              <a:t>Security of SCADA/ICS</a:t>
            </a:r>
          </a:p>
        </p:txBody>
      </p:sp>
      <p:sp>
        <p:nvSpPr>
          <p:cNvPr id="3" name="Text Placeholder 2">
            <a:extLst>
              <a:ext uri="{FF2B5EF4-FFF2-40B4-BE49-F238E27FC236}">
                <a16:creationId xmlns:a16="http://schemas.microsoft.com/office/drawing/2014/main" id="{5713B9A6-FE24-8748-931C-435E8F07F58E}"/>
              </a:ext>
            </a:extLst>
          </p:cNvPr>
          <p:cNvSpPr>
            <a:spLocks noGrp="1"/>
          </p:cNvSpPr>
          <p:nvPr>
            <p:ph type="body" sz="quarter" idx="11"/>
          </p:nvPr>
        </p:nvSpPr>
        <p:spPr/>
        <p:txBody>
          <a:bodyPr/>
          <a:lstStyle/>
          <a:p>
            <a:r>
              <a:rPr lang="en-US" dirty="0"/>
              <a:t>Many things to access (general-purpose computer, OS, embedded systems and sensors)</a:t>
            </a:r>
          </a:p>
          <a:p>
            <a:pPr marL="285750" indent="-285750">
              <a:buFont typeface="Arial" panose="020B0604020202020204" pitchFamily="34" charset="0"/>
              <a:buChar char="•"/>
            </a:pPr>
            <a:r>
              <a:rPr lang="en-US" dirty="0"/>
              <a:t>	They may need to addressed as individual components to identify their unique security needs.</a:t>
            </a:r>
          </a:p>
          <a:p>
            <a:r>
              <a:rPr lang="en-US" dirty="0"/>
              <a:t>Interactions between each component need to be accessed.</a:t>
            </a:r>
          </a:p>
          <a:p>
            <a:r>
              <a:rPr lang="en-US" dirty="0"/>
              <a:t>May need to isolate them if needed.</a:t>
            </a:r>
          </a:p>
          <a:p>
            <a:pPr marL="285750" indent="-285750">
              <a:buFont typeface="Arial" panose="020B0604020202020204" pitchFamily="34" charset="0"/>
              <a:buChar char="•"/>
            </a:pPr>
            <a:r>
              <a:rPr lang="en-US" dirty="0"/>
              <a:t>Adding security may interfere with their functions</a:t>
            </a:r>
          </a:p>
          <a:p>
            <a:pPr marL="285750" indent="-285750">
              <a:buFont typeface="Arial" panose="020B0604020202020204" pitchFamily="34" charset="0"/>
              <a:buChar char="•"/>
            </a:pPr>
            <a:r>
              <a:rPr lang="en-US" dirty="0"/>
              <a:t>May be hard to add in security devices.</a:t>
            </a:r>
          </a:p>
          <a:p>
            <a:endParaRPr lang="en-US" dirty="0"/>
          </a:p>
        </p:txBody>
      </p:sp>
    </p:spTree>
    <p:extLst>
      <p:ext uri="{BB962C8B-B14F-4D97-AF65-F5344CB8AC3E}">
        <p14:creationId xmlns:p14="http://schemas.microsoft.com/office/powerpoint/2010/main" val="211575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683D-1DB1-AC48-8768-77F68A65673F}"/>
              </a:ext>
            </a:extLst>
          </p:cNvPr>
          <p:cNvSpPr>
            <a:spLocks noGrp="1"/>
          </p:cNvSpPr>
          <p:nvPr>
            <p:ph type="title"/>
          </p:nvPr>
        </p:nvSpPr>
        <p:spPr/>
        <p:txBody>
          <a:bodyPr/>
          <a:lstStyle/>
          <a:p>
            <a:r>
              <a:rPr lang="en-US" dirty="0"/>
              <a:t>IoT devices</a:t>
            </a:r>
          </a:p>
        </p:txBody>
      </p:sp>
      <p:sp>
        <p:nvSpPr>
          <p:cNvPr id="3" name="Text Placeholder 2">
            <a:extLst>
              <a:ext uri="{FF2B5EF4-FFF2-40B4-BE49-F238E27FC236}">
                <a16:creationId xmlns:a16="http://schemas.microsoft.com/office/drawing/2014/main" id="{F7DC6434-C427-B444-9D42-63FE8A11A2FB}"/>
              </a:ext>
            </a:extLst>
          </p:cNvPr>
          <p:cNvSpPr>
            <a:spLocks noGrp="1"/>
          </p:cNvSpPr>
          <p:nvPr>
            <p:ph type="body" sz="quarter" idx="11"/>
          </p:nvPr>
        </p:nvSpPr>
        <p:spPr/>
        <p:txBody>
          <a:bodyPr/>
          <a:lstStyle/>
          <a:p>
            <a:r>
              <a:rPr lang="en-US" b="1" dirty="0">
                <a:solidFill>
                  <a:srgbClr val="8C6E43"/>
                </a:solidFill>
              </a:rPr>
              <a:t>Internet of Things (IoT) </a:t>
            </a:r>
            <a:r>
              <a:rPr lang="en-US" dirty="0"/>
              <a:t>- any device with an internet connection that doesn’t run a full desktop OS.</a:t>
            </a:r>
          </a:p>
          <a:p>
            <a:endParaRPr lang="en-US" dirty="0"/>
          </a:p>
        </p:txBody>
      </p:sp>
      <p:pic>
        <p:nvPicPr>
          <p:cNvPr id="3074" name="Picture 2" descr="Internet of things, devices and connectivity concepts on a network, cloud at center">
            <a:extLst>
              <a:ext uri="{FF2B5EF4-FFF2-40B4-BE49-F238E27FC236}">
                <a16:creationId xmlns:a16="http://schemas.microsoft.com/office/drawing/2014/main" id="{778379C8-718E-2044-8445-7FB0773DE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98" y="1459766"/>
            <a:ext cx="6955604" cy="34778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BC1115-4423-6B43-9436-6700750C3EAA}"/>
              </a:ext>
            </a:extLst>
          </p:cNvPr>
          <p:cNvSpPr txBox="1"/>
          <p:nvPr/>
        </p:nvSpPr>
        <p:spPr>
          <a:xfrm>
            <a:off x="1202077" y="4756935"/>
            <a:ext cx="6847726" cy="523220"/>
          </a:xfrm>
          <a:prstGeom prst="rect">
            <a:avLst/>
          </a:prstGeom>
        </p:spPr>
        <p:txBody>
          <a:bodyPr wrap="square" rtlCol="0">
            <a:spAutoFit/>
          </a:bodyPr>
          <a:lstStyle/>
          <a:p>
            <a:r>
              <a:rPr lang="en-US" dirty="0"/>
              <a:t>Picture source: https://</a:t>
            </a:r>
            <a:r>
              <a:rPr lang="en-US" dirty="0" err="1"/>
              <a:t>www.nist.gov</a:t>
            </a:r>
            <a:r>
              <a:rPr lang="en-US" dirty="0"/>
              <a:t>/blogs/cybersecurity-insights/more-just-milestone-botnet-roadmap-towards-more-securable-iot-devices</a:t>
            </a:r>
          </a:p>
        </p:txBody>
      </p:sp>
    </p:spTree>
    <p:extLst>
      <p:ext uri="{BB962C8B-B14F-4D97-AF65-F5344CB8AC3E}">
        <p14:creationId xmlns:p14="http://schemas.microsoft.com/office/powerpoint/2010/main" val="3032731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28F1-2134-413C-9CD1-92BEE7F94C13}"/>
              </a:ext>
            </a:extLst>
          </p:cNvPr>
          <p:cNvSpPr>
            <a:spLocks noGrp="1"/>
          </p:cNvSpPr>
          <p:nvPr>
            <p:ph type="title"/>
          </p:nvPr>
        </p:nvSpPr>
        <p:spPr/>
        <p:txBody>
          <a:bodyPr/>
          <a:lstStyle/>
          <a:p>
            <a:r>
              <a:rPr lang="en-US" dirty="0"/>
              <a:t>Internet of things devices</a:t>
            </a:r>
          </a:p>
        </p:txBody>
      </p:sp>
      <p:sp>
        <p:nvSpPr>
          <p:cNvPr id="3" name="Text Placeholder 2">
            <a:extLst>
              <a:ext uri="{FF2B5EF4-FFF2-40B4-BE49-F238E27FC236}">
                <a16:creationId xmlns:a16="http://schemas.microsoft.com/office/drawing/2014/main" id="{1A503765-F450-4A52-8536-1533C6E72833}"/>
              </a:ext>
            </a:extLst>
          </p:cNvPr>
          <p:cNvSpPr>
            <a:spLocks noGrp="1"/>
          </p:cNvSpPr>
          <p:nvPr>
            <p:ph type="body" sz="quarter" idx="11"/>
          </p:nvPr>
        </p:nvSpPr>
        <p:spPr/>
        <p:txBody>
          <a:bodyPr/>
          <a:lstStyle/>
          <a:p>
            <a:r>
              <a:rPr lang="en-US" dirty="0"/>
              <a:t>Devices with internet connection that does not run a full desktop operating system</a:t>
            </a:r>
          </a:p>
          <a:p>
            <a:pPr marL="285750" indent="-285750">
              <a:buFont typeface="Arial" panose="020B0604020202020204" pitchFamily="34" charset="0"/>
              <a:buChar char="•"/>
            </a:pPr>
            <a:r>
              <a:rPr lang="en-US" dirty="0"/>
              <a:t>Printers – can run common services such as FTP, Telnet, SSH, HTTP/HTTPs. Still run a real time operating system (RTOS), so a hacker that gets in and can run commands has access to your network.</a:t>
            </a:r>
          </a:p>
          <a:p>
            <a:pPr marL="285750" indent="-285750">
              <a:buFont typeface="Arial" panose="020B0604020202020204" pitchFamily="34" charset="0"/>
              <a:buChar char="•"/>
            </a:pPr>
            <a:r>
              <a:rPr lang="en-US" dirty="0"/>
              <a:t>Surveillance Cameras – many problems here</a:t>
            </a:r>
          </a:p>
          <a:p>
            <a:pPr marL="285750" indent="-285750">
              <a:buFont typeface="Arial" panose="020B0604020202020204" pitchFamily="34" charset="0"/>
              <a:buChar char="•"/>
            </a:pPr>
            <a:r>
              <a:rPr lang="en-US" dirty="0"/>
              <a:t>Smart locks, smart toasters, fish tank monitors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874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FE69-91E2-49C2-B993-BF0196E52193}"/>
              </a:ext>
            </a:extLst>
          </p:cNvPr>
          <p:cNvSpPr>
            <a:spLocks noGrp="1"/>
          </p:cNvSpPr>
          <p:nvPr>
            <p:ph type="title"/>
          </p:nvPr>
        </p:nvSpPr>
        <p:spPr/>
        <p:txBody>
          <a:bodyPr/>
          <a:lstStyle/>
          <a:p>
            <a:r>
              <a:rPr lang="en-US" dirty="0"/>
              <a:t>IoT Security Issues</a:t>
            </a:r>
          </a:p>
        </p:txBody>
      </p:sp>
      <p:sp>
        <p:nvSpPr>
          <p:cNvPr id="3" name="Text Placeholder 2">
            <a:extLst>
              <a:ext uri="{FF2B5EF4-FFF2-40B4-BE49-F238E27FC236}">
                <a16:creationId xmlns:a16="http://schemas.microsoft.com/office/drawing/2014/main" id="{4029F711-A71B-4611-8ADF-4E1703B6AA84}"/>
              </a:ext>
            </a:extLst>
          </p:cNvPr>
          <p:cNvSpPr>
            <a:spLocks noGrp="1"/>
          </p:cNvSpPr>
          <p:nvPr>
            <p:ph type="body" sz="quarter" idx="11"/>
          </p:nvPr>
        </p:nvSpPr>
        <p:spPr/>
        <p:txBody>
          <a:bodyPr/>
          <a:lstStyle/>
          <a:p>
            <a:r>
              <a:rPr lang="en-US" dirty="0"/>
              <a:t>Lack of Transparency – what is the device sharing? Who has access to it?</a:t>
            </a:r>
          </a:p>
          <a:p>
            <a:r>
              <a:rPr lang="en-US" dirty="0"/>
              <a:t>Everything is an IoT device – so many  “smart” devices. </a:t>
            </a:r>
          </a:p>
          <a:p>
            <a:r>
              <a:rPr lang="en-US" dirty="0"/>
              <a:t>Outdated devices</a:t>
            </a:r>
          </a:p>
          <a:p>
            <a:pPr marL="285750" indent="-285750">
              <a:buFont typeface="Arial" panose="020B0604020202020204" pitchFamily="34" charset="0"/>
              <a:buChar char="•"/>
            </a:pPr>
            <a:r>
              <a:rPr lang="en-US" dirty="0"/>
              <a:t>Like app developers, many IoT devices build, earn and forget. Hard to update the devices or retroactively add security to them.</a:t>
            </a:r>
            <a:br>
              <a:rPr lang="en-US" dirty="0"/>
            </a:br>
            <a:r>
              <a:rPr lang="en-US" dirty="0"/>
              <a:t> </a:t>
            </a:r>
          </a:p>
        </p:txBody>
      </p:sp>
    </p:spTree>
    <p:extLst>
      <p:ext uri="{BB962C8B-B14F-4D97-AF65-F5344CB8AC3E}">
        <p14:creationId xmlns:p14="http://schemas.microsoft.com/office/powerpoint/2010/main" val="74900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extLst>
      <p:ext uri="{BB962C8B-B14F-4D97-AF65-F5344CB8AC3E}">
        <p14:creationId xmlns:p14="http://schemas.microsoft.com/office/powerpoint/2010/main" val="392882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92DF-0D53-4C6D-B912-C61A914FA942}"/>
              </a:ext>
            </a:extLst>
          </p:cNvPr>
          <p:cNvSpPr>
            <a:spLocks noGrp="1"/>
          </p:cNvSpPr>
          <p:nvPr>
            <p:ph type="title"/>
          </p:nvPr>
        </p:nvSpPr>
        <p:spPr/>
        <p:txBody>
          <a:bodyPr/>
          <a:lstStyle/>
          <a:p>
            <a:r>
              <a:rPr lang="en-US" dirty="0"/>
              <a:t>Mobile devices</a:t>
            </a:r>
          </a:p>
        </p:txBody>
      </p:sp>
      <p:sp>
        <p:nvSpPr>
          <p:cNvPr id="3" name="Text Placeholder 2">
            <a:extLst>
              <a:ext uri="{FF2B5EF4-FFF2-40B4-BE49-F238E27FC236}">
                <a16:creationId xmlns:a16="http://schemas.microsoft.com/office/drawing/2014/main" id="{2AEEC5FA-BD3F-476F-9324-FBA7FD50A6A3}"/>
              </a:ext>
            </a:extLst>
          </p:cNvPr>
          <p:cNvSpPr>
            <a:spLocks noGrp="1"/>
          </p:cNvSpPr>
          <p:nvPr>
            <p:ph type="body" sz="quarter" idx="11"/>
          </p:nvPr>
        </p:nvSpPr>
        <p:spPr/>
        <p:txBody>
          <a:bodyPr/>
          <a:lstStyle/>
          <a:p>
            <a:r>
              <a:rPr lang="en-US" dirty="0"/>
              <a:t>Smartphones and tablets are the most common mobile devices.</a:t>
            </a:r>
          </a:p>
          <a:p>
            <a:r>
              <a:rPr lang="en-US" dirty="0"/>
              <a:t>They are personal devices and users will often install personal software and games, can access personal financial records, email, messages, social media and work resources.</a:t>
            </a:r>
          </a:p>
          <a:p>
            <a:endParaRPr lang="en-US" dirty="0"/>
          </a:p>
          <a:p>
            <a:r>
              <a:rPr lang="en-US" dirty="0"/>
              <a:t>Two common OSs - iOS and Android</a:t>
            </a:r>
          </a:p>
          <a:p>
            <a:endParaRPr lang="en-US" dirty="0"/>
          </a:p>
        </p:txBody>
      </p:sp>
    </p:spTree>
    <p:extLst>
      <p:ext uri="{BB962C8B-B14F-4D97-AF65-F5344CB8AC3E}">
        <p14:creationId xmlns:p14="http://schemas.microsoft.com/office/powerpoint/2010/main" val="304909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2B33-BAB7-C641-B534-A98652D3095E}"/>
              </a:ext>
            </a:extLst>
          </p:cNvPr>
          <p:cNvSpPr>
            <a:spLocks noGrp="1"/>
          </p:cNvSpPr>
          <p:nvPr>
            <p:ph type="title"/>
          </p:nvPr>
        </p:nvSpPr>
        <p:spPr/>
        <p:txBody>
          <a:bodyPr/>
          <a:lstStyle/>
          <a:p>
            <a:r>
              <a:rPr lang="en-US" sz="3200" dirty="0"/>
              <a:t>mobile device deployment methods</a:t>
            </a:r>
          </a:p>
        </p:txBody>
      </p:sp>
      <p:graphicFrame>
        <p:nvGraphicFramePr>
          <p:cNvPr id="4" name="Table 4">
            <a:extLst>
              <a:ext uri="{FF2B5EF4-FFF2-40B4-BE49-F238E27FC236}">
                <a16:creationId xmlns:a16="http://schemas.microsoft.com/office/drawing/2014/main" id="{8C503D43-E681-1A42-8FA2-F1A7012CC8EF}"/>
              </a:ext>
            </a:extLst>
          </p:cNvPr>
          <p:cNvGraphicFramePr>
            <a:graphicFrameLocks noGrp="1"/>
          </p:cNvGraphicFramePr>
          <p:nvPr>
            <p:extLst>
              <p:ext uri="{D42A27DB-BD31-4B8C-83A1-F6EECF244321}">
                <p14:modId xmlns:p14="http://schemas.microsoft.com/office/powerpoint/2010/main" val="1532205598"/>
              </p:ext>
            </p:extLst>
          </p:nvPr>
        </p:nvGraphicFramePr>
        <p:xfrm>
          <a:off x="901258" y="777521"/>
          <a:ext cx="7519931" cy="4175760"/>
        </p:xfrm>
        <a:graphic>
          <a:graphicData uri="http://schemas.openxmlformats.org/drawingml/2006/table">
            <a:tbl>
              <a:tblPr firstRow="1" bandRow="1">
                <a:tableStyleId>{5C22544A-7EE6-4342-B048-85BDC9FD1C3A}</a:tableStyleId>
              </a:tblPr>
              <a:tblGrid>
                <a:gridCol w="1519725">
                  <a:extLst>
                    <a:ext uri="{9D8B030D-6E8A-4147-A177-3AD203B41FA5}">
                      <a16:colId xmlns:a16="http://schemas.microsoft.com/office/drawing/2014/main" val="3286249209"/>
                    </a:ext>
                  </a:extLst>
                </a:gridCol>
                <a:gridCol w="1219200">
                  <a:extLst>
                    <a:ext uri="{9D8B030D-6E8A-4147-A177-3AD203B41FA5}">
                      <a16:colId xmlns:a16="http://schemas.microsoft.com/office/drawing/2014/main" val="296534246"/>
                    </a:ext>
                  </a:extLst>
                </a:gridCol>
                <a:gridCol w="1415073">
                  <a:extLst>
                    <a:ext uri="{9D8B030D-6E8A-4147-A177-3AD203B41FA5}">
                      <a16:colId xmlns:a16="http://schemas.microsoft.com/office/drawing/2014/main" val="3332610590"/>
                    </a:ext>
                  </a:extLst>
                </a:gridCol>
                <a:gridCol w="3365933">
                  <a:extLst>
                    <a:ext uri="{9D8B030D-6E8A-4147-A177-3AD203B41FA5}">
                      <a16:colId xmlns:a16="http://schemas.microsoft.com/office/drawing/2014/main" val="2208547197"/>
                    </a:ext>
                  </a:extLst>
                </a:gridCol>
              </a:tblGrid>
              <a:tr h="397465">
                <a:tc>
                  <a:txBody>
                    <a:bodyPr/>
                    <a:lstStyle/>
                    <a:p>
                      <a:r>
                        <a:rPr lang="en-US" dirty="0"/>
                        <a:t>Device type</a:t>
                      </a:r>
                    </a:p>
                  </a:txBody>
                  <a:tcPr/>
                </a:tc>
                <a:tc>
                  <a:txBody>
                    <a:bodyPr/>
                    <a:lstStyle/>
                    <a:p>
                      <a:r>
                        <a:rPr lang="en-US" dirty="0"/>
                        <a:t>Who owns it?</a:t>
                      </a:r>
                    </a:p>
                  </a:txBody>
                  <a:tcPr/>
                </a:tc>
                <a:tc>
                  <a:txBody>
                    <a:bodyPr/>
                    <a:lstStyle/>
                    <a:p>
                      <a:r>
                        <a:rPr lang="en-US" dirty="0"/>
                        <a:t>Who controls and maintains it?</a:t>
                      </a:r>
                    </a:p>
                  </a:txBody>
                  <a:tcPr/>
                </a:tc>
                <a:tc>
                  <a:txBody>
                    <a:bodyPr/>
                    <a:lstStyle/>
                    <a:p>
                      <a:r>
                        <a:rPr lang="en-US" dirty="0"/>
                        <a:t>Pros and Cons</a:t>
                      </a:r>
                    </a:p>
                  </a:txBody>
                  <a:tcPr/>
                </a:tc>
                <a:extLst>
                  <a:ext uri="{0D108BD9-81ED-4DB2-BD59-A6C34878D82A}">
                    <a16:rowId xmlns:a16="http://schemas.microsoft.com/office/drawing/2014/main" val="2656178314"/>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BYOD (Bring Your Own Device) </a:t>
                      </a:r>
                    </a:p>
                    <a:p>
                      <a:endParaRPr lang="en-US" dirty="0"/>
                    </a:p>
                  </a:txBody>
                  <a:tcPr/>
                </a:tc>
                <a:tc>
                  <a:txBody>
                    <a:bodyPr/>
                    <a:lstStyle/>
                    <a:p>
                      <a:r>
                        <a:rPr lang="en-US" dirty="0"/>
                        <a:t>User</a:t>
                      </a:r>
                    </a:p>
                  </a:txBody>
                  <a:tcPr/>
                </a:tc>
                <a:tc>
                  <a:txBody>
                    <a:bodyPr/>
                    <a:lstStyle/>
                    <a:p>
                      <a:r>
                        <a:rPr lang="en-US" dirty="0"/>
                        <a:t>User</a:t>
                      </a:r>
                    </a:p>
                  </a:txBody>
                  <a:tcPr/>
                </a:tc>
                <a:tc>
                  <a:txBody>
                    <a:bodyPr/>
                    <a:lstStyle/>
                    <a:p>
                      <a:r>
                        <a:rPr lang="en-US" dirty="0"/>
                        <a:t>User freedom</a:t>
                      </a:r>
                    </a:p>
                    <a:p>
                      <a:r>
                        <a:rPr lang="en-US" dirty="0"/>
                        <a:t>Lower cost for Corporate</a:t>
                      </a:r>
                    </a:p>
                    <a:p>
                      <a:r>
                        <a:rPr lang="en-US" dirty="0">
                          <a:solidFill>
                            <a:srgbClr val="C00000"/>
                          </a:solidFill>
                        </a:rPr>
                        <a:t>Higher risk</a:t>
                      </a:r>
                    </a:p>
                  </a:txBody>
                  <a:tcPr/>
                </a:tc>
                <a:extLst>
                  <a:ext uri="{0D108BD9-81ED-4DB2-BD59-A6C34878D82A}">
                    <a16:rowId xmlns:a16="http://schemas.microsoft.com/office/drawing/2014/main" val="3726870084"/>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CYOD (Choose Your Own Device)</a:t>
                      </a:r>
                    </a:p>
                    <a:p>
                      <a:endParaRPr 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Organization</a:t>
                      </a:r>
                    </a:p>
                    <a:p>
                      <a:endParaRPr lang="en-US" dirty="0"/>
                    </a:p>
                  </a:txBody>
                  <a:tcPr/>
                </a:tc>
                <a:tc>
                  <a:txBody>
                    <a:bodyPr/>
                    <a:lstStyle/>
                    <a:p>
                      <a:r>
                        <a:rPr lang="en-US" dirty="0"/>
                        <a:t>User</a:t>
                      </a:r>
                    </a:p>
                  </a:txBody>
                  <a:tcPr/>
                </a:tc>
                <a:tc>
                  <a:txBody>
                    <a:bodyPr/>
                    <a:lstStyle/>
                    <a:p>
                      <a:r>
                        <a:rPr lang="en-US" dirty="0"/>
                        <a:t>Lower cost for Users</a:t>
                      </a:r>
                    </a:p>
                    <a:p>
                      <a:r>
                        <a:rPr lang="en-US" dirty="0"/>
                        <a:t>Easier support</a:t>
                      </a:r>
                    </a:p>
                    <a:p>
                      <a:r>
                        <a:rPr lang="en-US" dirty="0">
                          <a:solidFill>
                            <a:srgbClr val="C00000"/>
                          </a:solidFill>
                        </a:rPr>
                        <a:t>Uncertain security level</a:t>
                      </a:r>
                    </a:p>
                  </a:txBody>
                  <a:tcPr/>
                </a:tc>
                <a:extLst>
                  <a:ext uri="{0D108BD9-81ED-4DB2-BD59-A6C34878D82A}">
                    <a16:rowId xmlns:a16="http://schemas.microsoft.com/office/drawing/2014/main" val="1061319171"/>
                  </a:ext>
                </a:extLst>
              </a:tr>
              <a:tr h="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COPE (Corporate-Owned, Personal Enabled)</a:t>
                      </a:r>
                    </a:p>
                  </a:txBody>
                  <a:tcPr/>
                </a:tc>
                <a:tc>
                  <a:txBody>
                    <a:bodyPr/>
                    <a:lstStyle/>
                    <a:p>
                      <a:r>
                        <a:rPr lang="en-US" dirty="0"/>
                        <a:t>Organization</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Organization</a:t>
                      </a:r>
                    </a:p>
                    <a:p>
                      <a:endParaRPr lang="en-US" dirty="0"/>
                    </a:p>
                  </a:txBody>
                  <a:tcPr/>
                </a:tc>
                <a:tc>
                  <a:txBody>
                    <a:bodyPr/>
                    <a:lstStyle/>
                    <a:p>
                      <a:r>
                        <a:rPr lang="en-US" dirty="0"/>
                        <a:t>Company owned and managed</a:t>
                      </a:r>
                    </a:p>
                    <a:p>
                      <a:r>
                        <a:rPr lang="en-US" dirty="0"/>
                        <a:t>Allow reasonable personal use</a:t>
                      </a:r>
                    </a:p>
                  </a:txBody>
                  <a:tcPr/>
                </a:tc>
                <a:extLst>
                  <a:ext uri="{0D108BD9-81ED-4DB2-BD59-A6C34878D82A}">
                    <a16:rowId xmlns:a16="http://schemas.microsoft.com/office/drawing/2014/main" val="782873431"/>
                  </a:ext>
                </a:extLst>
              </a:tr>
              <a:tr h="370840">
                <a:tc>
                  <a:txBody>
                    <a:bodyPr/>
                    <a:lstStyle/>
                    <a:p>
                      <a:r>
                        <a:rPr lang="en-US" dirty="0"/>
                        <a:t>Corporate-owned</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Organization</a:t>
                      </a:r>
                    </a:p>
                    <a:p>
                      <a:endParaRPr 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Organization</a:t>
                      </a:r>
                    </a:p>
                    <a:p>
                      <a:endParaRPr lang="en-US" dirty="0"/>
                    </a:p>
                  </a:txBody>
                  <a:tcPr/>
                </a:tc>
                <a:tc>
                  <a:txBody>
                    <a:bodyPr/>
                    <a:lstStyle/>
                    <a:p>
                      <a:r>
                        <a:rPr lang="en-US" dirty="0"/>
                        <a:t>Fully owned and managed by organization</a:t>
                      </a:r>
                    </a:p>
                    <a:p>
                      <a:r>
                        <a:rPr lang="en-US" dirty="0">
                          <a:solidFill>
                            <a:srgbClr val="C00000"/>
                          </a:solidFill>
                        </a:rPr>
                        <a:t>Least user-friendly</a:t>
                      </a:r>
                    </a:p>
                  </a:txBody>
                  <a:tcPr/>
                </a:tc>
                <a:extLst>
                  <a:ext uri="{0D108BD9-81ED-4DB2-BD59-A6C34878D82A}">
                    <a16:rowId xmlns:a16="http://schemas.microsoft.com/office/drawing/2014/main" val="4183110832"/>
                  </a:ext>
                </a:extLst>
              </a:tr>
              <a:tr h="370840">
                <a:tc>
                  <a:txBody>
                    <a:bodyPr/>
                    <a:lstStyle/>
                    <a:p>
                      <a:r>
                        <a:rPr lang="en-US" dirty="0"/>
                        <a:t>COBO (Corporate-Owned Business Only)</a:t>
                      </a:r>
                    </a:p>
                  </a:txBody>
                  <a:tcPr/>
                </a:tc>
                <a:tc>
                  <a:txBody>
                    <a:bodyPr/>
                    <a:lstStyle/>
                    <a:p>
                      <a:r>
                        <a:rPr lang="en-US" dirty="0"/>
                        <a:t>Organization</a:t>
                      </a:r>
                    </a:p>
                  </a:txBody>
                  <a:tcPr/>
                </a:tc>
                <a:tc>
                  <a:txBody>
                    <a:bodyPr/>
                    <a:lstStyle/>
                    <a:p>
                      <a:r>
                        <a:rPr lang="en-US" dirty="0"/>
                        <a:t>Organization</a:t>
                      </a:r>
                    </a:p>
                  </a:txBody>
                  <a:tcPr/>
                </a:tc>
                <a:tc>
                  <a:txBody>
                    <a:bodyPr/>
                    <a:lstStyle/>
                    <a:p>
                      <a:r>
                        <a:rPr lang="en-US" dirty="0">
                          <a:solidFill>
                            <a:schemeClr val="accent1">
                              <a:lumMod val="75000"/>
                            </a:schemeClr>
                          </a:solidFill>
                        </a:rPr>
                        <a:t>Corporate owned</a:t>
                      </a:r>
                    </a:p>
                    <a:p>
                      <a:r>
                        <a:rPr lang="en-US" dirty="0">
                          <a:solidFill>
                            <a:schemeClr val="accent1">
                              <a:lumMod val="75000"/>
                            </a:schemeClr>
                          </a:solidFill>
                        </a:rPr>
                        <a:t>Only for business use</a:t>
                      </a:r>
                    </a:p>
                  </a:txBody>
                  <a:tcPr/>
                </a:tc>
                <a:extLst>
                  <a:ext uri="{0D108BD9-81ED-4DB2-BD59-A6C34878D82A}">
                    <a16:rowId xmlns:a16="http://schemas.microsoft.com/office/drawing/2014/main" val="3605066081"/>
                  </a:ext>
                </a:extLst>
              </a:tr>
            </a:tbl>
          </a:graphicData>
        </a:graphic>
      </p:graphicFrame>
    </p:spTree>
    <p:extLst>
      <p:ext uri="{BB962C8B-B14F-4D97-AF65-F5344CB8AC3E}">
        <p14:creationId xmlns:p14="http://schemas.microsoft.com/office/powerpoint/2010/main" val="60076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E79C-6F82-184A-9BE0-A7053C8C9F7F}"/>
              </a:ext>
            </a:extLst>
          </p:cNvPr>
          <p:cNvSpPr>
            <a:spLocks noGrp="1"/>
          </p:cNvSpPr>
          <p:nvPr>
            <p:ph type="title"/>
          </p:nvPr>
        </p:nvSpPr>
        <p:spPr/>
        <p:txBody>
          <a:bodyPr/>
          <a:lstStyle/>
          <a:p>
            <a:r>
              <a:rPr lang="en-US" dirty="0"/>
              <a:t>Mobile device Management</a:t>
            </a:r>
          </a:p>
        </p:txBody>
      </p:sp>
      <p:sp>
        <p:nvSpPr>
          <p:cNvPr id="3" name="Text Placeholder 2">
            <a:extLst>
              <a:ext uri="{FF2B5EF4-FFF2-40B4-BE49-F238E27FC236}">
                <a16:creationId xmlns:a16="http://schemas.microsoft.com/office/drawing/2014/main" id="{0CB82C06-5BBB-D046-A033-CD5B0771F928}"/>
              </a:ext>
            </a:extLst>
          </p:cNvPr>
          <p:cNvSpPr>
            <a:spLocks noGrp="1"/>
          </p:cNvSpPr>
          <p:nvPr>
            <p:ph type="body" sz="quarter" idx="11"/>
          </p:nvPr>
        </p:nvSpPr>
        <p:spPr/>
        <p:txBody>
          <a:bodyPr/>
          <a:lstStyle/>
          <a:p>
            <a:r>
              <a:rPr lang="en-US" dirty="0"/>
              <a:t>Centrally managed - the devices are under the control of one main system that maintains them.</a:t>
            </a:r>
          </a:p>
          <a:p>
            <a:pPr marL="285750" indent="-285750">
              <a:buFont typeface="Arial" panose="020B0604020202020204" pitchFamily="34" charset="0"/>
              <a:buChar char="•"/>
            </a:pPr>
            <a:r>
              <a:rPr lang="en-US" dirty="0"/>
              <a:t>Most use an agent (a piece of software) on the mobile device to enforce a certain configuration on the device.</a:t>
            </a:r>
          </a:p>
          <a:p>
            <a:pPr marL="662940" lvl="1" indent="-285750">
              <a:buFont typeface="Arial" panose="020B0604020202020204" pitchFamily="34" charset="0"/>
              <a:buChar char="•"/>
            </a:pPr>
            <a:r>
              <a:rPr lang="en-US" dirty="0"/>
              <a:t>	Automatically patch and update</a:t>
            </a:r>
          </a:p>
          <a:p>
            <a:pPr marL="662940" lvl="1" indent="-285750">
              <a:buFont typeface="Arial" panose="020B0604020202020204" pitchFamily="34" charset="0"/>
              <a:buChar char="•"/>
            </a:pPr>
            <a:r>
              <a:rPr lang="en-US" dirty="0"/>
              <a:t>	Force users to change their passwords at regular intervals.</a:t>
            </a:r>
          </a:p>
          <a:p>
            <a:pPr marL="662940" lvl="1" indent="-285750">
              <a:buFont typeface="Arial" panose="020B0604020202020204" pitchFamily="34" charset="0"/>
              <a:buChar char="•"/>
            </a:pPr>
            <a:r>
              <a:rPr lang="en-US" dirty="0"/>
              <a:t>	Regulate and track installed software</a:t>
            </a:r>
          </a:p>
          <a:p>
            <a:pPr marL="662940" lvl="1" indent="-285750">
              <a:buFont typeface="Arial" panose="020B0604020202020204" pitchFamily="34" charset="0"/>
              <a:buChar char="•"/>
            </a:pPr>
            <a:r>
              <a:rPr lang="en-US" dirty="0"/>
              <a:t>	Adjust a device’s settings when needed</a:t>
            </a:r>
          </a:p>
          <a:p>
            <a:pPr marL="662940" lvl="1" indent="-285750">
              <a:buFont typeface="Arial" panose="020B0604020202020204" pitchFamily="34" charset="0"/>
              <a:buChar char="•"/>
            </a:pPr>
            <a:r>
              <a:rPr lang="en-US" dirty="0"/>
              <a:t>Can remotely wipe a mobile device (fully, corporate-related data) or disable it.</a:t>
            </a:r>
          </a:p>
          <a:p>
            <a:r>
              <a:rPr lang="en-US" dirty="0"/>
              <a:t>Personal devices - managed by the users.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21212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B11C-9CC8-4C1E-8B39-E075FAA1C0A7}"/>
              </a:ext>
            </a:extLst>
          </p:cNvPr>
          <p:cNvSpPr>
            <a:spLocks noGrp="1"/>
          </p:cNvSpPr>
          <p:nvPr>
            <p:ph type="title"/>
          </p:nvPr>
        </p:nvSpPr>
        <p:spPr/>
        <p:txBody>
          <a:bodyPr/>
          <a:lstStyle/>
          <a:p>
            <a:r>
              <a:rPr lang="en-US" dirty="0"/>
              <a:t>Mobile device security</a:t>
            </a:r>
          </a:p>
        </p:txBody>
      </p:sp>
      <p:sp>
        <p:nvSpPr>
          <p:cNvPr id="3" name="Text Placeholder 2">
            <a:extLst>
              <a:ext uri="{FF2B5EF4-FFF2-40B4-BE49-F238E27FC236}">
                <a16:creationId xmlns:a16="http://schemas.microsoft.com/office/drawing/2014/main" id="{AA894727-DE61-4A08-9D2F-A44E91F30318}"/>
              </a:ext>
            </a:extLst>
          </p:cNvPr>
          <p:cNvSpPr>
            <a:spLocks noGrp="1"/>
          </p:cNvSpPr>
          <p:nvPr>
            <p:ph type="body" sz="quarter" idx="11"/>
          </p:nvPr>
        </p:nvSpPr>
        <p:spPr/>
        <p:txBody>
          <a:bodyPr/>
          <a:lstStyle/>
          <a:p>
            <a:r>
              <a:rPr lang="en-US" dirty="0"/>
              <a:t>Baseband Operating System – exists underneath the OS you see. Handles devices hardware (GPS, Cell, USB, </a:t>
            </a:r>
            <a:r>
              <a:rPr lang="en-US" dirty="0" err="1"/>
              <a:t>WiFi</a:t>
            </a:r>
            <a:r>
              <a:rPr lang="en-US" dirty="0"/>
              <a:t>…)</a:t>
            </a:r>
          </a:p>
          <a:p>
            <a:pPr marL="285750" indent="-285750">
              <a:buFont typeface="Arial" panose="020B0604020202020204" pitchFamily="34" charset="0"/>
              <a:buChar char="•"/>
            </a:pPr>
            <a:r>
              <a:rPr lang="en-US" dirty="0"/>
              <a:t>Varies and often proprietary – not as frequently updated. So, a target for hackers.</a:t>
            </a:r>
          </a:p>
          <a:p>
            <a:r>
              <a:rPr lang="en-US" dirty="0"/>
              <a:t>Jailbreaking – term used to bypass security features of a device. This may enable installation of new software, access to different cell network, or customization of device (use non-branded ring tones, </a:t>
            </a:r>
            <a:r>
              <a:rPr lang="en-US" dirty="0" err="1"/>
              <a:t>etc</a:t>
            </a:r>
            <a:r>
              <a:rPr lang="en-US" dirty="0"/>
              <a:t>).</a:t>
            </a:r>
          </a:p>
          <a:p>
            <a:pPr marL="285750" indent="-285750">
              <a:buFont typeface="Arial" panose="020B0604020202020204" pitchFamily="34" charset="0"/>
              <a:buChar char="•"/>
            </a:pPr>
            <a:r>
              <a:rPr lang="en-US" dirty="0"/>
              <a:t>OS updates will fix jailbreaks, so some people stop updating.</a:t>
            </a:r>
          </a:p>
          <a:p>
            <a:pPr marL="285750" indent="-285750">
              <a:buFont typeface="Arial" panose="020B0604020202020204" pitchFamily="34" charset="0"/>
              <a:buChar char="•"/>
            </a:pPr>
            <a:r>
              <a:rPr lang="en-US" dirty="0"/>
              <a:t>Companies will need to have an external management system to detect of stop jailbreaking of corporate devices.</a:t>
            </a:r>
          </a:p>
          <a:p>
            <a:endParaRPr lang="en-US" dirty="0"/>
          </a:p>
          <a:p>
            <a:endParaRPr lang="en-US" dirty="0"/>
          </a:p>
        </p:txBody>
      </p:sp>
    </p:spTree>
    <p:extLst>
      <p:ext uri="{BB962C8B-B14F-4D97-AF65-F5344CB8AC3E}">
        <p14:creationId xmlns:p14="http://schemas.microsoft.com/office/powerpoint/2010/main" val="381070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4C85-4E43-49E0-A076-81EF1B27082B}"/>
              </a:ext>
            </a:extLst>
          </p:cNvPr>
          <p:cNvSpPr>
            <a:spLocks noGrp="1"/>
          </p:cNvSpPr>
          <p:nvPr>
            <p:ph type="title"/>
          </p:nvPr>
        </p:nvSpPr>
        <p:spPr/>
        <p:txBody>
          <a:bodyPr/>
          <a:lstStyle/>
          <a:p>
            <a:r>
              <a:rPr lang="en-US" dirty="0"/>
              <a:t>Mobile device security (2)	</a:t>
            </a:r>
          </a:p>
        </p:txBody>
      </p:sp>
      <p:sp>
        <p:nvSpPr>
          <p:cNvPr id="3" name="Text Placeholder 2">
            <a:extLst>
              <a:ext uri="{FF2B5EF4-FFF2-40B4-BE49-F238E27FC236}">
                <a16:creationId xmlns:a16="http://schemas.microsoft.com/office/drawing/2014/main" id="{52A37EF3-947F-4016-A52E-50FDD3D6E10C}"/>
              </a:ext>
            </a:extLst>
          </p:cNvPr>
          <p:cNvSpPr>
            <a:spLocks noGrp="1"/>
          </p:cNvSpPr>
          <p:nvPr>
            <p:ph type="body" sz="quarter" idx="11"/>
          </p:nvPr>
        </p:nvSpPr>
        <p:spPr/>
        <p:txBody>
          <a:bodyPr/>
          <a:lstStyle/>
          <a:p>
            <a:r>
              <a:rPr lang="en-US" dirty="0"/>
              <a:t>Malicious apps</a:t>
            </a:r>
          </a:p>
          <a:p>
            <a:pPr marL="285750" indent="-285750">
              <a:buFont typeface="Arial" panose="020B0604020202020204" pitchFamily="34" charset="0"/>
              <a:buChar char="•"/>
            </a:pPr>
            <a:r>
              <a:rPr lang="en-US" dirty="0"/>
              <a:t>Even if you do not jailbreak, and only install apps from the “app stores” many are still malicious (trojan horse programs).</a:t>
            </a:r>
          </a:p>
          <a:p>
            <a:pPr marL="662940" lvl="1" indent="-285750">
              <a:buFont typeface="Arial" panose="020B0604020202020204" pitchFamily="34" charset="0"/>
              <a:buChar char="•"/>
            </a:pPr>
            <a:r>
              <a:rPr lang="en-US" dirty="0"/>
              <a:t>Steal credentials</a:t>
            </a:r>
          </a:p>
          <a:p>
            <a:pPr marL="662940" lvl="1" indent="-285750">
              <a:buFont typeface="Arial" panose="020B0604020202020204" pitchFamily="34" charset="0"/>
              <a:buChar char="•"/>
            </a:pPr>
            <a:r>
              <a:rPr lang="en-US" dirty="0"/>
              <a:t>Steal digital currency</a:t>
            </a:r>
          </a:p>
          <a:p>
            <a:pPr marL="662940" lvl="1" indent="-285750">
              <a:buFont typeface="Arial" panose="020B0604020202020204" pitchFamily="34" charset="0"/>
              <a:buChar char="•"/>
            </a:pPr>
            <a:r>
              <a:rPr lang="en-US" dirty="0"/>
              <a:t>Monitor and spy on people</a:t>
            </a:r>
          </a:p>
          <a:p>
            <a:r>
              <a:rPr lang="en-US" dirty="0"/>
              <a:t>Updates</a:t>
            </a:r>
          </a:p>
          <a:p>
            <a:pPr marL="285750" indent="-285750">
              <a:buFont typeface="Arial" panose="020B0604020202020204" pitchFamily="34" charset="0"/>
              <a:buChar char="•"/>
            </a:pPr>
            <a:r>
              <a:rPr lang="en-US" dirty="0"/>
              <a:t>When software vulnerabilities are found, the best security approach is installing patches and updates. The “app market” is not very good at deploying these updates. Many app developers deploy, earn and forget.</a:t>
            </a:r>
          </a:p>
        </p:txBody>
      </p:sp>
    </p:spTree>
    <p:extLst>
      <p:ext uri="{BB962C8B-B14F-4D97-AF65-F5344CB8AC3E}">
        <p14:creationId xmlns:p14="http://schemas.microsoft.com/office/powerpoint/2010/main" val="369188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2A59-5A16-0A4C-A59C-18ACA0239863}"/>
              </a:ext>
            </a:extLst>
          </p:cNvPr>
          <p:cNvSpPr>
            <a:spLocks noGrp="1"/>
          </p:cNvSpPr>
          <p:nvPr>
            <p:ph type="title"/>
          </p:nvPr>
        </p:nvSpPr>
        <p:spPr/>
        <p:txBody>
          <a:bodyPr/>
          <a:lstStyle/>
          <a:p>
            <a:r>
              <a:rPr lang="en-US" dirty="0"/>
              <a:t>Embedded systems</a:t>
            </a:r>
          </a:p>
        </p:txBody>
      </p:sp>
      <p:sp>
        <p:nvSpPr>
          <p:cNvPr id="3" name="Text Placeholder 2">
            <a:extLst>
              <a:ext uri="{FF2B5EF4-FFF2-40B4-BE49-F238E27FC236}">
                <a16:creationId xmlns:a16="http://schemas.microsoft.com/office/drawing/2014/main" id="{2C5A1269-5EB4-154D-B8DE-A6F2F4630754}"/>
              </a:ext>
            </a:extLst>
          </p:cNvPr>
          <p:cNvSpPr>
            <a:spLocks noGrp="1"/>
          </p:cNvSpPr>
          <p:nvPr>
            <p:ph type="body" sz="quarter" idx="11"/>
          </p:nvPr>
        </p:nvSpPr>
        <p:spPr>
          <a:xfrm>
            <a:off x="238384" y="920031"/>
            <a:ext cx="2761670" cy="3303437"/>
          </a:xfrm>
        </p:spPr>
        <p:txBody>
          <a:bodyPr/>
          <a:lstStyle/>
          <a:p>
            <a:r>
              <a:rPr lang="en-US" b="1" dirty="0">
                <a:solidFill>
                  <a:srgbClr val="8C6E43"/>
                </a:solidFill>
              </a:rPr>
              <a:t>Embedded systems </a:t>
            </a:r>
            <a:r>
              <a:rPr lang="en-US" dirty="0"/>
              <a:t>are computer systems that are built into other devices. </a:t>
            </a:r>
          </a:p>
          <a:p>
            <a:pPr marL="285750" indent="-285750">
              <a:buFont typeface="Arial" panose="020B0604020202020204" pitchFamily="34" charset="0"/>
              <a:buChar char="•"/>
            </a:pPr>
            <a:r>
              <a:rPr lang="en-US" dirty="0"/>
              <a:t>highly specialized</a:t>
            </a:r>
          </a:p>
          <a:p>
            <a:pPr marL="285750" indent="-285750">
              <a:buFont typeface="Arial" panose="020B0604020202020204" pitchFamily="34" charset="0"/>
              <a:buChar char="•"/>
            </a:pPr>
            <a:r>
              <a:rPr lang="en-US" dirty="0"/>
              <a:t>running customized operating systems</a:t>
            </a:r>
          </a:p>
          <a:p>
            <a:pPr marL="285750" indent="-285750">
              <a:buFont typeface="Arial" panose="020B0604020202020204" pitchFamily="34" charset="0"/>
              <a:buChar char="•"/>
            </a:pPr>
            <a:r>
              <a:rPr lang="en-US" dirty="0"/>
              <a:t>with very specific functions and interfaces that they expose to users</a:t>
            </a:r>
          </a:p>
          <a:p>
            <a:endParaRPr lang="en-US" dirty="0"/>
          </a:p>
        </p:txBody>
      </p:sp>
      <p:pic>
        <p:nvPicPr>
          <p:cNvPr id="5" name="Picture 4">
            <a:extLst>
              <a:ext uri="{FF2B5EF4-FFF2-40B4-BE49-F238E27FC236}">
                <a16:creationId xmlns:a16="http://schemas.microsoft.com/office/drawing/2014/main" id="{DF4CF8C1-BF6C-D240-BA79-EE6D44B2E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73" y="867681"/>
            <a:ext cx="6072027" cy="3408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96C173-853D-C548-B460-6F2993BF0288}"/>
              </a:ext>
            </a:extLst>
          </p:cNvPr>
          <p:cNvSpPr txBox="1"/>
          <p:nvPr/>
        </p:nvSpPr>
        <p:spPr>
          <a:xfrm>
            <a:off x="2566519" y="4264438"/>
            <a:ext cx="6785042" cy="307777"/>
          </a:xfrm>
          <a:prstGeom prst="rect">
            <a:avLst/>
          </a:prstGeom>
        </p:spPr>
        <p:txBody>
          <a:bodyPr wrap="square" rtlCol="0">
            <a:spAutoFit/>
          </a:bodyPr>
          <a:lstStyle/>
          <a:p>
            <a:r>
              <a:rPr lang="en-US" dirty="0"/>
              <a:t>Source: https://</a:t>
            </a:r>
            <a:r>
              <a:rPr lang="en-US" dirty="0" err="1"/>
              <a:t>www.rs-online.com</a:t>
            </a:r>
            <a:r>
              <a:rPr lang="en-US" dirty="0"/>
              <a:t>/</a:t>
            </a:r>
            <a:r>
              <a:rPr lang="en-US" dirty="0" err="1"/>
              <a:t>designspark</a:t>
            </a:r>
            <a:r>
              <a:rPr lang="en-US" dirty="0"/>
              <a:t>/applications-of-embedded-systems-1</a:t>
            </a:r>
          </a:p>
        </p:txBody>
      </p:sp>
    </p:spTree>
    <p:extLst>
      <p:ext uri="{BB962C8B-B14F-4D97-AF65-F5344CB8AC3E}">
        <p14:creationId xmlns:p14="http://schemas.microsoft.com/office/powerpoint/2010/main" val="183547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5D5A-1E62-5F47-BB39-F31BD249564D}"/>
              </a:ext>
            </a:extLst>
          </p:cNvPr>
          <p:cNvSpPr>
            <a:spLocks noGrp="1"/>
          </p:cNvSpPr>
          <p:nvPr>
            <p:ph type="title"/>
          </p:nvPr>
        </p:nvSpPr>
        <p:spPr/>
        <p:txBody>
          <a:bodyPr/>
          <a:lstStyle/>
          <a:p>
            <a:r>
              <a:rPr lang="en-US" dirty="0"/>
              <a:t>Embedded systems</a:t>
            </a:r>
          </a:p>
        </p:txBody>
      </p:sp>
      <p:sp>
        <p:nvSpPr>
          <p:cNvPr id="3" name="Text Placeholder 2">
            <a:extLst>
              <a:ext uri="{FF2B5EF4-FFF2-40B4-BE49-F238E27FC236}">
                <a16:creationId xmlns:a16="http://schemas.microsoft.com/office/drawing/2014/main" id="{4F60AEFA-F60A-F947-8FAF-ABAA94046882}"/>
              </a:ext>
            </a:extLst>
          </p:cNvPr>
          <p:cNvSpPr>
            <a:spLocks noGrp="1"/>
          </p:cNvSpPr>
          <p:nvPr>
            <p:ph type="body" sz="quarter" idx="11"/>
          </p:nvPr>
        </p:nvSpPr>
        <p:spPr/>
        <p:txBody>
          <a:bodyPr/>
          <a:lstStyle/>
          <a:p>
            <a:r>
              <a:rPr lang="en-US" dirty="0"/>
              <a:t>Many embedded systems use a real-time operating system (RTOS). </a:t>
            </a:r>
          </a:p>
          <a:p>
            <a:pPr marL="285750" indent="-285750">
              <a:buFont typeface="Arial" panose="020B0604020202020204" pitchFamily="34" charset="0"/>
              <a:buChar char="•"/>
            </a:pPr>
            <a:r>
              <a:rPr lang="en-US" dirty="0"/>
              <a:t>It focuses on processing data as it comes in.</a:t>
            </a:r>
          </a:p>
          <a:p>
            <a:r>
              <a:rPr lang="en-US" dirty="0"/>
              <a:t>Embedded systems are widely used for industrial processes.</a:t>
            </a:r>
          </a:p>
          <a:p>
            <a:pPr lvl="1"/>
            <a:r>
              <a:rPr lang="en-US" dirty="0"/>
              <a:t>Raspberry </a:t>
            </a:r>
            <a:r>
              <a:rPr lang="en-US" dirty="0" err="1"/>
              <a:t>Pis</a:t>
            </a:r>
            <a:r>
              <a:rPr lang="en-US" dirty="0"/>
              <a:t> are single-board computers.</a:t>
            </a:r>
          </a:p>
          <a:p>
            <a:pPr marL="662940" lvl="1" indent="-285750">
              <a:buFont typeface="Arial" panose="020B0604020202020204" pitchFamily="34" charset="0"/>
              <a:buChar char="•"/>
            </a:pPr>
            <a:r>
              <a:rPr lang="en-US" dirty="0"/>
              <a:t>More for personal development or small-scale custom use.</a:t>
            </a:r>
          </a:p>
          <a:p>
            <a:pPr lvl="1"/>
            <a:r>
              <a:rPr lang="en-US" dirty="0"/>
              <a:t>FPGA (Field-Programmable Gate Array) - a type of computer chip</a:t>
            </a:r>
          </a:p>
          <a:p>
            <a:pPr marL="662940" lvl="1" indent="-285750">
              <a:buFont typeface="Arial" panose="020B0604020202020204" pitchFamily="34" charset="0"/>
              <a:buChar char="•"/>
            </a:pPr>
            <a:r>
              <a:rPr lang="en-US" dirty="0"/>
              <a:t>Can be programmed to redesign how it works, customizable chip</a:t>
            </a:r>
          </a:p>
          <a:p>
            <a:pPr marL="662940" lvl="1" indent="-285750">
              <a:buFont typeface="Arial" panose="020B0604020202020204" pitchFamily="34" charset="0"/>
              <a:buChar char="•"/>
            </a:pPr>
            <a:r>
              <a:rPr lang="en-US" dirty="0"/>
              <a:t>Program it to perform specific tasks with greater efficiency</a:t>
            </a:r>
          </a:p>
          <a:p>
            <a:pPr marL="662940" lvl="1" indent="-285750">
              <a:buFont typeface="Arial" panose="020B0604020202020204" pitchFamily="34" charset="0"/>
              <a:buChar char="•"/>
            </a:pPr>
            <a:r>
              <a:rPr lang="en-US" dirty="0"/>
              <a:t>FPGA alone is not an embedded system, as a component in an embedded system.</a:t>
            </a:r>
          </a:p>
          <a:p>
            <a:endParaRPr lang="en-US" dirty="0"/>
          </a:p>
        </p:txBody>
      </p:sp>
    </p:spTree>
    <p:extLst>
      <p:ext uri="{BB962C8B-B14F-4D97-AF65-F5344CB8AC3E}">
        <p14:creationId xmlns:p14="http://schemas.microsoft.com/office/powerpoint/2010/main" val="370169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679A-5899-094F-81B9-BBC1409EC2E1}"/>
              </a:ext>
            </a:extLst>
          </p:cNvPr>
          <p:cNvSpPr>
            <a:spLocks noGrp="1"/>
          </p:cNvSpPr>
          <p:nvPr>
            <p:ph type="title"/>
          </p:nvPr>
        </p:nvSpPr>
        <p:spPr/>
        <p:txBody>
          <a:bodyPr/>
          <a:lstStyle/>
          <a:p>
            <a:r>
              <a:rPr lang="en-US" dirty="0"/>
              <a:t>Assessing embedded systems</a:t>
            </a:r>
          </a:p>
        </p:txBody>
      </p:sp>
      <p:sp>
        <p:nvSpPr>
          <p:cNvPr id="3" name="Text Placeholder 2">
            <a:extLst>
              <a:ext uri="{FF2B5EF4-FFF2-40B4-BE49-F238E27FC236}">
                <a16:creationId xmlns:a16="http://schemas.microsoft.com/office/drawing/2014/main" id="{F223191A-8F9B-9A45-BEB6-CDDAF1592F7A}"/>
              </a:ext>
            </a:extLst>
          </p:cNvPr>
          <p:cNvSpPr>
            <a:spLocks noGrp="1"/>
          </p:cNvSpPr>
          <p:nvPr>
            <p:ph type="body" sz="quarter" idx="11"/>
          </p:nvPr>
        </p:nvSpPr>
        <p:spPr/>
        <p:txBody>
          <a:bodyPr/>
          <a:lstStyle/>
          <a:p>
            <a:pPr marL="342900" indent="-342900">
              <a:buFont typeface="+mj-lt"/>
              <a:buAutoNum type="arabicPeriod"/>
            </a:pPr>
            <a:r>
              <a:rPr lang="en-US" dirty="0"/>
              <a:t>Identify the manufacturer or type, collect documentations</a:t>
            </a:r>
          </a:p>
          <a:p>
            <a:pPr marL="342900" indent="-342900">
              <a:buFont typeface="+mj-lt"/>
              <a:buAutoNum type="arabicPeriod"/>
            </a:pPr>
            <a:r>
              <a:rPr lang="en-US" dirty="0"/>
              <a:t>Determine how the embedded system interfaces with the world.</a:t>
            </a:r>
          </a:p>
          <a:p>
            <a:pPr marL="342900" indent="-342900">
              <a:buFont typeface="+mj-lt"/>
              <a:buAutoNum type="arabicPeriod"/>
            </a:pPr>
            <a:r>
              <a:rPr lang="en-US" dirty="0"/>
              <a:t>Any services or access to it through network connection?</a:t>
            </a:r>
          </a:p>
          <a:p>
            <a:pPr marL="342900" indent="-342900">
              <a:buFont typeface="+mj-lt"/>
              <a:buAutoNum type="arabicPeriod"/>
            </a:pPr>
            <a:r>
              <a:rPr lang="en-US" dirty="0"/>
              <a:t>How to update?</a:t>
            </a:r>
          </a:p>
          <a:p>
            <a:pPr marL="342900" indent="-342900">
              <a:buFont typeface="+mj-lt"/>
              <a:buAutoNum type="arabicPeriod"/>
            </a:pPr>
            <a:r>
              <a:rPr lang="en-US" dirty="0"/>
              <a:t>Document what your organization would do if the device had a security issue.</a:t>
            </a:r>
          </a:p>
          <a:p>
            <a:pPr marL="342900" indent="-342900">
              <a:buFont typeface="+mj-lt"/>
              <a:buAutoNum type="arabicPeriod"/>
            </a:pPr>
            <a:r>
              <a:rPr lang="en-US" dirty="0"/>
              <a:t>Document your findings and ensure that appropriate practices are included in your organization’s operational procedures.</a:t>
            </a:r>
          </a:p>
        </p:txBody>
      </p:sp>
    </p:spTree>
    <p:extLst>
      <p:ext uri="{BB962C8B-B14F-4D97-AF65-F5344CB8AC3E}">
        <p14:creationId xmlns:p14="http://schemas.microsoft.com/office/powerpoint/2010/main" val="1096785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3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4B46C-3CCA-487D-A9B7-2402D13DBD6E}">
  <ds:schemaRefs>
    <ds:schemaRef ds:uri="http://schemas.microsoft.com/sharepoint/v3/contenttype/forms"/>
  </ds:schemaRefs>
</ds:datastoreItem>
</file>

<file path=customXml/itemProps2.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2755</TotalTime>
  <Words>1225</Words>
  <Application>Microsoft Macintosh PowerPoint</Application>
  <PresentationFormat>On-screen Show (16:9)</PresentationFormat>
  <Paragraphs>123</Paragraphs>
  <Slides>17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Helvetica</vt:lpstr>
      <vt:lpstr>Rockwell</vt:lpstr>
      <vt:lpstr>Wingdings</vt:lpstr>
      <vt:lpstr>UI_ED_template_2015</vt:lpstr>
      <vt:lpstr>Title</vt:lpstr>
      <vt:lpstr>CYB 110 Cybersecurity and privacy Module 12 - Mobile, embedded, and iot security  Jim Alves-Foss and Jia Song</vt:lpstr>
      <vt:lpstr>Mobile devices</vt:lpstr>
      <vt:lpstr>mobile device deployment methods</vt:lpstr>
      <vt:lpstr>Mobile device Management</vt:lpstr>
      <vt:lpstr>Mobile device security</vt:lpstr>
      <vt:lpstr>Mobile device security (2) </vt:lpstr>
      <vt:lpstr>Embedded systems</vt:lpstr>
      <vt:lpstr>Embedded systems</vt:lpstr>
      <vt:lpstr>Assessing embedded systems</vt:lpstr>
      <vt:lpstr>Embedded device security</vt:lpstr>
      <vt:lpstr>SCADA AND ICS</vt:lpstr>
      <vt:lpstr>scada SYSTEMS</vt:lpstr>
      <vt:lpstr>Security of SCADA/ICS</vt:lpstr>
      <vt:lpstr>IoT devices</vt:lpstr>
      <vt:lpstr>Internet of things devices</vt:lpstr>
      <vt:lpstr>IoT Security Issues</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Song, Jia (jsong@uidaho.edu)</cp:lastModifiedBy>
  <cp:revision>36</cp:revision>
  <dcterms:created xsi:type="dcterms:W3CDTF">2019-10-29T15:40:59Z</dcterms:created>
  <dcterms:modified xsi:type="dcterms:W3CDTF">2021-06-17T06:02:42Z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