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28.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notesMasterIdLst>
    <p:notesMasterId r:id="rId23"/>
  </p:notesMasterIdLst>
  <p:sldIdLst>
    <p:sldId id="256" r:id="rId6"/>
    <p:sldId id="340" r:id="rId7"/>
    <p:sldId id="372" r:id="rId8"/>
    <p:sldId id="375" r:id="rId9"/>
    <p:sldId id="374" r:id="rId10"/>
    <p:sldId id="342" r:id="rId11"/>
    <p:sldId id="343" r:id="rId12"/>
    <p:sldId id="345" r:id="rId13"/>
    <p:sldId id="346" r:id="rId14"/>
    <p:sldId id="347" r:id="rId15"/>
    <p:sldId id="348" r:id="rId16"/>
    <p:sldId id="349" r:id="rId17"/>
    <p:sldId id="373" r:id="rId18"/>
    <p:sldId id="376" r:id="rId19"/>
    <p:sldId id="350" r:id="rId20"/>
    <p:sldId id="268" r:id="rId21"/>
    <p:sldId id="339" r:id="rId22"/>
  </p:sldIdLst>
  <p:sldSz cx="9144000" cy="5143500" type="screen16x9"/>
  <p:notesSz cx="6858000" cy="9144000"/>
  <p:custDataLst>
    <p:tags r:id="rId24"/>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E55"/>
    <a:srgbClr val="272827"/>
    <a:srgbClr val="6E6E6E"/>
    <a:srgbClr val="A5A5A5"/>
    <a:srgbClr val="888888"/>
    <a:srgbClr val="8C6E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183D45-0211-4403-B315-E7AEA9FAC572}" v="3" dt="2021-06-03T20:43:02.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73605" autoAdjust="0"/>
  </p:normalViewPr>
  <p:slideViewPr>
    <p:cSldViewPr snapToGrid="0">
      <p:cViewPr varScale="1">
        <p:scale>
          <a:sx n="123" d="100"/>
          <a:sy n="123" d="100"/>
        </p:scale>
        <p:origin x="1840" y="184"/>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es-Foss, Jim (jimaf@uidaho.edu)" userId="0ad79d20-0c0e-4450-b16f-ea034fd808f3" providerId="ADAL" clId="{515D7FE7-1C46-47B0-BF9D-8C9A3CA80603}"/>
    <pc:docChg chg="modSld">
      <pc:chgData name="Alves-Foss, Jim (jimaf@uidaho.edu)" userId="0ad79d20-0c0e-4450-b16f-ea034fd808f3" providerId="ADAL" clId="{515D7FE7-1C46-47B0-BF9D-8C9A3CA80603}" dt="2021-06-03T23:13:38.947" v="24" actId="207"/>
      <pc:docMkLst>
        <pc:docMk/>
      </pc:docMkLst>
      <pc:sldChg chg="modSp mod">
        <pc:chgData name="Alves-Foss, Jim (jimaf@uidaho.edu)" userId="0ad79d20-0c0e-4450-b16f-ea034fd808f3" providerId="ADAL" clId="{515D7FE7-1C46-47B0-BF9D-8C9A3CA80603}" dt="2021-06-03T23:13:38.947" v="24" actId="207"/>
        <pc:sldMkLst>
          <pc:docMk/>
          <pc:sldMk cId="3558998047" sldId="256"/>
        </pc:sldMkLst>
        <pc:spChg chg="mod">
          <ac:chgData name="Alves-Foss, Jim (jimaf@uidaho.edu)" userId="0ad79d20-0c0e-4450-b16f-ea034fd808f3" providerId="ADAL" clId="{515D7FE7-1C46-47B0-BF9D-8C9A3CA80603}" dt="2021-06-03T23:13:38.947" v="24" actId="207"/>
          <ac:spMkLst>
            <pc:docMk/>
            <pc:sldMk cId="3558998047"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45A16-3646-7142-BC8E-389C1B09283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84E6DBD-72FD-744F-9E6C-2E12B12C7A1E}">
      <dgm:prSet/>
      <dgm:spPr/>
      <dgm:t>
        <a:bodyPr/>
        <a:lstStyle/>
        <a:p>
          <a:pPr rtl="0"/>
          <a:r>
            <a:rPr lang="en-US" b="1" dirty="0">
              <a:solidFill>
                <a:schemeClr val="bg1"/>
              </a:solidFill>
            </a:rPr>
            <a:t>Comprises three logical components:</a:t>
          </a:r>
          <a:endParaRPr lang="en-US" dirty="0">
            <a:solidFill>
              <a:schemeClr val="bg1"/>
            </a:solidFill>
          </a:endParaRPr>
        </a:p>
      </dgm:t>
    </dgm:pt>
    <dgm:pt modelId="{1EB8713E-B20E-1940-9078-82DBC4992DAF}" type="parTrans" cxnId="{DAB5544B-EE5D-FB42-BD0F-717A1601F12B}">
      <dgm:prSet/>
      <dgm:spPr/>
      <dgm:t>
        <a:bodyPr/>
        <a:lstStyle/>
        <a:p>
          <a:endParaRPr lang="en-US"/>
        </a:p>
      </dgm:t>
    </dgm:pt>
    <dgm:pt modelId="{16CC58F9-3AAC-1D41-90B1-EEBB5E8DA9F9}" type="sibTrans" cxnId="{DAB5544B-EE5D-FB42-BD0F-717A1601F12B}">
      <dgm:prSet/>
      <dgm:spPr/>
      <dgm:t>
        <a:bodyPr/>
        <a:lstStyle/>
        <a:p>
          <a:endParaRPr lang="en-US"/>
        </a:p>
      </dgm:t>
    </dgm:pt>
    <dgm:pt modelId="{ACDC53A8-EA10-5C48-9BA8-C90613574F46}">
      <dgm:prSet/>
      <dgm:spPr/>
      <dgm:t>
        <a:bodyPr/>
        <a:lstStyle/>
        <a:p>
          <a:pPr rtl="0">
            <a:spcBef>
              <a:spcPts val="0"/>
            </a:spcBef>
            <a:spcAft>
              <a:spcPts val="1032"/>
            </a:spcAft>
          </a:pPr>
          <a:r>
            <a:rPr lang="en-US" b="1" dirty="0">
              <a:latin typeface="+mj-lt"/>
            </a:rPr>
            <a:t>Sensors - collect data</a:t>
          </a:r>
          <a:endParaRPr lang="en-US" dirty="0">
            <a:latin typeface="+mj-lt"/>
          </a:endParaRPr>
        </a:p>
      </dgm:t>
    </dgm:pt>
    <dgm:pt modelId="{E30ABB97-7304-DC4F-97D8-59BE79A59992}" type="parTrans" cxnId="{43E122E8-9932-B24D-A7D0-5CE4DE6108DE}">
      <dgm:prSet/>
      <dgm:spPr/>
      <dgm:t>
        <a:bodyPr/>
        <a:lstStyle/>
        <a:p>
          <a:endParaRPr lang="en-US"/>
        </a:p>
      </dgm:t>
    </dgm:pt>
    <dgm:pt modelId="{C1D29B2B-0E89-BB4C-BA40-33052264A5A7}" type="sibTrans" cxnId="{43E122E8-9932-B24D-A7D0-5CE4DE6108DE}">
      <dgm:prSet/>
      <dgm:spPr/>
      <dgm:t>
        <a:bodyPr/>
        <a:lstStyle/>
        <a:p>
          <a:endParaRPr lang="en-US"/>
        </a:p>
      </dgm:t>
    </dgm:pt>
    <dgm:pt modelId="{0999BE1F-3606-0744-A3D5-CF15956CD8A5}">
      <dgm:prSet/>
      <dgm:spPr/>
      <dgm:t>
        <a:bodyPr/>
        <a:lstStyle/>
        <a:p>
          <a:pPr rtl="0">
            <a:spcBef>
              <a:spcPts val="0"/>
            </a:spcBef>
            <a:spcAft>
              <a:spcPts val="1032"/>
            </a:spcAft>
          </a:pPr>
          <a:r>
            <a:rPr lang="en-US" b="1" dirty="0">
              <a:latin typeface="+mj-lt"/>
            </a:rPr>
            <a:t>Analyzers - determine if intrusion has occurred</a:t>
          </a:r>
          <a:endParaRPr lang="en-US" dirty="0">
            <a:latin typeface="+mj-lt"/>
          </a:endParaRPr>
        </a:p>
      </dgm:t>
    </dgm:pt>
    <dgm:pt modelId="{7016455D-4361-0949-8A62-DA074B0780E0}" type="parTrans" cxnId="{F8EA7C44-087D-EF4E-9474-D031F883C571}">
      <dgm:prSet/>
      <dgm:spPr/>
      <dgm:t>
        <a:bodyPr/>
        <a:lstStyle/>
        <a:p>
          <a:endParaRPr lang="en-US"/>
        </a:p>
      </dgm:t>
    </dgm:pt>
    <dgm:pt modelId="{50350E35-DB89-634F-9B2C-4E18C6B4A9B8}" type="sibTrans" cxnId="{F8EA7C44-087D-EF4E-9474-D031F883C571}">
      <dgm:prSet/>
      <dgm:spPr/>
      <dgm:t>
        <a:bodyPr/>
        <a:lstStyle/>
        <a:p>
          <a:endParaRPr lang="en-US"/>
        </a:p>
      </dgm:t>
    </dgm:pt>
    <dgm:pt modelId="{40F4F27E-483D-1D45-96FC-745D51C1347E}">
      <dgm:prSet/>
      <dgm:spPr/>
      <dgm:t>
        <a:bodyPr/>
        <a:lstStyle/>
        <a:p>
          <a:pPr rtl="0">
            <a:spcBef>
              <a:spcPts val="0"/>
            </a:spcBef>
            <a:spcAft>
              <a:spcPts val="1032"/>
            </a:spcAft>
          </a:pPr>
          <a:r>
            <a:rPr lang="en-US" b="1" dirty="0">
              <a:latin typeface="+mj-lt"/>
            </a:rPr>
            <a:t>User interface - view output or control system behavior</a:t>
          </a:r>
        </a:p>
      </dgm:t>
    </dgm:pt>
    <dgm:pt modelId="{359111DA-6784-5D43-B673-5235560A94BD}" type="parTrans" cxnId="{7D486069-2F75-174A-B318-6E644A7D1F36}">
      <dgm:prSet/>
      <dgm:spPr/>
      <dgm:t>
        <a:bodyPr/>
        <a:lstStyle/>
        <a:p>
          <a:endParaRPr lang="en-US"/>
        </a:p>
      </dgm:t>
    </dgm:pt>
    <dgm:pt modelId="{F11CE79C-FCEA-8E4A-B691-658CEC843816}" type="sibTrans" cxnId="{7D486069-2F75-174A-B318-6E644A7D1F36}">
      <dgm:prSet/>
      <dgm:spPr/>
      <dgm:t>
        <a:bodyPr/>
        <a:lstStyle/>
        <a:p>
          <a:endParaRPr lang="en-US"/>
        </a:p>
      </dgm:t>
    </dgm:pt>
    <dgm:pt modelId="{F2B85003-14A5-9646-9D85-756BF5173056}" type="pres">
      <dgm:prSet presAssocID="{E7745A16-3646-7142-BC8E-389C1B092835}" presName="Name0" presStyleCnt="0">
        <dgm:presLayoutVars>
          <dgm:dir/>
          <dgm:animLvl val="lvl"/>
          <dgm:resizeHandles val="exact"/>
        </dgm:presLayoutVars>
      </dgm:prSet>
      <dgm:spPr/>
    </dgm:pt>
    <dgm:pt modelId="{10C89FA6-E5E5-244B-8EE5-4A4BE6CFCB06}" type="pres">
      <dgm:prSet presAssocID="{784E6DBD-72FD-744F-9E6C-2E12B12C7A1E}" presName="composite" presStyleCnt="0"/>
      <dgm:spPr/>
    </dgm:pt>
    <dgm:pt modelId="{3998D718-DFE5-C244-B833-90A7F5ED6EE8}" type="pres">
      <dgm:prSet presAssocID="{784E6DBD-72FD-744F-9E6C-2E12B12C7A1E}" presName="parTx" presStyleLbl="alignNode1" presStyleIdx="0" presStyleCnt="1" custLinFactNeighborY="-1694">
        <dgm:presLayoutVars>
          <dgm:chMax val="0"/>
          <dgm:chPref val="0"/>
          <dgm:bulletEnabled val="1"/>
        </dgm:presLayoutVars>
      </dgm:prSet>
      <dgm:spPr/>
    </dgm:pt>
    <dgm:pt modelId="{E6C517A6-D3A6-FF4C-B4A7-4E1B0F119722}" type="pres">
      <dgm:prSet presAssocID="{784E6DBD-72FD-744F-9E6C-2E12B12C7A1E}" presName="desTx" presStyleLbl="alignAccFollowNode1" presStyleIdx="0" presStyleCnt="1" custLinFactNeighborY="1792">
        <dgm:presLayoutVars>
          <dgm:bulletEnabled val="1"/>
        </dgm:presLayoutVars>
      </dgm:prSet>
      <dgm:spPr/>
    </dgm:pt>
  </dgm:ptLst>
  <dgm:cxnLst>
    <dgm:cxn modelId="{D69ED501-A64E-2942-8153-85E4705125A2}" type="presOf" srcId="{0999BE1F-3606-0744-A3D5-CF15956CD8A5}" destId="{E6C517A6-D3A6-FF4C-B4A7-4E1B0F119722}" srcOrd="0" destOrd="1" presId="urn:microsoft.com/office/officeart/2005/8/layout/hList1"/>
    <dgm:cxn modelId="{DF1E612B-00B6-7E4A-A0A3-4ED275277A86}" type="presOf" srcId="{E7745A16-3646-7142-BC8E-389C1B092835}" destId="{F2B85003-14A5-9646-9D85-756BF5173056}" srcOrd="0" destOrd="0" presId="urn:microsoft.com/office/officeart/2005/8/layout/hList1"/>
    <dgm:cxn modelId="{F8EA7C44-087D-EF4E-9474-D031F883C571}" srcId="{784E6DBD-72FD-744F-9E6C-2E12B12C7A1E}" destId="{0999BE1F-3606-0744-A3D5-CF15956CD8A5}" srcOrd="1" destOrd="0" parTransId="{7016455D-4361-0949-8A62-DA074B0780E0}" sibTransId="{50350E35-DB89-634F-9B2C-4E18C6B4A9B8}"/>
    <dgm:cxn modelId="{DAB5544B-EE5D-FB42-BD0F-717A1601F12B}" srcId="{E7745A16-3646-7142-BC8E-389C1B092835}" destId="{784E6DBD-72FD-744F-9E6C-2E12B12C7A1E}" srcOrd="0" destOrd="0" parTransId="{1EB8713E-B20E-1940-9078-82DBC4992DAF}" sibTransId="{16CC58F9-3AAC-1D41-90B1-EEBB5E8DA9F9}"/>
    <dgm:cxn modelId="{B62E0F58-975B-1046-BB7A-A1EA8C7A50FC}" type="presOf" srcId="{40F4F27E-483D-1D45-96FC-745D51C1347E}" destId="{E6C517A6-D3A6-FF4C-B4A7-4E1B0F119722}" srcOrd="0" destOrd="2" presId="urn:microsoft.com/office/officeart/2005/8/layout/hList1"/>
    <dgm:cxn modelId="{7D486069-2F75-174A-B318-6E644A7D1F36}" srcId="{784E6DBD-72FD-744F-9E6C-2E12B12C7A1E}" destId="{40F4F27E-483D-1D45-96FC-745D51C1347E}" srcOrd="2" destOrd="0" parTransId="{359111DA-6784-5D43-B673-5235560A94BD}" sibTransId="{F11CE79C-FCEA-8E4A-B691-658CEC843816}"/>
    <dgm:cxn modelId="{67C45072-8795-CF40-B3EB-03834C6FC162}" type="presOf" srcId="{ACDC53A8-EA10-5C48-9BA8-C90613574F46}" destId="{E6C517A6-D3A6-FF4C-B4A7-4E1B0F119722}" srcOrd="0" destOrd="0" presId="urn:microsoft.com/office/officeart/2005/8/layout/hList1"/>
    <dgm:cxn modelId="{CD2CA390-51EB-8E4E-B75E-9A49B437AA48}" type="presOf" srcId="{784E6DBD-72FD-744F-9E6C-2E12B12C7A1E}" destId="{3998D718-DFE5-C244-B833-90A7F5ED6EE8}" srcOrd="0" destOrd="0" presId="urn:microsoft.com/office/officeart/2005/8/layout/hList1"/>
    <dgm:cxn modelId="{43E122E8-9932-B24D-A7D0-5CE4DE6108DE}" srcId="{784E6DBD-72FD-744F-9E6C-2E12B12C7A1E}" destId="{ACDC53A8-EA10-5C48-9BA8-C90613574F46}" srcOrd="0" destOrd="0" parTransId="{E30ABB97-7304-DC4F-97D8-59BE79A59992}" sibTransId="{C1D29B2B-0E89-BB4C-BA40-33052264A5A7}"/>
    <dgm:cxn modelId="{7F5BEB49-E599-F142-A309-6C080E264756}" type="presParOf" srcId="{F2B85003-14A5-9646-9D85-756BF5173056}" destId="{10C89FA6-E5E5-244B-8EE5-4A4BE6CFCB06}" srcOrd="0" destOrd="0" presId="urn:microsoft.com/office/officeart/2005/8/layout/hList1"/>
    <dgm:cxn modelId="{094F0DE3-730F-CD4E-ABAD-C34BE479794C}" type="presParOf" srcId="{10C89FA6-E5E5-244B-8EE5-4A4BE6CFCB06}" destId="{3998D718-DFE5-C244-B833-90A7F5ED6EE8}" srcOrd="0" destOrd="0" presId="urn:microsoft.com/office/officeart/2005/8/layout/hList1"/>
    <dgm:cxn modelId="{6EDDE6A2-6145-0D43-BEF8-033CD6868841}" type="presParOf" srcId="{10C89FA6-E5E5-244B-8EE5-4A4BE6CFCB06}" destId="{E6C517A6-D3A6-FF4C-B4A7-4E1B0F11972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8D718-DFE5-C244-B833-90A7F5ED6EE8}">
      <dsp:nvSpPr>
        <dsp:cNvPr id="0" name=""/>
        <dsp:cNvSpPr/>
      </dsp:nvSpPr>
      <dsp:spPr>
        <a:xfrm>
          <a:off x="0" y="137426"/>
          <a:ext cx="3154362" cy="65777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rPr>
            <a:t>Comprises three logical components:</a:t>
          </a:r>
          <a:endParaRPr lang="en-US" sz="1800" kern="1200" dirty="0">
            <a:solidFill>
              <a:schemeClr val="bg1"/>
            </a:solidFill>
          </a:endParaRPr>
        </a:p>
      </dsp:txBody>
      <dsp:txXfrm>
        <a:off x="0" y="137426"/>
        <a:ext cx="3154362" cy="657777"/>
      </dsp:txXfrm>
    </dsp:sp>
    <dsp:sp modelId="{E6C517A6-D3A6-FF4C-B4A7-4E1B0F119722}">
      <dsp:nvSpPr>
        <dsp:cNvPr id="0" name=""/>
        <dsp:cNvSpPr/>
      </dsp:nvSpPr>
      <dsp:spPr>
        <a:xfrm>
          <a:off x="0" y="838221"/>
          <a:ext cx="3154362" cy="177875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ts val="1032"/>
            </a:spcAft>
            <a:buChar char="•"/>
          </a:pPr>
          <a:r>
            <a:rPr lang="en-US" sz="1800" b="1" kern="1200" dirty="0">
              <a:latin typeface="+mj-lt"/>
            </a:rPr>
            <a:t>Sensors - collect data</a:t>
          </a:r>
          <a:endParaRPr lang="en-US" sz="1800" kern="1200" dirty="0">
            <a:latin typeface="+mj-lt"/>
          </a:endParaRPr>
        </a:p>
        <a:p>
          <a:pPr marL="171450" lvl="1" indent="-171450" algn="l" defTabSz="800100" rtl="0">
            <a:lnSpc>
              <a:spcPct val="90000"/>
            </a:lnSpc>
            <a:spcBef>
              <a:spcPct val="0"/>
            </a:spcBef>
            <a:spcAft>
              <a:spcPts val="1032"/>
            </a:spcAft>
            <a:buChar char="•"/>
          </a:pPr>
          <a:r>
            <a:rPr lang="en-US" sz="1800" b="1" kern="1200" dirty="0">
              <a:latin typeface="+mj-lt"/>
            </a:rPr>
            <a:t>Analyzers - determine if intrusion has occurred</a:t>
          </a:r>
          <a:endParaRPr lang="en-US" sz="1800" kern="1200" dirty="0">
            <a:latin typeface="+mj-lt"/>
          </a:endParaRPr>
        </a:p>
        <a:p>
          <a:pPr marL="171450" lvl="1" indent="-171450" algn="l" defTabSz="800100" rtl="0">
            <a:lnSpc>
              <a:spcPct val="90000"/>
            </a:lnSpc>
            <a:spcBef>
              <a:spcPct val="0"/>
            </a:spcBef>
            <a:spcAft>
              <a:spcPts val="1032"/>
            </a:spcAft>
            <a:buChar char="•"/>
          </a:pPr>
          <a:r>
            <a:rPr lang="en-US" sz="1800" b="1" kern="1200" dirty="0">
              <a:latin typeface="+mj-lt"/>
            </a:rPr>
            <a:t>User interface - view output or control system behavior</a:t>
          </a:r>
        </a:p>
      </dsp:txBody>
      <dsp:txXfrm>
        <a:off x="0" y="838221"/>
        <a:ext cx="3154362" cy="17787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6/13/21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After identification, authentication, and authorization processes, you need to keep track of the activities taking place in your organization.</a:t>
            </a:r>
          </a:p>
          <a:p>
            <a:r>
              <a:rPr lang="en-US" dirty="0"/>
              <a:t>trace a security breach to a responsible party</a:t>
            </a:r>
          </a:p>
        </p:txBody>
      </p:sp>
      <p:sp>
        <p:nvSpPr>
          <p:cNvPr id="4" name="Slide Number Placeholder 3"/>
          <p:cNvSpPr>
            <a:spLocks noGrp="1"/>
          </p:cNvSpPr>
          <p:nvPr>
            <p:ph type="sldNum" sz="quarter" idx="5"/>
          </p:nvPr>
        </p:nvSpPr>
        <p:spPr/>
        <p:txBody>
          <a:bodyPr/>
          <a:lstStyle/>
          <a:p>
            <a:fld id="{8B0993E8-77CB-4CE8-8134-9D98A3510F3A}" type="slidenum">
              <a:rPr lang="en-US" smtClean="0"/>
              <a:t>2</a:t>
            </a:fld>
            <a:endParaRPr lang="en-US" dirty="0"/>
          </a:p>
        </p:txBody>
      </p:sp>
    </p:spTree>
    <p:extLst>
      <p:ext uri="{BB962C8B-B14F-4D97-AF65-F5344CB8AC3E}">
        <p14:creationId xmlns:p14="http://schemas.microsoft.com/office/powerpoint/2010/main" val="127102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identification , authentication, and authorization processes, you need to keep track of the activities taking place in your organization.</a:t>
            </a:r>
          </a:p>
        </p:txBody>
      </p:sp>
      <p:sp>
        <p:nvSpPr>
          <p:cNvPr id="4" name="Slide Number Placeholder 3"/>
          <p:cNvSpPr>
            <a:spLocks noGrp="1"/>
          </p:cNvSpPr>
          <p:nvPr>
            <p:ph type="sldNum" sz="quarter" idx="5"/>
          </p:nvPr>
        </p:nvSpPr>
        <p:spPr/>
        <p:txBody>
          <a:bodyPr/>
          <a:lstStyle/>
          <a:p>
            <a:fld id="{8B0993E8-77CB-4CE8-8134-9D98A3510F3A}" type="slidenum">
              <a:rPr lang="en-US" smtClean="0"/>
              <a:t>3</a:t>
            </a:fld>
            <a:endParaRPr lang="en-US" dirty="0"/>
          </a:p>
        </p:txBody>
      </p:sp>
    </p:spTree>
    <p:extLst>
      <p:ext uri="{BB962C8B-B14F-4D97-AF65-F5344CB8AC3E}">
        <p14:creationId xmlns:p14="http://schemas.microsoft.com/office/powerpoint/2010/main" val="142415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7</a:t>
            </a:fld>
            <a:endParaRPr lang="en-US" dirty="0"/>
          </a:p>
        </p:txBody>
      </p:sp>
    </p:spTree>
    <p:extLst>
      <p:ext uri="{BB962C8B-B14F-4D97-AF65-F5344CB8AC3E}">
        <p14:creationId xmlns:p14="http://schemas.microsoft.com/office/powerpoint/2010/main" val="3800751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643B0D-ABF9-2546-9544-615A4E177BF7}" type="slidenum">
              <a:rPr lang="en-AU"/>
              <a:pPr/>
              <a:t>13</a:t>
            </a:fld>
            <a:endParaRPr lang="en-AU" dirty="0"/>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dirty="0">
              <a:latin typeface="Times New Roman" pitchFamily="-110" charset="0"/>
            </a:endParaRPr>
          </a:p>
        </p:txBody>
      </p:sp>
    </p:spTree>
    <p:extLst>
      <p:ext uri="{BB962C8B-B14F-4D97-AF65-F5344CB8AC3E}">
        <p14:creationId xmlns:p14="http://schemas.microsoft.com/office/powerpoint/2010/main" val="74195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indent="-457200">
              <a:spcBef>
                <a:spcPts val="1200"/>
              </a:spcBef>
              <a:buClr>
                <a:schemeClr val="accent1"/>
              </a:buClr>
              <a:buSzPct val="80000"/>
              <a:buFont typeface="Arial" panose="020B0604020202020204" pitchFamily="34" charset="0"/>
              <a:buChar char="•"/>
            </a:pPr>
            <a:r>
              <a:rPr lang="en-US" sz="3000" dirty="0"/>
              <a:t>An </a:t>
            </a:r>
            <a:r>
              <a:rPr lang="en-US" sz="3000" b="1" dirty="0"/>
              <a:t>Intrusion detection system (IDS) </a:t>
            </a:r>
            <a:r>
              <a:rPr lang="en-US" sz="3000" dirty="0"/>
              <a:t>monitors activity to identify malicious or suspicious events.</a:t>
            </a:r>
          </a:p>
          <a:p>
            <a:pPr marL="457200" indent="-457200">
              <a:buFont typeface="Arial" panose="020B0604020202020204" pitchFamily="34" charset="0"/>
              <a:buChar char="•"/>
            </a:pPr>
            <a:r>
              <a:rPr lang="en-US" sz="3000" dirty="0"/>
              <a:t>IDSs usually have a response function (alert a human team).</a:t>
            </a:r>
          </a:p>
          <a:p>
            <a:endParaRPr lang="en-US" dirty="0"/>
          </a:p>
        </p:txBody>
      </p:sp>
      <p:sp>
        <p:nvSpPr>
          <p:cNvPr id="4" name="Slide Number Placeholder 3"/>
          <p:cNvSpPr>
            <a:spLocks noGrp="1"/>
          </p:cNvSpPr>
          <p:nvPr>
            <p:ph type="sldNum" sz="quarter" idx="5"/>
          </p:nvPr>
        </p:nvSpPr>
        <p:spPr/>
        <p:txBody>
          <a:bodyPr/>
          <a:lstStyle/>
          <a:p>
            <a:fld id="{B929A32D-5DD6-C742-B741-178F1B65C40E}" type="slidenum">
              <a:rPr lang="en-US" smtClean="0"/>
              <a:t>15</a:t>
            </a:fld>
            <a:endParaRPr lang="en-US"/>
          </a:p>
        </p:txBody>
      </p:sp>
    </p:spTree>
    <p:extLst>
      <p:ext uri="{BB962C8B-B14F-4D97-AF65-F5344CB8AC3E}">
        <p14:creationId xmlns:p14="http://schemas.microsoft.com/office/powerpoint/2010/main" val="236995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Vulnerability assessment involve using vulnerability scanning tools to locate weaknesses in an environment.</a:t>
            </a:r>
          </a:p>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16</a:t>
            </a:fld>
            <a:endParaRPr lang="en-US" dirty="0"/>
          </a:p>
        </p:txBody>
      </p:sp>
    </p:spTree>
    <p:extLst>
      <p:ext uri="{BB962C8B-B14F-4D97-AF65-F5344CB8AC3E}">
        <p14:creationId xmlns:p14="http://schemas.microsoft.com/office/powerpoint/2010/main" val="30436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483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33656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4286054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345267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914400" y="944563"/>
            <a:ext cx="7646051" cy="32818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690573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19175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5800"/>
          </a:xfrm>
          <a:prstGeom prst="rect">
            <a:avLst/>
          </a:prstGeom>
        </p:spPr>
        <p:txBody>
          <a:bodyPr/>
          <a:lstStyle>
            <a:lvl1pPr>
              <a:defRPr/>
            </a:lvl1pPr>
          </a:lstStyle>
          <a:p>
            <a:r>
              <a:rPr lang="en-US"/>
              <a:t>Click to edit Master title style</a:t>
            </a:r>
          </a:p>
        </p:txBody>
      </p:sp>
      <p:sp>
        <p:nvSpPr>
          <p:cNvPr id="3" name="Content Placeholder 2"/>
          <p:cNvSpPr>
            <a:spLocks noGrp="1"/>
          </p:cNvSpPr>
          <p:nvPr>
            <p:ph idx="1"/>
          </p:nvPr>
        </p:nvSpPr>
        <p:spPr>
          <a:xfrm>
            <a:off x="628650" y="1033397"/>
            <a:ext cx="7886700" cy="3599325"/>
          </a:xfrm>
          <a:prstGeom prst="rect">
            <a:avLst/>
          </a:prstGeom>
        </p:spPr>
        <p:txBody>
          <a:bodyPr/>
          <a:lstStyle>
            <a:lvl1pPr>
              <a:defRPr sz="2100"/>
            </a:lvl1pPr>
            <a:lvl2pPr>
              <a:defRPr sz="1800"/>
            </a:lvl2pPr>
            <a:lvl3pPr>
              <a:defRPr sz="135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25"/>
            </a:lvl1pPr>
          </a:lstStyle>
          <a:p>
            <a:pPr>
              <a:defRPr/>
            </a:pPr>
            <a:fld id="{A722859C-89A0-4C1D-B3B9-DD0F9998A67A}" type="slidenum">
              <a:rPr lang="en-US" smtClean="0"/>
              <a:pPr>
                <a:defRPr/>
              </a:pPr>
              <a:t>‹#›</a:t>
            </a:fld>
            <a:endParaRPr lang="en-US"/>
          </a:p>
        </p:txBody>
      </p:sp>
    </p:spTree>
    <p:custDataLst>
      <p:tags r:id="rId1"/>
    </p:custDataLst>
    <p:extLst>
      <p:ext uri="{BB962C8B-B14F-4D97-AF65-F5344CB8AC3E}">
        <p14:creationId xmlns:p14="http://schemas.microsoft.com/office/powerpoint/2010/main" val="1406734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5"/>
            <a:ext cx="7886700" cy="6858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a:p>
        </p:txBody>
      </p:sp>
    </p:spTree>
    <p:custDataLst>
      <p:tags r:id="rId1"/>
    </p:custDataLst>
    <p:extLst>
      <p:ext uri="{BB962C8B-B14F-4D97-AF65-F5344CB8AC3E}">
        <p14:creationId xmlns:p14="http://schemas.microsoft.com/office/powerpoint/2010/main" val="3596857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7DE2-E1A2-4F41-96FE-94AF4425CB03}"/>
              </a:ext>
            </a:extLst>
          </p:cNvPr>
          <p:cNvSpPr>
            <a:spLocks noGrp="1"/>
          </p:cNvSpPr>
          <p:nvPr>
            <p:ph type="title" hasCustomPrompt="1"/>
          </p:nvPr>
        </p:nvSpPr>
        <p:spPr>
          <a:xfrm>
            <a:off x="864066" y="347174"/>
            <a:ext cx="7651284" cy="4010907"/>
          </a:xfrm>
        </p:spPr>
        <p:txBody>
          <a:bodyPr anchor="t"/>
          <a:lstStyle>
            <a:lvl1pPr algn="ctr">
              <a:defRPr sz="1200"/>
            </a:lvl1pPr>
          </a:lstStyle>
          <a:p>
            <a:br>
              <a:rPr lang="en-US" dirty="0"/>
            </a:br>
            <a:endParaRPr lang="en-US" dirty="0"/>
          </a:p>
        </p:txBody>
      </p:sp>
      <p:sp>
        <p:nvSpPr>
          <p:cNvPr id="3" name="Slide Number Placeholder 2">
            <a:extLst>
              <a:ext uri="{FF2B5EF4-FFF2-40B4-BE49-F238E27FC236}">
                <a16:creationId xmlns:a16="http://schemas.microsoft.com/office/drawing/2014/main" id="{7D2FFADE-E1BC-48C1-83AA-6DDDD39A33C4}"/>
              </a:ext>
            </a:extLst>
          </p:cNvPr>
          <p:cNvSpPr>
            <a:spLocks noGrp="1"/>
          </p:cNvSpPr>
          <p:nvPr>
            <p:ph type="sldNum" sz="quarter" idx="10"/>
          </p:nvPr>
        </p:nvSpPr>
        <p:spPr>
          <a:xfrm>
            <a:off x="8020050" y="6329363"/>
            <a:ext cx="4953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9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id="{9CBFC76A-A606-42CF-BCDF-C73975C150B9}"/>
              </a:ext>
            </a:extLst>
          </p:cNvPr>
          <p:cNvPicPr>
            <a:picLocks noChangeAspect="1"/>
          </p:cNvPicPr>
          <p:nvPr userDrawn="1"/>
        </p:nvPicPr>
        <p:blipFill>
          <a:blip r:embed="rId3"/>
          <a:stretch>
            <a:fillRect/>
          </a:stretch>
        </p:blipFill>
        <p:spPr>
          <a:xfrm>
            <a:off x="2071883" y="1150487"/>
            <a:ext cx="5200650" cy="907256"/>
          </a:xfrm>
          <a:prstGeom prst="rect">
            <a:avLst/>
          </a:prstGeom>
        </p:spPr>
      </p:pic>
    </p:spTree>
    <p:custDataLst>
      <p:tags r:id="rId1"/>
    </p:custDataLst>
    <p:extLst>
      <p:ext uri="{BB962C8B-B14F-4D97-AF65-F5344CB8AC3E}">
        <p14:creationId xmlns:p14="http://schemas.microsoft.com/office/powerpoint/2010/main" val="26901180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7303180-9886-5F4B-9746-90C55355A823}" type="datetime1">
              <a:rPr lang="en-US" smtClean="0"/>
              <a:t>6/13/21</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 </a:t>
            </a:r>
          </a:p>
        </p:txBody>
      </p:sp>
      <p:sp>
        <p:nvSpPr>
          <p:cNvPr id="7" name="Slide Number Placeholder 6"/>
          <p:cNvSpPr>
            <a:spLocks noGrp="1"/>
          </p:cNvSpPr>
          <p:nvPr>
            <p:ph type="sldNum" sz="quarter" idx="12"/>
          </p:nvPr>
        </p:nvSpPr>
        <p:spPr/>
        <p:txBody>
          <a:bodyPr/>
          <a:lstStyle/>
          <a:p>
            <a:fld id="{374D04DC-396B-D54C-A5D0-5D059FB3FC5C}" type="slidenum">
              <a:rPr lang="en-US" smtClean="0"/>
              <a:t>‹#›</a:t>
            </a:fld>
            <a:endParaRPr lang="en-US"/>
          </a:p>
        </p:txBody>
      </p:sp>
    </p:spTree>
    <p:extLst>
      <p:ext uri="{BB962C8B-B14F-4D97-AF65-F5344CB8AC3E}">
        <p14:creationId xmlns:p14="http://schemas.microsoft.com/office/powerpoint/2010/main" val="161093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463135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4109556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95715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79768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39925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73180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82402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6" name="Text Placeholder 22"/>
          <p:cNvSpPr>
            <a:spLocks noGrp="1"/>
          </p:cNvSpPr>
          <p:nvPr>
            <p:ph type="body" sz="quarter" idx="11"/>
          </p:nvPr>
        </p:nvSpPr>
        <p:spPr>
          <a:xfrm>
            <a:off x="914493" y="944563"/>
            <a:ext cx="7645958" cy="33034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64206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hyperlink" Target="https://creativecommons.org/licenses/by-nc-sa/4.0/" TargetMode="External"/><Relationship Id="rId5" Type="http://schemas.openxmlformats.org/officeDocument/2006/relationships/slideLayout" Target="../slideLayouts/slideLayout17.xml"/><Relationship Id="rId10" Type="http://schemas.openxmlformats.org/officeDocument/2006/relationships/image" Target="../media/image4.emf"/><Relationship Id="rId4" Type="http://schemas.openxmlformats.org/officeDocument/2006/relationships/slideLayout" Target="../slideLayouts/slideLayout16.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26673" y="3869273"/>
            <a:ext cx="3742256" cy="1871128"/>
          </a:xfrm>
          <a:prstGeom prst="rect">
            <a:avLst/>
          </a:prstGeom>
        </p:spPr>
      </p:pic>
      <p:sp>
        <p:nvSpPr>
          <p:cNvPr id="2" name="Rectangle 1"/>
          <p:cNvSpPr/>
          <p:nvPr/>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5"/>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p:nvPicPr>
        <p:blipFill rotWithShape="1">
          <a:blip r:embed="rId16">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972000" y="928800"/>
            <a:ext cx="7588450" cy="3319200"/>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56881"/>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p:nvPicPr>
        <p:blipFill>
          <a:blip r:embed="rId9"/>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205932"/>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19266" y="4013390"/>
            <a:ext cx="2882086" cy="1441043"/>
          </a:xfrm>
          <a:prstGeom prst="rect">
            <a:avLst/>
          </a:prstGeom>
        </p:spPr>
      </p:pic>
      <p:sp>
        <p:nvSpPr>
          <p:cNvPr id="2" name="TextBox 1">
            <a:extLst>
              <a:ext uri="{FF2B5EF4-FFF2-40B4-BE49-F238E27FC236}">
                <a16:creationId xmlns:a16="http://schemas.microsoft.com/office/drawing/2014/main" id="{0941004A-AE3D-469F-B149-2CAFD63E8F86}"/>
              </a:ext>
            </a:extLst>
          </p:cNvPr>
          <p:cNvSpPr txBox="1"/>
          <p:nvPr userDrawn="1"/>
        </p:nvSpPr>
        <p:spPr>
          <a:xfrm>
            <a:off x="926984" y="4503079"/>
            <a:ext cx="6581164" cy="430887"/>
          </a:xfrm>
          <a:prstGeom prst="rect">
            <a:avLst/>
          </a:prstGeom>
        </p:spPr>
        <p:txBody>
          <a:bodyPr wrap="square" rtlCol="0">
            <a:spAutoFit/>
          </a:bodyPr>
          <a:lstStyle/>
          <a:p>
            <a:pPr algn="ctr"/>
            <a:r>
              <a:rPr lang="en-US" sz="1100" dirty="0">
                <a:solidFill>
                  <a:schemeClr val="tx1"/>
                </a:solidFill>
                <a:latin typeface="+mn-lt"/>
                <a:cs typeface="Arial" panose="020B0604020202020204" pitchFamily="34" charset="0"/>
              </a:rPr>
              <a:t>©2021 by Dr.  Jim Alves-Foss and Dr. Jia Song. This document is licensed with a </a:t>
            </a:r>
          </a:p>
          <a:p>
            <a:pPr algn="ctr"/>
            <a:r>
              <a:rPr lang="en-US" sz="1100" dirty="0">
                <a:solidFill>
                  <a:schemeClr val="tx1"/>
                </a:solidFill>
                <a:latin typeface="+mn-lt"/>
                <a:cs typeface="Arial" panose="020B0604020202020204" pitchFamily="34" charset="0"/>
                <a:hlinkClick r:id="rId11"/>
              </a:rPr>
              <a:t>Creative Commons Attribution-Non-Commercial-Share Alike 4.0 International License (CC BY-NC-SA 4.0)</a:t>
            </a:r>
            <a:endParaRPr lang="en-US" sz="1100" dirty="0">
              <a:solidFill>
                <a:schemeClr val="tx1"/>
              </a:solidFill>
              <a:latin typeface="+mn-lt"/>
              <a:cs typeface="Arial" panose="020B0604020202020204" pitchFamily="34" charset="0"/>
            </a:endParaRPr>
          </a:p>
        </p:txBody>
      </p:sp>
    </p:spTree>
    <p:custDataLst>
      <p:tags r:id="rId8"/>
    </p:custDataLst>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71" r:id="rId6"/>
  </p:sldLayoutIdLst>
  <p:hf sldNum="0" hdr="0" ftr="0" dt="0"/>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8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8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6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4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omeland_Security_Act" TargetMode="External"/><Relationship Id="rId2" Type="http://schemas.openxmlformats.org/officeDocument/2006/relationships/slideLayout" Target="../slideLayouts/slideLayout14.xml"/><Relationship Id="rId1" Type="http://schemas.openxmlformats.org/officeDocument/2006/relationships/tags" Target="../tags/tag21.xml"/><Relationship Id="rId4" Type="http://schemas.openxmlformats.org/officeDocument/2006/relationships/hyperlink" Target="https://en.wikipedia.org/wiki/Federal_Information_Security_Management_Act"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22.xml"/><Relationship Id="rId4" Type="http://schemas.openxmlformats.org/officeDocument/2006/relationships/hyperlink" Target="https://legislature.idaho.gov/statutesrules/idstat/title28/t28ch51/"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5259" y="1711614"/>
            <a:ext cx="7839931" cy="1170886"/>
          </a:xfrm>
        </p:spPr>
        <p:txBody>
          <a:bodyPr/>
          <a:lstStyle/>
          <a:p>
            <a:r>
              <a:rPr lang="en-US" dirty="0"/>
              <a:t>CYB 110</a:t>
            </a:r>
            <a:br>
              <a:rPr lang="en-US" dirty="0"/>
            </a:br>
            <a:r>
              <a:rPr lang="en-US" dirty="0"/>
              <a:t>Cybersecurity and privacy</a:t>
            </a:r>
            <a:br>
              <a:rPr lang="en-US" dirty="0"/>
            </a:br>
            <a:r>
              <a:rPr lang="en-US" sz="2800" dirty="0">
                <a:solidFill>
                  <a:schemeClr val="accent4">
                    <a:lumMod val="60000"/>
                    <a:lumOff val="40000"/>
                  </a:schemeClr>
                </a:solidFill>
              </a:rPr>
              <a:t>Module 4 - Auditing and accountability</a:t>
            </a:r>
            <a:br>
              <a:rPr lang="en-US" dirty="0"/>
            </a:br>
            <a:br>
              <a:rPr lang="en-US" dirty="0"/>
            </a:br>
            <a:r>
              <a:rPr lang="en-US" sz="2000" dirty="0"/>
              <a:t>Jim Alves-Foss and Jia Song</a:t>
            </a:r>
            <a:endParaRPr lang="en-US" dirty="0"/>
          </a:p>
        </p:txBody>
      </p:sp>
    </p:spTree>
    <p:custDataLst>
      <p:tags r:id="rId1"/>
    </p:custDataLst>
    <p:extLst>
      <p:ext uri="{BB962C8B-B14F-4D97-AF65-F5344CB8AC3E}">
        <p14:creationId xmlns:p14="http://schemas.microsoft.com/office/powerpoint/2010/main" val="3558998047"/>
      </p:ext>
    </p:extLst>
  </p:cSld>
  <p:clrMapOvr>
    <a:masterClrMapping/>
  </p:clrMapOvr>
  <mc:AlternateContent xmlns:mc="http://schemas.openxmlformats.org/markup-compatibility/2006" xmlns:p14="http://schemas.microsoft.com/office/powerpoint/2010/main">
    <mc:Choice Requires="p14">
      <p:transition spd="slow" p14:dur="2000" advTm="12391"/>
    </mc:Choice>
    <mc:Fallback xmlns="">
      <p:transition spd="slow" advTm="123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4CB1-93B5-48C1-B0E0-9D51871F0CEB}"/>
              </a:ext>
            </a:extLst>
          </p:cNvPr>
          <p:cNvSpPr>
            <a:spLocks noGrp="1"/>
          </p:cNvSpPr>
          <p:nvPr>
            <p:ph type="title"/>
          </p:nvPr>
        </p:nvSpPr>
        <p:spPr>
          <a:xfrm>
            <a:off x="330851" y="205932"/>
            <a:ext cx="8229600" cy="571589"/>
          </a:xfrm>
        </p:spPr>
        <p:txBody>
          <a:bodyPr/>
          <a:lstStyle/>
          <a:p>
            <a:r>
              <a:rPr lang="en-US" dirty="0"/>
              <a:t>What do you audit?</a:t>
            </a:r>
          </a:p>
        </p:txBody>
      </p:sp>
      <p:sp>
        <p:nvSpPr>
          <p:cNvPr id="3" name="Text Placeholder 2">
            <a:extLst>
              <a:ext uri="{FF2B5EF4-FFF2-40B4-BE49-F238E27FC236}">
                <a16:creationId xmlns:a16="http://schemas.microsoft.com/office/drawing/2014/main" id="{38973AFA-0569-446F-8686-E1378D8DE1E6}"/>
              </a:ext>
            </a:extLst>
          </p:cNvPr>
          <p:cNvSpPr>
            <a:spLocks noGrp="1"/>
          </p:cNvSpPr>
          <p:nvPr>
            <p:ph type="body" sz="quarter" idx="11"/>
          </p:nvPr>
        </p:nvSpPr>
        <p:spPr>
          <a:xfrm>
            <a:off x="914493" y="944563"/>
            <a:ext cx="7645958" cy="3303437"/>
          </a:xfrm>
        </p:spPr>
        <p:txBody>
          <a:bodyPr/>
          <a:lstStyle/>
          <a:p>
            <a:r>
              <a:rPr lang="en-US" dirty="0"/>
              <a:t>Strength of “Factors” such as passwords.</a:t>
            </a:r>
          </a:p>
          <a:p>
            <a:r>
              <a:rPr lang="en-US" dirty="0"/>
              <a:t>Software licenses (obtained it legally?)</a:t>
            </a:r>
          </a:p>
          <a:p>
            <a:r>
              <a:rPr lang="en-US" dirty="0"/>
              <a:t>Internet usage.</a:t>
            </a:r>
          </a:p>
          <a:p>
            <a:r>
              <a:rPr lang="en-US" dirty="0"/>
              <a:t>Transfer of data.</a:t>
            </a:r>
          </a:p>
          <a:p>
            <a:r>
              <a:rPr lang="en-US" dirty="0"/>
              <a:t>Updates/patches of software.</a:t>
            </a:r>
          </a:p>
          <a:p>
            <a:r>
              <a:rPr lang="en-US" dirty="0"/>
              <a:t>Devices connected to internal network.</a:t>
            </a:r>
          </a:p>
          <a:p>
            <a:r>
              <a:rPr lang="en-US" dirty="0"/>
              <a:t>Permissions for current/past employees/users.</a:t>
            </a:r>
          </a:p>
          <a:p>
            <a:r>
              <a:rPr lang="en-US" dirty="0"/>
              <a:t>...</a:t>
            </a:r>
          </a:p>
        </p:txBody>
      </p:sp>
    </p:spTree>
    <p:custDataLst>
      <p:tags r:id="rId1"/>
    </p:custDataLst>
    <p:extLst>
      <p:ext uri="{BB962C8B-B14F-4D97-AF65-F5344CB8AC3E}">
        <p14:creationId xmlns:p14="http://schemas.microsoft.com/office/powerpoint/2010/main" val="4122835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34B8-C6FC-443D-AAF8-E43784C7A1C5}"/>
              </a:ext>
            </a:extLst>
          </p:cNvPr>
          <p:cNvSpPr>
            <a:spLocks noGrp="1"/>
          </p:cNvSpPr>
          <p:nvPr>
            <p:ph type="title"/>
          </p:nvPr>
        </p:nvSpPr>
        <p:spPr>
          <a:xfrm>
            <a:off x="330851" y="205932"/>
            <a:ext cx="8229600" cy="571589"/>
          </a:xfrm>
        </p:spPr>
        <p:txBody>
          <a:bodyPr/>
          <a:lstStyle/>
          <a:p>
            <a:r>
              <a:rPr lang="en-US" dirty="0"/>
              <a:t>logs</a:t>
            </a:r>
          </a:p>
        </p:txBody>
      </p:sp>
      <p:sp>
        <p:nvSpPr>
          <p:cNvPr id="3" name="Text Placeholder 2">
            <a:extLst>
              <a:ext uri="{FF2B5EF4-FFF2-40B4-BE49-F238E27FC236}">
                <a16:creationId xmlns:a16="http://schemas.microsoft.com/office/drawing/2014/main" id="{EFA87B54-78C9-4EC1-9317-CF4FDF88084B}"/>
              </a:ext>
            </a:extLst>
          </p:cNvPr>
          <p:cNvSpPr>
            <a:spLocks noGrp="1"/>
          </p:cNvSpPr>
          <p:nvPr>
            <p:ph type="body" sz="quarter" idx="11"/>
          </p:nvPr>
        </p:nvSpPr>
        <p:spPr>
          <a:xfrm>
            <a:off x="914493" y="777521"/>
            <a:ext cx="7645958" cy="3303437"/>
          </a:xfrm>
        </p:spPr>
        <p:txBody>
          <a:bodyPr/>
          <a:lstStyle/>
          <a:p>
            <a:r>
              <a:rPr lang="en-US" sz="2000" dirty="0"/>
              <a:t>Computer Systems have logs that can keep track of:</a:t>
            </a:r>
          </a:p>
          <a:p>
            <a:pPr lvl="1"/>
            <a:r>
              <a:rPr lang="en-US" dirty="0"/>
              <a:t>Use of “Factors” in authentication</a:t>
            </a:r>
          </a:p>
          <a:p>
            <a:pPr lvl="1"/>
            <a:r>
              <a:rPr lang="en-US" dirty="0"/>
              <a:t>Failures of attempts to authenticate</a:t>
            </a:r>
          </a:p>
          <a:p>
            <a:pPr lvl="1"/>
            <a:r>
              <a:rPr lang="en-US" dirty="0"/>
              <a:t>Access or failures to access information</a:t>
            </a:r>
          </a:p>
          <a:p>
            <a:pPr lvl="1"/>
            <a:r>
              <a:rPr lang="en-US" dirty="0"/>
              <a:t>Communication between parties/computers/sites</a:t>
            </a:r>
          </a:p>
          <a:p>
            <a:pPr lvl="1"/>
            <a:r>
              <a:rPr lang="en-US" dirty="0"/>
              <a:t>Use of resources</a:t>
            </a:r>
          </a:p>
          <a:p>
            <a:pPr lvl="1"/>
            <a:r>
              <a:rPr lang="en-US" dirty="0"/>
              <a:t>Information for troubleshooting purposes (software error, hardware failures...)</a:t>
            </a:r>
          </a:p>
          <a:p>
            <a:pPr lvl="1"/>
            <a:r>
              <a:rPr lang="en-US" dirty="0"/>
              <a:t>…</a:t>
            </a:r>
          </a:p>
          <a:p>
            <a:r>
              <a:rPr lang="en-US" dirty="0"/>
              <a:t>Make sure logs can not be tampered with</a:t>
            </a:r>
          </a:p>
          <a:p>
            <a:r>
              <a:rPr lang="en-US" dirty="0"/>
              <a:t>Make sure logs are saved/archived</a:t>
            </a:r>
          </a:p>
          <a:p>
            <a:endParaRPr lang="en-US" dirty="0"/>
          </a:p>
        </p:txBody>
      </p:sp>
    </p:spTree>
    <p:custDataLst>
      <p:tags r:id="rId1"/>
    </p:custDataLst>
    <p:extLst>
      <p:ext uri="{BB962C8B-B14F-4D97-AF65-F5344CB8AC3E}">
        <p14:creationId xmlns:p14="http://schemas.microsoft.com/office/powerpoint/2010/main" val="400854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604D-EED1-4C8F-B79A-06A88596A035}"/>
              </a:ext>
            </a:extLst>
          </p:cNvPr>
          <p:cNvSpPr>
            <a:spLocks noGrp="1"/>
          </p:cNvSpPr>
          <p:nvPr>
            <p:ph type="title"/>
          </p:nvPr>
        </p:nvSpPr>
        <p:spPr>
          <a:xfrm>
            <a:off x="330851" y="205932"/>
            <a:ext cx="8229600" cy="571589"/>
          </a:xfrm>
        </p:spPr>
        <p:txBody>
          <a:bodyPr/>
          <a:lstStyle/>
          <a:p>
            <a:r>
              <a:rPr lang="en-US" dirty="0"/>
              <a:t>monitoring</a:t>
            </a:r>
          </a:p>
        </p:txBody>
      </p:sp>
      <p:sp>
        <p:nvSpPr>
          <p:cNvPr id="3" name="Text Placeholder 2">
            <a:extLst>
              <a:ext uri="{FF2B5EF4-FFF2-40B4-BE49-F238E27FC236}">
                <a16:creationId xmlns:a16="http://schemas.microsoft.com/office/drawing/2014/main" id="{02EE158F-047C-445B-A4D9-3692D0F86C19}"/>
              </a:ext>
            </a:extLst>
          </p:cNvPr>
          <p:cNvSpPr>
            <a:spLocks noGrp="1"/>
          </p:cNvSpPr>
          <p:nvPr>
            <p:ph type="body" sz="quarter" idx="11"/>
          </p:nvPr>
        </p:nvSpPr>
        <p:spPr>
          <a:xfrm>
            <a:off x="914493" y="944563"/>
            <a:ext cx="7645958" cy="3303437"/>
          </a:xfrm>
        </p:spPr>
        <p:txBody>
          <a:bodyPr/>
          <a:lstStyle/>
          <a:p>
            <a:r>
              <a:rPr lang="en-US" dirty="0"/>
              <a:t>Looking for specific patterns of activities:</a:t>
            </a:r>
          </a:p>
          <a:p>
            <a:r>
              <a:rPr lang="en-US" dirty="0"/>
              <a:t>Can be to improve performance (look for failures, resource shortages, network speeds).</a:t>
            </a:r>
          </a:p>
          <a:p>
            <a:r>
              <a:rPr lang="en-US" dirty="0"/>
              <a:t>Can be used to look for known patterns of attacks.</a:t>
            </a:r>
          </a:p>
          <a:p>
            <a:r>
              <a:rPr lang="en-US" dirty="0"/>
              <a:t>Look for changes from the normal.</a:t>
            </a:r>
          </a:p>
        </p:txBody>
      </p:sp>
    </p:spTree>
    <p:custDataLst>
      <p:tags r:id="rId1"/>
    </p:custDataLst>
    <p:extLst>
      <p:ext uri="{BB962C8B-B14F-4D97-AF65-F5344CB8AC3E}">
        <p14:creationId xmlns:p14="http://schemas.microsoft.com/office/powerpoint/2010/main" val="78295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Autofit/>
          </a:bodyPr>
          <a:lstStyle/>
          <a:p>
            <a:r>
              <a:rPr lang="en-US" sz="2800" dirty="0"/>
              <a:t>Intrusion Detection System (IDS)</a:t>
            </a:r>
          </a:p>
        </p:txBody>
      </p:sp>
      <p:sp>
        <p:nvSpPr>
          <p:cNvPr id="7" name="Text Placeholder 6"/>
          <p:cNvSpPr>
            <a:spLocks noGrp="1"/>
          </p:cNvSpPr>
          <p:nvPr>
            <p:ph type="body" sz="quarter" idx="11"/>
          </p:nvPr>
        </p:nvSpPr>
        <p:spPr>
          <a:xfrm>
            <a:off x="541096" y="1141990"/>
            <a:ext cx="5090777" cy="3303437"/>
          </a:xfrm>
        </p:spPr>
        <p:txBody>
          <a:bodyPr>
            <a:normAutofit/>
          </a:bodyPr>
          <a:lstStyle/>
          <a:p>
            <a:pPr lvl="1" indent="-342900">
              <a:lnSpc>
                <a:spcPct val="100000"/>
              </a:lnSpc>
              <a:spcBef>
                <a:spcPts val="900"/>
              </a:spcBef>
              <a:buClr>
                <a:schemeClr val="accent1"/>
              </a:buClr>
              <a:buSzPct val="80000"/>
              <a:buFont typeface="Arial" panose="020B0604020202020204" pitchFamily="34" charset="0"/>
              <a:buChar char="•"/>
            </a:pPr>
            <a:r>
              <a:rPr lang="en-US" sz="2000" dirty="0"/>
              <a:t>An </a:t>
            </a:r>
            <a:r>
              <a:rPr lang="en-US" sz="2000" b="1" dirty="0"/>
              <a:t>Intrusion detection system (IDS) </a:t>
            </a:r>
            <a:r>
              <a:rPr lang="en-US" sz="2000" dirty="0"/>
              <a:t>is a device, typically another separate computer, that monitors activity to identify malicious or suspicious events.</a:t>
            </a:r>
          </a:p>
          <a:p>
            <a:pPr marL="342900" indent="-342900">
              <a:lnSpc>
                <a:spcPct val="100000"/>
              </a:lnSpc>
              <a:buFont typeface="Arial" panose="020B0604020202020204" pitchFamily="34" charset="0"/>
              <a:buChar char="•"/>
            </a:pPr>
            <a:r>
              <a:rPr lang="en-US" sz="2000" dirty="0"/>
              <a:t>IDSs usually have a response function (alert a human team).</a:t>
            </a:r>
          </a:p>
          <a:p>
            <a:pPr marL="257175" lvl="1" indent="-257175">
              <a:spcBef>
                <a:spcPts val="900"/>
              </a:spcBef>
              <a:buClr>
                <a:schemeClr val="accent1"/>
              </a:buClr>
              <a:buSzPct val="80000"/>
              <a:buFont typeface="Wingdings" pitchFamily="2" charset="2"/>
              <a:buChar char=""/>
            </a:pPr>
            <a:endParaRPr lang="en-US" sz="1500" dirty="0"/>
          </a:p>
          <a:p>
            <a:endParaRPr 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225604884"/>
              </p:ext>
            </p:extLst>
          </p:nvPr>
        </p:nvGraphicFramePr>
        <p:xfrm>
          <a:off x="5854557" y="968087"/>
          <a:ext cx="3154362" cy="2733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348882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5800"/>
          </a:xfrm>
        </p:spPr>
        <p:txBody>
          <a:bodyPr/>
          <a:lstStyle/>
          <a:p>
            <a:r>
              <a:rPr lang="en-US" dirty="0"/>
              <a:t>Types of IDS</a:t>
            </a:r>
          </a:p>
        </p:txBody>
      </p:sp>
      <p:sp>
        <p:nvSpPr>
          <p:cNvPr id="3" name="Content Placeholder 2"/>
          <p:cNvSpPr>
            <a:spLocks noGrp="1"/>
          </p:cNvSpPr>
          <p:nvPr>
            <p:ph idx="1"/>
          </p:nvPr>
        </p:nvSpPr>
        <p:spPr>
          <a:xfrm>
            <a:off x="628650" y="1033397"/>
            <a:ext cx="7886700" cy="3599325"/>
          </a:xfrm>
        </p:spPr>
        <p:txBody>
          <a:bodyPr>
            <a:normAutofit fontScale="92500" lnSpcReduction="10000"/>
          </a:bodyPr>
          <a:lstStyle/>
          <a:p>
            <a:pPr lvl="1">
              <a:lnSpc>
                <a:spcPct val="100000"/>
              </a:lnSpc>
            </a:pPr>
            <a:r>
              <a:rPr lang="en-US" sz="2800" dirty="0"/>
              <a:t>Host-based IDS (HIDS)</a:t>
            </a:r>
          </a:p>
          <a:p>
            <a:pPr lvl="2">
              <a:lnSpc>
                <a:spcPct val="100000"/>
              </a:lnSpc>
            </a:pPr>
            <a:r>
              <a:rPr lang="en-US" sz="1800" dirty="0"/>
              <a:t>Monitors the characteristics of a single host for suspicious activity</a:t>
            </a:r>
          </a:p>
          <a:p>
            <a:pPr lvl="2">
              <a:lnSpc>
                <a:spcPct val="100000"/>
              </a:lnSpc>
            </a:pPr>
            <a:r>
              <a:rPr lang="en-US" sz="1800" dirty="0"/>
              <a:t>Goal: protect one machine and its data</a:t>
            </a:r>
          </a:p>
          <a:p>
            <a:pPr lvl="1">
              <a:lnSpc>
                <a:spcPct val="100000"/>
              </a:lnSpc>
            </a:pPr>
            <a:r>
              <a:rPr lang="en-US" sz="2800" dirty="0"/>
              <a:t>Network-based IDS (NIDS)</a:t>
            </a:r>
          </a:p>
          <a:p>
            <a:pPr lvl="2">
              <a:lnSpc>
                <a:spcPct val="100000"/>
              </a:lnSpc>
            </a:pPr>
            <a:r>
              <a:rPr lang="en-US" sz="1800" dirty="0"/>
              <a:t>Monitors network traffic and analyzes network, transport, and application protocols to identify suspicious activity</a:t>
            </a:r>
          </a:p>
          <a:p>
            <a:pPr lvl="2">
              <a:lnSpc>
                <a:spcPct val="100000"/>
              </a:lnSpc>
            </a:pPr>
            <a:r>
              <a:rPr lang="en-US" sz="1800" dirty="0"/>
              <a:t>Goal: protect the entire network</a:t>
            </a:r>
          </a:p>
          <a:p>
            <a:pPr lvl="1">
              <a:lnSpc>
                <a:spcPct val="100000"/>
              </a:lnSpc>
            </a:pPr>
            <a:r>
              <a:rPr lang="en-US" sz="2800" dirty="0"/>
              <a:t>Distributed or hybrid IDS</a:t>
            </a:r>
          </a:p>
          <a:p>
            <a:pPr lvl="2">
              <a:lnSpc>
                <a:spcPct val="100000"/>
              </a:lnSpc>
            </a:pPr>
            <a:r>
              <a:rPr lang="en-US" sz="1800" dirty="0"/>
              <a:t>Combines information from a number of sensors, often both host and network based, in a central analyzer that is able to better identify and respond to intrusion activity.</a:t>
            </a:r>
          </a:p>
          <a:p>
            <a:endParaRPr lang="en-US" dirty="0"/>
          </a:p>
        </p:txBody>
      </p:sp>
      <p:sp>
        <p:nvSpPr>
          <p:cNvPr id="4" name="Slide Number Placeholder 3"/>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4D04DC-396B-D54C-A5D0-5D059FB3FC5C}" type="slidenum">
              <a:rPr lang="en-US" smtClean="0"/>
              <a:pPr/>
              <a:t>14</a:t>
            </a:fld>
            <a:endParaRPr lang="en-US"/>
          </a:p>
        </p:txBody>
      </p:sp>
    </p:spTree>
    <p:extLst>
      <p:ext uri="{BB962C8B-B14F-4D97-AF65-F5344CB8AC3E}">
        <p14:creationId xmlns:p14="http://schemas.microsoft.com/office/powerpoint/2010/main" val="148111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Intrusion Prevention systems (IPS)</a:t>
            </a:r>
          </a:p>
        </p:txBody>
      </p:sp>
      <p:sp>
        <p:nvSpPr>
          <p:cNvPr id="3" name="Content Placeholder 2"/>
          <p:cNvSpPr>
            <a:spLocks noGrp="1"/>
          </p:cNvSpPr>
          <p:nvPr>
            <p:ph idx="1"/>
          </p:nvPr>
        </p:nvSpPr>
        <p:spPr/>
        <p:txBody>
          <a:bodyPr>
            <a:normAutofit/>
          </a:bodyPr>
          <a:lstStyle/>
          <a:p>
            <a:pPr>
              <a:spcAft>
                <a:spcPts val="450"/>
              </a:spcAft>
              <a:buSzPct val="80000"/>
              <a:buFont typeface="Wingdings" pitchFamily="-1" charset="2"/>
              <a:buChar char=""/>
              <a:defRPr/>
            </a:pPr>
            <a:r>
              <a:rPr lang="en-US" dirty="0"/>
              <a:t>IPS is an extension of an IDS that includes the capability to attempt to block or prevent detected malicious activity</a:t>
            </a:r>
          </a:p>
          <a:p>
            <a:pPr>
              <a:spcAft>
                <a:spcPts val="450"/>
              </a:spcAft>
              <a:buSzPct val="80000"/>
              <a:buFont typeface="Wingdings" pitchFamily="-1" charset="2"/>
              <a:buChar char=""/>
              <a:defRPr/>
            </a:pPr>
            <a:r>
              <a:rPr lang="en-US" dirty="0"/>
              <a:t>The response may include cutting off a user’s access, rejecting traffic, blocking access.</a:t>
            </a:r>
          </a:p>
          <a:p>
            <a:pPr lvl="1">
              <a:spcAft>
                <a:spcPts val="450"/>
              </a:spcAft>
              <a:buSzPct val="80000"/>
              <a:buFont typeface="Wingdings" pitchFamily="-1" charset="2"/>
              <a:buChar char=""/>
              <a:defRPr/>
            </a:pPr>
            <a:r>
              <a:rPr lang="en-US" dirty="0"/>
              <a:t>Monitor, collect data, perhaps increase amount of data collected</a:t>
            </a:r>
          </a:p>
          <a:p>
            <a:pPr lvl="1">
              <a:spcAft>
                <a:spcPts val="450"/>
              </a:spcAft>
              <a:buSzPct val="80000"/>
              <a:buFont typeface="Wingdings" pitchFamily="-1" charset="2"/>
              <a:buChar char=""/>
              <a:defRPr/>
            </a:pPr>
            <a:r>
              <a:rPr lang="en-US" dirty="0"/>
              <a:t>Protect, act to reduce exposure</a:t>
            </a:r>
          </a:p>
          <a:p>
            <a:pPr lvl="1">
              <a:spcAft>
                <a:spcPts val="450"/>
              </a:spcAft>
              <a:buSzPct val="80000"/>
              <a:buFont typeface="Wingdings" pitchFamily="-1" charset="2"/>
              <a:buChar char=""/>
              <a:defRPr/>
            </a:pPr>
            <a:r>
              <a:rPr lang="en-US" dirty="0"/>
              <a:t>Signal an alert to other protection components</a:t>
            </a:r>
          </a:p>
          <a:p>
            <a:pPr lvl="1">
              <a:spcAft>
                <a:spcPts val="450"/>
              </a:spcAft>
              <a:buSzPct val="80000"/>
              <a:buFont typeface="Wingdings" pitchFamily="-1" charset="2"/>
              <a:buChar char=""/>
              <a:defRPr/>
            </a:pPr>
            <a:r>
              <a:rPr lang="en-US" dirty="0"/>
              <a:t>Block the attack</a:t>
            </a:r>
          </a:p>
          <a:p>
            <a:pPr lvl="1">
              <a:spcAft>
                <a:spcPts val="450"/>
              </a:spcAft>
              <a:buSzPct val="80000"/>
              <a:buFont typeface="Wingdings" pitchFamily="-1" charset="2"/>
              <a:buChar char=""/>
              <a:defRPr/>
            </a:pPr>
            <a:r>
              <a:rPr lang="en-US" dirty="0"/>
              <a:t>Adjust performance to slow the attack</a:t>
            </a:r>
          </a:p>
          <a:p>
            <a:pPr lvl="1">
              <a:spcAft>
                <a:spcPts val="450"/>
              </a:spcAft>
              <a:buSzPct val="80000"/>
              <a:buFont typeface="Wingdings" pitchFamily="-1" charset="2"/>
              <a:buChar char=""/>
              <a:defRPr/>
            </a:pPr>
            <a:r>
              <a:rPr lang="en-US" dirty="0"/>
              <a:t>Shut down part/entire network</a:t>
            </a:r>
          </a:p>
          <a:p>
            <a:pPr lvl="1">
              <a:spcAft>
                <a:spcPts val="450"/>
              </a:spcAft>
              <a:buSzPct val="80000"/>
              <a:buFont typeface="Wingdings" pitchFamily="-1" charset="2"/>
              <a:buChar char=""/>
              <a:defRPr/>
            </a:pPr>
            <a:r>
              <a:rPr lang="en-US" dirty="0"/>
              <a:t>Deny access to particular network hosts or services</a:t>
            </a:r>
          </a:p>
          <a:p>
            <a:pPr lvl="1">
              <a:spcAft>
                <a:spcPts val="450"/>
              </a:spcAft>
              <a:buSzPct val="80000"/>
              <a:buFont typeface="Wingdings" pitchFamily="-1" charset="2"/>
              <a:buChar char=""/>
              <a:defRPr/>
            </a:pPr>
            <a:r>
              <a:rPr lang="en-US" dirty="0"/>
              <a:t>Call a human</a:t>
            </a:r>
          </a:p>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4D04DC-396B-D54C-A5D0-5D059FB3FC5C}" type="slidenum">
              <a:rPr lang="en-US" smtClean="0"/>
              <a:pPr/>
              <a:t>15</a:t>
            </a:fld>
            <a:endParaRPr lang="en-US"/>
          </a:p>
        </p:txBody>
      </p:sp>
    </p:spTree>
    <p:extLst>
      <p:ext uri="{BB962C8B-B14F-4D97-AF65-F5344CB8AC3E}">
        <p14:creationId xmlns:p14="http://schemas.microsoft.com/office/powerpoint/2010/main" val="154399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9F06-E102-4DAB-8BAD-59868ACD03F4}"/>
              </a:ext>
            </a:extLst>
          </p:cNvPr>
          <p:cNvSpPr>
            <a:spLocks noGrp="1"/>
          </p:cNvSpPr>
          <p:nvPr>
            <p:ph type="title"/>
          </p:nvPr>
        </p:nvSpPr>
        <p:spPr>
          <a:xfrm>
            <a:off x="330851" y="205932"/>
            <a:ext cx="8229600" cy="571589"/>
          </a:xfrm>
        </p:spPr>
        <p:txBody>
          <a:bodyPr/>
          <a:lstStyle/>
          <a:p>
            <a:r>
              <a:rPr lang="en-US" dirty="0"/>
              <a:t>Auditing with assessment</a:t>
            </a:r>
          </a:p>
        </p:txBody>
      </p:sp>
      <p:sp>
        <p:nvSpPr>
          <p:cNvPr id="3" name="Text Placeholder 2">
            <a:extLst>
              <a:ext uri="{FF2B5EF4-FFF2-40B4-BE49-F238E27FC236}">
                <a16:creationId xmlns:a16="http://schemas.microsoft.com/office/drawing/2014/main" id="{799301C9-A882-4173-888A-D9C079EA7AFD}"/>
              </a:ext>
            </a:extLst>
          </p:cNvPr>
          <p:cNvSpPr>
            <a:spLocks noGrp="1"/>
          </p:cNvSpPr>
          <p:nvPr>
            <p:ph type="body" sz="quarter" idx="11"/>
          </p:nvPr>
        </p:nvSpPr>
        <p:spPr>
          <a:xfrm>
            <a:off x="914493" y="944563"/>
            <a:ext cx="7645958" cy="3303437"/>
          </a:xfrm>
        </p:spPr>
        <p:txBody>
          <a:bodyPr/>
          <a:lstStyle/>
          <a:p>
            <a:r>
              <a:rPr lang="en-US" dirty="0"/>
              <a:t>To access the state of your systems more actively: assessment.</a:t>
            </a:r>
          </a:p>
          <a:p>
            <a:r>
              <a:rPr lang="en-US" dirty="0">
                <a:solidFill>
                  <a:srgbClr val="A27E55"/>
                </a:solidFill>
              </a:rPr>
              <a:t>Assessments </a:t>
            </a:r>
            <a:r>
              <a:rPr lang="en-US" dirty="0"/>
              <a:t>are tests that find and fix vulnerabilities before any attackers do.</a:t>
            </a:r>
          </a:p>
          <a:p>
            <a:pPr lvl="1"/>
            <a:r>
              <a:rPr lang="en-US" dirty="0"/>
              <a:t>Vulnerability assessment</a:t>
            </a:r>
          </a:p>
          <a:p>
            <a:pPr marL="342900" lvl="2" indent="0">
              <a:buNone/>
            </a:pPr>
            <a:r>
              <a:rPr lang="en-US" dirty="0"/>
              <a:t>Make sure software is up-to-date.</a:t>
            </a:r>
          </a:p>
          <a:p>
            <a:pPr marL="342900" lvl="2" indent="0">
              <a:buNone/>
            </a:pPr>
            <a:r>
              <a:rPr lang="en-US" dirty="0"/>
              <a:t>Check for common misuses/mistakes/errors.</a:t>
            </a:r>
          </a:p>
          <a:p>
            <a:pPr marL="342900" lvl="2" indent="0">
              <a:buNone/>
            </a:pPr>
            <a:r>
              <a:rPr lang="en-US" dirty="0"/>
              <a:t>Make sure mechanisms and authorizations meet policy.</a:t>
            </a:r>
          </a:p>
          <a:p>
            <a:pPr lvl="1"/>
            <a:r>
              <a:rPr lang="en-US" dirty="0"/>
              <a:t>Penetration Testing</a:t>
            </a:r>
          </a:p>
          <a:p>
            <a:pPr marL="342900" lvl="2" indent="0">
              <a:buNone/>
            </a:pPr>
            <a:r>
              <a:rPr lang="en-US" dirty="0"/>
              <a:t>Use tools and techniques available to the bad guys,</a:t>
            </a:r>
          </a:p>
          <a:p>
            <a:pPr marL="342900" lvl="2" indent="0">
              <a:buNone/>
            </a:pPr>
            <a:r>
              <a:rPr lang="en-US" dirty="0"/>
              <a:t>Evaluate strength of mechanisms/monitoring/logging/auditing</a:t>
            </a:r>
          </a:p>
          <a:p>
            <a:pPr marL="342900" lvl="2" indent="0">
              <a:buNone/>
            </a:pPr>
            <a:r>
              <a:rPr lang="en-US" dirty="0"/>
              <a:t>Evaluate compliance with policies.</a:t>
            </a:r>
          </a:p>
        </p:txBody>
      </p:sp>
    </p:spTree>
    <p:custDataLst>
      <p:tags r:id="rId1"/>
    </p:custDataLst>
    <p:extLst>
      <p:ext uri="{BB962C8B-B14F-4D97-AF65-F5344CB8AC3E}">
        <p14:creationId xmlns:p14="http://schemas.microsoft.com/office/powerpoint/2010/main" val="249769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09490-BDD8-4C58-8529-7314F6033966}"/>
              </a:ext>
            </a:extLst>
          </p:cNvPr>
          <p:cNvSpPr>
            <a:spLocks noGrp="1"/>
          </p:cNvSpPr>
          <p:nvPr>
            <p:ph type="title"/>
          </p:nvPr>
        </p:nvSpPr>
        <p:spPr/>
        <p:txBody>
          <a:bodyPr/>
          <a:lstStyle/>
          <a:p>
            <a:br>
              <a:rPr lang="en-US" dirty="0"/>
            </a:br>
            <a:br>
              <a:rPr lang="en-US" dirty="0"/>
            </a:br>
            <a:r>
              <a:rPr lang="en-US" dirty="0"/>
              <a:t>Please attribute Dr. Jim Alves-Foss and Dr. Jia Song, University of Idaho</a:t>
            </a: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Except where otherwise noted, this work is licensed under https://creativecommons.org/licenses/by-nc-sa/4.0/</a:t>
            </a:r>
            <a:br>
              <a:rPr lang="en-US" dirty="0"/>
            </a:br>
            <a:br>
              <a:rPr lang="en-US" dirty="0"/>
            </a:br>
            <a:r>
              <a:rPr lang="en-US" dirty="0"/>
              <a:t>Not withstanding the non-commercial license terms, non-profit educational institutions are granted a non-exclusive license to adapt and use this material, with attribution.</a:t>
            </a:r>
            <a:br>
              <a:rPr lang="en-US" dirty="0"/>
            </a:b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extLst>
      <p:ext uri="{BB962C8B-B14F-4D97-AF65-F5344CB8AC3E}">
        <p14:creationId xmlns:p14="http://schemas.microsoft.com/office/powerpoint/2010/main" val="392882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A20A5-4974-4CB0-8D4A-B4C7DB6130F5}"/>
              </a:ext>
            </a:extLst>
          </p:cNvPr>
          <p:cNvSpPr>
            <a:spLocks noGrp="1"/>
          </p:cNvSpPr>
          <p:nvPr>
            <p:ph type="title"/>
          </p:nvPr>
        </p:nvSpPr>
        <p:spPr>
          <a:xfrm>
            <a:off x="330851" y="205932"/>
            <a:ext cx="8229600" cy="571589"/>
          </a:xfrm>
        </p:spPr>
        <p:txBody>
          <a:bodyPr/>
          <a:lstStyle/>
          <a:p>
            <a:r>
              <a:rPr lang="en-US" dirty="0"/>
              <a:t>accountability</a:t>
            </a:r>
          </a:p>
        </p:txBody>
      </p:sp>
      <p:sp>
        <p:nvSpPr>
          <p:cNvPr id="3" name="Text Placeholder 2">
            <a:extLst>
              <a:ext uri="{FF2B5EF4-FFF2-40B4-BE49-F238E27FC236}">
                <a16:creationId xmlns:a16="http://schemas.microsoft.com/office/drawing/2014/main" id="{515B2D71-07F2-4CF7-9F4C-4D3F2C2BBA4A}"/>
              </a:ext>
            </a:extLst>
          </p:cNvPr>
          <p:cNvSpPr>
            <a:spLocks noGrp="1"/>
          </p:cNvSpPr>
          <p:nvPr>
            <p:ph type="body" sz="quarter" idx="11"/>
          </p:nvPr>
        </p:nvSpPr>
        <p:spPr>
          <a:xfrm>
            <a:off x="728263" y="461752"/>
            <a:ext cx="7645958" cy="3303437"/>
          </a:xfrm>
        </p:spPr>
        <p:txBody>
          <a:bodyPr/>
          <a:lstStyle/>
          <a:p>
            <a:endParaRPr lang="en-US" dirty="0"/>
          </a:p>
          <a:p>
            <a:r>
              <a:rPr lang="en-US" sz="2000" b="1" dirty="0">
                <a:solidFill>
                  <a:srgbClr val="A27E55"/>
                </a:solidFill>
              </a:rPr>
              <a:t>Accountability: </a:t>
            </a:r>
            <a:r>
              <a:rPr lang="en-US" sz="2000" dirty="0"/>
              <a:t>All actions of an entity can be traced uniquely to that entity. </a:t>
            </a:r>
          </a:p>
          <a:p>
            <a:r>
              <a:rPr lang="en-US" sz="2000" dirty="0"/>
              <a:t>Keeping accurate records of who did what and when they did it.</a:t>
            </a:r>
          </a:p>
          <a:p>
            <a:pPr marL="342900" indent="-342900">
              <a:buFont typeface="Arial" panose="020B0604020202020204" pitchFamily="34" charset="0"/>
              <a:buChar char="•"/>
            </a:pPr>
            <a:r>
              <a:rPr lang="en-US" sz="2000" dirty="0"/>
              <a:t>Always hold users accountable</a:t>
            </a:r>
          </a:p>
          <a:p>
            <a:pPr marL="342900" indent="-342900">
              <a:buFont typeface="Arial" panose="020B0604020202020204" pitchFamily="34" charset="0"/>
              <a:buChar char="•"/>
            </a:pPr>
            <a:r>
              <a:rPr lang="en-US" sz="2000" dirty="0"/>
              <a:t>Also hold the system accountable</a:t>
            </a:r>
          </a:p>
          <a:p>
            <a:pPr marL="342900" indent="-342900">
              <a:buFont typeface="Arial" panose="020B0604020202020204" pitchFamily="34" charset="0"/>
              <a:buChar char="•"/>
            </a:pPr>
            <a:r>
              <a:rPr lang="en-US" sz="2000" dirty="0"/>
              <a:t>Holding someone accountable </a:t>
            </a:r>
            <a:r>
              <a:rPr lang="en-US" sz="2000" dirty="0">
                <a:sym typeface="Wingdings" pitchFamily="2" charset="2"/>
              </a:rPr>
              <a:t> making sure that person is responsible for their actions.</a:t>
            </a:r>
            <a:endParaRPr lang="en-US" sz="2000" dirty="0"/>
          </a:p>
        </p:txBody>
      </p:sp>
      <p:grpSp>
        <p:nvGrpSpPr>
          <p:cNvPr id="21" name="Group 20">
            <a:extLst>
              <a:ext uri="{FF2B5EF4-FFF2-40B4-BE49-F238E27FC236}">
                <a16:creationId xmlns:a16="http://schemas.microsoft.com/office/drawing/2014/main" id="{36AB2E5D-2824-4194-AC5F-76F2AC7D5E0F}"/>
              </a:ext>
            </a:extLst>
          </p:cNvPr>
          <p:cNvGrpSpPr/>
          <p:nvPr/>
        </p:nvGrpSpPr>
        <p:grpSpPr>
          <a:xfrm>
            <a:off x="1538009" y="3400624"/>
            <a:ext cx="6232671" cy="988457"/>
            <a:chOff x="1981200" y="1317671"/>
            <a:chExt cx="6232671" cy="988457"/>
          </a:xfrm>
        </p:grpSpPr>
        <p:sp>
          <p:nvSpPr>
            <p:cNvPr id="4" name="Rectangle 3">
              <a:extLst>
                <a:ext uri="{FF2B5EF4-FFF2-40B4-BE49-F238E27FC236}">
                  <a16:creationId xmlns:a16="http://schemas.microsoft.com/office/drawing/2014/main" id="{4015A509-DE22-40B2-AE42-EA21AF5C9DAD}"/>
                </a:ext>
              </a:extLst>
            </p:cNvPr>
            <p:cNvSpPr/>
            <p:nvPr/>
          </p:nvSpPr>
          <p:spPr>
            <a:xfrm>
              <a:off x="4303143" y="1317671"/>
              <a:ext cx="1311215" cy="30767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Accountability</a:t>
              </a:r>
            </a:p>
          </p:txBody>
        </p:sp>
        <p:sp>
          <p:nvSpPr>
            <p:cNvPr id="5" name="Rectangle 4">
              <a:extLst>
                <a:ext uri="{FF2B5EF4-FFF2-40B4-BE49-F238E27FC236}">
                  <a16:creationId xmlns:a16="http://schemas.microsoft.com/office/drawing/2014/main" id="{6629DAA6-A2B8-4BFB-B506-2A5424EA3D45}"/>
                </a:ext>
              </a:extLst>
            </p:cNvPr>
            <p:cNvSpPr/>
            <p:nvPr/>
          </p:nvSpPr>
          <p:spPr>
            <a:xfrm>
              <a:off x="1981200" y="1998453"/>
              <a:ext cx="1311215" cy="3076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Identification</a:t>
              </a:r>
            </a:p>
          </p:txBody>
        </p:sp>
        <p:sp>
          <p:nvSpPr>
            <p:cNvPr id="6" name="Rectangle 5">
              <a:extLst>
                <a:ext uri="{FF2B5EF4-FFF2-40B4-BE49-F238E27FC236}">
                  <a16:creationId xmlns:a16="http://schemas.microsoft.com/office/drawing/2014/main" id="{B09BE20A-8B07-496F-A005-DA5D8BCAF012}"/>
                </a:ext>
              </a:extLst>
            </p:cNvPr>
            <p:cNvSpPr/>
            <p:nvPr/>
          </p:nvSpPr>
          <p:spPr>
            <a:xfrm>
              <a:off x="3600091" y="1998453"/>
              <a:ext cx="1311215" cy="3076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Authentication</a:t>
              </a:r>
            </a:p>
          </p:txBody>
        </p:sp>
        <p:sp>
          <p:nvSpPr>
            <p:cNvPr id="7" name="Arrow: Right 6">
              <a:extLst>
                <a:ext uri="{FF2B5EF4-FFF2-40B4-BE49-F238E27FC236}">
                  <a16:creationId xmlns:a16="http://schemas.microsoft.com/office/drawing/2014/main" id="{2287F644-1808-4C3E-8739-D566FA18DB6C}"/>
                </a:ext>
              </a:extLst>
            </p:cNvPr>
            <p:cNvSpPr/>
            <p:nvPr/>
          </p:nvSpPr>
          <p:spPr>
            <a:xfrm>
              <a:off x="3313981" y="2152290"/>
              <a:ext cx="264543" cy="457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7DA7FE-0C0B-4152-8AF4-825C62073381}"/>
                </a:ext>
              </a:extLst>
            </p:cNvPr>
            <p:cNvSpPr/>
            <p:nvPr/>
          </p:nvSpPr>
          <p:spPr>
            <a:xfrm>
              <a:off x="5244861" y="1998453"/>
              <a:ext cx="1311215" cy="3076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Authorization</a:t>
              </a:r>
            </a:p>
          </p:txBody>
        </p:sp>
        <p:sp>
          <p:nvSpPr>
            <p:cNvPr id="9" name="Arrow: Right 8">
              <a:extLst>
                <a:ext uri="{FF2B5EF4-FFF2-40B4-BE49-F238E27FC236}">
                  <a16:creationId xmlns:a16="http://schemas.microsoft.com/office/drawing/2014/main" id="{29349A7F-E5EF-4F1B-8B46-CBBF0A30E2DE}"/>
                </a:ext>
              </a:extLst>
            </p:cNvPr>
            <p:cNvSpPr/>
            <p:nvPr/>
          </p:nvSpPr>
          <p:spPr>
            <a:xfrm>
              <a:off x="4958751" y="2152290"/>
              <a:ext cx="264543" cy="457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F4BCACB-7C53-4DA6-BCE7-58DEC7175E8C}"/>
                </a:ext>
              </a:extLst>
            </p:cNvPr>
            <p:cNvSpPr/>
            <p:nvPr/>
          </p:nvSpPr>
          <p:spPr>
            <a:xfrm>
              <a:off x="6902656" y="1998452"/>
              <a:ext cx="1311215" cy="3076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Access</a:t>
              </a:r>
            </a:p>
          </p:txBody>
        </p:sp>
        <p:sp>
          <p:nvSpPr>
            <p:cNvPr id="11" name="Arrow: Right 10">
              <a:extLst>
                <a:ext uri="{FF2B5EF4-FFF2-40B4-BE49-F238E27FC236}">
                  <a16:creationId xmlns:a16="http://schemas.microsoft.com/office/drawing/2014/main" id="{B3CEDFFA-9095-45B4-880C-344AFAAB2A1C}"/>
                </a:ext>
              </a:extLst>
            </p:cNvPr>
            <p:cNvSpPr/>
            <p:nvPr/>
          </p:nvSpPr>
          <p:spPr>
            <a:xfrm>
              <a:off x="6603521" y="2155430"/>
              <a:ext cx="264543" cy="457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6AFB2E1-4D8C-4F36-B751-0DA4CC5F055A}"/>
                </a:ext>
              </a:extLst>
            </p:cNvPr>
            <p:cNvCxnSpPr>
              <a:cxnSpLocks/>
            </p:cNvCxnSpPr>
            <p:nvPr/>
          </p:nvCxnSpPr>
          <p:spPr>
            <a:xfrm flipH="1">
              <a:off x="2679940" y="1509623"/>
              <a:ext cx="1613139" cy="4756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835069BB-EECD-434A-B97F-73CE80D77151}"/>
                </a:ext>
              </a:extLst>
            </p:cNvPr>
            <p:cNvCxnSpPr>
              <a:cxnSpLocks/>
              <a:endCxn id="6" idx="0"/>
            </p:cNvCxnSpPr>
            <p:nvPr/>
          </p:nvCxnSpPr>
          <p:spPr>
            <a:xfrm flipH="1">
              <a:off x="4255699" y="1662023"/>
              <a:ext cx="189780" cy="33643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49A171AE-48D7-4E4B-B022-BBE990DBA1A5}"/>
                </a:ext>
              </a:extLst>
            </p:cNvPr>
            <p:cNvCxnSpPr>
              <a:cxnSpLocks/>
            </p:cNvCxnSpPr>
            <p:nvPr/>
          </p:nvCxnSpPr>
          <p:spPr>
            <a:xfrm>
              <a:off x="5466272" y="1662023"/>
              <a:ext cx="426332" cy="34000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682CF280-6AE3-46F0-A8C2-945448C8CEA0}"/>
                </a:ext>
              </a:extLst>
            </p:cNvPr>
            <p:cNvCxnSpPr>
              <a:cxnSpLocks/>
            </p:cNvCxnSpPr>
            <p:nvPr/>
          </p:nvCxnSpPr>
          <p:spPr>
            <a:xfrm>
              <a:off x="5628557" y="1492105"/>
              <a:ext cx="1821790" cy="49197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pSp>
    </p:spTree>
    <p:custDataLst>
      <p:tags r:id="rId1"/>
    </p:custDataLst>
    <p:extLst>
      <p:ext uri="{BB962C8B-B14F-4D97-AF65-F5344CB8AC3E}">
        <p14:creationId xmlns:p14="http://schemas.microsoft.com/office/powerpoint/2010/main" val="227644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DB3C-DCB1-7343-821C-7AD9808BD1DC}"/>
              </a:ext>
            </a:extLst>
          </p:cNvPr>
          <p:cNvSpPr>
            <a:spLocks noGrp="1"/>
          </p:cNvSpPr>
          <p:nvPr>
            <p:ph type="title"/>
          </p:nvPr>
        </p:nvSpPr>
        <p:spPr/>
        <p:txBody>
          <a:bodyPr/>
          <a:lstStyle/>
          <a:p>
            <a:r>
              <a:rPr lang="en-US" dirty="0"/>
              <a:t>Audit</a:t>
            </a:r>
          </a:p>
        </p:txBody>
      </p:sp>
      <p:sp>
        <p:nvSpPr>
          <p:cNvPr id="3" name="Content Placeholder 2">
            <a:extLst>
              <a:ext uri="{FF2B5EF4-FFF2-40B4-BE49-F238E27FC236}">
                <a16:creationId xmlns:a16="http://schemas.microsoft.com/office/drawing/2014/main" id="{11E4005E-190C-444D-9C85-D35CE5114672}"/>
              </a:ext>
            </a:extLst>
          </p:cNvPr>
          <p:cNvSpPr>
            <a:spLocks noGrp="1"/>
          </p:cNvSpPr>
          <p:nvPr>
            <p:ph type="body" sz="quarter" idx="11"/>
          </p:nvPr>
        </p:nvSpPr>
        <p:spPr/>
        <p:txBody>
          <a:bodyPr>
            <a:normAutofit/>
          </a:bodyPr>
          <a:lstStyle/>
          <a:p>
            <a:r>
              <a:rPr lang="en-US" dirty="0"/>
              <a:t>Many of the measures we put in place to ensure accountability are examples of </a:t>
            </a:r>
            <a:r>
              <a:rPr lang="en-US" b="1" dirty="0">
                <a:solidFill>
                  <a:srgbClr val="A27E55"/>
                </a:solidFill>
              </a:rPr>
              <a:t>auditing</a:t>
            </a:r>
            <a:r>
              <a:rPr lang="en-US" dirty="0"/>
              <a:t>, which is the process of reviewing an organization’s records or information.</a:t>
            </a:r>
          </a:p>
          <a:p>
            <a:endParaRPr lang="en-US" dirty="0"/>
          </a:p>
          <a:p>
            <a:r>
              <a:rPr lang="en-US" dirty="0"/>
              <a:t>Keep an audit log of all security-related events </a:t>
            </a:r>
          </a:p>
          <a:p>
            <a:r>
              <a:rPr lang="en-US" dirty="0"/>
              <a:t>Provides accountability if something goes bad</a:t>
            </a:r>
          </a:p>
          <a:p>
            <a:pPr lvl="1"/>
            <a:r>
              <a:rPr lang="en-US" dirty="0"/>
              <a:t>Who deleted the sensitive records in the database?</a:t>
            </a:r>
          </a:p>
          <a:p>
            <a:pPr lvl="1"/>
            <a:r>
              <a:rPr lang="en-US" dirty="0"/>
              <a:t>How did the intruder get into the system?</a:t>
            </a:r>
          </a:p>
          <a:p>
            <a:endParaRPr lang="en-US" dirty="0"/>
          </a:p>
        </p:txBody>
      </p:sp>
      <p:sp>
        <p:nvSpPr>
          <p:cNvPr id="4" name="Slide Number Placeholder 3">
            <a:extLst>
              <a:ext uri="{FF2B5EF4-FFF2-40B4-BE49-F238E27FC236}">
                <a16:creationId xmlns:a16="http://schemas.microsoft.com/office/drawing/2014/main" id="{8FEFA56B-95A4-B54B-9292-80B0530F73DC}"/>
              </a:ext>
            </a:extLst>
          </p:cNvPr>
          <p:cNvSpPr>
            <a:spLocks noGrp="1"/>
          </p:cNvSpPr>
          <p:nvPr>
            <p:ph type="sldNum" sz="quarter" idx="4294967295"/>
          </p:nvPr>
        </p:nvSpPr>
        <p:spPr>
          <a:xfrm>
            <a:off x="6400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22CCA2B-CBF7-8243-8CC2-D334BBF839BB}" type="slidenum">
              <a:rPr lang="en-US" smtClean="0"/>
              <a:pPr/>
              <a:t>3</a:t>
            </a:fld>
            <a:endParaRPr lang="en-US"/>
          </a:p>
        </p:txBody>
      </p:sp>
    </p:spTree>
    <p:extLst>
      <p:ext uri="{BB962C8B-B14F-4D97-AF65-F5344CB8AC3E}">
        <p14:creationId xmlns:p14="http://schemas.microsoft.com/office/powerpoint/2010/main" val="2494437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0A86-40D0-0344-A7B4-15F005AA418A}"/>
              </a:ext>
            </a:extLst>
          </p:cNvPr>
          <p:cNvSpPr>
            <a:spLocks noGrp="1"/>
          </p:cNvSpPr>
          <p:nvPr>
            <p:ph type="title"/>
          </p:nvPr>
        </p:nvSpPr>
        <p:spPr/>
        <p:txBody>
          <a:bodyPr/>
          <a:lstStyle/>
          <a:p>
            <a:r>
              <a:rPr lang="en-US" dirty="0"/>
              <a:t>Security requirements</a:t>
            </a:r>
          </a:p>
        </p:txBody>
      </p:sp>
      <p:sp>
        <p:nvSpPr>
          <p:cNvPr id="3" name="Text Placeholder 2">
            <a:extLst>
              <a:ext uri="{FF2B5EF4-FFF2-40B4-BE49-F238E27FC236}">
                <a16:creationId xmlns:a16="http://schemas.microsoft.com/office/drawing/2014/main" id="{CC719885-00E4-3F47-BC29-EC79FA3F004F}"/>
              </a:ext>
            </a:extLst>
          </p:cNvPr>
          <p:cNvSpPr>
            <a:spLocks noGrp="1"/>
          </p:cNvSpPr>
          <p:nvPr>
            <p:ph type="body" sz="quarter" idx="11"/>
          </p:nvPr>
        </p:nvSpPr>
        <p:spPr/>
        <p:txBody>
          <a:bodyPr/>
          <a:lstStyle/>
          <a:p>
            <a:r>
              <a:rPr lang="en-US" sz="2400" b="1" dirty="0">
                <a:solidFill>
                  <a:srgbClr val="A27E55"/>
                </a:solidFill>
              </a:rPr>
              <a:t>Audit and Accountability:</a:t>
            </a:r>
          </a:p>
          <a:p>
            <a:pPr marL="342900" indent="-342900">
              <a:buFont typeface="Arial" panose="020B0604020202020204" pitchFamily="34" charset="0"/>
              <a:buChar char="•"/>
            </a:pPr>
            <a:r>
              <a:rPr lang="en-US" sz="2000" dirty="0"/>
              <a:t>Create, protect, and retain information system audit records to the extent needed to enable the monitoring, analysis, investigation, and reporting of unlawful, unauthorized, or inappropriate information system activity;</a:t>
            </a:r>
          </a:p>
          <a:p>
            <a:pPr marL="342900" indent="-342900">
              <a:buFont typeface="Arial" panose="020B0604020202020204" pitchFamily="34" charset="0"/>
              <a:buChar char="•"/>
            </a:pPr>
            <a:r>
              <a:rPr lang="en-US" sz="2000" dirty="0"/>
              <a:t>Ensure that the actions of individual information system users can be uniquely traced to those users so they can be held accountable for their actions.</a:t>
            </a:r>
          </a:p>
          <a:p>
            <a:endParaRPr lang="en-US" dirty="0"/>
          </a:p>
          <a:p>
            <a:endParaRPr lang="en-US" dirty="0"/>
          </a:p>
        </p:txBody>
      </p:sp>
    </p:spTree>
    <p:extLst>
      <p:ext uri="{BB962C8B-B14F-4D97-AF65-F5344CB8AC3E}">
        <p14:creationId xmlns:p14="http://schemas.microsoft.com/office/powerpoint/2010/main" val="13566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08EA-5146-EB4E-B492-19F0051DED78}"/>
              </a:ext>
            </a:extLst>
          </p:cNvPr>
          <p:cNvSpPr>
            <a:spLocks noGrp="1"/>
          </p:cNvSpPr>
          <p:nvPr>
            <p:ph type="title"/>
          </p:nvPr>
        </p:nvSpPr>
        <p:spPr/>
        <p:txBody>
          <a:bodyPr/>
          <a:lstStyle/>
          <a:p>
            <a:r>
              <a:rPr lang="en-US" dirty="0"/>
              <a:t>audit</a:t>
            </a:r>
          </a:p>
        </p:txBody>
      </p:sp>
      <p:sp>
        <p:nvSpPr>
          <p:cNvPr id="3" name="Text Placeholder 2">
            <a:extLst>
              <a:ext uri="{FF2B5EF4-FFF2-40B4-BE49-F238E27FC236}">
                <a16:creationId xmlns:a16="http://schemas.microsoft.com/office/drawing/2014/main" id="{039482F8-166F-2442-A0DE-D98993047DD5}"/>
              </a:ext>
            </a:extLst>
          </p:cNvPr>
          <p:cNvSpPr>
            <a:spLocks noGrp="1"/>
          </p:cNvSpPr>
          <p:nvPr>
            <p:ph type="body" sz="quarter" idx="11"/>
          </p:nvPr>
        </p:nvSpPr>
        <p:spPr/>
        <p:txBody>
          <a:bodyPr/>
          <a:lstStyle/>
          <a:p>
            <a:r>
              <a:rPr lang="en-US" sz="2000" dirty="0"/>
              <a:t>An audit log does not give accountability if attacker can modify the log</a:t>
            </a:r>
          </a:p>
          <a:p>
            <a:r>
              <a:rPr lang="en-US" sz="2000" dirty="0"/>
              <a:t>At what granularity should events be logged?</a:t>
            </a:r>
          </a:p>
          <a:p>
            <a:pPr lvl="1"/>
            <a:r>
              <a:rPr lang="en-US" sz="2000" dirty="0"/>
              <a:t>For fine-grained logs, we might run into space/efficiency problems or finding actual attack can be difficult</a:t>
            </a:r>
          </a:p>
          <a:p>
            <a:pPr lvl="1"/>
            <a:r>
              <a:rPr lang="en-US" sz="2000" dirty="0"/>
              <a:t>For coarse-grained logs, we might miss attack entirely or don't have enough details about it</a:t>
            </a:r>
          </a:p>
          <a:p>
            <a:r>
              <a:rPr lang="en-US" sz="2000" dirty="0"/>
              <a:t>Audit logs must be protected against tampering and deletion.</a:t>
            </a:r>
          </a:p>
          <a:p>
            <a:endParaRPr lang="en-US" dirty="0"/>
          </a:p>
          <a:p>
            <a:endParaRPr lang="en-US" dirty="0"/>
          </a:p>
        </p:txBody>
      </p:sp>
    </p:spTree>
    <p:extLst>
      <p:ext uri="{BB962C8B-B14F-4D97-AF65-F5344CB8AC3E}">
        <p14:creationId xmlns:p14="http://schemas.microsoft.com/office/powerpoint/2010/main" val="46890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99AB-8629-486D-BB8F-12FECA722190}"/>
              </a:ext>
            </a:extLst>
          </p:cNvPr>
          <p:cNvSpPr>
            <a:spLocks noGrp="1"/>
          </p:cNvSpPr>
          <p:nvPr>
            <p:ph type="title"/>
          </p:nvPr>
        </p:nvSpPr>
        <p:spPr>
          <a:xfrm>
            <a:off x="330851" y="205932"/>
            <a:ext cx="8229600" cy="571589"/>
          </a:xfrm>
        </p:spPr>
        <p:txBody>
          <a:bodyPr/>
          <a:lstStyle/>
          <a:p>
            <a:r>
              <a:rPr lang="en-US" dirty="0"/>
              <a:t>Legal accountability</a:t>
            </a:r>
          </a:p>
        </p:txBody>
      </p:sp>
      <p:sp>
        <p:nvSpPr>
          <p:cNvPr id="3" name="Text Placeholder 2">
            <a:extLst>
              <a:ext uri="{FF2B5EF4-FFF2-40B4-BE49-F238E27FC236}">
                <a16:creationId xmlns:a16="http://schemas.microsoft.com/office/drawing/2014/main" id="{1728183A-7024-4934-B6DA-A2BD34ECBC70}"/>
              </a:ext>
            </a:extLst>
          </p:cNvPr>
          <p:cNvSpPr>
            <a:spLocks noGrp="1"/>
          </p:cNvSpPr>
          <p:nvPr>
            <p:ph type="body" sz="quarter" idx="11"/>
          </p:nvPr>
        </p:nvSpPr>
        <p:spPr>
          <a:xfrm>
            <a:off x="914493" y="944563"/>
            <a:ext cx="7645958" cy="3303437"/>
          </a:xfrm>
        </p:spPr>
        <p:txBody>
          <a:bodyPr/>
          <a:lstStyle/>
          <a:p>
            <a:r>
              <a:rPr lang="en-US" dirty="0"/>
              <a:t>Information Security requires that companies be good stewards of data. They should do their best to protect data.</a:t>
            </a:r>
          </a:p>
          <a:p>
            <a:r>
              <a:rPr lang="en-US" dirty="0"/>
              <a:t>However, people usually do what you inspect not what you expect.</a:t>
            </a:r>
          </a:p>
          <a:p>
            <a:r>
              <a:rPr lang="en-US" dirty="0"/>
              <a:t>Companies will often to the minimum necessary to comply. </a:t>
            </a:r>
          </a:p>
          <a:p>
            <a:r>
              <a:rPr lang="en-US" dirty="0"/>
              <a:t>Therefore, laws are created to enforce accountability. Lawsuits also help.</a:t>
            </a:r>
          </a:p>
          <a:p>
            <a:r>
              <a:rPr lang="en-US" dirty="0"/>
              <a:t>1996 Health Insurance Portability and Accountability Act  (HIPPA)</a:t>
            </a:r>
          </a:p>
          <a:p>
            <a:r>
              <a:rPr lang="en-US" dirty="0"/>
              <a:t>1998 Digital Millennium Copyright Act (DMCA)</a:t>
            </a:r>
          </a:p>
          <a:p>
            <a:r>
              <a:rPr lang="en-US" dirty="0"/>
              <a:t>2002 Sarbanes-Oxley </a:t>
            </a:r>
          </a:p>
          <a:p>
            <a:r>
              <a:rPr lang="en-US" dirty="0"/>
              <a:t>2002 </a:t>
            </a:r>
            <a:r>
              <a:rPr lang="en-US" dirty="0">
                <a:hlinkClick r:id="rId3" tooltip="Homeland Security Act"/>
              </a:rPr>
              <a:t>Homeland Security Act</a:t>
            </a:r>
            <a:r>
              <a:rPr lang="en-US" dirty="0"/>
              <a:t>, which included the </a:t>
            </a:r>
            <a:r>
              <a:rPr lang="en-US" dirty="0">
                <a:hlinkClick r:id="rId4" tooltip="Federal Information Security Management Act"/>
              </a:rPr>
              <a:t>Federal Information Security Management Act</a:t>
            </a:r>
            <a:r>
              <a:rPr lang="en-US" dirty="0"/>
              <a:t> (FISMA).</a:t>
            </a:r>
          </a:p>
        </p:txBody>
      </p:sp>
    </p:spTree>
    <p:custDataLst>
      <p:tags r:id="rId1"/>
    </p:custDataLst>
    <p:extLst>
      <p:ext uri="{BB962C8B-B14F-4D97-AF65-F5344CB8AC3E}">
        <p14:creationId xmlns:p14="http://schemas.microsoft.com/office/powerpoint/2010/main" val="119198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D0EBD-90EF-4E6C-A821-DE41FC15C80F}"/>
              </a:ext>
            </a:extLst>
          </p:cNvPr>
          <p:cNvSpPr>
            <a:spLocks noGrp="1"/>
          </p:cNvSpPr>
          <p:nvPr>
            <p:ph type="title"/>
          </p:nvPr>
        </p:nvSpPr>
        <p:spPr>
          <a:xfrm>
            <a:off x="330851" y="205932"/>
            <a:ext cx="8229600" cy="571589"/>
          </a:xfrm>
        </p:spPr>
        <p:txBody>
          <a:bodyPr/>
          <a:lstStyle/>
          <a:p>
            <a:r>
              <a:rPr lang="en-US" dirty="0"/>
              <a:t>Data breach laws</a:t>
            </a:r>
          </a:p>
        </p:txBody>
      </p:sp>
      <p:sp>
        <p:nvSpPr>
          <p:cNvPr id="3" name="Text Placeholder 2">
            <a:extLst>
              <a:ext uri="{FF2B5EF4-FFF2-40B4-BE49-F238E27FC236}">
                <a16:creationId xmlns:a16="http://schemas.microsoft.com/office/drawing/2014/main" id="{D336414C-B04A-4D33-B8AB-6AC9CDB3A672}"/>
              </a:ext>
            </a:extLst>
          </p:cNvPr>
          <p:cNvSpPr>
            <a:spLocks noGrp="1"/>
          </p:cNvSpPr>
          <p:nvPr>
            <p:ph type="body" sz="quarter" idx="11"/>
          </p:nvPr>
        </p:nvSpPr>
        <p:spPr>
          <a:xfrm>
            <a:off x="914493" y="944563"/>
            <a:ext cx="7645958" cy="3303437"/>
          </a:xfrm>
        </p:spPr>
        <p:txBody>
          <a:bodyPr/>
          <a:lstStyle/>
          <a:p>
            <a:r>
              <a:rPr lang="en-US" dirty="0"/>
              <a:t>There are reporting laws in place in all 50 states.</a:t>
            </a:r>
          </a:p>
          <a:p>
            <a:r>
              <a:rPr lang="en-US" dirty="0">
                <a:hlinkClick r:id="rId4"/>
              </a:rPr>
              <a:t>IDAHO CODE 28-51-105</a:t>
            </a:r>
            <a:r>
              <a:rPr lang="en-US" dirty="0"/>
              <a:t>. </a:t>
            </a:r>
            <a:r>
              <a:rPr lang="en-US" sz="1200" dirty="0"/>
              <a:t>DISCLOSURE OF BREACH OF SECURITY OF COMPUTERIZED PERSONAL INFORMATION BY AN AGENCY, INDIVIDUAL OR A COMMERCIAL ENTITY. (1) A city, county or state agency, individual or a commercial entity that conducts business in Idaho and that owns or licenses computerized data that includes personal information about a resident of Idaho shall, when it becomes aware of a breach of the security of the system, conduct in good faith a reasonable and prompt investigation to determine the likelihood that personal information has been or will be misused. If the investigation determines that the misuse of information about an Idaho resident has occurred or is reasonably likely to occur, the agency, individual or the commercial entity shall give notice as soon as possible to the affected Idaho resident. Notice must be made in the most expedient time possible and without unreasonable delay, consistent with the legitimate needs of law enforcement and consistent with any measures necessary to determine the scope of the breach, to identify the individuals affected, and to restore the reasonable integrity of the computerized data system.</a:t>
            </a:r>
            <a:endParaRPr lang="en-US" dirty="0"/>
          </a:p>
        </p:txBody>
      </p:sp>
    </p:spTree>
    <p:custDataLst>
      <p:tags r:id="rId1"/>
    </p:custDataLst>
    <p:extLst>
      <p:ext uri="{BB962C8B-B14F-4D97-AF65-F5344CB8AC3E}">
        <p14:creationId xmlns:p14="http://schemas.microsoft.com/office/powerpoint/2010/main" val="163178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DF2B-4B09-42CB-B40A-258D66C68890}"/>
              </a:ext>
            </a:extLst>
          </p:cNvPr>
          <p:cNvSpPr>
            <a:spLocks noGrp="1"/>
          </p:cNvSpPr>
          <p:nvPr>
            <p:ph type="title"/>
          </p:nvPr>
        </p:nvSpPr>
        <p:spPr>
          <a:xfrm>
            <a:off x="330851" y="205932"/>
            <a:ext cx="8229600" cy="571589"/>
          </a:xfrm>
        </p:spPr>
        <p:txBody>
          <a:bodyPr/>
          <a:lstStyle/>
          <a:p>
            <a:r>
              <a:rPr lang="en-US" sz="3200" dirty="0"/>
              <a:t>Accountability for cybersecurity</a:t>
            </a:r>
          </a:p>
        </p:txBody>
      </p:sp>
      <p:sp>
        <p:nvSpPr>
          <p:cNvPr id="3" name="Text Placeholder 2">
            <a:extLst>
              <a:ext uri="{FF2B5EF4-FFF2-40B4-BE49-F238E27FC236}">
                <a16:creationId xmlns:a16="http://schemas.microsoft.com/office/drawing/2014/main" id="{1E7A5BC2-8C0B-46EF-9C3B-22D78F1B7047}"/>
              </a:ext>
            </a:extLst>
          </p:cNvPr>
          <p:cNvSpPr>
            <a:spLocks noGrp="1"/>
          </p:cNvSpPr>
          <p:nvPr>
            <p:ph type="body" sz="quarter" idx="11"/>
          </p:nvPr>
        </p:nvSpPr>
        <p:spPr>
          <a:xfrm>
            <a:off x="914493" y="944563"/>
            <a:ext cx="7645958" cy="3596264"/>
          </a:xfrm>
        </p:spPr>
        <p:txBody>
          <a:bodyPr/>
          <a:lstStyle/>
          <a:p>
            <a:r>
              <a:rPr lang="en-US" sz="2000" b="1" dirty="0">
                <a:solidFill>
                  <a:srgbClr val="A27E55"/>
                </a:solidFill>
              </a:rPr>
              <a:t>Security benefits of accountability:</a:t>
            </a:r>
          </a:p>
          <a:p>
            <a:r>
              <a:rPr lang="en-US" sz="2000" dirty="0">
                <a:solidFill>
                  <a:srgbClr val="A27E55"/>
                </a:solidFill>
              </a:rPr>
              <a:t>Non-repudiation</a:t>
            </a:r>
            <a:r>
              <a:rPr lang="en-US" sz="2000" dirty="0"/>
              <a:t>: Prevent someone from denying they performed an action</a:t>
            </a:r>
          </a:p>
          <a:p>
            <a:r>
              <a:rPr lang="en-US" sz="2000" dirty="0">
                <a:solidFill>
                  <a:srgbClr val="A27E55"/>
                </a:solidFill>
              </a:rPr>
              <a:t>Deterrence</a:t>
            </a:r>
            <a:r>
              <a:rPr lang="en-US" sz="2000" dirty="0"/>
              <a:t>: Let people know that they are being monitored and will be held accountable for their actions.</a:t>
            </a:r>
          </a:p>
          <a:p>
            <a:r>
              <a:rPr lang="en-US" sz="2000" dirty="0">
                <a:solidFill>
                  <a:srgbClr val="A27E55"/>
                </a:solidFill>
              </a:rPr>
              <a:t>Intrusion Detection and Prevention: </a:t>
            </a:r>
            <a:r>
              <a:rPr lang="en-US" sz="2000" dirty="0"/>
              <a:t>When you audit information in your environment, you can detect and prevent intrusions in both the logical and physical sense. </a:t>
            </a:r>
          </a:p>
          <a:p>
            <a:r>
              <a:rPr lang="en-US" sz="2000" dirty="0">
                <a:solidFill>
                  <a:srgbClr val="A27E55"/>
                </a:solidFill>
              </a:rPr>
              <a:t>Admissibility of Records</a:t>
            </a:r>
            <a:r>
              <a:rPr lang="en-US" sz="2000" dirty="0"/>
              <a:t>: If monitoring, logging and auditing are part of the normal course of business, then these records are admissible in a court of law. </a:t>
            </a:r>
            <a:r>
              <a:rPr lang="en-US" sz="2000" dirty="0" err="1"/>
              <a:t>eg</a:t>
            </a:r>
            <a:r>
              <a:rPr lang="en-US" sz="2000" dirty="0"/>
              <a:t>: digital forensic evidence.</a:t>
            </a:r>
          </a:p>
        </p:txBody>
      </p:sp>
    </p:spTree>
    <p:custDataLst>
      <p:tags r:id="rId1"/>
    </p:custDataLst>
    <p:extLst>
      <p:ext uri="{BB962C8B-B14F-4D97-AF65-F5344CB8AC3E}">
        <p14:creationId xmlns:p14="http://schemas.microsoft.com/office/powerpoint/2010/main" val="21389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6858-05B2-4593-9CFF-FEA95661EA98}"/>
              </a:ext>
            </a:extLst>
          </p:cNvPr>
          <p:cNvSpPr>
            <a:spLocks noGrp="1"/>
          </p:cNvSpPr>
          <p:nvPr>
            <p:ph type="title"/>
          </p:nvPr>
        </p:nvSpPr>
        <p:spPr>
          <a:xfrm>
            <a:off x="330851" y="205932"/>
            <a:ext cx="8229600" cy="571589"/>
          </a:xfrm>
        </p:spPr>
        <p:txBody>
          <a:bodyPr/>
          <a:lstStyle/>
          <a:p>
            <a:r>
              <a:rPr lang="en-US" dirty="0"/>
              <a:t>auditing</a:t>
            </a:r>
          </a:p>
        </p:txBody>
      </p:sp>
      <p:sp>
        <p:nvSpPr>
          <p:cNvPr id="3" name="Text Placeholder 2">
            <a:extLst>
              <a:ext uri="{FF2B5EF4-FFF2-40B4-BE49-F238E27FC236}">
                <a16:creationId xmlns:a16="http://schemas.microsoft.com/office/drawing/2014/main" id="{4AEC9229-5BC9-4DB9-B022-033462A7E304}"/>
              </a:ext>
            </a:extLst>
          </p:cNvPr>
          <p:cNvSpPr>
            <a:spLocks noGrp="1"/>
          </p:cNvSpPr>
          <p:nvPr>
            <p:ph type="body" sz="quarter" idx="11"/>
          </p:nvPr>
        </p:nvSpPr>
        <p:spPr>
          <a:xfrm>
            <a:off x="914493" y="944563"/>
            <a:ext cx="7645958" cy="3303437"/>
          </a:xfrm>
        </p:spPr>
        <p:txBody>
          <a:bodyPr/>
          <a:lstStyle/>
          <a:p>
            <a:r>
              <a:rPr lang="en-US" sz="2000" dirty="0">
                <a:solidFill>
                  <a:srgbClr val="A27E55"/>
                </a:solidFill>
              </a:rPr>
              <a:t>Auditing: </a:t>
            </a:r>
            <a:r>
              <a:rPr lang="en-US" sz="2000" dirty="0"/>
              <a:t>Methodological Examination and review of an organization’s records.</a:t>
            </a:r>
          </a:p>
          <a:p>
            <a:endParaRPr lang="en-US" sz="2000" dirty="0"/>
          </a:p>
          <a:p>
            <a:r>
              <a:rPr lang="en-US" sz="2000" dirty="0"/>
              <a:t>What do you audit?</a:t>
            </a:r>
          </a:p>
          <a:p>
            <a:r>
              <a:rPr lang="en-US" sz="2000" dirty="0"/>
              <a:t>Logging</a:t>
            </a:r>
          </a:p>
          <a:p>
            <a:r>
              <a:rPr lang="en-US" sz="2000" dirty="0"/>
              <a:t>Monitoring (“real-time” audit)</a:t>
            </a:r>
          </a:p>
          <a:p>
            <a:r>
              <a:rPr lang="en-US" sz="2000" dirty="0"/>
              <a:t>Auditing with Assessments (Vulnerability and Penetration Testing)</a:t>
            </a:r>
          </a:p>
        </p:txBody>
      </p:sp>
    </p:spTree>
    <p:custDataLst>
      <p:tags r:id="rId1"/>
    </p:custDataLst>
    <p:extLst>
      <p:ext uri="{BB962C8B-B14F-4D97-AF65-F5344CB8AC3E}">
        <p14:creationId xmlns:p14="http://schemas.microsoft.com/office/powerpoint/2010/main" val="10216491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ITLE" val="8D8LTkDP"/>
  <p:tag name="TAG_BACKING_FORM_KEY" val="525972-https://vandalsuidaho-my.sharepoint.com/personal/jimaf_uidaho_edu/documents/cybersecurity degree/dual credit cyb 110/lectures from spring cyb 110/lecture 1 - introduction.pptx"/>
  <p:tag name="ARTICULATE_PRESENTER_VERSION" val="8"/>
  <p:tag name="ARTICULATE_PROJECT_OPEN" val="0"/>
  <p:tag name="ARTICULATE_SLIDE_COUNT" val="3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I_ED_template_2015">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_ENG_template_2015 (1).potx" id="{3BF9F4F5-4290-4F90-98F1-89A3765D9459}" vid="{D534E3E7-C2A2-4DEE-BFED-469821C43149}"/>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extLst>
    <a:ext uri="{05A4C25C-085E-4340-85A3-A5531E510DB2}">
      <thm15:themeFamily xmlns:thm15="http://schemas.microsoft.com/office/thememl/2012/main" name="UI_ENG_template_2015 (1).potx" id="{3BF9F4F5-4290-4F90-98F1-89A3765D9459}" vid="{5D1A1C26-7DCE-4529-8BF2-32FF51C5B4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760E5FD0473D4CB63D0154B06E516F" ma:contentTypeVersion="12" ma:contentTypeDescription="Create a new document." ma:contentTypeScope="" ma:versionID="09edf825b5912388e7ca2ea6d1de1557">
  <xsd:schema xmlns:xsd="http://www.w3.org/2001/XMLSchema" xmlns:xs="http://www.w3.org/2001/XMLSchema" xmlns:p="http://schemas.microsoft.com/office/2006/metadata/properties" xmlns:ns3="7fe36b7c-cba8-4215-9209-ceaf5296f0ff" xmlns:ns4="ff1ac381-a94a-4da3-8726-f5a4c8832f39" targetNamespace="http://schemas.microsoft.com/office/2006/metadata/properties" ma:root="true" ma:fieldsID="dc34467f3000ac1b9c3f8caf7263c8bd" ns3:_="" ns4:_="">
    <xsd:import namespace="7fe36b7c-cba8-4215-9209-ceaf5296f0ff"/>
    <xsd:import namespace="ff1ac381-a94a-4da3-8726-f5a4c8832f3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OCR"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e36b7c-cba8-4215-9209-ceaf5296f0f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1ac381-a94a-4da3-8726-f5a4c8832f3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D7F16E-42E2-4156-9AF2-3950717BB8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fe36b7c-cba8-4215-9209-ceaf5296f0ff"/>
    <ds:schemaRef ds:uri="ff1ac381-a94a-4da3-8726-f5a4c883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3C1EBF-B7EE-4343-A033-1E65E46B396D}">
  <ds:schemaRefs>
    <ds:schemaRef ds:uri="http://www.w3.org/XML/1998/namespace"/>
    <ds:schemaRef ds:uri="7fe36b7c-cba8-4215-9209-ceaf5296f0ff"/>
    <ds:schemaRef ds:uri="http://purl.org/dc/elements/1.1/"/>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ff1ac381-a94a-4da3-8726-f5a4c8832f39"/>
  </ds:schemaRefs>
</ds:datastoreItem>
</file>

<file path=customXml/itemProps3.xml><?xml version="1.0" encoding="utf-8"?>
<ds:datastoreItem xmlns:ds="http://schemas.openxmlformats.org/officeDocument/2006/customXml" ds:itemID="{6FA4B46C-3CCA-487D-A9B7-2402D13DBD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UI_ENG_template_2015</Template>
  <TotalTime>1892</TotalTime>
  <Words>1417</Words>
  <Application>Microsoft Macintosh PowerPoint</Application>
  <PresentationFormat>On-screen Show (16:9)</PresentationFormat>
  <Paragraphs>134</Paragraphs>
  <Slides>17</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Helvetica</vt:lpstr>
      <vt:lpstr>Rockwell</vt:lpstr>
      <vt:lpstr>Times New Roman</vt:lpstr>
      <vt:lpstr>Wingdings</vt:lpstr>
      <vt:lpstr>UI_ED_template_2015</vt:lpstr>
      <vt:lpstr>Title</vt:lpstr>
      <vt:lpstr>CYB 110 Cybersecurity and privacy Module 4 - Auditing and accountability  Jim Alves-Foss and Jia Song</vt:lpstr>
      <vt:lpstr>accountability</vt:lpstr>
      <vt:lpstr>Audit</vt:lpstr>
      <vt:lpstr>Security requirements</vt:lpstr>
      <vt:lpstr>audit</vt:lpstr>
      <vt:lpstr>Legal accountability</vt:lpstr>
      <vt:lpstr>Data breach laws</vt:lpstr>
      <vt:lpstr>Accountability for cybersecurity</vt:lpstr>
      <vt:lpstr>auditing</vt:lpstr>
      <vt:lpstr>What do you audit?</vt:lpstr>
      <vt:lpstr>logs</vt:lpstr>
      <vt:lpstr>monitoring</vt:lpstr>
      <vt:lpstr>Intrusion Detection System (IDS)</vt:lpstr>
      <vt:lpstr>Types of IDS</vt:lpstr>
      <vt:lpstr>Intrusion Prevention systems (IPS)</vt:lpstr>
      <vt:lpstr>Auditing with assessment</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Diversifying binaries for improved security  Jim Alves-Foss</dc:title>
  <dc:creator>Alves-Foss, James (jimaf@uidaho.edu)</dc:creator>
  <cp:lastModifiedBy>Song, Jia (jsong@uidaho.edu)</cp:lastModifiedBy>
  <cp:revision>23</cp:revision>
  <dcterms:created xsi:type="dcterms:W3CDTF">2019-10-29T15:40:59Z</dcterms:created>
  <dcterms:modified xsi:type="dcterms:W3CDTF">2021-06-13T20:36:54Z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