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Lst>
  <p:sldSz cy="5143500" cx="9144000"/>
  <p:notesSz cx="6858000" cy="9144000"/>
  <p:embeddedFontLst>
    <p:embeddedFont>
      <p:font typeface="Helvetica Neue"/>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guide id="3" orient="horz" pos="1620">
          <p15:clr>
            <a:srgbClr val="A4A3A4"/>
          </p15:clr>
        </p15:guide>
        <p15:guide id="4" pos="2880">
          <p15:clr>
            <a:srgbClr val="A4A3A4"/>
          </p15:clr>
        </p15:guide>
      </p15:sldGuideLst>
    </p:ext>
    <p:ext uri="http://customooxmlschemas.google.com/">
      <go:slidesCustomData xmlns:go="http://customooxmlschemas.google.com/" r:id="rId50" roundtripDataSignature="AMtx7mg/fufDwaVzq4uIxbXFwHfflh16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font" Target="fonts/HelveticaNeue-regular.fntdata"/><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font" Target="fonts/HelveticaNeue-italic.fntdata"/><Relationship Id="rId47" Type="http://schemas.openxmlformats.org/officeDocument/2006/relationships/font" Target="fonts/HelveticaNeue-bold.fntdata"/><Relationship Id="rId49" Type="http://schemas.openxmlformats.org/officeDocument/2006/relationships/font" Target="fonts/HelveticaNeue-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0" Type="http://customschemas.google.com/relationships/presentationmetadata" Target="meta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What we want: Even if two users have same passwords, the concealed password are different.</a:t>
            </a:r>
            <a:endParaRPr/>
          </a:p>
        </p:txBody>
      </p:sp>
      <p:sp>
        <p:nvSpPr>
          <p:cNvPr id="150" name="Google Shape;150;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We can randomize the hashes by appending or prepending a random string, called a </a:t>
            </a:r>
            <a:r>
              <a:rPr b="1" i="0" lang="en-US" sz="1200">
                <a:solidFill>
                  <a:schemeClr val="dk1"/>
                </a:solidFill>
                <a:latin typeface="Calibri"/>
                <a:ea typeface="Calibri"/>
                <a:cs typeface="Calibri"/>
                <a:sym typeface="Calibri"/>
              </a:rPr>
              <a:t>salt</a:t>
            </a:r>
            <a:r>
              <a:rPr b="0" i="0" lang="en-US" sz="1200">
                <a:solidFill>
                  <a:schemeClr val="dk1"/>
                </a:solidFill>
                <a:latin typeface="Calibri"/>
                <a:ea typeface="Calibri"/>
                <a:cs typeface="Calibri"/>
                <a:sym typeface="Calibri"/>
              </a:rPr>
              <a:t>, to the password before hashing. </a:t>
            </a:r>
            <a:endParaRPr/>
          </a:p>
        </p:txBody>
      </p:sp>
      <p:sp>
        <p:nvSpPr>
          <p:cNvPr id="158" name="Google Shape;158;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An attacker won't know in advance what the salt will be, so they can't pre-compute a lookup table or rainbow table. </a:t>
            </a:r>
            <a:endParaRPr/>
          </a:p>
        </p:txBody>
      </p:sp>
      <p:sp>
        <p:nvSpPr>
          <p:cNvPr id="166" name="Google Shape;166;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By using dummy websites to entice users into solving CAPTCHAs, attackers can effectively defeat the CAPTCHAs at scale.</a:t>
            </a:r>
            <a:endParaRPr/>
          </a:p>
        </p:txBody>
      </p:sp>
      <p:sp>
        <p:nvSpPr>
          <p:cNvPr id="181" name="Google Shape;181;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latin typeface="Calibri"/>
                <a:ea typeface="Calibri"/>
                <a:cs typeface="Calibri"/>
                <a:sym typeface="Calibri"/>
              </a:rPr>
              <a:t>‹#›</a:t>
            </a:fld>
            <a:endParaRPr>
              <a:solidFill>
                <a:srgbClr val="000000"/>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have discussed the security methods implemented in the system or database to help protect our passwords.</a:t>
            </a:r>
            <a:endParaRPr/>
          </a:p>
          <a:p>
            <a:pPr indent="0" lvl="0" marL="0" rtl="0" algn="l">
              <a:spcBef>
                <a:spcPts val="0"/>
              </a:spcBef>
              <a:spcAft>
                <a:spcPts val="0"/>
              </a:spcAft>
              <a:buNone/>
            </a:pPr>
            <a:r>
              <a:rPr lang="en-US"/>
              <a:t>As a user, good passwords</a:t>
            </a:r>
            <a:endParaRPr/>
          </a:p>
        </p:txBody>
      </p:sp>
      <p:sp>
        <p:nvSpPr>
          <p:cNvPr id="212" name="Google Shape;212;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Example of a fake banking website meant to trick users.</a:t>
            </a:r>
            <a:endParaRPr/>
          </a:p>
        </p:txBody>
      </p:sp>
      <p:sp>
        <p:nvSpPr>
          <p:cNvPr id="274" name="Google Shape;274;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latin typeface="Calibri"/>
                <a:ea typeface="Calibri"/>
                <a:cs typeface="Calibri"/>
                <a:sym typeface="Calibri"/>
              </a:rPr>
              <a:t>‹#›</a:t>
            </a:fld>
            <a:endParaRPr>
              <a:solidFill>
                <a:srgbClr val="000000"/>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Example of a software download site meant to trick users into downloading malicious applications.</a:t>
            </a:r>
            <a:endParaRPr/>
          </a:p>
        </p:txBody>
      </p:sp>
      <p:sp>
        <p:nvSpPr>
          <p:cNvPr id="283" name="Google Shape;283;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latin typeface="Calibri"/>
                <a:ea typeface="Calibri"/>
                <a:cs typeface="Calibri"/>
                <a:sym typeface="Calibri"/>
              </a:rPr>
              <a:t>‹#›</a:t>
            </a:fld>
            <a:endParaRPr>
              <a:solidFill>
                <a:srgbClr val="000000"/>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It started with a list of over 400 URLs of popular banks throughout the world. When it detected the user going to a banking URL, it would intercept keystrokes and even modify them so that money transfers would go to attackers’ accounts.</a:t>
            </a:r>
            <a:endParaRPr/>
          </a:p>
        </p:txBody>
      </p:sp>
      <p:sp>
        <p:nvSpPr>
          <p:cNvPr id="298" name="Google Shape;298;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latin typeface="Calibri"/>
                <a:ea typeface="Calibri"/>
                <a:cs typeface="Calibri"/>
                <a:sym typeface="Calibri"/>
              </a:rPr>
              <a:t>‹#›</a:t>
            </a:fld>
            <a:endParaRPr>
              <a:solidFill>
                <a:srgbClr val="000000"/>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5" name="Shape 15"/>
        <p:cNvGrpSpPr/>
        <p:nvPr/>
      </p:nvGrpSpPr>
      <p:grpSpPr>
        <a:xfrm>
          <a:off x="0" y="0"/>
          <a:ext cx="0" cy="0"/>
          <a:chOff x="0" y="0"/>
          <a:chExt cx="0" cy="0"/>
        </a:xfrm>
      </p:grpSpPr>
      <p:sp>
        <p:nvSpPr>
          <p:cNvPr id="16" name="Google Shape;16;p40"/>
          <p:cNvSpPr txBox="1"/>
          <p:nvPr>
            <p:ph type="title"/>
          </p:nvPr>
        </p:nvSpPr>
        <p:spPr>
          <a:xfrm>
            <a:off x="605260" y="1711614"/>
            <a:ext cx="5104958" cy="117088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4" name="Shape 24"/>
        <p:cNvGrpSpPr/>
        <p:nvPr/>
      </p:nvGrpSpPr>
      <p:grpSpPr>
        <a:xfrm>
          <a:off x="0" y="0"/>
          <a:ext cx="0" cy="0"/>
          <a:chOff x="0" y="0"/>
          <a:chExt cx="0" cy="0"/>
        </a:xfrm>
      </p:grpSpPr>
      <p:sp>
        <p:nvSpPr>
          <p:cNvPr id="25" name="Google Shape;25;p42"/>
          <p:cNvSpPr/>
          <p:nvPr/>
        </p:nvSpPr>
        <p:spPr>
          <a:xfrm>
            <a:off x="-31749" y="354766"/>
            <a:ext cx="214313" cy="589797"/>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7F7F7F"/>
              </a:solidFill>
              <a:latin typeface="Calibri"/>
              <a:ea typeface="Calibri"/>
              <a:cs typeface="Calibri"/>
              <a:sym typeface="Calibri"/>
            </a:endParaRPr>
          </a:p>
        </p:txBody>
      </p:sp>
      <p:sp>
        <p:nvSpPr>
          <p:cNvPr id="26" name="Google Shape;26;p42"/>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A27E5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2"/>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SzPts val="1800"/>
              <a:buNone/>
              <a:defRPr>
                <a:solidFill>
                  <a:schemeClr val="dk1"/>
                </a:solidFill>
              </a:defRPr>
            </a:lvl1pPr>
            <a:lvl2pPr indent="-342900" lvl="1" marL="914400" algn="l">
              <a:lnSpc>
                <a:spcPct val="95000"/>
              </a:lnSpc>
              <a:spcBef>
                <a:spcPts val="900"/>
              </a:spcBef>
              <a:spcAft>
                <a:spcPts val="0"/>
              </a:spcAft>
              <a:buSzPts val="1800"/>
              <a:buChar char="▪"/>
              <a:defRPr>
                <a:solidFill>
                  <a:schemeClr val="dk1"/>
                </a:solidFill>
              </a:defRPr>
            </a:lvl2pPr>
            <a:lvl3pPr indent="-342900" lvl="2" marL="1371600" algn="l">
              <a:lnSpc>
                <a:spcPct val="86666"/>
              </a:lnSpc>
              <a:spcBef>
                <a:spcPts val="900"/>
              </a:spcBef>
              <a:spcAft>
                <a:spcPts val="0"/>
              </a:spcAft>
              <a:buSzPts val="1800"/>
              <a:buChar char="▪"/>
              <a:defRPr>
                <a:solidFill>
                  <a:schemeClr val="dk1"/>
                </a:solidFill>
              </a:defRPr>
            </a:lvl3pPr>
            <a:lvl4pPr indent="-330200" lvl="3" marL="1828800" algn="l">
              <a:lnSpc>
                <a:spcPct val="92812"/>
              </a:lnSpc>
              <a:spcBef>
                <a:spcPts val="450"/>
              </a:spcBef>
              <a:spcAft>
                <a:spcPts val="0"/>
              </a:spcAft>
              <a:buSzPts val="1600"/>
              <a:buChar char="▪"/>
              <a:defRPr>
                <a:solidFill>
                  <a:schemeClr val="dk1"/>
                </a:solidFill>
              </a:defRPr>
            </a:lvl4pPr>
            <a:lvl5pPr indent="-317500" lvl="4" marL="2286000" algn="l">
              <a:lnSpc>
                <a:spcPct val="90000"/>
              </a:lnSpc>
              <a:spcBef>
                <a:spcPts val="450"/>
              </a:spcBef>
              <a:spcAft>
                <a:spcPts val="0"/>
              </a:spcAft>
              <a:buSzPts val="1400"/>
              <a:buChar char="▪"/>
              <a:defRPr>
                <a:solidFill>
                  <a:schemeClr val="dk1"/>
                </a:solidFill>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3"/>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A27E55"/>
              </a:buClr>
              <a:buSzPts val="3600"/>
              <a:buFont typeface="Rockwel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3"/>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lvl1pPr indent="-228600" lvl="0" marL="457200" algn="l">
              <a:lnSpc>
                <a:spcPct val="102857"/>
              </a:lnSpc>
              <a:spcBef>
                <a:spcPts val="0"/>
              </a:spcBef>
              <a:spcAft>
                <a:spcPts val="0"/>
              </a:spcAft>
              <a:buSzPts val="2100"/>
              <a:buNone/>
              <a:defRPr sz="2100"/>
            </a:lvl1pPr>
            <a:lvl2pPr indent="-342900" lvl="1" marL="914400" algn="l">
              <a:lnSpc>
                <a:spcPct val="95000"/>
              </a:lnSpc>
              <a:spcBef>
                <a:spcPts val="900"/>
              </a:spcBef>
              <a:spcAft>
                <a:spcPts val="0"/>
              </a:spcAft>
              <a:buSzPts val="1800"/>
              <a:buChar char="▪"/>
              <a:defRPr sz="1800"/>
            </a:lvl2pPr>
            <a:lvl3pPr indent="-314325" lvl="2" marL="1371600" algn="l">
              <a:lnSpc>
                <a:spcPct val="115555"/>
              </a:lnSpc>
              <a:spcBef>
                <a:spcPts val="900"/>
              </a:spcBef>
              <a:spcAft>
                <a:spcPts val="0"/>
              </a:spcAft>
              <a:buSzPts val="1350"/>
              <a:buChar char="▪"/>
              <a:defRPr sz="1350"/>
            </a:lvl3pPr>
            <a:lvl4pPr indent="-304800" lvl="3" marL="1828800" algn="l">
              <a:lnSpc>
                <a:spcPct val="123749"/>
              </a:lnSpc>
              <a:spcBef>
                <a:spcPts val="450"/>
              </a:spcBef>
              <a:spcAft>
                <a:spcPts val="0"/>
              </a:spcAft>
              <a:buSzPts val="1200"/>
              <a:buChar char="▪"/>
              <a:defRPr sz="1200"/>
            </a:lvl4pPr>
            <a:lvl5pPr indent="-304800" lvl="4" marL="2286000" algn="l">
              <a:lnSpc>
                <a:spcPct val="104999"/>
              </a:lnSpc>
              <a:spcBef>
                <a:spcPts val="450"/>
              </a:spcBef>
              <a:spcAft>
                <a:spcPts val="0"/>
              </a:spcAft>
              <a:buSzPts val="1200"/>
              <a:buChar char="▪"/>
              <a:defRPr sz="1200"/>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43"/>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825">
                <a:solidFill>
                  <a:schemeClr val="dk1"/>
                </a:solidFill>
                <a:latin typeface="Calibri"/>
                <a:ea typeface="Calibri"/>
                <a:cs typeface="Calibri"/>
                <a:sym typeface="Calibri"/>
              </a:defRPr>
            </a:lvl1pPr>
            <a:lvl2pPr indent="0" lvl="1" marL="0" marR="0" rtl="0" algn="l">
              <a:spcBef>
                <a:spcPts val="0"/>
              </a:spcBef>
              <a:buNone/>
              <a:defRPr sz="825">
                <a:solidFill>
                  <a:schemeClr val="dk1"/>
                </a:solidFill>
                <a:latin typeface="Calibri"/>
                <a:ea typeface="Calibri"/>
                <a:cs typeface="Calibri"/>
                <a:sym typeface="Calibri"/>
              </a:defRPr>
            </a:lvl2pPr>
            <a:lvl3pPr indent="0" lvl="2" marL="0" marR="0" rtl="0" algn="l">
              <a:spcBef>
                <a:spcPts val="0"/>
              </a:spcBef>
              <a:buNone/>
              <a:defRPr sz="825">
                <a:solidFill>
                  <a:schemeClr val="dk1"/>
                </a:solidFill>
                <a:latin typeface="Calibri"/>
                <a:ea typeface="Calibri"/>
                <a:cs typeface="Calibri"/>
                <a:sym typeface="Calibri"/>
              </a:defRPr>
            </a:lvl3pPr>
            <a:lvl4pPr indent="0" lvl="3" marL="0" marR="0" rtl="0" algn="l">
              <a:spcBef>
                <a:spcPts val="0"/>
              </a:spcBef>
              <a:buNone/>
              <a:defRPr sz="825">
                <a:solidFill>
                  <a:schemeClr val="dk1"/>
                </a:solidFill>
                <a:latin typeface="Calibri"/>
                <a:ea typeface="Calibri"/>
                <a:cs typeface="Calibri"/>
                <a:sym typeface="Calibri"/>
              </a:defRPr>
            </a:lvl4pPr>
            <a:lvl5pPr indent="0" lvl="4" marL="0" marR="0" rtl="0" algn="l">
              <a:spcBef>
                <a:spcPts val="0"/>
              </a:spcBef>
              <a:buNone/>
              <a:defRPr sz="825">
                <a:solidFill>
                  <a:schemeClr val="dk1"/>
                </a:solidFill>
                <a:latin typeface="Calibri"/>
                <a:ea typeface="Calibri"/>
                <a:cs typeface="Calibri"/>
                <a:sym typeface="Calibri"/>
              </a:defRPr>
            </a:lvl5pPr>
            <a:lvl6pPr indent="0" lvl="5" marL="0" marR="0" rtl="0" algn="l">
              <a:spcBef>
                <a:spcPts val="0"/>
              </a:spcBef>
              <a:buNone/>
              <a:defRPr sz="825">
                <a:solidFill>
                  <a:schemeClr val="dk1"/>
                </a:solidFill>
                <a:latin typeface="Calibri"/>
                <a:ea typeface="Calibri"/>
                <a:cs typeface="Calibri"/>
                <a:sym typeface="Calibri"/>
              </a:defRPr>
            </a:lvl6pPr>
            <a:lvl7pPr indent="0" lvl="6" marL="0" marR="0" rtl="0" algn="l">
              <a:spcBef>
                <a:spcPts val="0"/>
              </a:spcBef>
              <a:buNone/>
              <a:defRPr sz="825">
                <a:solidFill>
                  <a:schemeClr val="dk1"/>
                </a:solidFill>
                <a:latin typeface="Calibri"/>
                <a:ea typeface="Calibri"/>
                <a:cs typeface="Calibri"/>
                <a:sym typeface="Calibri"/>
              </a:defRPr>
            </a:lvl7pPr>
            <a:lvl8pPr indent="0" lvl="7" marL="0" marR="0" rtl="0" algn="l">
              <a:spcBef>
                <a:spcPts val="0"/>
              </a:spcBef>
              <a:buNone/>
              <a:defRPr sz="825">
                <a:solidFill>
                  <a:schemeClr val="dk1"/>
                </a:solidFill>
                <a:latin typeface="Calibri"/>
                <a:ea typeface="Calibri"/>
                <a:cs typeface="Calibri"/>
                <a:sym typeface="Calibri"/>
              </a:defRPr>
            </a:lvl8pPr>
            <a:lvl9pPr indent="0" lvl="8" marL="0" marR="0" rtl="0" algn="l">
              <a:spcBef>
                <a:spcPts val="0"/>
              </a:spcBef>
              <a:buNone/>
              <a:defRPr sz="825">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2" name="Shape 32"/>
        <p:cNvGrpSpPr/>
        <p:nvPr/>
      </p:nvGrpSpPr>
      <p:grpSpPr>
        <a:xfrm>
          <a:off x="0" y="0"/>
          <a:ext cx="0" cy="0"/>
          <a:chOff x="0" y="0"/>
          <a:chExt cx="0" cy="0"/>
        </a:xfrm>
      </p:grpSpPr>
      <p:sp>
        <p:nvSpPr>
          <p:cNvPr id="33" name="Google Shape;33;p47"/>
          <p:cNvSpPr/>
          <p:nvPr/>
        </p:nvSpPr>
        <p:spPr>
          <a:xfrm>
            <a:off x="-31749" y="626619"/>
            <a:ext cx="214313" cy="317944"/>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938953"/>
              </a:solidFill>
              <a:latin typeface="Calibri"/>
              <a:ea typeface="Calibri"/>
              <a:cs typeface="Calibri"/>
              <a:sym typeface="Calibri"/>
            </a:endParaRPr>
          </a:p>
        </p:txBody>
      </p:sp>
      <p:sp>
        <p:nvSpPr>
          <p:cNvPr id="34" name="Google Shape;34;p47"/>
          <p:cNvSpPr txBox="1"/>
          <p:nvPr>
            <p:ph idx="1" type="body"/>
          </p:nvPr>
        </p:nvSpPr>
        <p:spPr>
          <a:xfrm>
            <a:off x="914400" y="944563"/>
            <a:ext cx="7646051" cy="3281836"/>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SzPts val="1800"/>
              <a:buNone/>
              <a:defRPr/>
            </a:lvl1pPr>
            <a:lvl2pPr indent="-342900" lvl="1" marL="914400" algn="l">
              <a:lnSpc>
                <a:spcPct val="95000"/>
              </a:lnSpc>
              <a:spcBef>
                <a:spcPts val="900"/>
              </a:spcBef>
              <a:spcAft>
                <a:spcPts val="0"/>
              </a:spcAft>
              <a:buSzPts val="1800"/>
              <a:buChar char="▪"/>
              <a:defRPr/>
            </a:lvl2pPr>
            <a:lvl3pPr indent="-342900" lvl="2" marL="1371600" algn="l">
              <a:lnSpc>
                <a:spcPct val="86666"/>
              </a:lnSpc>
              <a:spcBef>
                <a:spcPts val="900"/>
              </a:spcBef>
              <a:spcAft>
                <a:spcPts val="0"/>
              </a:spcAft>
              <a:buSzPts val="1800"/>
              <a:buChar char="▪"/>
              <a:defRPr/>
            </a:lvl3pPr>
            <a:lvl4pPr indent="-342900" lvl="3" marL="1828800" algn="l">
              <a:lnSpc>
                <a:spcPct val="82500"/>
              </a:lnSpc>
              <a:spcBef>
                <a:spcPts val="450"/>
              </a:spcBef>
              <a:spcAft>
                <a:spcPts val="0"/>
              </a:spcAft>
              <a:buSzPts val="1800"/>
              <a:buChar char="▪"/>
              <a:defRPr/>
            </a:lvl4pPr>
            <a:lvl5pPr indent="-342900" lvl="4" marL="2286000" algn="l">
              <a:lnSpc>
                <a:spcPct val="70000"/>
              </a:lnSpc>
              <a:spcBef>
                <a:spcPts val="450"/>
              </a:spcBef>
              <a:spcAft>
                <a:spcPts val="0"/>
              </a:spcAft>
              <a:buSzPts val="1800"/>
              <a:buChar char="▪"/>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 name="Google Shape;35;p47"/>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A27E5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48"/>
          <p:cNvSpPr txBox="1"/>
          <p:nvPr>
            <p:ph type="title"/>
          </p:nvPr>
        </p:nvSpPr>
        <p:spPr>
          <a:xfrm>
            <a:off x="628650" y="273845"/>
            <a:ext cx="7886700" cy="68580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A27E5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8"/>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bg>
      <p:bgPr>
        <a:solidFill>
          <a:schemeClr val="dk1"/>
        </a:solidFill>
      </p:bgPr>
    </p:bg>
    <p:spTree>
      <p:nvGrpSpPr>
        <p:cNvPr id="39" name="Shape 39"/>
        <p:cNvGrpSpPr/>
        <p:nvPr/>
      </p:nvGrpSpPr>
      <p:grpSpPr>
        <a:xfrm>
          <a:off x="0" y="0"/>
          <a:ext cx="0" cy="0"/>
          <a:chOff x="0" y="0"/>
          <a:chExt cx="0" cy="0"/>
        </a:xfrm>
      </p:grpSpPr>
      <p:sp>
        <p:nvSpPr>
          <p:cNvPr id="40" name="Google Shape;40;p45"/>
          <p:cNvSpPr txBox="1"/>
          <p:nvPr>
            <p:ph type="title"/>
          </p:nvPr>
        </p:nvSpPr>
        <p:spPr>
          <a:xfrm>
            <a:off x="864066" y="347174"/>
            <a:ext cx="7651284" cy="4010907"/>
          </a:xfrm>
          <a:prstGeom prst="rect">
            <a:avLst/>
          </a:prstGeom>
          <a:noFill/>
          <a:ln>
            <a:noFill/>
          </a:ln>
        </p:spPr>
        <p:txBody>
          <a:bodyPr anchorCtr="0" anchor="t" bIns="0" lIns="0" spcFirstLastPara="1" rIns="0" wrap="square" tIns="0">
            <a:noAutofit/>
          </a:bodyPr>
          <a:lstStyle>
            <a:lvl1pPr lvl="0" algn="ctr">
              <a:spcBef>
                <a:spcPts val="0"/>
              </a:spcBef>
              <a:spcAft>
                <a:spcPts val="0"/>
              </a:spcAft>
              <a:buClr>
                <a:srgbClr val="A27E55"/>
              </a:buClr>
              <a:buSzPts val="1200"/>
              <a:buFont typeface="Rockwell"/>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45"/>
          <p:cNvSpPr txBox="1"/>
          <p:nvPr>
            <p:ph idx="12" type="sldNum"/>
          </p:nvPr>
        </p:nvSpPr>
        <p:spPr>
          <a:xfrm>
            <a:off x="8020050" y="6329363"/>
            <a:ext cx="4953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900">
                <a:solidFill>
                  <a:schemeClr val="lt1"/>
                </a:solidFill>
                <a:latin typeface="Calibri"/>
                <a:ea typeface="Calibri"/>
                <a:cs typeface="Calibri"/>
                <a:sym typeface="Calibri"/>
              </a:defRPr>
            </a:lvl1pPr>
            <a:lvl2pPr indent="0" lvl="1" marL="0" marR="0" rtl="0" algn="r">
              <a:spcBef>
                <a:spcPts val="0"/>
              </a:spcBef>
              <a:spcAft>
                <a:spcPts val="0"/>
              </a:spcAft>
              <a:buNone/>
              <a:defRPr sz="900">
                <a:solidFill>
                  <a:schemeClr val="lt1"/>
                </a:solidFill>
                <a:latin typeface="Calibri"/>
                <a:ea typeface="Calibri"/>
                <a:cs typeface="Calibri"/>
                <a:sym typeface="Calibri"/>
              </a:defRPr>
            </a:lvl2pPr>
            <a:lvl3pPr indent="0" lvl="2" marL="0" marR="0" rtl="0" algn="r">
              <a:spcBef>
                <a:spcPts val="0"/>
              </a:spcBef>
              <a:spcAft>
                <a:spcPts val="0"/>
              </a:spcAft>
              <a:buNone/>
              <a:defRPr sz="900">
                <a:solidFill>
                  <a:schemeClr val="lt1"/>
                </a:solidFill>
                <a:latin typeface="Calibri"/>
                <a:ea typeface="Calibri"/>
                <a:cs typeface="Calibri"/>
                <a:sym typeface="Calibri"/>
              </a:defRPr>
            </a:lvl3pPr>
            <a:lvl4pPr indent="0" lvl="3" marL="0" marR="0" rtl="0" algn="r">
              <a:spcBef>
                <a:spcPts val="0"/>
              </a:spcBef>
              <a:spcAft>
                <a:spcPts val="0"/>
              </a:spcAft>
              <a:buNone/>
              <a:defRPr sz="900">
                <a:solidFill>
                  <a:schemeClr val="lt1"/>
                </a:solidFill>
                <a:latin typeface="Calibri"/>
                <a:ea typeface="Calibri"/>
                <a:cs typeface="Calibri"/>
                <a:sym typeface="Calibri"/>
              </a:defRPr>
            </a:lvl4pPr>
            <a:lvl5pPr indent="0" lvl="4" marL="0" marR="0" rtl="0" algn="r">
              <a:spcBef>
                <a:spcPts val="0"/>
              </a:spcBef>
              <a:spcAft>
                <a:spcPts val="0"/>
              </a:spcAft>
              <a:buNone/>
              <a:defRPr sz="900">
                <a:solidFill>
                  <a:schemeClr val="lt1"/>
                </a:solidFill>
                <a:latin typeface="Calibri"/>
                <a:ea typeface="Calibri"/>
                <a:cs typeface="Calibri"/>
                <a:sym typeface="Calibri"/>
              </a:defRPr>
            </a:lvl5pPr>
            <a:lvl6pPr indent="0" lvl="5" marL="0" marR="0" rtl="0" algn="r">
              <a:spcBef>
                <a:spcPts val="0"/>
              </a:spcBef>
              <a:spcAft>
                <a:spcPts val="0"/>
              </a:spcAft>
              <a:buNone/>
              <a:defRPr sz="900">
                <a:solidFill>
                  <a:schemeClr val="lt1"/>
                </a:solidFill>
                <a:latin typeface="Calibri"/>
                <a:ea typeface="Calibri"/>
                <a:cs typeface="Calibri"/>
                <a:sym typeface="Calibri"/>
              </a:defRPr>
            </a:lvl6pPr>
            <a:lvl7pPr indent="0" lvl="6" marL="0" marR="0" rtl="0" algn="r">
              <a:spcBef>
                <a:spcPts val="0"/>
              </a:spcBef>
              <a:spcAft>
                <a:spcPts val="0"/>
              </a:spcAft>
              <a:buNone/>
              <a:defRPr sz="900">
                <a:solidFill>
                  <a:schemeClr val="lt1"/>
                </a:solidFill>
                <a:latin typeface="Calibri"/>
                <a:ea typeface="Calibri"/>
                <a:cs typeface="Calibri"/>
                <a:sym typeface="Calibri"/>
              </a:defRPr>
            </a:lvl7pPr>
            <a:lvl8pPr indent="0" lvl="7" marL="0" marR="0" rtl="0" algn="r">
              <a:spcBef>
                <a:spcPts val="0"/>
              </a:spcBef>
              <a:spcAft>
                <a:spcPts val="0"/>
              </a:spcAft>
              <a:buNone/>
              <a:defRPr sz="900">
                <a:solidFill>
                  <a:schemeClr val="lt1"/>
                </a:solidFill>
                <a:latin typeface="Calibri"/>
                <a:ea typeface="Calibri"/>
                <a:cs typeface="Calibri"/>
                <a:sym typeface="Calibri"/>
              </a:defRPr>
            </a:lvl8pPr>
            <a:lvl9pPr indent="0" lvl="8" marL="0" marR="0" rtl="0" algn="r">
              <a:spcBef>
                <a:spcPts val="0"/>
              </a:spcBef>
              <a:spcAft>
                <a:spcPts val="0"/>
              </a:spcAft>
              <a:buNone/>
              <a:defRPr sz="9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42" name="Google Shape;42;p45"/>
          <p:cNvPicPr preferRelativeResize="0"/>
          <p:nvPr/>
        </p:nvPicPr>
        <p:blipFill rotWithShape="1">
          <a:blip r:embed="rId2">
            <a:alphaModFix/>
          </a:blip>
          <a:srcRect b="0" l="0" r="0" t="0"/>
          <a:stretch/>
        </p:blipFill>
        <p:spPr>
          <a:xfrm>
            <a:off x="2071883" y="1150487"/>
            <a:ext cx="5200650" cy="90725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49"/>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A27E5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49"/>
          <p:cNvSpPr txBox="1"/>
          <p:nvPr>
            <p:ph idx="1" type="body"/>
          </p:nvPr>
        </p:nvSpPr>
        <p:spPr>
          <a:xfrm>
            <a:off x="628650" y="1369219"/>
            <a:ext cx="3886200" cy="3263504"/>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SzPts val="1800"/>
              <a:buNone/>
              <a:defRPr/>
            </a:lvl1pPr>
            <a:lvl2pPr indent="-342900" lvl="1" marL="914400" algn="l">
              <a:lnSpc>
                <a:spcPct val="95000"/>
              </a:lnSpc>
              <a:spcBef>
                <a:spcPts val="900"/>
              </a:spcBef>
              <a:spcAft>
                <a:spcPts val="0"/>
              </a:spcAft>
              <a:buSzPts val="1800"/>
              <a:buChar char="▪"/>
              <a:defRPr/>
            </a:lvl2pPr>
            <a:lvl3pPr indent="-342900" lvl="2" marL="1371600" algn="l">
              <a:lnSpc>
                <a:spcPct val="86666"/>
              </a:lnSpc>
              <a:spcBef>
                <a:spcPts val="900"/>
              </a:spcBef>
              <a:spcAft>
                <a:spcPts val="0"/>
              </a:spcAft>
              <a:buSzPts val="1800"/>
              <a:buChar char="▪"/>
              <a:defRPr/>
            </a:lvl3pPr>
            <a:lvl4pPr indent="-342900" lvl="3" marL="1828800" algn="l">
              <a:lnSpc>
                <a:spcPct val="82500"/>
              </a:lnSpc>
              <a:spcBef>
                <a:spcPts val="450"/>
              </a:spcBef>
              <a:spcAft>
                <a:spcPts val="0"/>
              </a:spcAft>
              <a:buSzPts val="1800"/>
              <a:buChar char="▪"/>
              <a:defRPr/>
            </a:lvl4pPr>
            <a:lvl5pPr indent="-342900" lvl="4" marL="2286000" algn="l">
              <a:lnSpc>
                <a:spcPct val="70000"/>
              </a:lnSpc>
              <a:spcBef>
                <a:spcPts val="450"/>
              </a:spcBef>
              <a:spcAft>
                <a:spcPts val="0"/>
              </a:spcAft>
              <a:buSzPts val="1800"/>
              <a:buChar char="▪"/>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6" name="Google Shape;46;p49"/>
          <p:cNvSpPr txBox="1"/>
          <p:nvPr>
            <p:ph idx="2" type="body"/>
          </p:nvPr>
        </p:nvSpPr>
        <p:spPr>
          <a:xfrm>
            <a:off x="4629150" y="1369219"/>
            <a:ext cx="3886200" cy="3263504"/>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SzPts val="1800"/>
              <a:buNone/>
              <a:defRPr/>
            </a:lvl1pPr>
            <a:lvl2pPr indent="-342900" lvl="1" marL="914400" algn="l">
              <a:lnSpc>
                <a:spcPct val="95000"/>
              </a:lnSpc>
              <a:spcBef>
                <a:spcPts val="900"/>
              </a:spcBef>
              <a:spcAft>
                <a:spcPts val="0"/>
              </a:spcAft>
              <a:buSzPts val="1800"/>
              <a:buChar char="▪"/>
              <a:defRPr/>
            </a:lvl2pPr>
            <a:lvl3pPr indent="-342900" lvl="2" marL="1371600" algn="l">
              <a:lnSpc>
                <a:spcPct val="86666"/>
              </a:lnSpc>
              <a:spcBef>
                <a:spcPts val="900"/>
              </a:spcBef>
              <a:spcAft>
                <a:spcPts val="0"/>
              </a:spcAft>
              <a:buSzPts val="1800"/>
              <a:buChar char="▪"/>
              <a:defRPr/>
            </a:lvl3pPr>
            <a:lvl4pPr indent="-342900" lvl="3" marL="1828800" algn="l">
              <a:lnSpc>
                <a:spcPct val="82500"/>
              </a:lnSpc>
              <a:spcBef>
                <a:spcPts val="450"/>
              </a:spcBef>
              <a:spcAft>
                <a:spcPts val="0"/>
              </a:spcAft>
              <a:buSzPts val="1800"/>
              <a:buChar char="▪"/>
              <a:defRPr/>
            </a:lvl4pPr>
            <a:lvl5pPr indent="-342900" lvl="4" marL="2286000" algn="l">
              <a:lnSpc>
                <a:spcPct val="70000"/>
              </a:lnSpc>
              <a:spcBef>
                <a:spcPts val="450"/>
              </a:spcBef>
              <a:spcAft>
                <a:spcPts val="0"/>
              </a:spcAft>
              <a:buSzPts val="1800"/>
              <a:buChar char="▪"/>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7" name="Google Shape;47;p49"/>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400">
                <a:solidFill>
                  <a:schemeClr val="dk1"/>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48" name="Google Shape;48;p49"/>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400">
                <a:solidFill>
                  <a:schemeClr val="dk1"/>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49" name="Google Shape;49;p49"/>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bg>
      <p:bgPr>
        <a:solidFill>
          <a:schemeClr val="dk1"/>
        </a:solidFill>
      </p:bgPr>
    </p:bg>
    <p:spTree>
      <p:nvGrpSpPr>
        <p:cNvPr id="57" name="Shape 57"/>
        <p:cNvGrpSpPr/>
        <p:nvPr/>
      </p:nvGrpSpPr>
      <p:grpSpPr>
        <a:xfrm>
          <a:off x="0" y="0"/>
          <a:ext cx="0" cy="0"/>
          <a:chOff x="0" y="0"/>
          <a:chExt cx="0" cy="0"/>
        </a:xfrm>
      </p:grpSpPr>
      <p:sp>
        <p:nvSpPr>
          <p:cNvPr id="58" name="Google Shape;58;p46"/>
          <p:cNvSpPr txBox="1"/>
          <p:nvPr>
            <p:ph type="title"/>
          </p:nvPr>
        </p:nvSpPr>
        <p:spPr>
          <a:xfrm>
            <a:off x="864066" y="347174"/>
            <a:ext cx="7651284" cy="4010907"/>
          </a:xfrm>
          <a:prstGeom prst="rect">
            <a:avLst/>
          </a:prstGeom>
          <a:noFill/>
          <a:ln>
            <a:noFill/>
          </a:ln>
        </p:spPr>
        <p:txBody>
          <a:bodyPr anchorCtr="0" anchor="t" bIns="0" lIns="0" spcFirstLastPara="1" rIns="0" wrap="square" tIns="0">
            <a:noAutofit/>
          </a:bodyPr>
          <a:lstStyle>
            <a:lvl1pPr lvl="0" algn="ctr">
              <a:spcBef>
                <a:spcPts val="0"/>
              </a:spcBef>
              <a:spcAft>
                <a:spcPts val="0"/>
              </a:spcAft>
              <a:buClr>
                <a:srgbClr val="A27E55"/>
              </a:buClr>
              <a:buSzPts val="1200"/>
              <a:buFont typeface="Rockwell"/>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46"/>
          <p:cNvSpPr txBox="1"/>
          <p:nvPr>
            <p:ph idx="12" type="sldNum"/>
          </p:nvPr>
        </p:nvSpPr>
        <p:spPr>
          <a:xfrm>
            <a:off x="8020050" y="6329363"/>
            <a:ext cx="4953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900">
                <a:solidFill>
                  <a:schemeClr val="lt1"/>
                </a:solidFill>
                <a:latin typeface="Calibri"/>
                <a:ea typeface="Calibri"/>
                <a:cs typeface="Calibri"/>
                <a:sym typeface="Calibri"/>
              </a:defRPr>
            </a:lvl1pPr>
            <a:lvl2pPr indent="0" lvl="1" marL="0" marR="0" rtl="0" algn="r">
              <a:spcBef>
                <a:spcPts val="0"/>
              </a:spcBef>
              <a:spcAft>
                <a:spcPts val="0"/>
              </a:spcAft>
              <a:buNone/>
              <a:defRPr sz="900">
                <a:solidFill>
                  <a:schemeClr val="lt1"/>
                </a:solidFill>
                <a:latin typeface="Calibri"/>
                <a:ea typeface="Calibri"/>
                <a:cs typeface="Calibri"/>
                <a:sym typeface="Calibri"/>
              </a:defRPr>
            </a:lvl2pPr>
            <a:lvl3pPr indent="0" lvl="2" marL="0" marR="0" rtl="0" algn="r">
              <a:spcBef>
                <a:spcPts val="0"/>
              </a:spcBef>
              <a:spcAft>
                <a:spcPts val="0"/>
              </a:spcAft>
              <a:buNone/>
              <a:defRPr sz="900">
                <a:solidFill>
                  <a:schemeClr val="lt1"/>
                </a:solidFill>
                <a:latin typeface="Calibri"/>
                <a:ea typeface="Calibri"/>
                <a:cs typeface="Calibri"/>
                <a:sym typeface="Calibri"/>
              </a:defRPr>
            </a:lvl3pPr>
            <a:lvl4pPr indent="0" lvl="3" marL="0" marR="0" rtl="0" algn="r">
              <a:spcBef>
                <a:spcPts val="0"/>
              </a:spcBef>
              <a:spcAft>
                <a:spcPts val="0"/>
              </a:spcAft>
              <a:buNone/>
              <a:defRPr sz="900">
                <a:solidFill>
                  <a:schemeClr val="lt1"/>
                </a:solidFill>
                <a:latin typeface="Calibri"/>
                <a:ea typeface="Calibri"/>
                <a:cs typeface="Calibri"/>
                <a:sym typeface="Calibri"/>
              </a:defRPr>
            </a:lvl4pPr>
            <a:lvl5pPr indent="0" lvl="4" marL="0" marR="0" rtl="0" algn="r">
              <a:spcBef>
                <a:spcPts val="0"/>
              </a:spcBef>
              <a:spcAft>
                <a:spcPts val="0"/>
              </a:spcAft>
              <a:buNone/>
              <a:defRPr sz="900">
                <a:solidFill>
                  <a:schemeClr val="lt1"/>
                </a:solidFill>
                <a:latin typeface="Calibri"/>
                <a:ea typeface="Calibri"/>
                <a:cs typeface="Calibri"/>
                <a:sym typeface="Calibri"/>
              </a:defRPr>
            </a:lvl5pPr>
            <a:lvl6pPr indent="0" lvl="5" marL="0" marR="0" rtl="0" algn="r">
              <a:spcBef>
                <a:spcPts val="0"/>
              </a:spcBef>
              <a:spcAft>
                <a:spcPts val="0"/>
              </a:spcAft>
              <a:buNone/>
              <a:defRPr sz="900">
                <a:solidFill>
                  <a:schemeClr val="lt1"/>
                </a:solidFill>
                <a:latin typeface="Calibri"/>
                <a:ea typeface="Calibri"/>
                <a:cs typeface="Calibri"/>
                <a:sym typeface="Calibri"/>
              </a:defRPr>
            </a:lvl6pPr>
            <a:lvl7pPr indent="0" lvl="6" marL="0" marR="0" rtl="0" algn="r">
              <a:spcBef>
                <a:spcPts val="0"/>
              </a:spcBef>
              <a:spcAft>
                <a:spcPts val="0"/>
              </a:spcAft>
              <a:buNone/>
              <a:defRPr sz="900">
                <a:solidFill>
                  <a:schemeClr val="lt1"/>
                </a:solidFill>
                <a:latin typeface="Calibri"/>
                <a:ea typeface="Calibri"/>
                <a:cs typeface="Calibri"/>
                <a:sym typeface="Calibri"/>
              </a:defRPr>
            </a:lvl7pPr>
            <a:lvl8pPr indent="0" lvl="7" marL="0" marR="0" rtl="0" algn="r">
              <a:spcBef>
                <a:spcPts val="0"/>
              </a:spcBef>
              <a:spcAft>
                <a:spcPts val="0"/>
              </a:spcAft>
              <a:buNone/>
              <a:defRPr sz="900">
                <a:solidFill>
                  <a:schemeClr val="lt1"/>
                </a:solidFill>
                <a:latin typeface="Calibri"/>
                <a:ea typeface="Calibri"/>
                <a:cs typeface="Calibri"/>
                <a:sym typeface="Calibri"/>
              </a:defRPr>
            </a:lvl8pPr>
            <a:lvl9pPr indent="0" lvl="8" marL="0" marR="0" rtl="0" algn="r">
              <a:spcBef>
                <a:spcPts val="0"/>
              </a:spcBef>
              <a:spcAft>
                <a:spcPts val="0"/>
              </a:spcAft>
              <a:buNone/>
              <a:defRPr sz="9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60" name="Google Shape;60;p46"/>
          <p:cNvPicPr preferRelativeResize="0"/>
          <p:nvPr/>
        </p:nvPicPr>
        <p:blipFill rotWithShape="1">
          <a:blip r:embed="rId2">
            <a:alphaModFix/>
          </a:blip>
          <a:srcRect b="0" l="0" r="0" t="0"/>
          <a:stretch/>
        </p:blipFill>
        <p:spPr>
          <a:xfrm>
            <a:off x="2071883" y="1150487"/>
            <a:ext cx="5200650" cy="90725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0.png"/><Relationship Id="rId3" Type="http://schemas.openxmlformats.org/officeDocument/2006/relationships/image" Target="../media/image4.png"/><Relationship Id="rId4" Type="http://schemas.openxmlformats.org/officeDocument/2006/relationships/slideLayout" Target="../slideLayouts/slideLayout1.xml"/><Relationship Id="rId5"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6.png"/><Relationship Id="rId3" Type="http://schemas.openxmlformats.org/officeDocument/2006/relationships/hyperlink" Target="https://creativecommons.org/licenses/by-nc-sa/4.0/" TargetMode="External"/><Relationship Id="rId4" Type="http://schemas.openxmlformats.org/officeDocument/2006/relationships/slideLayout" Target="../slideLayouts/slideLayout2.xml"/><Relationship Id="rId10" Type="http://schemas.openxmlformats.org/officeDocument/2006/relationships/theme" Target="../theme/theme1.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6.png"/><Relationship Id="rId3" Type="http://schemas.openxmlformats.org/officeDocument/2006/relationships/hyperlink" Target="https://creativecommons.org/licenses/by-nc-sa/4.0/" TargetMode="External"/><Relationship Id="rId4" Type="http://schemas.openxmlformats.org/officeDocument/2006/relationships/slideLayout" Target="../slideLayouts/slideLayout8.xml"/><Relationship Id="rId5"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39"/>
          <p:cNvPicPr preferRelativeResize="0"/>
          <p:nvPr/>
        </p:nvPicPr>
        <p:blipFill rotWithShape="1">
          <a:blip r:embed="rId1">
            <a:alphaModFix/>
          </a:blip>
          <a:srcRect b="0" l="0" r="0" t="0"/>
          <a:stretch/>
        </p:blipFill>
        <p:spPr>
          <a:xfrm>
            <a:off x="5926673" y="3869273"/>
            <a:ext cx="3742256" cy="1871128"/>
          </a:xfrm>
          <a:prstGeom prst="rect">
            <a:avLst/>
          </a:prstGeom>
          <a:noFill/>
          <a:ln>
            <a:noFill/>
          </a:ln>
        </p:spPr>
      </p:pic>
      <p:sp>
        <p:nvSpPr>
          <p:cNvPr id="11" name="Google Shape;11;p39"/>
          <p:cNvSpPr/>
          <p:nvPr/>
        </p:nvSpPr>
        <p:spPr>
          <a:xfrm>
            <a:off x="0" y="0"/>
            <a:ext cx="9144000" cy="4385733"/>
          </a:xfrm>
          <a:prstGeom prst="rect">
            <a:avLst/>
          </a:prstGeom>
          <a:solidFill>
            <a:srgbClr val="27282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lt1"/>
              </a:solidFill>
              <a:latin typeface="Rockwell"/>
              <a:ea typeface="Rockwell"/>
              <a:cs typeface="Rockwell"/>
              <a:sym typeface="Rockwell"/>
            </a:endParaRPr>
          </a:p>
        </p:txBody>
      </p:sp>
      <p:pic>
        <p:nvPicPr>
          <p:cNvPr id="12" name="Google Shape;12;p39"/>
          <p:cNvPicPr preferRelativeResize="0"/>
          <p:nvPr/>
        </p:nvPicPr>
        <p:blipFill rotWithShape="1">
          <a:blip r:embed="rId2">
            <a:alphaModFix/>
          </a:blip>
          <a:srcRect b="0" l="0" r="0" t="0"/>
          <a:stretch/>
        </p:blipFill>
        <p:spPr>
          <a:xfrm>
            <a:off x="297220" y="3824672"/>
            <a:ext cx="579961" cy="1112897"/>
          </a:xfrm>
          <a:prstGeom prst="rect">
            <a:avLst/>
          </a:prstGeom>
          <a:noFill/>
          <a:ln>
            <a:noFill/>
          </a:ln>
        </p:spPr>
      </p:pic>
      <p:sp>
        <p:nvSpPr>
          <p:cNvPr id="13" name="Google Shape;13;p39"/>
          <p:cNvSpPr txBox="1"/>
          <p:nvPr>
            <p:ph type="title"/>
          </p:nvPr>
        </p:nvSpPr>
        <p:spPr>
          <a:xfrm>
            <a:off x="605260" y="1711614"/>
            <a:ext cx="5104958" cy="1170886"/>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lt1"/>
              </a:buClr>
              <a:buSzPts val="3200"/>
              <a:buFont typeface="Rockwell"/>
              <a:buNone/>
              <a:defRPr b="0" i="0" sz="3200" u="none" cap="none" strike="noStrike">
                <a:solidFill>
                  <a:schemeClr val="lt1"/>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descr="UI_Seal_white.png" id="14" name="Google Shape;14;p39"/>
          <p:cNvPicPr preferRelativeResize="0"/>
          <p:nvPr/>
        </p:nvPicPr>
        <p:blipFill rotWithShape="1">
          <a:blip r:embed="rId3">
            <a:alphaModFix amt="6000"/>
          </a:blip>
          <a:srcRect b="5349" l="0" r="4445" t="9218"/>
          <a:stretch/>
        </p:blipFill>
        <p:spPr>
          <a:xfrm>
            <a:off x="4229100" y="-1"/>
            <a:ext cx="4914900" cy="43942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 name="Shape 17"/>
        <p:cNvGrpSpPr/>
        <p:nvPr/>
      </p:nvGrpSpPr>
      <p:grpSpPr>
        <a:xfrm>
          <a:off x="0" y="0"/>
          <a:ext cx="0" cy="0"/>
          <a:chOff x="0" y="0"/>
          <a:chExt cx="0" cy="0"/>
        </a:xfrm>
      </p:grpSpPr>
      <p:sp>
        <p:nvSpPr>
          <p:cNvPr id="18" name="Google Shape;18;p41"/>
          <p:cNvSpPr txBox="1"/>
          <p:nvPr>
            <p:ph idx="1" type="body"/>
          </p:nvPr>
        </p:nvSpPr>
        <p:spPr>
          <a:xfrm>
            <a:off x="972000" y="928800"/>
            <a:ext cx="7588450" cy="3319200"/>
          </a:xfrm>
          <a:prstGeom prst="rect">
            <a:avLst/>
          </a:prstGeom>
          <a:noFill/>
          <a:ln>
            <a:noFill/>
          </a:ln>
        </p:spPr>
        <p:txBody>
          <a:bodyPr anchorCtr="0" anchor="t" bIns="0" lIns="0" spcFirstLastPara="1" rIns="0" wrap="square" tIns="0">
            <a:noAutofit/>
          </a:bodyPr>
          <a:lstStyle>
            <a:lvl1pPr indent="-228600" lvl="0" marL="457200" marR="0" rtl="0" algn="l">
              <a:lnSpc>
                <a:spcPct val="120000"/>
              </a:lnSpc>
              <a:spcBef>
                <a:spcPts val="0"/>
              </a:spcBef>
              <a:spcAft>
                <a:spcPts val="0"/>
              </a:spcAft>
              <a:buClr>
                <a:srgbClr val="A27E55"/>
              </a:buClr>
              <a:buSzPts val="1800"/>
              <a:buFont typeface="Noto Sans Symbols"/>
              <a:buNone/>
              <a:defRPr b="0" i="0" sz="1800" u="none" cap="none" strike="noStrike">
                <a:solidFill>
                  <a:srgbClr val="6E6E6E"/>
                </a:solidFill>
                <a:latin typeface="Helvetica Neue"/>
                <a:ea typeface="Helvetica Neue"/>
                <a:cs typeface="Helvetica Neue"/>
                <a:sym typeface="Helvetica Neue"/>
              </a:defRPr>
            </a:lvl1pPr>
            <a:lvl2pPr indent="-342900" lvl="1" marL="914400" marR="0" rtl="0" algn="l">
              <a:lnSpc>
                <a:spcPct val="95000"/>
              </a:lnSpc>
              <a:spcBef>
                <a:spcPts val="900"/>
              </a:spcBef>
              <a:spcAft>
                <a:spcPts val="0"/>
              </a:spcAft>
              <a:buClr>
                <a:srgbClr val="A27E55"/>
              </a:buClr>
              <a:buSzPts val="1800"/>
              <a:buFont typeface="Noto Sans Symbols"/>
              <a:buChar char="▪"/>
              <a:defRPr b="0" i="0" sz="1800" u="none" cap="none" strike="noStrike">
                <a:solidFill>
                  <a:srgbClr val="6E6E6E"/>
                </a:solidFill>
                <a:latin typeface="Helvetica Neue"/>
                <a:ea typeface="Helvetica Neue"/>
                <a:cs typeface="Helvetica Neue"/>
                <a:sym typeface="Helvetica Neue"/>
              </a:defRPr>
            </a:lvl2pPr>
            <a:lvl3pPr indent="-342900" lvl="2" marL="1371600" marR="0" rtl="0" algn="l">
              <a:lnSpc>
                <a:spcPct val="86666"/>
              </a:lnSpc>
              <a:spcBef>
                <a:spcPts val="900"/>
              </a:spcBef>
              <a:spcAft>
                <a:spcPts val="0"/>
              </a:spcAft>
              <a:buClr>
                <a:srgbClr val="A27E55"/>
              </a:buClr>
              <a:buSzPts val="1800"/>
              <a:buFont typeface="Noto Sans Symbols"/>
              <a:buChar char="▪"/>
              <a:defRPr b="0" i="0" sz="1800" u="none" cap="none" strike="noStrike">
                <a:solidFill>
                  <a:srgbClr val="6E6E6E"/>
                </a:solidFill>
                <a:latin typeface="Helvetica Neue"/>
                <a:ea typeface="Helvetica Neue"/>
                <a:cs typeface="Helvetica Neue"/>
                <a:sym typeface="Helvetica Neue"/>
              </a:defRPr>
            </a:lvl3pPr>
            <a:lvl4pPr indent="-330200" lvl="3" marL="1828800" marR="0" rtl="0" algn="l">
              <a:lnSpc>
                <a:spcPct val="92812"/>
              </a:lnSpc>
              <a:spcBef>
                <a:spcPts val="450"/>
              </a:spcBef>
              <a:spcAft>
                <a:spcPts val="0"/>
              </a:spcAft>
              <a:buClr>
                <a:srgbClr val="A27E55"/>
              </a:buClr>
              <a:buSzPts val="1600"/>
              <a:buFont typeface="Noto Sans Symbols"/>
              <a:buChar char="▪"/>
              <a:defRPr b="0" i="0" sz="1600" u="none" cap="none" strike="noStrike">
                <a:solidFill>
                  <a:srgbClr val="6E6E6E"/>
                </a:solidFill>
                <a:latin typeface="Helvetica Neue"/>
                <a:ea typeface="Helvetica Neue"/>
                <a:cs typeface="Helvetica Neue"/>
                <a:sym typeface="Helvetica Neue"/>
              </a:defRPr>
            </a:lvl4pPr>
            <a:lvl5pPr indent="-317500" lvl="4" marL="2286000" marR="0" rtl="0" algn="l">
              <a:lnSpc>
                <a:spcPct val="90000"/>
              </a:lnSpc>
              <a:spcBef>
                <a:spcPts val="450"/>
              </a:spcBef>
              <a:spcAft>
                <a:spcPts val="0"/>
              </a:spcAft>
              <a:buClr>
                <a:srgbClr val="A27E55"/>
              </a:buClr>
              <a:buSzPts val="1400"/>
              <a:buFont typeface="Noto Sans Symbols"/>
              <a:buChar char="▪"/>
              <a:defRPr b="0" i="0" sz="1400" u="none" cap="none" strike="noStrike">
                <a:solidFill>
                  <a:srgbClr val="6E6E6E"/>
                </a:solidFill>
                <a:latin typeface="Helvetica Neue"/>
                <a:ea typeface="Helvetica Neue"/>
                <a:cs typeface="Helvetica Neue"/>
                <a:sym typeface="Helvetica Neue"/>
              </a:defRPr>
            </a:lvl5pPr>
            <a:lvl6pPr indent="-228600" lvl="5" marL="2743200"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9" name="Google Shape;19;p41"/>
          <p:cNvSpPr/>
          <p:nvPr/>
        </p:nvSpPr>
        <p:spPr>
          <a:xfrm>
            <a:off x="0" y="4356881"/>
            <a:ext cx="9144000" cy="754063"/>
          </a:xfrm>
          <a:prstGeom prst="rect">
            <a:avLst/>
          </a:prstGeom>
          <a:solidFill>
            <a:srgbClr val="A5A5A5"/>
          </a:solidFill>
          <a:ln>
            <a:noFill/>
          </a:ln>
          <a:effectLst>
            <a:outerShdw blurRad="40000" rotWithShape="0" dir="5400000" dist="23000">
              <a:srgbClr val="00000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A5A5A5"/>
              </a:solidFill>
              <a:latin typeface="Calibri"/>
              <a:ea typeface="Calibri"/>
              <a:cs typeface="Calibri"/>
              <a:sym typeface="Calibri"/>
            </a:endParaRPr>
          </a:p>
        </p:txBody>
      </p:sp>
      <p:pic>
        <p:nvPicPr>
          <p:cNvPr id="20" name="Google Shape;20;p41"/>
          <p:cNvPicPr preferRelativeResize="0"/>
          <p:nvPr/>
        </p:nvPicPr>
        <p:blipFill rotWithShape="1">
          <a:blip r:embed="rId1">
            <a:alphaModFix/>
          </a:blip>
          <a:srcRect b="0" l="0" r="0" t="0"/>
          <a:stretch/>
        </p:blipFill>
        <p:spPr>
          <a:xfrm>
            <a:off x="297219" y="3824671"/>
            <a:ext cx="579961" cy="1112897"/>
          </a:xfrm>
          <a:prstGeom prst="rect">
            <a:avLst/>
          </a:prstGeom>
          <a:noFill/>
          <a:ln>
            <a:noFill/>
          </a:ln>
        </p:spPr>
      </p:pic>
      <p:sp>
        <p:nvSpPr>
          <p:cNvPr id="21" name="Google Shape;21;p41"/>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rgbClr val="A27E55"/>
              </a:buClr>
              <a:buSzPts val="3600"/>
              <a:buFont typeface="Rockwell"/>
              <a:buNone/>
              <a:defRPr b="0" i="0" sz="3600" u="none" cap="none" strike="noStrike">
                <a:solidFill>
                  <a:srgbClr val="A27E55"/>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22" name="Google Shape;22;p41"/>
          <p:cNvPicPr preferRelativeResize="0"/>
          <p:nvPr/>
        </p:nvPicPr>
        <p:blipFill rotWithShape="1">
          <a:blip r:embed="rId2">
            <a:alphaModFix/>
          </a:blip>
          <a:srcRect b="0" l="0" r="0" t="0"/>
          <a:stretch/>
        </p:blipFill>
        <p:spPr>
          <a:xfrm>
            <a:off x="6819266" y="4013390"/>
            <a:ext cx="2882086" cy="1441043"/>
          </a:xfrm>
          <a:prstGeom prst="rect">
            <a:avLst/>
          </a:prstGeom>
          <a:noFill/>
          <a:ln>
            <a:noFill/>
          </a:ln>
        </p:spPr>
      </p:pic>
      <p:sp>
        <p:nvSpPr>
          <p:cNvPr id="23" name="Google Shape;23;p41"/>
          <p:cNvSpPr txBox="1"/>
          <p:nvPr/>
        </p:nvSpPr>
        <p:spPr>
          <a:xfrm>
            <a:off x="926984" y="4503079"/>
            <a:ext cx="6581164"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100" u="none" cap="none" strike="noStrike">
                <a:solidFill>
                  <a:schemeClr val="dk1"/>
                </a:solidFill>
                <a:latin typeface="Calibri"/>
                <a:ea typeface="Calibri"/>
                <a:cs typeface="Calibri"/>
                <a:sym typeface="Calibri"/>
              </a:rPr>
              <a:t>©2021 by Dr.  Jim Alves-Foss and Dr. Jia Song. This document is licensed with a </a:t>
            </a:r>
            <a:endParaRPr/>
          </a:p>
          <a:p>
            <a:pPr indent="0" lvl="0" marL="0" marR="0" rtl="0" algn="ctr">
              <a:spcBef>
                <a:spcPts val="0"/>
              </a:spcBef>
              <a:spcAft>
                <a:spcPts val="0"/>
              </a:spcAft>
              <a:buNone/>
            </a:pPr>
            <a:r>
              <a:rPr b="0" i="0" lang="en-US" sz="1100" u="sng" cap="none" strike="noStrike">
                <a:solidFill>
                  <a:schemeClr val="dk1"/>
                </a:solidFill>
                <a:latin typeface="Calibri"/>
                <a:ea typeface="Calibri"/>
                <a:cs typeface="Calibri"/>
                <a:sym typeface="Calibri"/>
                <a:hlinkClick r:id="rId3">
                  <a:extLst>
                    <a:ext uri="{A12FA001-AC4F-418D-AE19-62706E023703}">
                      <ahyp:hlinkClr val="tx"/>
                    </a:ext>
                  </a:extLst>
                </a:hlinkClick>
              </a:rPr>
              <a:t>Creative Commons Attribution-Non-Commercial-Share Alike 4.0 International License (CC BY-NC-SA 4.0)</a:t>
            </a:r>
            <a:endParaRPr b="0" i="0" sz="11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0" name="Shape 50"/>
        <p:cNvGrpSpPr/>
        <p:nvPr/>
      </p:nvGrpSpPr>
      <p:grpSpPr>
        <a:xfrm>
          <a:off x="0" y="0"/>
          <a:ext cx="0" cy="0"/>
          <a:chOff x="0" y="0"/>
          <a:chExt cx="0" cy="0"/>
        </a:xfrm>
      </p:grpSpPr>
      <p:sp>
        <p:nvSpPr>
          <p:cNvPr id="51" name="Google Shape;51;p44"/>
          <p:cNvSpPr txBox="1"/>
          <p:nvPr>
            <p:ph idx="1" type="body"/>
          </p:nvPr>
        </p:nvSpPr>
        <p:spPr>
          <a:xfrm>
            <a:off x="972000" y="928800"/>
            <a:ext cx="7588450" cy="3319200"/>
          </a:xfrm>
          <a:prstGeom prst="rect">
            <a:avLst/>
          </a:prstGeom>
          <a:noFill/>
          <a:ln>
            <a:noFill/>
          </a:ln>
        </p:spPr>
        <p:txBody>
          <a:bodyPr anchorCtr="0" anchor="t" bIns="0" lIns="0" spcFirstLastPara="1" rIns="0" wrap="square" tIns="0">
            <a:noAutofit/>
          </a:bodyPr>
          <a:lstStyle>
            <a:lvl1pPr indent="-228600" lvl="0" marL="457200" marR="0" rtl="0" algn="l">
              <a:lnSpc>
                <a:spcPct val="120000"/>
              </a:lnSpc>
              <a:spcBef>
                <a:spcPts val="0"/>
              </a:spcBef>
              <a:spcAft>
                <a:spcPts val="0"/>
              </a:spcAft>
              <a:buClr>
                <a:srgbClr val="A27E55"/>
              </a:buClr>
              <a:buSzPts val="1800"/>
              <a:buFont typeface="Noto Sans Symbols"/>
              <a:buNone/>
              <a:defRPr b="0" i="0" sz="1800" u="none" cap="none" strike="noStrike">
                <a:solidFill>
                  <a:srgbClr val="6E6E6E"/>
                </a:solidFill>
                <a:latin typeface="Helvetica Neue"/>
                <a:ea typeface="Helvetica Neue"/>
                <a:cs typeface="Helvetica Neue"/>
                <a:sym typeface="Helvetica Neue"/>
              </a:defRPr>
            </a:lvl1pPr>
            <a:lvl2pPr indent="-342900" lvl="1" marL="914400" marR="0" rtl="0" algn="l">
              <a:lnSpc>
                <a:spcPct val="95000"/>
              </a:lnSpc>
              <a:spcBef>
                <a:spcPts val="900"/>
              </a:spcBef>
              <a:spcAft>
                <a:spcPts val="0"/>
              </a:spcAft>
              <a:buClr>
                <a:srgbClr val="A27E55"/>
              </a:buClr>
              <a:buSzPts val="1800"/>
              <a:buFont typeface="Noto Sans Symbols"/>
              <a:buChar char="▪"/>
              <a:defRPr b="0" i="0" sz="1800" u="none" cap="none" strike="noStrike">
                <a:solidFill>
                  <a:srgbClr val="6E6E6E"/>
                </a:solidFill>
                <a:latin typeface="Helvetica Neue"/>
                <a:ea typeface="Helvetica Neue"/>
                <a:cs typeface="Helvetica Neue"/>
                <a:sym typeface="Helvetica Neue"/>
              </a:defRPr>
            </a:lvl2pPr>
            <a:lvl3pPr indent="-342900" lvl="2" marL="1371600" marR="0" rtl="0" algn="l">
              <a:lnSpc>
                <a:spcPct val="86666"/>
              </a:lnSpc>
              <a:spcBef>
                <a:spcPts val="900"/>
              </a:spcBef>
              <a:spcAft>
                <a:spcPts val="0"/>
              </a:spcAft>
              <a:buClr>
                <a:srgbClr val="A27E55"/>
              </a:buClr>
              <a:buSzPts val="1800"/>
              <a:buFont typeface="Noto Sans Symbols"/>
              <a:buChar char="▪"/>
              <a:defRPr b="0" i="0" sz="1800" u="none" cap="none" strike="noStrike">
                <a:solidFill>
                  <a:srgbClr val="6E6E6E"/>
                </a:solidFill>
                <a:latin typeface="Helvetica Neue"/>
                <a:ea typeface="Helvetica Neue"/>
                <a:cs typeface="Helvetica Neue"/>
                <a:sym typeface="Helvetica Neue"/>
              </a:defRPr>
            </a:lvl3pPr>
            <a:lvl4pPr indent="-330200" lvl="3" marL="1828800" marR="0" rtl="0" algn="l">
              <a:lnSpc>
                <a:spcPct val="92812"/>
              </a:lnSpc>
              <a:spcBef>
                <a:spcPts val="450"/>
              </a:spcBef>
              <a:spcAft>
                <a:spcPts val="0"/>
              </a:spcAft>
              <a:buClr>
                <a:srgbClr val="A27E55"/>
              </a:buClr>
              <a:buSzPts val="1600"/>
              <a:buFont typeface="Noto Sans Symbols"/>
              <a:buChar char="▪"/>
              <a:defRPr b="0" i="0" sz="1600" u="none" cap="none" strike="noStrike">
                <a:solidFill>
                  <a:srgbClr val="6E6E6E"/>
                </a:solidFill>
                <a:latin typeface="Helvetica Neue"/>
                <a:ea typeface="Helvetica Neue"/>
                <a:cs typeface="Helvetica Neue"/>
                <a:sym typeface="Helvetica Neue"/>
              </a:defRPr>
            </a:lvl4pPr>
            <a:lvl5pPr indent="-317500" lvl="4" marL="2286000" marR="0" rtl="0" algn="l">
              <a:lnSpc>
                <a:spcPct val="90000"/>
              </a:lnSpc>
              <a:spcBef>
                <a:spcPts val="450"/>
              </a:spcBef>
              <a:spcAft>
                <a:spcPts val="0"/>
              </a:spcAft>
              <a:buClr>
                <a:srgbClr val="A27E55"/>
              </a:buClr>
              <a:buSzPts val="1400"/>
              <a:buFont typeface="Noto Sans Symbols"/>
              <a:buChar char="▪"/>
              <a:defRPr b="0" i="0" sz="1400" u="none" cap="none" strike="noStrike">
                <a:solidFill>
                  <a:srgbClr val="6E6E6E"/>
                </a:solidFill>
                <a:latin typeface="Helvetica Neue"/>
                <a:ea typeface="Helvetica Neue"/>
                <a:cs typeface="Helvetica Neue"/>
                <a:sym typeface="Helvetica Neue"/>
              </a:defRPr>
            </a:lvl5pPr>
            <a:lvl6pPr indent="-228600" lvl="5" marL="2743200" marR="0" rtl="0" algn="l">
              <a:spcBef>
                <a:spcPts val="3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6pPr>
            <a:lvl7pPr indent="-323850" lvl="6" marL="3200400" marR="0" rtl="0" algn="l">
              <a:spcBef>
                <a:spcPts val="300"/>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7pPr>
            <a:lvl8pPr indent="-323850" lvl="7" marL="3657600" marR="0" rtl="0" algn="l">
              <a:spcBef>
                <a:spcPts val="300"/>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8pPr>
            <a:lvl9pPr indent="-323850" lvl="8" marL="4114800" marR="0" rtl="0" algn="l">
              <a:spcBef>
                <a:spcPts val="300"/>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9pPr>
          </a:lstStyle>
          <a:p/>
        </p:txBody>
      </p:sp>
      <p:sp>
        <p:nvSpPr>
          <p:cNvPr id="52" name="Google Shape;52;p44"/>
          <p:cNvSpPr/>
          <p:nvPr/>
        </p:nvSpPr>
        <p:spPr>
          <a:xfrm>
            <a:off x="0" y="4356881"/>
            <a:ext cx="9144000" cy="754063"/>
          </a:xfrm>
          <a:prstGeom prst="rect">
            <a:avLst/>
          </a:prstGeom>
          <a:solidFill>
            <a:schemeClr val="dk1"/>
          </a:solidFill>
          <a:ln>
            <a:noFill/>
          </a:ln>
          <a:effectLst>
            <a:outerShdw blurRad="40000" rotWithShape="0" dir="5400000" dist="23000">
              <a:srgbClr val="00000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pic>
        <p:nvPicPr>
          <p:cNvPr id="53" name="Google Shape;53;p44"/>
          <p:cNvPicPr preferRelativeResize="0"/>
          <p:nvPr/>
        </p:nvPicPr>
        <p:blipFill rotWithShape="1">
          <a:blip r:embed="rId1">
            <a:alphaModFix/>
          </a:blip>
          <a:srcRect b="0" l="0" r="0" t="0"/>
          <a:stretch/>
        </p:blipFill>
        <p:spPr>
          <a:xfrm>
            <a:off x="297219" y="3824671"/>
            <a:ext cx="579961" cy="1112897"/>
          </a:xfrm>
          <a:prstGeom prst="rect">
            <a:avLst/>
          </a:prstGeom>
          <a:noFill/>
          <a:ln>
            <a:noFill/>
          </a:ln>
        </p:spPr>
      </p:pic>
      <p:sp>
        <p:nvSpPr>
          <p:cNvPr id="54" name="Google Shape;54;p44"/>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rgbClr val="A27E55"/>
              </a:buClr>
              <a:buSzPts val="3600"/>
              <a:buFont typeface="Rockwell"/>
              <a:buNone/>
              <a:defRPr b="0" i="0" sz="3600" u="none" cap="none" strike="noStrike">
                <a:solidFill>
                  <a:srgbClr val="A27E55"/>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55" name="Google Shape;55;p44"/>
          <p:cNvPicPr preferRelativeResize="0"/>
          <p:nvPr/>
        </p:nvPicPr>
        <p:blipFill rotWithShape="1">
          <a:blip r:embed="rId2">
            <a:alphaModFix/>
          </a:blip>
          <a:srcRect b="0" l="0" r="0" t="0"/>
          <a:stretch/>
        </p:blipFill>
        <p:spPr>
          <a:xfrm>
            <a:off x="6819266" y="4013390"/>
            <a:ext cx="2882086" cy="1441043"/>
          </a:xfrm>
          <a:prstGeom prst="rect">
            <a:avLst/>
          </a:prstGeom>
          <a:noFill/>
          <a:ln>
            <a:noFill/>
          </a:ln>
        </p:spPr>
      </p:pic>
      <p:sp>
        <p:nvSpPr>
          <p:cNvPr id="56" name="Google Shape;56;p44"/>
          <p:cNvSpPr txBox="1"/>
          <p:nvPr/>
        </p:nvSpPr>
        <p:spPr>
          <a:xfrm>
            <a:off x="926984" y="4503079"/>
            <a:ext cx="6581164"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lt1"/>
                </a:solidFill>
                <a:latin typeface="Calibri"/>
                <a:ea typeface="Calibri"/>
                <a:cs typeface="Calibri"/>
                <a:sym typeface="Calibri"/>
              </a:rPr>
              <a:t>©2021 by Dr.  Jim Alves-Foss and Dr. Jia Song. This document is licensed with a </a:t>
            </a:r>
            <a:endParaRPr/>
          </a:p>
          <a:p>
            <a:pPr indent="0" lvl="0" marL="0" marR="0" rtl="0" algn="ctr">
              <a:spcBef>
                <a:spcPts val="0"/>
              </a:spcBef>
              <a:spcAft>
                <a:spcPts val="0"/>
              </a:spcAft>
              <a:buNone/>
            </a:pPr>
            <a:r>
              <a:rPr lang="en-US" sz="1100" u="sng">
                <a:solidFill>
                  <a:schemeClr val="lt1"/>
                </a:solidFill>
                <a:latin typeface="Calibri"/>
                <a:ea typeface="Calibri"/>
                <a:cs typeface="Calibri"/>
                <a:sym typeface="Calibri"/>
                <a:hlinkClick r:id="rId3">
                  <a:extLst>
                    <a:ext uri="{A12FA001-AC4F-418D-AE19-62706E023703}">
                      <ahyp:hlinkClr val="tx"/>
                    </a:ext>
                  </a:extLst>
                </a:hlinkClick>
              </a:rPr>
              <a:t>Creative Commons Attribution-Non-Commercial-Share Alike 4.0 International License (CC BY-NC-SA 4.0)</a:t>
            </a:r>
            <a:endParaRPr sz="1100">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8"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hyperlink" Target="https://crackstation.net/hashing-security.htm" TargetMode="External"/><Relationship Id="rId6" Type="http://schemas.openxmlformats.org/officeDocument/2006/relationships/hyperlink" Target="https://auth0.com/blog/hashing-passwords-one-way-road-to-security/"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hyperlink" Target="https://auth0.com/blog/hashing-passwords-one-way-road-to-security/"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comparitech.com/blog/information-security/password-statistic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
          <p:cNvSpPr txBox="1"/>
          <p:nvPr>
            <p:ph type="title"/>
          </p:nvPr>
        </p:nvSpPr>
        <p:spPr>
          <a:xfrm>
            <a:off x="605259" y="1711614"/>
            <a:ext cx="8077824" cy="1170886"/>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3200"/>
              <a:buFont typeface="Rockwell"/>
              <a:buNone/>
            </a:pPr>
            <a:r>
              <a:rPr lang="en-US"/>
              <a:t>CYB 110</a:t>
            </a:r>
            <a:br>
              <a:rPr lang="en-US"/>
            </a:br>
            <a:r>
              <a:rPr lang="en-US"/>
              <a:t>CYBERSECURITY AND PRIVACY</a:t>
            </a:r>
            <a:br>
              <a:rPr lang="en-US"/>
            </a:br>
            <a:r>
              <a:rPr lang="en-US">
                <a:solidFill>
                  <a:srgbClr val="FFD966"/>
                </a:solidFill>
              </a:rPr>
              <a:t>MODULE 8 - HUMAN ELEMENT SECURITY</a:t>
            </a:r>
            <a:br>
              <a:rPr lang="en-US"/>
            </a:br>
            <a:br>
              <a:rPr lang="en-US"/>
            </a:br>
            <a:r>
              <a:rPr lang="en-US" sz="2000"/>
              <a:t>JIM ALVES-FOSS AND JIA SONG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0"/>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ATTACKING PASSWORDS</a:t>
            </a:r>
            <a:endParaRPr/>
          </a:p>
        </p:txBody>
      </p:sp>
      <p:sp>
        <p:nvSpPr>
          <p:cNvPr id="123" name="Google Shape;123;p10"/>
          <p:cNvSpPr txBox="1"/>
          <p:nvPr>
            <p:ph idx="1" type="body"/>
          </p:nvPr>
        </p:nvSpPr>
        <p:spPr>
          <a:xfrm>
            <a:off x="628649" y="1033397"/>
            <a:ext cx="8151077" cy="3599325"/>
          </a:xfrm>
          <a:prstGeom prst="rect">
            <a:avLst/>
          </a:prstGeom>
          <a:noFill/>
          <a:ln>
            <a:noFill/>
          </a:ln>
        </p:spPr>
        <p:txBody>
          <a:bodyPr anchorCtr="0" anchor="t" bIns="0" lIns="0" spcFirstLastPara="1" rIns="0" wrap="square" tIns="0">
            <a:normAutofit/>
          </a:bodyPr>
          <a:lstStyle/>
          <a:p>
            <a:pPr indent="0" lvl="0" marL="0" rtl="0" algn="l">
              <a:lnSpc>
                <a:spcPct val="102857"/>
              </a:lnSpc>
              <a:spcBef>
                <a:spcPts val="0"/>
              </a:spcBef>
              <a:spcAft>
                <a:spcPts val="0"/>
              </a:spcAft>
              <a:buSzPts val="2100"/>
              <a:buNone/>
            </a:pPr>
            <a:r>
              <a:rPr b="1" lang="en-US">
                <a:solidFill>
                  <a:srgbClr val="8C6E43"/>
                </a:solidFill>
              </a:rPr>
              <a:t>Dictionary attacks </a:t>
            </a:r>
            <a:r>
              <a:rPr lang="en-US"/>
              <a:t>– using words in dictionary. </a:t>
            </a:r>
            <a:endParaRPr/>
          </a:p>
          <a:p>
            <a:pPr indent="-342900" lvl="0" marL="342900" rtl="0" algn="l">
              <a:lnSpc>
                <a:spcPct val="102857"/>
              </a:lnSpc>
              <a:spcBef>
                <a:spcPts val="900"/>
              </a:spcBef>
              <a:spcAft>
                <a:spcPts val="0"/>
              </a:spcAft>
              <a:buSzPts val="2100"/>
              <a:buFont typeface="Arial"/>
              <a:buChar char="•"/>
            </a:pPr>
            <a:r>
              <a:rPr lang="en-US"/>
              <a:t>Inferring passwords likely for a user </a:t>
            </a:r>
            <a:endParaRPr/>
          </a:p>
          <a:p>
            <a:pPr indent="-123443" lvl="2" marL="514350" rtl="0" algn="l">
              <a:lnSpc>
                <a:spcPct val="78000"/>
              </a:lnSpc>
              <a:spcBef>
                <a:spcPts val="900"/>
              </a:spcBef>
              <a:spcAft>
                <a:spcPts val="0"/>
              </a:spcAft>
              <a:buSzPts val="2000"/>
              <a:buNone/>
            </a:pPr>
            <a:r>
              <a:rPr lang="en-US" sz="2000"/>
              <a:t>People usually use personal information (birthday, names, pet’s name) in passwords. </a:t>
            </a:r>
            <a:endParaRPr sz="2000"/>
          </a:p>
          <a:p>
            <a:pPr indent="0" lvl="0" marL="0" rtl="0" algn="l">
              <a:lnSpc>
                <a:spcPct val="102857"/>
              </a:lnSpc>
              <a:spcBef>
                <a:spcPts val="450"/>
              </a:spcBef>
              <a:spcAft>
                <a:spcPts val="0"/>
              </a:spcAft>
              <a:buSzPts val="2100"/>
              <a:buNone/>
            </a:pPr>
            <a:r>
              <a:t/>
            </a:r>
            <a:endParaRPr b="1">
              <a:solidFill>
                <a:srgbClr val="8C6E43"/>
              </a:solidFill>
            </a:endParaRPr>
          </a:p>
          <a:p>
            <a:pPr indent="0" lvl="0" marL="0" rtl="0" algn="l">
              <a:lnSpc>
                <a:spcPct val="102857"/>
              </a:lnSpc>
              <a:spcBef>
                <a:spcPts val="900"/>
              </a:spcBef>
              <a:spcAft>
                <a:spcPts val="0"/>
              </a:spcAft>
              <a:buSzPts val="2100"/>
              <a:buNone/>
            </a:pPr>
            <a:r>
              <a:rPr b="1" lang="en-US">
                <a:solidFill>
                  <a:srgbClr val="8C6E43"/>
                </a:solidFill>
              </a:rPr>
              <a:t>Password spraying </a:t>
            </a:r>
            <a:r>
              <a:rPr lang="en-US"/>
              <a:t>– certain passwords against many accounts. </a:t>
            </a:r>
            <a:endParaRPr/>
          </a:p>
          <a:p>
            <a:pPr indent="-342900" lvl="0" marL="342900" rtl="0" algn="l">
              <a:lnSpc>
                <a:spcPct val="102857"/>
              </a:lnSpc>
              <a:spcBef>
                <a:spcPts val="900"/>
              </a:spcBef>
              <a:spcAft>
                <a:spcPts val="0"/>
              </a:spcAft>
              <a:buSzPts val="2100"/>
              <a:buFont typeface="Arial"/>
              <a:buChar char="•"/>
            </a:pPr>
            <a:r>
              <a:rPr lang="en-US"/>
              <a:t>A form of brute-force attack that attempts to use a single password or small set of passwords against many accounts.</a:t>
            </a:r>
            <a:endParaRPr sz="2000"/>
          </a:p>
          <a:p>
            <a:pPr indent="-123443" lvl="2" marL="514350" rtl="0" algn="l">
              <a:lnSpc>
                <a:spcPct val="78000"/>
              </a:lnSpc>
              <a:spcBef>
                <a:spcPts val="900"/>
              </a:spcBef>
              <a:spcAft>
                <a:spcPts val="0"/>
              </a:spcAft>
              <a:buSzPts val="2000"/>
              <a:buNone/>
            </a:pPr>
            <a:r>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1"/>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CONCEALED PASSWORDS</a:t>
            </a:r>
            <a:endParaRPr/>
          </a:p>
        </p:txBody>
      </p:sp>
      <p:sp>
        <p:nvSpPr>
          <p:cNvPr id="130" name="Google Shape;130;p11"/>
          <p:cNvSpPr txBox="1"/>
          <p:nvPr>
            <p:ph idx="1" type="body"/>
          </p:nvPr>
        </p:nvSpPr>
        <p:spPr>
          <a:xfrm>
            <a:off x="628650" y="1033397"/>
            <a:ext cx="7886700" cy="3599325"/>
          </a:xfrm>
          <a:prstGeom prst="rect">
            <a:avLst/>
          </a:prstGeom>
          <a:noFill/>
          <a:ln>
            <a:noFill/>
          </a:ln>
        </p:spPr>
        <p:txBody>
          <a:bodyPr anchorCtr="0" anchor="t" bIns="0" lIns="0" spcFirstLastPara="1" rIns="0" wrap="square" tIns="0">
            <a:normAutofit/>
          </a:bodyPr>
          <a:lstStyle/>
          <a:p>
            <a:pPr indent="0" lvl="0" marL="0" rtl="0" algn="l">
              <a:lnSpc>
                <a:spcPct val="102857"/>
              </a:lnSpc>
              <a:spcBef>
                <a:spcPts val="0"/>
              </a:spcBef>
              <a:spcAft>
                <a:spcPts val="0"/>
              </a:spcAft>
              <a:buSzPts val="2100"/>
              <a:buNone/>
            </a:pPr>
            <a:r>
              <a:rPr lang="en-US"/>
              <a:t>Operating systems store passwords in encrypted form so that compromising the ID-password list does not give immediate access to all user accounts.</a:t>
            </a:r>
            <a:endParaRPr/>
          </a:p>
          <a:p>
            <a:pPr indent="-171450" lvl="1" marL="377190" rtl="0" algn="l">
              <a:lnSpc>
                <a:spcPct val="95000"/>
              </a:lnSpc>
              <a:spcBef>
                <a:spcPts val="900"/>
              </a:spcBef>
              <a:spcAft>
                <a:spcPts val="0"/>
              </a:spcAft>
              <a:buSzPts val="1800"/>
              <a:buChar char="▪"/>
            </a:pPr>
            <a:r>
              <a:rPr lang="en-US"/>
              <a:t>When a user creates a password, the operating system accepts and immediately conceals it, storing the unreadable version. </a:t>
            </a:r>
            <a:endParaRPr/>
          </a:p>
          <a:p>
            <a:pPr indent="-171450" lvl="1" marL="377190" rtl="0" algn="l">
              <a:lnSpc>
                <a:spcPct val="95000"/>
              </a:lnSpc>
              <a:spcBef>
                <a:spcPts val="900"/>
              </a:spcBef>
              <a:spcAft>
                <a:spcPts val="0"/>
              </a:spcAft>
              <a:buSzPts val="1800"/>
              <a:buChar char="▪"/>
            </a:pPr>
            <a:r>
              <a:rPr lang="en-US"/>
              <a:t>When the user attempts to authenticate, the typed string will be concealed and compare with the stored one.</a:t>
            </a:r>
            <a:endParaRPr/>
          </a:p>
          <a:p>
            <a:pPr indent="-171450" lvl="1" marL="377190" rtl="0" algn="l">
              <a:lnSpc>
                <a:spcPct val="95000"/>
              </a:lnSpc>
              <a:spcBef>
                <a:spcPts val="900"/>
              </a:spcBef>
              <a:spcAft>
                <a:spcPts val="0"/>
              </a:spcAft>
              <a:buSzPts val="1800"/>
              <a:buChar char="▪"/>
            </a:pPr>
            <a:r>
              <a:rPr lang="en-US"/>
              <a:t>Forgot your password? Only reset. </a:t>
            </a:r>
            <a:endParaRPr/>
          </a:p>
          <a:p>
            <a:pPr indent="-171450" lvl="1" marL="377190" rtl="0" algn="l">
              <a:lnSpc>
                <a:spcPct val="95000"/>
              </a:lnSpc>
              <a:spcBef>
                <a:spcPts val="900"/>
              </a:spcBef>
              <a:spcAft>
                <a:spcPts val="0"/>
              </a:spcAft>
              <a:buSzPts val="1800"/>
              <a:buChar char="▪"/>
            </a:pPr>
            <a:r>
              <a:rPr lang="en-US"/>
              <a:t>Wrong passwords attempts, lock the account.</a:t>
            </a:r>
            <a:endParaRPr/>
          </a:p>
          <a:p>
            <a:pPr indent="0" lvl="0" marL="0" rtl="0" algn="l">
              <a:lnSpc>
                <a:spcPct val="102857"/>
              </a:lnSpc>
              <a:spcBef>
                <a:spcPts val="900"/>
              </a:spcBef>
              <a:spcAft>
                <a:spcPts val="0"/>
              </a:spcAft>
              <a:buSzPts val="21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2"/>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PASSWORD HASHING</a:t>
            </a:r>
            <a:endParaRPr/>
          </a:p>
        </p:txBody>
      </p:sp>
      <p:sp>
        <p:nvSpPr>
          <p:cNvPr id="136" name="Google Shape;136;p12"/>
          <p:cNvSpPr txBox="1"/>
          <p:nvPr>
            <p:ph idx="1" type="body"/>
          </p:nvPr>
        </p:nvSpPr>
        <p:spPr>
          <a:xfrm>
            <a:off x="4772296" y="1033463"/>
            <a:ext cx="3743053" cy="3598862"/>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a:t>Hashing Password – transform a password into data that cannot be converted back to the original password.</a:t>
            </a:r>
            <a:endParaRPr/>
          </a:p>
          <a:p>
            <a:pPr indent="0" lvl="0" marL="0" rtl="0" algn="l">
              <a:lnSpc>
                <a:spcPct val="102857"/>
              </a:lnSpc>
              <a:spcBef>
                <a:spcPts val="900"/>
              </a:spcBef>
              <a:spcAft>
                <a:spcPts val="0"/>
              </a:spcAft>
              <a:buSzPts val="2100"/>
              <a:buNone/>
            </a:pPr>
            <a:r>
              <a:t/>
            </a:r>
            <a:endParaRPr/>
          </a:p>
        </p:txBody>
      </p:sp>
      <p:pic>
        <p:nvPicPr>
          <p:cNvPr id="137" name="Google Shape;137;p12"/>
          <p:cNvPicPr preferRelativeResize="0"/>
          <p:nvPr/>
        </p:nvPicPr>
        <p:blipFill rotWithShape="1">
          <a:blip r:embed="rId3">
            <a:alphaModFix/>
          </a:blip>
          <a:srcRect b="0" l="0" r="0" t="0"/>
          <a:stretch/>
        </p:blipFill>
        <p:spPr>
          <a:xfrm>
            <a:off x="910317" y="2821927"/>
            <a:ext cx="8060710" cy="1200531"/>
          </a:xfrm>
          <a:prstGeom prst="rect">
            <a:avLst/>
          </a:prstGeom>
          <a:noFill/>
          <a:ln>
            <a:noFill/>
          </a:ln>
        </p:spPr>
      </p:pic>
      <p:pic>
        <p:nvPicPr>
          <p:cNvPr id="138" name="Google Shape;138;p12"/>
          <p:cNvPicPr preferRelativeResize="0"/>
          <p:nvPr/>
        </p:nvPicPr>
        <p:blipFill rotWithShape="1">
          <a:blip r:embed="rId4">
            <a:alphaModFix/>
          </a:blip>
          <a:srcRect b="0" l="0" r="0" t="0"/>
          <a:stretch/>
        </p:blipFill>
        <p:spPr>
          <a:xfrm>
            <a:off x="622854" y="1113876"/>
            <a:ext cx="3892677" cy="1582434"/>
          </a:xfrm>
          <a:prstGeom prst="rect">
            <a:avLst/>
          </a:prstGeom>
          <a:noFill/>
          <a:ln>
            <a:noFill/>
          </a:ln>
        </p:spPr>
      </p:pic>
      <p:sp>
        <p:nvSpPr>
          <p:cNvPr id="139" name="Google Shape;139;p12"/>
          <p:cNvSpPr txBox="1"/>
          <p:nvPr/>
        </p:nvSpPr>
        <p:spPr>
          <a:xfrm>
            <a:off x="4238244" y="4869180"/>
            <a:ext cx="5294376"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dk1"/>
                </a:solidFill>
                <a:latin typeface="Calibri"/>
                <a:ea typeface="Calibri"/>
                <a:cs typeface="Calibri"/>
                <a:sym typeface="Calibri"/>
              </a:rPr>
              <a:t>Ref: </a:t>
            </a:r>
            <a:r>
              <a:rPr lang="en-US" sz="1050" u="sng">
                <a:solidFill>
                  <a:schemeClr val="dk1"/>
                </a:solidFill>
                <a:latin typeface="Calibri"/>
                <a:ea typeface="Calibri"/>
                <a:cs typeface="Calibri"/>
                <a:sym typeface="Calibri"/>
                <a:hlinkClick r:id="rId5">
                  <a:extLst>
                    <a:ext uri="{A12FA001-AC4F-418D-AE19-62706E023703}">
                      <ahyp:hlinkClr val="tx"/>
                    </a:ext>
                  </a:extLst>
                </a:hlinkClick>
              </a:rPr>
              <a:t>https://crackstation.net/hashing-security.htm</a:t>
            </a:r>
            <a:endParaRPr sz="1050">
              <a:solidFill>
                <a:schemeClr val="dk1"/>
              </a:solidFill>
              <a:latin typeface="Calibri"/>
              <a:ea typeface="Calibri"/>
              <a:cs typeface="Calibri"/>
              <a:sym typeface="Calibri"/>
            </a:endParaRPr>
          </a:p>
        </p:txBody>
      </p:sp>
      <p:sp>
        <p:nvSpPr>
          <p:cNvPr id="140" name="Google Shape;140;p12"/>
          <p:cNvSpPr txBox="1"/>
          <p:nvPr/>
        </p:nvSpPr>
        <p:spPr>
          <a:xfrm>
            <a:off x="4349716" y="4110037"/>
            <a:ext cx="4310795"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u="sng">
                <a:solidFill>
                  <a:schemeClr val="dk1"/>
                </a:solidFill>
                <a:latin typeface="Calibri"/>
                <a:ea typeface="Calibri"/>
                <a:cs typeface="Calibri"/>
                <a:sym typeface="Calibri"/>
                <a:hlinkClick r:id="rId6">
                  <a:extLst>
                    <a:ext uri="{A12FA001-AC4F-418D-AE19-62706E023703}">
                      <ahyp:hlinkClr val="tx"/>
                    </a:ext>
                  </a:extLst>
                </a:hlinkClick>
              </a:rPr>
              <a:t>Ref: https://auth0.com/blog/hashing-passwords-one-way-road-to-security/</a:t>
            </a:r>
            <a:endParaRPr sz="105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3"/>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PASSWORD TABLE</a:t>
            </a:r>
            <a:endParaRPr/>
          </a:p>
        </p:txBody>
      </p:sp>
      <p:pic>
        <p:nvPicPr>
          <p:cNvPr id="146" name="Google Shape;146;p13"/>
          <p:cNvPicPr preferRelativeResize="0"/>
          <p:nvPr/>
        </p:nvPicPr>
        <p:blipFill rotWithShape="1">
          <a:blip r:embed="rId3">
            <a:alphaModFix/>
          </a:blip>
          <a:srcRect b="0" l="0" r="0" t="0"/>
          <a:stretch/>
        </p:blipFill>
        <p:spPr>
          <a:xfrm>
            <a:off x="1266124" y="960438"/>
            <a:ext cx="6611751" cy="336917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4"/>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200"/>
              <a:buFont typeface="Rockwell"/>
              <a:buNone/>
            </a:pPr>
            <a:r>
              <a:rPr lang="en-US" sz="3200"/>
              <a:t>PROBLEM WITH HASHED PASSWORDS</a:t>
            </a:r>
            <a:endParaRPr/>
          </a:p>
        </p:txBody>
      </p:sp>
      <p:sp>
        <p:nvSpPr>
          <p:cNvPr id="153" name="Google Shape;153;p14"/>
          <p:cNvSpPr txBox="1"/>
          <p:nvPr>
            <p:ph idx="1" type="body"/>
          </p:nvPr>
        </p:nvSpPr>
        <p:spPr>
          <a:xfrm>
            <a:off x="628650" y="1033463"/>
            <a:ext cx="4544241" cy="3598862"/>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a:t>The same string run through the a hash function gets the same output.</a:t>
            </a:r>
            <a:endParaRPr/>
          </a:p>
          <a:p>
            <a:pPr indent="0" lvl="0" marL="0" rtl="0" algn="l">
              <a:lnSpc>
                <a:spcPct val="102857"/>
              </a:lnSpc>
              <a:spcBef>
                <a:spcPts val="900"/>
              </a:spcBef>
              <a:spcAft>
                <a:spcPts val="0"/>
              </a:spcAft>
              <a:buSzPts val="2100"/>
              <a:buNone/>
            </a:pPr>
            <a:r>
              <a:rPr lang="en-US"/>
              <a:t>If two users have the same password, they'll have the same password hashes.</a:t>
            </a:r>
            <a:endParaRPr/>
          </a:p>
          <a:p>
            <a:pPr indent="0" lvl="0" marL="0" rtl="0" algn="l">
              <a:lnSpc>
                <a:spcPct val="102857"/>
              </a:lnSpc>
              <a:spcBef>
                <a:spcPts val="900"/>
              </a:spcBef>
              <a:spcAft>
                <a:spcPts val="0"/>
              </a:spcAft>
              <a:buSzPts val="2100"/>
              <a:buNone/>
            </a:pPr>
            <a:r>
              <a:t/>
            </a:r>
            <a:endParaRPr/>
          </a:p>
          <a:p>
            <a:pPr indent="0" lvl="0" marL="0" rtl="0" algn="l">
              <a:lnSpc>
                <a:spcPct val="102857"/>
              </a:lnSpc>
              <a:spcBef>
                <a:spcPts val="900"/>
              </a:spcBef>
              <a:spcAft>
                <a:spcPts val="0"/>
              </a:spcAft>
              <a:buSzPts val="2100"/>
              <a:buNone/>
            </a:pPr>
            <a:r>
              <a:rPr lang="en-US">
                <a:solidFill>
                  <a:srgbClr val="A27E55"/>
                </a:solidFill>
              </a:rPr>
              <a:t>Rainbow table</a:t>
            </a:r>
            <a:r>
              <a:rPr lang="en-US"/>
              <a:t>: precomputed list of popular values, such as passwords.</a:t>
            </a:r>
            <a:endParaRPr/>
          </a:p>
          <a:p>
            <a:pPr indent="-171450" lvl="1" marL="377190" rtl="0" algn="l">
              <a:lnSpc>
                <a:spcPct val="95000"/>
              </a:lnSpc>
              <a:spcBef>
                <a:spcPts val="900"/>
              </a:spcBef>
              <a:spcAft>
                <a:spcPts val="0"/>
              </a:spcAft>
              <a:buSzPts val="1800"/>
              <a:buChar char="▪"/>
            </a:pPr>
            <a:r>
              <a:rPr lang="en-US"/>
              <a:t>Look up table</a:t>
            </a:r>
            <a:endParaRPr/>
          </a:p>
        </p:txBody>
      </p:sp>
      <p:pic>
        <p:nvPicPr>
          <p:cNvPr id="154" name="Google Shape;154;p14"/>
          <p:cNvPicPr preferRelativeResize="0"/>
          <p:nvPr/>
        </p:nvPicPr>
        <p:blipFill rotWithShape="1">
          <a:blip r:embed="rId3">
            <a:alphaModFix/>
          </a:blip>
          <a:srcRect b="11426" l="0" r="0" t="15329"/>
          <a:stretch/>
        </p:blipFill>
        <p:spPr>
          <a:xfrm>
            <a:off x="5386561" y="851857"/>
            <a:ext cx="2970630" cy="343978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5"/>
          <p:cNvSpPr txBox="1"/>
          <p:nvPr>
            <p:ph type="title"/>
          </p:nvPr>
        </p:nvSpPr>
        <p:spPr>
          <a:xfrm>
            <a:off x="628650" y="273844"/>
            <a:ext cx="7886700" cy="6858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Clr>
                <a:srgbClr val="A27E55"/>
              </a:buClr>
              <a:buSzPts val="3600"/>
              <a:buFont typeface="Rockwell"/>
              <a:buNone/>
            </a:pPr>
            <a:r>
              <a:rPr lang="en-US"/>
              <a:t>SALT</a:t>
            </a:r>
            <a:endParaRPr/>
          </a:p>
        </p:txBody>
      </p:sp>
      <p:sp>
        <p:nvSpPr>
          <p:cNvPr id="161" name="Google Shape;161;p15"/>
          <p:cNvSpPr txBox="1"/>
          <p:nvPr>
            <p:ph idx="1" type="body"/>
          </p:nvPr>
        </p:nvSpPr>
        <p:spPr>
          <a:xfrm>
            <a:off x="6039293" y="1745778"/>
            <a:ext cx="2476057" cy="2252063"/>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a:t>A </a:t>
            </a:r>
            <a:r>
              <a:rPr lang="en-US">
                <a:solidFill>
                  <a:srgbClr val="A27E55"/>
                </a:solidFill>
              </a:rPr>
              <a:t>Salt</a:t>
            </a:r>
            <a:r>
              <a:rPr lang="en-US"/>
              <a:t> is an extra data field different for each user. </a:t>
            </a:r>
            <a:endParaRPr/>
          </a:p>
        </p:txBody>
      </p:sp>
      <p:pic>
        <p:nvPicPr>
          <p:cNvPr id="162" name="Google Shape;162;p15"/>
          <p:cNvPicPr preferRelativeResize="0"/>
          <p:nvPr/>
        </p:nvPicPr>
        <p:blipFill rotWithShape="1">
          <a:blip r:embed="rId3">
            <a:alphaModFix/>
          </a:blip>
          <a:srcRect b="6928" l="0" r="0" t="4299"/>
          <a:stretch/>
        </p:blipFill>
        <p:spPr>
          <a:xfrm>
            <a:off x="1168402" y="960438"/>
            <a:ext cx="4543090" cy="351852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6"/>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SALT</a:t>
            </a:r>
            <a:endParaRPr/>
          </a:p>
        </p:txBody>
      </p:sp>
      <p:sp>
        <p:nvSpPr>
          <p:cNvPr id="169" name="Google Shape;169;p16"/>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a:t>Adding salt makes the same password hash into a completely different string.</a:t>
            </a:r>
            <a:endParaRPr/>
          </a:p>
          <a:p>
            <a:pPr indent="0" lvl="0" marL="0" rtl="0" algn="l">
              <a:lnSpc>
                <a:spcPct val="102857"/>
              </a:lnSpc>
              <a:spcBef>
                <a:spcPts val="900"/>
              </a:spcBef>
              <a:spcAft>
                <a:spcPts val="0"/>
              </a:spcAft>
              <a:buSzPts val="2100"/>
              <a:buNone/>
            </a:pPr>
            <a:r>
              <a:rPr lang="en-US"/>
              <a:t>Salt is usually stored in the user account database along with the hash.</a:t>
            </a:r>
            <a:endParaRPr/>
          </a:p>
          <a:p>
            <a:pPr indent="0" lvl="0" marL="0" rtl="0" algn="l">
              <a:lnSpc>
                <a:spcPct val="102857"/>
              </a:lnSpc>
              <a:spcBef>
                <a:spcPts val="900"/>
              </a:spcBef>
              <a:spcAft>
                <a:spcPts val="0"/>
              </a:spcAft>
              <a:buSzPts val="2100"/>
              <a:buNone/>
            </a:pPr>
            <a:r>
              <a:rPr lang="en-US"/>
              <a:t>The salt does not need to be secret. (by randomizing the hashes, the rainbow tables become ineffective.)</a:t>
            </a:r>
            <a:endParaRPr/>
          </a:p>
        </p:txBody>
      </p:sp>
      <p:pic>
        <p:nvPicPr>
          <p:cNvPr id="170" name="Google Shape;170;p16"/>
          <p:cNvPicPr preferRelativeResize="0"/>
          <p:nvPr/>
        </p:nvPicPr>
        <p:blipFill rotWithShape="1">
          <a:blip r:embed="rId3">
            <a:alphaModFix/>
          </a:blip>
          <a:srcRect b="0" l="0" r="0" t="0"/>
          <a:stretch/>
        </p:blipFill>
        <p:spPr>
          <a:xfrm>
            <a:off x="628650" y="3254697"/>
            <a:ext cx="8273225" cy="782315"/>
          </a:xfrm>
          <a:prstGeom prst="rect">
            <a:avLst/>
          </a:prstGeom>
          <a:noFill/>
          <a:ln>
            <a:noFill/>
          </a:ln>
        </p:spPr>
      </p:pic>
      <p:sp>
        <p:nvSpPr>
          <p:cNvPr id="171" name="Google Shape;171;p16"/>
          <p:cNvSpPr txBox="1"/>
          <p:nvPr/>
        </p:nvSpPr>
        <p:spPr>
          <a:xfrm>
            <a:off x="4349716" y="4110037"/>
            <a:ext cx="4310795"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u="sng">
                <a:solidFill>
                  <a:schemeClr val="dk1"/>
                </a:solidFill>
                <a:latin typeface="Calibri"/>
                <a:ea typeface="Calibri"/>
                <a:cs typeface="Calibri"/>
                <a:sym typeface="Calibri"/>
                <a:hlinkClick r:id="rId4">
                  <a:extLst>
                    <a:ext uri="{A12FA001-AC4F-418D-AE19-62706E023703}">
                      <ahyp:hlinkClr val="tx"/>
                    </a:ext>
                  </a:extLst>
                </a:hlinkClick>
              </a:rPr>
              <a:t>Ref: https://auth0.com/blog/hashing-passwords-one-way-road-to-security/</a:t>
            </a:r>
            <a:endParaRPr sz="105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7"/>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TO AVOID PASSWORD ATTACKS</a:t>
            </a:r>
            <a:endParaRPr/>
          </a:p>
        </p:txBody>
      </p:sp>
      <p:sp>
        <p:nvSpPr>
          <p:cNvPr id="177" name="Google Shape;177;p17"/>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a:t>System side:</a:t>
            </a:r>
            <a:endParaRPr/>
          </a:p>
          <a:p>
            <a:pPr indent="-342900" lvl="1" marL="720090" rtl="0" algn="l">
              <a:lnSpc>
                <a:spcPct val="95000"/>
              </a:lnSpc>
              <a:spcBef>
                <a:spcPts val="900"/>
              </a:spcBef>
              <a:spcAft>
                <a:spcPts val="0"/>
              </a:spcAft>
              <a:buSzPts val="1800"/>
              <a:buFont typeface="Arial"/>
              <a:buChar char="•"/>
            </a:pPr>
            <a:r>
              <a:rPr lang="en-US"/>
              <a:t>Require longer and complex passwords, sometimes with symbols (#,$,%,-,!)</a:t>
            </a:r>
            <a:endParaRPr/>
          </a:p>
          <a:p>
            <a:pPr indent="-342900" lvl="1" marL="720090" rtl="0" algn="l">
              <a:lnSpc>
                <a:spcPct val="95000"/>
              </a:lnSpc>
              <a:spcBef>
                <a:spcPts val="900"/>
              </a:spcBef>
              <a:spcAft>
                <a:spcPts val="0"/>
              </a:spcAft>
              <a:buSzPts val="1800"/>
              <a:buFont typeface="Arial"/>
              <a:buChar char="•"/>
            </a:pPr>
            <a:r>
              <a:rPr lang="en-US"/>
              <a:t>Limit failed login attempts</a:t>
            </a:r>
            <a:endParaRPr/>
          </a:p>
          <a:p>
            <a:pPr indent="-342900" lvl="1" marL="720090" rtl="0" algn="l">
              <a:lnSpc>
                <a:spcPct val="95000"/>
              </a:lnSpc>
              <a:spcBef>
                <a:spcPts val="900"/>
              </a:spcBef>
              <a:spcAft>
                <a:spcPts val="0"/>
              </a:spcAft>
              <a:buSzPts val="1800"/>
              <a:buFont typeface="Arial"/>
              <a:buChar char="•"/>
            </a:pPr>
            <a:r>
              <a:rPr lang="en-US"/>
              <a:t>Lock accounts</a:t>
            </a:r>
            <a:endParaRPr/>
          </a:p>
          <a:p>
            <a:pPr indent="-342900" lvl="1" marL="720090" rtl="0" algn="l">
              <a:lnSpc>
                <a:spcPct val="95000"/>
              </a:lnSpc>
              <a:spcBef>
                <a:spcPts val="900"/>
              </a:spcBef>
              <a:spcAft>
                <a:spcPts val="0"/>
              </a:spcAft>
              <a:buSzPts val="1800"/>
              <a:buFont typeface="Arial"/>
              <a:buChar char="•"/>
            </a:pPr>
            <a:r>
              <a:rPr lang="en-US"/>
              <a:t>Multifactor authentication</a:t>
            </a:r>
            <a:endParaRPr/>
          </a:p>
          <a:p>
            <a:pPr indent="-342900" lvl="1" marL="720090" rtl="0" algn="l">
              <a:lnSpc>
                <a:spcPct val="95000"/>
              </a:lnSpc>
              <a:spcBef>
                <a:spcPts val="900"/>
              </a:spcBef>
              <a:spcAft>
                <a:spcPts val="0"/>
              </a:spcAft>
              <a:buSzPts val="1800"/>
              <a:buFont typeface="Arial"/>
              <a:buChar char="•"/>
            </a:pPr>
            <a:r>
              <a:rPr lang="en-US"/>
              <a:t>Limit logins to a specified IP address or range</a:t>
            </a:r>
            <a:endParaRPr/>
          </a:p>
          <a:p>
            <a:pPr indent="-342900" lvl="1" marL="720090" rtl="0" algn="l">
              <a:lnSpc>
                <a:spcPct val="95000"/>
              </a:lnSpc>
              <a:spcBef>
                <a:spcPts val="900"/>
              </a:spcBef>
              <a:spcAft>
                <a:spcPts val="0"/>
              </a:spcAft>
              <a:buSzPts val="1800"/>
              <a:buFont typeface="Arial"/>
              <a:buChar char="•"/>
            </a:pPr>
            <a:r>
              <a:rPr lang="en-US"/>
              <a:t>Use CAPTCHAS to prevent automated attacks</a:t>
            </a:r>
            <a:endParaRPr/>
          </a:p>
          <a:p>
            <a:pPr indent="-342900" lvl="1" marL="720090" rtl="0" algn="l">
              <a:lnSpc>
                <a:spcPct val="95000"/>
              </a:lnSpc>
              <a:spcBef>
                <a:spcPts val="900"/>
              </a:spcBef>
              <a:spcAft>
                <a:spcPts val="0"/>
              </a:spcAft>
              <a:buSzPts val="1800"/>
              <a:buFont typeface="Arial"/>
              <a:buChar char="•"/>
            </a:pPr>
            <a:r>
              <a:rPr lang="en-US"/>
              <a:t>...</a:t>
            </a:r>
            <a:endParaRPr/>
          </a:p>
          <a:p>
            <a:pPr indent="0" lvl="0" marL="0" rtl="0" algn="l">
              <a:lnSpc>
                <a:spcPct val="102857"/>
              </a:lnSpc>
              <a:spcBef>
                <a:spcPts val="900"/>
              </a:spcBef>
              <a:spcAft>
                <a:spcPts val="0"/>
              </a:spcAft>
              <a:buSzPts val="2100"/>
              <a:buNone/>
            </a:pPr>
            <a:r>
              <a:rPr lang="en-US"/>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8"/>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CAPTCHA</a:t>
            </a:r>
            <a:endParaRPr/>
          </a:p>
        </p:txBody>
      </p:sp>
      <p:sp>
        <p:nvSpPr>
          <p:cNvPr id="184" name="Google Shape;184;p18"/>
          <p:cNvSpPr txBox="1"/>
          <p:nvPr>
            <p:ph idx="1" type="body"/>
          </p:nvPr>
        </p:nvSpPr>
        <p:spPr>
          <a:xfrm>
            <a:off x="1025246" y="3475661"/>
            <a:ext cx="7645958" cy="3303437"/>
          </a:xfrm>
          <a:prstGeom prst="rect">
            <a:avLst/>
          </a:prstGeom>
          <a:noFill/>
          <a:ln>
            <a:noFill/>
          </a:ln>
        </p:spPr>
        <p:txBody>
          <a:bodyPr anchorCtr="0" anchor="t" bIns="0" lIns="0" spcFirstLastPara="1" rIns="0" wrap="square" tIns="0">
            <a:normAutofit/>
          </a:bodyPr>
          <a:lstStyle/>
          <a:p>
            <a:pPr indent="0" lvl="0" marL="0" rtl="0" algn="l">
              <a:lnSpc>
                <a:spcPct val="120000"/>
              </a:lnSpc>
              <a:spcBef>
                <a:spcPts val="0"/>
              </a:spcBef>
              <a:spcAft>
                <a:spcPts val="0"/>
              </a:spcAft>
              <a:buSzPts val="1800"/>
              <a:buNone/>
            </a:pPr>
            <a:r>
              <a:rPr lang="en-US">
                <a:latin typeface="Calibri"/>
                <a:ea typeface="Calibri"/>
                <a:cs typeface="Calibri"/>
                <a:sym typeface="Calibri"/>
              </a:rPr>
              <a:t>A </a:t>
            </a:r>
            <a:r>
              <a:rPr b="1" lang="en-US">
                <a:latin typeface="Calibri"/>
                <a:ea typeface="Calibri"/>
                <a:cs typeface="Calibri"/>
                <a:sym typeface="Calibri"/>
              </a:rPr>
              <a:t>CAPTCHA</a:t>
            </a:r>
            <a:r>
              <a:rPr lang="en-US">
                <a:latin typeface="Calibri"/>
                <a:ea typeface="Calibri"/>
                <a:cs typeface="Calibri"/>
                <a:sym typeface="Calibri"/>
              </a:rPr>
              <a:t> is a puzzle that supposedly only a human can solve, so a server application can distinguish between a human who makes a request and an automated program generating the same request repeatedly.</a:t>
            </a:r>
            <a:endParaRPr>
              <a:latin typeface="Calibri"/>
              <a:ea typeface="Calibri"/>
              <a:cs typeface="Calibri"/>
              <a:sym typeface="Calibri"/>
            </a:endParaRPr>
          </a:p>
        </p:txBody>
      </p:sp>
      <p:sp>
        <p:nvSpPr>
          <p:cNvPr descr="fig04-04.tif" id="185" name="Google Shape;185;p18"/>
          <p:cNvSpPr txBox="1"/>
          <p:nvPr>
            <p:ph idx="4294967295" type="body"/>
          </p:nvPr>
        </p:nvSpPr>
        <p:spPr>
          <a:xfrm>
            <a:off x="5345476" y="445168"/>
            <a:ext cx="3049587" cy="2808288"/>
          </a:xfrm>
          <a:prstGeom prst="rect">
            <a:avLst/>
          </a:prstGeom>
          <a:solidFill>
            <a:srgbClr val="FFFFFF"/>
          </a:solidFill>
          <a:ln>
            <a:noFill/>
          </a:ln>
        </p:spPr>
      </p:sp>
      <p:pic>
        <p:nvPicPr>
          <p:cNvPr id="186" name="Google Shape;186;p18"/>
          <p:cNvPicPr preferRelativeResize="0"/>
          <p:nvPr/>
        </p:nvPicPr>
        <p:blipFill rotWithShape="1">
          <a:blip r:embed="rId3">
            <a:alphaModFix/>
          </a:blip>
          <a:srcRect b="0" l="0" r="0" t="0"/>
          <a:stretch/>
        </p:blipFill>
        <p:spPr>
          <a:xfrm>
            <a:off x="628650" y="948406"/>
            <a:ext cx="4219575" cy="2305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9"/>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USER-IN-THE-MIDDLE</a:t>
            </a:r>
            <a:endParaRPr/>
          </a:p>
        </p:txBody>
      </p:sp>
      <p:sp>
        <p:nvSpPr>
          <p:cNvPr id="192" name="Google Shape;192;p19"/>
          <p:cNvSpPr txBox="1"/>
          <p:nvPr>
            <p:ph idx="1" type="body"/>
          </p:nvPr>
        </p:nvSpPr>
        <p:spPr>
          <a:xfrm>
            <a:off x="914493" y="944563"/>
            <a:ext cx="7645958" cy="3303437"/>
          </a:xfrm>
          <a:prstGeom prst="rect">
            <a:avLst/>
          </a:prstGeom>
          <a:noFill/>
          <a:ln>
            <a:noFill/>
          </a:ln>
        </p:spPr>
        <p:txBody>
          <a:bodyPr anchorCtr="0" anchor="t" bIns="0" lIns="0" spcFirstLastPara="1" rIns="0" wrap="square" tIns="0">
            <a:normAutofit/>
          </a:bodyPr>
          <a:lstStyle/>
          <a:p>
            <a:pPr indent="0" lvl="0" marL="0" rtl="0" algn="l">
              <a:lnSpc>
                <a:spcPct val="120000"/>
              </a:lnSpc>
              <a:spcBef>
                <a:spcPts val="0"/>
              </a:spcBef>
              <a:spcAft>
                <a:spcPts val="0"/>
              </a:spcAft>
              <a:buSzPts val="1800"/>
              <a:buNone/>
            </a:pPr>
            <a:r>
              <a:rPr lang="en-US"/>
              <a:t>CAPTCHAs are used by websites to defeat automation, such as by preventing spammers from scripting the creation of massive numbers of email accounts.</a:t>
            </a:r>
            <a:endParaRPr/>
          </a:p>
          <a:p>
            <a:pPr indent="0" lvl="0" marL="0" rtl="0" algn="l">
              <a:lnSpc>
                <a:spcPct val="120000"/>
              </a:lnSpc>
              <a:spcBef>
                <a:spcPts val="900"/>
              </a:spcBef>
              <a:spcAft>
                <a:spcPts val="0"/>
              </a:spcAft>
              <a:buSzPts val="1800"/>
              <a:buNone/>
            </a:pPr>
            <a:r>
              <a:rPr lang="en-US"/>
              <a:t>Sites offering free email accounts, CAPTCHAs are used to ensure that only individual humans obtain accounts. </a:t>
            </a:r>
            <a:endParaRPr/>
          </a:p>
          <a:p>
            <a:pPr indent="0" lvl="0" marL="0" rtl="0" algn="l">
              <a:lnSpc>
                <a:spcPct val="120000"/>
              </a:lnSpc>
              <a:spcBef>
                <a:spcPts val="900"/>
              </a:spcBef>
              <a:spcAft>
                <a:spcPts val="0"/>
              </a:spcAft>
              <a:buSzPts val="1800"/>
              <a:buNone/>
            </a:pPr>
            <a:r>
              <a:rPr lang="en-US"/>
              <a:t>Spam senders use thousands of new accounts to send spams, so spam filters do not recognize these accounts. </a:t>
            </a:r>
            <a:endParaRPr/>
          </a:p>
          <a:p>
            <a:pPr indent="0" lvl="0" marL="0" rtl="0" algn="l">
              <a:lnSpc>
                <a:spcPct val="120000"/>
              </a:lnSpc>
              <a:spcBef>
                <a:spcPts val="900"/>
              </a:spcBef>
              <a:spcAft>
                <a:spcPts val="0"/>
              </a:spcAft>
              <a:buSzPts val="1800"/>
              <a:buNone/>
            </a:pPr>
            <a:r>
              <a:rPr lang="en-US"/>
              <a:t>Using click-bait to trick users into solving CAPTCHAs on spammers’ behalf</a:t>
            </a:r>
            <a:endParaRPr/>
          </a:p>
          <a:p>
            <a:pPr indent="0" lvl="0" marL="0" rtl="0" algn="l">
              <a:lnSpc>
                <a:spcPct val="120000"/>
              </a:lnSpc>
              <a:spcBef>
                <a:spcPts val="900"/>
              </a:spcBef>
              <a:spcAft>
                <a:spcPts val="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2"/>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HUMAN ELEMENT SECURITY</a:t>
            </a:r>
            <a:endParaRPr/>
          </a:p>
        </p:txBody>
      </p:sp>
      <p:sp>
        <p:nvSpPr>
          <p:cNvPr id="71" name="Google Shape;71;p2"/>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800"/>
              <a:buNone/>
            </a:pPr>
            <a:r>
              <a:rPr lang="en-US" sz="1600"/>
              <a:t>"People often represent the weakest link in the security chain and are chronically responsible for the failure of security systems." [1]</a:t>
            </a:r>
            <a:endParaRPr sz="1600"/>
          </a:p>
          <a:p>
            <a:pPr indent="0" lvl="0" marL="0" rtl="0" algn="l">
              <a:lnSpc>
                <a:spcPct val="120000"/>
              </a:lnSpc>
              <a:spcBef>
                <a:spcPts val="900"/>
              </a:spcBef>
              <a:spcAft>
                <a:spcPts val="0"/>
              </a:spcAft>
              <a:buSzPts val="1800"/>
              <a:buNone/>
            </a:pPr>
            <a:r>
              <a:rPr lang="en-US" sz="1600"/>
              <a:t>For example</a:t>
            </a:r>
            <a:endParaRPr sz="1600"/>
          </a:p>
          <a:p>
            <a:pPr indent="-158750" lvl="1" marL="377190" rtl="0" algn="l">
              <a:lnSpc>
                <a:spcPct val="95000"/>
              </a:lnSpc>
              <a:spcBef>
                <a:spcPts val="900"/>
              </a:spcBef>
              <a:spcAft>
                <a:spcPts val="0"/>
              </a:spcAft>
              <a:buSzPts val="1600"/>
              <a:buChar char="▪"/>
            </a:pPr>
            <a:r>
              <a:rPr lang="en-US" sz="1600"/>
              <a:t>People click dangerous links</a:t>
            </a:r>
            <a:endParaRPr sz="1600"/>
          </a:p>
          <a:p>
            <a:pPr indent="-158750" lvl="1" marL="377190" rtl="0" algn="l">
              <a:lnSpc>
                <a:spcPct val="95000"/>
              </a:lnSpc>
              <a:spcBef>
                <a:spcPts val="900"/>
              </a:spcBef>
              <a:spcAft>
                <a:spcPts val="0"/>
              </a:spcAft>
              <a:buSzPts val="1600"/>
              <a:buChar char="▪"/>
            </a:pPr>
            <a:r>
              <a:rPr lang="en-US" sz="1600"/>
              <a:t>Send sensitive information via unprotected channels</a:t>
            </a:r>
            <a:endParaRPr sz="1600"/>
          </a:p>
          <a:p>
            <a:pPr indent="-158750" lvl="1" marL="377190" rtl="0" algn="l">
              <a:lnSpc>
                <a:spcPct val="95000"/>
              </a:lnSpc>
              <a:spcBef>
                <a:spcPts val="900"/>
              </a:spcBef>
              <a:spcAft>
                <a:spcPts val="0"/>
              </a:spcAft>
              <a:buSzPts val="1600"/>
              <a:buChar char="▪"/>
            </a:pPr>
            <a:r>
              <a:rPr lang="en-US" sz="1600"/>
              <a:t>Write down passwords on sticky notes</a:t>
            </a:r>
            <a:endParaRPr sz="1600"/>
          </a:p>
          <a:p>
            <a:pPr indent="-158750" lvl="1" marL="377190" rtl="0" algn="l">
              <a:lnSpc>
                <a:spcPct val="95000"/>
              </a:lnSpc>
              <a:spcBef>
                <a:spcPts val="900"/>
              </a:spcBef>
              <a:spcAft>
                <a:spcPts val="0"/>
              </a:spcAft>
              <a:buSzPts val="1600"/>
              <a:buChar char="▪"/>
            </a:pPr>
            <a:r>
              <a:rPr lang="en-US" sz="1600"/>
              <a:t>Share passwords with other people</a:t>
            </a:r>
            <a:endParaRPr sz="1600"/>
          </a:p>
          <a:p>
            <a:pPr indent="-158750" lvl="1" marL="377190" rtl="0" algn="l">
              <a:lnSpc>
                <a:spcPct val="95000"/>
              </a:lnSpc>
              <a:spcBef>
                <a:spcPts val="900"/>
              </a:spcBef>
              <a:spcAft>
                <a:spcPts val="0"/>
              </a:spcAft>
              <a:buSzPts val="1600"/>
              <a:buChar char="▪"/>
            </a:pPr>
            <a:r>
              <a:rPr lang="en-US" sz="1600"/>
              <a:t>Post personal data online</a:t>
            </a:r>
            <a:endParaRPr sz="1600"/>
          </a:p>
          <a:p>
            <a:pPr indent="-158750" lvl="1" marL="377190" rtl="0" algn="l">
              <a:lnSpc>
                <a:spcPct val="95000"/>
              </a:lnSpc>
              <a:spcBef>
                <a:spcPts val="900"/>
              </a:spcBef>
              <a:spcAft>
                <a:spcPts val="0"/>
              </a:spcAft>
              <a:buSzPts val="1600"/>
              <a:buChar char="▪"/>
            </a:pPr>
            <a:r>
              <a:rPr lang="en-US" sz="1600"/>
              <a:t>Download and open unknown email attachments</a:t>
            </a:r>
            <a:endParaRPr sz="1600"/>
          </a:p>
        </p:txBody>
      </p:sp>
      <p:sp>
        <p:nvSpPr>
          <p:cNvPr id="72" name="Google Shape;72;p2"/>
          <p:cNvSpPr txBox="1"/>
          <p:nvPr/>
        </p:nvSpPr>
        <p:spPr>
          <a:xfrm>
            <a:off x="2111297" y="4094111"/>
            <a:ext cx="851953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[1] Book: “Secrets and Lies: Digital Security in a Networked World”, by Bruce Schneier, 2000</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0"/>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USER-IN-THE-MIDDLE</a:t>
            </a:r>
            <a:endParaRPr/>
          </a:p>
        </p:txBody>
      </p:sp>
      <p:sp>
        <p:nvSpPr>
          <p:cNvPr id="198" name="Google Shape;198;p20"/>
          <p:cNvSpPr txBox="1"/>
          <p:nvPr>
            <p:ph idx="1" type="body"/>
          </p:nvPr>
        </p:nvSpPr>
        <p:spPr>
          <a:xfrm>
            <a:off x="914493" y="944563"/>
            <a:ext cx="7645958" cy="3303437"/>
          </a:xfrm>
          <a:prstGeom prst="rect">
            <a:avLst/>
          </a:prstGeom>
          <a:noFill/>
          <a:ln>
            <a:noFill/>
          </a:ln>
        </p:spPr>
        <p:txBody>
          <a:bodyPr anchorCtr="0" anchor="t" bIns="0" lIns="0" spcFirstLastPara="1" rIns="0" wrap="square" tIns="0">
            <a:normAutofit/>
          </a:bodyPr>
          <a:lstStyle/>
          <a:p>
            <a:pPr indent="0" lvl="0" marL="0" rtl="0" algn="l">
              <a:lnSpc>
                <a:spcPct val="120000"/>
              </a:lnSpc>
              <a:spcBef>
                <a:spcPts val="0"/>
              </a:spcBef>
              <a:spcAft>
                <a:spcPts val="0"/>
              </a:spcAft>
              <a:buSzPts val="1800"/>
              <a:buNone/>
            </a:pPr>
            <a:r>
              <a:rPr lang="en-US" u="sng">
                <a:solidFill>
                  <a:srgbClr val="0070C0"/>
                </a:solidFill>
              </a:rPr>
              <a:t>Spam sender created site</a:t>
            </a:r>
            <a:endParaRPr/>
          </a:p>
          <a:p>
            <a:pPr indent="0" lvl="0" marL="0" rtl="0" algn="l">
              <a:lnSpc>
                <a:spcPct val="120000"/>
              </a:lnSpc>
              <a:spcBef>
                <a:spcPts val="900"/>
              </a:spcBef>
              <a:spcAft>
                <a:spcPts val="0"/>
              </a:spcAft>
              <a:buSzPts val="1800"/>
              <a:buNone/>
            </a:pPr>
            <a:r>
              <a:t/>
            </a:r>
            <a:endParaRPr/>
          </a:p>
          <a:p>
            <a:pPr indent="0" lvl="0" marL="0" rtl="0" algn="l">
              <a:lnSpc>
                <a:spcPct val="120000"/>
              </a:lnSpc>
              <a:spcBef>
                <a:spcPts val="900"/>
              </a:spcBef>
              <a:spcAft>
                <a:spcPts val="0"/>
              </a:spcAft>
              <a:buSzPts val="1800"/>
              <a:buNone/>
            </a:pPr>
            <a:r>
              <a:rPr lang="en-US"/>
              <a:t>1. User requests access</a:t>
            </a:r>
            <a:endParaRPr/>
          </a:p>
          <a:p>
            <a:pPr indent="0" lvl="0" marL="0" rtl="0" algn="l">
              <a:lnSpc>
                <a:spcPct val="120000"/>
              </a:lnSpc>
              <a:spcBef>
                <a:spcPts val="900"/>
              </a:spcBef>
              <a:spcAft>
                <a:spcPts val="0"/>
              </a:spcAft>
              <a:buSzPts val="1800"/>
              <a:buNone/>
            </a:pPr>
            <a:r>
              <a:t/>
            </a:r>
            <a:endParaRPr/>
          </a:p>
          <a:p>
            <a:pPr indent="0" lvl="0" marL="0" rtl="0" algn="l">
              <a:lnSpc>
                <a:spcPct val="120000"/>
              </a:lnSpc>
              <a:spcBef>
                <a:spcPts val="900"/>
              </a:spcBef>
              <a:spcAft>
                <a:spcPts val="0"/>
              </a:spcAft>
              <a:buSzPts val="1800"/>
              <a:buNone/>
            </a:pPr>
            <a:r>
              <a:t/>
            </a:r>
            <a:endParaRPr/>
          </a:p>
          <a:p>
            <a:pPr indent="0" lvl="0" marL="0" rtl="0" algn="l">
              <a:lnSpc>
                <a:spcPct val="120000"/>
              </a:lnSpc>
              <a:spcBef>
                <a:spcPts val="900"/>
              </a:spcBef>
              <a:spcAft>
                <a:spcPts val="0"/>
              </a:spcAft>
              <a:buSzPts val="1800"/>
              <a:buNone/>
            </a:pPr>
            <a:r>
              <a:rPr lang="en-US"/>
              <a:t>4. Spam sender send the CAPTCHA to user</a:t>
            </a:r>
            <a:endParaRPr/>
          </a:p>
          <a:p>
            <a:pPr indent="0" lvl="0" marL="0" rtl="0" algn="l">
              <a:lnSpc>
                <a:spcPct val="120000"/>
              </a:lnSpc>
              <a:spcBef>
                <a:spcPts val="900"/>
              </a:spcBef>
              <a:spcAft>
                <a:spcPts val="0"/>
              </a:spcAft>
              <a:buSzPts val="1800"/>
              <a:buNone/>
            </a:pPr>
            <a:r>
              <a:rPr lang="en-US"/>
              <a:t>5. User provides the answer to the CAPTCHA </a:t>
            </a:r>
            <a:endParaRPr/>
          </a:p>
        </p:txBody>
      </p:sp>
      <p:sp>
        <p:nvSpPr>
          <p:cNvPr id="199" name="Google Shape;199;p20"/>
          <p:cNvSpPr txBox="1"/>
          <p:nvPr>
            <p:ph idx="4294967295" type="body"/>
          </p:nvPr>
        </p:nvSpPr>
        <p:spPr>
          <a:xfrm>
            <a:off x="4737472" y="840573"/>
            <a:ext cx="3463925" cy="3358364"/>
          </a:xfrm>
          <a:prstGeom prst="rect">
            <a:avLst/>
          </a:prstGeom>
          <a:noFill/>
          <a:ln>
            <a:noFill/>
          </a:ln>
        </p:spPr>
        <p:txBody>
          <a:bodyPr anchorCtr="0" anchor="t" bIns="0" lIns="0" spcFirstLastPara="1" rIns="0" wrap="square" tIns="0">
            <a:normAutofit fontScale="70000" lnSpcReduction="20000"/>
          </a:bodyPr>
          <a:lstStyle/>
          <a:p>
            <a:pPr indent="0" lvl="0" marL="0" rtl="0" algn="l">
              <a:lnSpc>
                <a:spcPct val="74482"/>
              </a:lnSpc>
              <a:spcBef>
                <a:spcPts val="0"/>
              </a:spcBef>
              <a:spcAft>
                <a:spcPts val="0"/>
              </a:spcAft>
              <a:buSzPct val="100000"/>
              <a:buNone/>
            </a:pPr>
            <a:r>
              <a:rPr lang="en-US" sz="2900" u="sng">
                <a:solidFill>
                  <a:srgbClr val="0070C0"/>
                </a:solidFill>
              </a:rPr>
              <a:t>Free email account sign-up</a:t>
            </a:r>
            <a:endParaRPr/>
          </a:p>
          <a:p>
            <a:pPr indent="0" lvl="0" marL="0" rtl="0" algn="l">
              <a:lnSpc>
                <a:spcPct val="120000"/>
              </a:lnSpc>
              <a:spcBef>
                <a:spcPts val="900"/>
              </a:spcBef>
              <a:spcAft>
                <a:spcPts val="0"/>
              </a:spcAft>
              <a:buSzPct val="100000"/>
              <a:buNone/>
            </a:pPr>
            <a:r>
              <a:t/>
            </a:r>
            <a:endParaRPr/>
          </a:p>
          <a:p>
            <a:pPr indent="0" lvl="0" marL="0" rtl="0" algn="l">
              <a:lnSpc>
                <a:spcPct val="74482"/>
              </a:lnSpc>
              <a:spcBef>
                <a:spcPts val="900"/>
              </a:spcBef>
              <a:spcAft>
                <a:spcPts val="0"/>
              </a:spcAft>
              <a:buSzPct val="100000"/>
              <a:buNone/>
            </a:pPr>
            <a:r>
              <a:rPr lang="en-US" sz="2900"/>
              <a:t>2. Spam sender requests to create a new account</a:t>
            </a:r>
            <a:endParaRPr/>
          </a:p>
          <a:p>
            <a:pPr indent="0" lvl="0" marL="0" rtl="0" algn="l">
              <a:lnSpc>
                <a:spcPct val="74482"/>
              </a:lnSpc>
              <a:spcBef>
                <a:spcPts val="900"/>
              </a:spcBef>
              <a:spcAft>
                <a:spcPts val="0"/>
              </a:spcAft>
              <a:buSzPct val="100000"/>
              <a:buNone/>
            </a:pPr>
            <a:r>
              <a:rPr lang="en-US" sz="2900"/>
              <a:t>3. Hotmail presents CAPTCHA </a:t>
            </a:r>
            <a:endParaRPr sz="2900"/>
          </a:p>
          <a:p>
            <a:pPr indent="0" lvl="0" marL="0" rtl="0" algn="l">
              <a:lnSpc>
                <a:spcPct val="120000"/>
              </a:lnSpc>
              <a:spcBef>
                <a:spcPts val="900"/>
              </a:spcBef>
              <a:spcAft>
                <a:spcPts val="0"/>
              </a:spcAft>
              <a:buSzPct val="100000"/>
              <a:buNone/>
            </a:pPr>
            <a:r>
              <a:t/>
            </a:r>
            <a:endParaRPr/>
          </a:p>
          <a:p>
            <a:pPr indent="0" lvl="0" marL="0" rtl="0" algn="l">
              <a:lnSpc>
                <a:spcPct val="120000"/>
              </a:lnSpc>
              <a:spcBef>
                <a:spcPts val="900"/>
              </a:spcBef>
              <a:spcAft>
                <a:spcPts val="0"/>
              </a:spcAft>
              <a:buSzPct val="100000"/>
              <a:buNone/>
            </a:pPr>
            <a:r>
              <a:t/>
            </a:r>
            <a:endParaRPr/>
          </a:p>
          <a:p>
            <a:pPr indent="0" lvl="0" marL="0" rtl="0" algn="l">
              <a:lnSpc>
                <a:spcPct val="93913"/>
              </a:lnSpc>
              <a:spcBef>
                <a:spcPts val="900"/>
              </a:spcBef>
              <a:spcAft>
                <a:spcPts val="0"/>
              </a:spcAft>
              <a:buSzPct val="100000"/>
              <a:buNone/>
            </a:pPr>
            <a:r>
              <a:rPr lang="en-US" sz="2300"/>
              <a:t>6. Spam sender send the answer to Hotmail webpage </a:t>
            </a:r>
            <a:endParaRPr sz="2300"/>
          </a:p>
        </p:txBody>
      </p:sp>
      <p:sp>
        <p:nvSpPr>
          <p:cNvPr id="200" name="Google Shape;200;p20"/>
          <p:cNvSpPr txBox="1"/>
          <p:nvPr/>
        </p:nvSpPr>
        <p:spPr>
          <a:xfrm>
            <a:off x="280392" y="1196094"/>
            <a:ext cx="812604" cy="369332"/>
          </a:xfrm>
          <a:prstGeom prst="rect">
            <a:avLst/>
          </a:prstGeom>
          <a:solidFill>
            <a:srgbClr val="953734">
              <a:alpha val="53725"/>
            </a:srgbClr>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USER</a:t>
            </a:r>
            <a:endParaRPr sz="1800">
              <a:solidFill>
                <a:schemeClr val="dk1"/>
              </a:solidFill>
              <a:latin typeface="Calibri"/>
              <a:ea typeface="Calibri"/>
              <a:cs typeface="Calibri"/>
              <a:sym typeface="Calibri"/>
            </a:endParaRPr>
          </a:p>
        </p:txBody>
      </p:sp>
      <p:sp>
        <p:nvSpPr>
          <p:cNvPr id="201" name="Google Shape;201;p20"/>
          <p:cNvSpPr txBox="1"/>
          <p:nvPr/>
        </p:nvSpPr>
        <p:spPr>
          <a:xfrm>
            <a:off x="3768326" y="1043434"/>
            <a:ext cx="914233" cy="646331"/>
          </a:xfrm>
          <a:prstGeom prst="rect">
            <a:avLst/>
          </a:prstGeom>
          <a:solidFill>
            <a:srgbClr val="953734">
              <a:alpha val="53725"/>
            </a:srgbClr>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Spam sender</a:t>
            </a:r>
            <a:endParaRPr sz="1800">
              <a:solidFill>
                <a:schemeClr val="dk1"/>
              </a:solidFill>
              <a:latin typeface="Calibri"/>
              <a:ea typeface="Calibri"/>
              <a:cs typeface="Calibri"/>
              <a:sym typeface="Calibri"/>
            </a:endParaRPr>
          </a:p>
        </p:txBody>
      </p:sp>
      <p:sp>
        <p:nvSpPr>
          <p:cNvPr id="202" name="Google Shape;202;p20"/>
          <p:cNvSpPr txBox="1"/>
          <p:nvPr/>
        </p:nvSpPr>
        <p:spPr>
          <a:xfrm>
            <a:off x="7536657" y="1068214"/>
            <a:ext cx="1078706" cy="369332"/>
          </a:xfrm>
          <a:prstGeom prst="rect">
            <a:avLst/>
          </a:prstGeom>
          <a:solidFill>
            <a:srgbClr val="953734">
              <a:alpha val="53725"/>
            </a:srgbClr>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Hotmail</a:t>
            </a:r>
            <a:endParaRPr sz="1800">
              <a:solidFill>
                <a:schemeClr val="dk1"/>
              </a:solidFill>
              <a:latin typeface="Calibri"/>
              <a:ea typeface="Calibri"/>
              <a:cs typeface="Calibri"/>
              <a:sym typeface="Calibri"/>
            </a:endParaRPr>
          </a:p>
        </p:txBody>
      </p:sp>
      <p:sp>
        <p:nvSpPr>
          <p:cNvPr id="203" name="Google Shape;203;p20"/>
          <p:cNvSpPr/>
          <p:nvPr/>
        </p:nvSpPr>
        <p:spPr>
          <a:xfrm>
            <a:off x="842963" y="1999022"/>
            <a:ext cx="3182540" cy="128588"/>
          </a:xfrm>
          <a:prstGeom prst="notched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Calibri"/>
              <a:ea typeface="Calibri"/>
              <a:cs typeface="Calibri"/>
              <a:sym typeface="Calibri"/>
            </a:endParaRPr>
          </a:p>
        </p:txBody>
      </p:sp>
      <p:sp>
        <p:nvSpPr>
          <p:cNvPr id="204" name="Google Shape;204;p20"/>
          <p:cNvSpPr/>
          <p:nvPr/>
        </p:nvSpPr>
        <p:spPr>
          <a:xfrm>
            <a:off x="4737472" y="2136190"/>
            <a:ext cx="3182540" cy="128588"/>
          </a:xfrm>
          <a:prstGeom prst="notched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Calibri"/>
              <a:ea typeface="Calibri"/>
              <a:cs typeface="Calibri"/>
              <a:sym typeface="Calibri"/>
            </a:endParaRPr>
          </a:p>
        </p:txBody>
      </p:sp>
      <p:sp>
        <p:nvSpPr>
          <p:cNvPr id="205" name="Google Shape;205;p20"/>
          <p:cNvSpPr/>
          <p:nvPr/>
        </p:nvSpPr>
        <p:spPr>
          <a:xfrm>
            <a:off x="914493" y="3615336"/>
            <a:ext cx="3182540" cy="128588"/>
          </a:xfrm>
          <a:prstGeom prst="notched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Calibri"/>
              <a:ea typeface="Calibri"/>
              <a:cs typeface="Calibri"/>
              <a:sym typeface="Calibri"/>
            </a:endParaRPr>
          </a:p>
        </p:txBody>
      </p:sp>
      <p:sp>
        <p:nvSpPr>
          <p:cNvPr id="206" name="Google Shape;206;p20"/>
          <p:cNvSpPr/>
          <p:nvPr/>
        </p:nvSpPr>
        <p:spPr>
          <a:xfrm>
            <a:off x="4737472" y="4134643"/>
            <a:ext cx="3182540" cy="128588"/>
          </a:xfrm>
          <a:prstGeom prst="notched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Calibri"/>
              <a:ea typeface="Calibri"/>
              <a:cs typeface="Calibri"/>
              <a:sym typeface="Calibri"/>
            </a:endParaRPr>
          </a:p>
        </p:txBody>
      </p:sp>
      <p:sp>
        <p:nvSpPr>
          <p:cNvPr id="207" name="Google Shape;207;p20"/>
          <p:cNvSpPr/>
          <p:nvPr/>
        </p:nvSpPr>
        <p:spPr>
          <a:xfrm rot="10800000">
            <a:off x="4682560" y="2714185"/>
            <a:ext cx="3182540" cy="128588"/>
          </a:xfrm>
          <a:prstGeom prst="notchedRightArrow">
            <a:avLst>
              <a:gd fmla="val 50000" name="adj1"/>
              <a:gd fmla="val 50000" name="adj2"/>
            </a:avLst>
          </a:prstGeom>
          <a:solidFill>
            <a:srgbClr val="FABF8E"/>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Calibri"/>
              <a:ea typeface="Calibri"/>
              <a:cs typeface="Calibri"/>
              <a:sym typeface="Calibri"/>
            </a:endParaRPr>
          </a:p>
        </p:txBody>
      </p:sp>
      <p:sp>
        <p:nvSpPr>
          <p:cNvPr id="208" name="Google Shape;208;p20"/>
          <p:cNvSpPr/>
          <p:nvPr/>
        </p:nvSpPr>
        <p:spPr>
          <a:xfrm rot="10800000">
            <a:off x="914493" y="3173059"/>
            <a:ext cx="3182540" cy="128588"/>
          </a:xfrm>
          <a:prstGeom prst="notchedRightArrow">
            <a:avLst>
              <a:gd fmla="val 50000" name="adj1"/>
              <a:gd fmla="val 50000" name="adj2"/>
            </a:avLst>
          </a:prstGeom>
          <a:solidFill>
            <a:srgbClr val="FABF8E"/>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1"/>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TO AVOID PASSWORD ATTACKS</a:t>
            </a:r>
            <a:endParaRPr/>
          </a:p>
        </p:txBody>
      </p:sp>
      <p:sp>
        <p:nvSpPr>
          <p:cNvPr id="215" name="Google Shape;215;p21"/>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a:t>User side:</a:t>
            </a:r>
            <a:endParaRPr/>
          </a:p>
          <a:p>
            <a:pPr indent="-342900" lvl="1" marL="720090" rtl="0" algn="l">
              <a:lnSpc>
                <a:spcPct val="95000"/>
              </a:lnSpc>
              <a:spcBef>
                <a:spcPts val="900"/>
              </a:spcBef>
              <a:spcAft>
                <a:spcPts val="0"/>
              </a:spcAft>
              <a:buSzPts val="1800"/>
              <a:buFont typeface="Arial"/>
              <a:buChar char="•"/>
            </a:pPr>
            <a:r>
              <a:rPr lang="en-US"/>
              <a:t>Use characters other than just A-Z.</a:t>
            </a:r>
            <a:endParaRPr/>
          </a:p>
          <a:p>
            <a:pPr indent="-342900" lvl="1" marL="720090" rtl="0" algn="l">
              <a:lnSpc>
                <a:spcPct val="95000"/>
              </a:lnSpc>
              <a:spcBef>
                <a:spcPts val="900"/>
              </a:spcBef>
              <a:spcAft>
                <a:spcPts val="0"/>
              </a:spcAft>
              <a:buSzPts val="1800"/>
              <a:buFont typeface="Arial"/>
              <a:buChar char="•"/>
            </a:pPr>
            <a:r>
              <a:rPr lang="en-US"/>
              <a:t>Choose long passwords.</a:t>
            </a:r>
            <a:endParaRPr/>
          </a:p>
          <a:p>
            <a:pPr indent="-342900" lvl="1" marL="720090" rtl="0" algn="l">
              <a:lnSpc>
                <a:spcPct val="95000"/>
              </a:lnSpc>
              <a:spcBef>
                <a:spcPts val="900"/>
              </a:spcBef>
              <a:spcAft>
                <a:spcPts val="0"/>
              </a:spcAft>
              <a:buSzPts val="1800"/>
              <a:buFont typeface="Arial"/>
              <a:buChar char="•"/>
            </a:pPr>
            <a:r>
              <a:rPr lang="en-US"/>
              <a:t>Avoid actual names or words.</a:t>
            </a:r>
            <a:endParaRPr/>
          </a:p>
          <a:p>
            <a:pPr indent="-342900" lvl="1" marL="720090" rtl="0" algn="l">
              <a:lnSpc>
                <a:spcPct val="95000"/>
              </a:lnSpc>
              <a:spcBef>
                <a:spcPts val="900"/>
              </a:spcBef>
              <a:spcAft>
                <a:spcPts val="0"/>
              </a:spcAft>
              <a:buSzPts val="1800"/>
              <a:buFont typeface="Arial"/>
              <a:buChar char="•"/>
            </a:pPr>
            <a:r>
              <a:rPr lang="en-US"/>
              <a:t>Choose an unlikely password.</a:t>
            </a:r>
            <a:endParaRPr/>
          </a:p>
          <a:p>
            <a:pPr indent="-342900" lvl="1" marL="720090" rtl="0" algn="l">
              <a:lnSpc>
                <a:spcPct val="95000"/>
              </a:lnSpc>
              <a:spcBef>
                <a:spcPts val="900"/>
              </a:spcBef>
              <a:spcAft>
                <a:spcPts val="0"/>
              </a:spcAft>
              <a:buSzPts val="1800"/>
              <a:buFont typeface="Arial"/>
              <a:buChar char="•"/>
            </a:pPr>
            <a:r>
              <a:rPr lang="en-US"/>
              <a:t>Change the password regularly.</a:t>
            </a:r>
            <a:endParaRPr/>
          </a:p>
          <a:p>
            <a:pPr indent="-342900" lvl="1" marL="720090" rtl="0" algn="l">
              <a:lnSpc>
                <a:spcPct val="95000"/>
              </a:lnSpc>
              <a:spcBef>
                <a:spcPts val="900"/>
              </a:spcBef>
              <a:spcAft>
                <a:spcPts val="0"/>
              </a:spcAft>
              <a:buSzPts val="1800"/>
              <a:buFont typeface="Arial"/>
              <a:buChar char="•"/>
            </a:pPr>
            <a:r>
              <a:rPr lang="en-US"/>
              <a:t>Don't write it down.</a:t>
            </a:r>
            <a:endParaRPr/>
          </a:p>
          <a:p>
            <a:pPr indent="-342900" lvl="1" marL="720090" rtl="0" algn="l">
              <a:lnSpc>
                <a:spcPct val="95000"/>
              </a:lnSpc>
              <a:spcBef>
                <a:spcPts val="900"/>
              </a:spcBef>
              <a:spcAft>
                <a:spcPts val="0"/>
              </a:spcAft>
              <a:buSzPts val="1800"/>
              <a:buFont typeface="Arial"/>
              <a:buChar char="•"/>
            </a:pPr>
            <a:r>
              <a:rPr lang="en-US"/>
              <a:t>Don't tell anyone else.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2"/>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KEYSTROKE LOGGER</a:t>
            </a:r>
            <a:endParaRPr/>
          </a:p>
        </p:txBody>
      </p:sp>
      <p:sp>
        <p:nvSpPr>
          <p:cNvPr id="221" name="Google Shape;221;p22"/>
          <p:cNvSpPr txBox="1"/>
          <p:nvPr>
            <p:ph idx="1" type="body"/>
          </p:nvPr>
        </p:nvSpPr>
        <p:spPr>
          <a:xfrm>
            <a:off x="622672" y="1118735"/>
            <a:ext cx="5368825" cy="3303437"/>
          </a:xfrm>
          <a:prstGeom prst="rect">
            <a:avLst/>
          </a:prstGeom>
          <a:noFill/>
          <a:ln>
            <a:noFill/>
          </a:ln>
        </p:spPr>
        <p:txBody>
          <a:bodyPr anchorCtr="0" anchor="t" bIns="0" lIns="0" spcFirstLastPara="1" rIns="0" wrap="square" tIns="0">
            <a:normAutofit/>
          </a:bodyPr>
          <a:lstStyle/>
          <a:p>
            <a:pPr indent="0" lvl="0" marL="0" rtl="0" algn="l">
              <a:lnSpc>
                <a:spcPct val="108000"/>
              </a:lnSpc>
              <a:spcBef>
                <a:spcPts val="0"/>
              </a:spcBef>
              <a:spcAft>
                <a:spcPts val="0"/>
              </a:spcAft>
              <a:buSzPts val="2000"/>
              <a:buNone/>
            </a:pPr>
            <a:r>
              <a:rPr lang="en-US" sz="2000"/>
              <a:t>A keystroke logger is either hardware or software that records all keystrokes entered.</a:t>
            </a:r>
            <a:endParaRPr sz="2000"/>
          </a:p>
          <a:p>
            <a:pPr indent="0" lvl="0" marL="0" rtl="0" algn="l">
              <a:lnSpc>
                <a:spcPct val="108000"/>
              </a:lnSpc>
              <a:spcBef>
                <a:spcPts val="900"/>
              </a:spcBef>
              <a:spcAft>
                <a:spcPts val="0"/>
              </a:spcAft>
              <a:buSzPts val="2000"/>
              <a:buNone/>
            </a:pPr>
            <a:r>
              <a:rPr lang="en-US" sz="2000"/>
              <a:t>May be a small object plugged into a USB port or may also be installed as malware</a:t>
            </a:r>
            <a:endParaRPr/>
          </a:p>
          <a:p>
            <a:pPr indent="0" lvl="0" marL="0" rtl="0" algn="l">
              <a:lnSpc>
                <a:spcPct val="108000"/>
              </a:lnSpc>
              <a:spcBef>
                <a:spcPts val="900"/>
              </a:spcBef>
              <a:spcAft>
                <a:spcPts val="0"/>
              </a:spcAft>
              <a:buSzPts val="2000"/>
              <a:buNone/>
            </a:pPr>
            <a:r>
              <a:rPr lang="en-US" sz="2000"/>
              <a:t>The keystroke logger either retains these keystrokes for future used by the attacker or sends them to the attacker across a network connection.</a:t>
            </a:r>
            <a:endParaRPr/>
          </a:p>
        </p:txBody>
      </p:sp>
      <p:sp>
        <p:nvSpPr>
          <p:cNvPr id="222" name="Google Shape;222;p22"/>
          <p:cNvSpPr txBox="1"/>
          <p:nvPr>
            <p:ph idx="12" type="sldNum"/>
          </p:nvPr>
        </p:nvSpPr>
        <p:spPr>
          <a:xfrm>
            <a:off x="64008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Arial"/>
              <a:ea typeface="Arial"/>
              <a:cs typeface="Arial"/>
              <a:sym typeface="Arial"/>
            </a:endParaRPr>
          </a:p>
        </p:txBody>
      </p:sp>
      <p:pic>
        <p:nvPicPr>
          <p:cNvPr id="223" name="Google Shape;223;p22"/>
          <p:cNvPicPr preferRelativeResize="0"/>
          <p:nvPr/>
        </p:nvPicPr>
        <p:blipFill rotWithShape="1">
          <a:blip r:embed="rId3">
            <a:alphaModFix/>
          </a:blip>
          <a:srcRect b="0" l="0" r="0" t="0"/>
          <a:stretch/>
        </p:blipFill>
        <p:spPr>
          <a:xfrm>
            <a:off x="6273152" y="2053752"/>
            <a:ext cx="2428379" cy="1854398"/>
          </a:xfrm>
          <a:prstGeom prst="rect">
            <a:avLst/>
          </a:prstGeom>
          <a:noFill/>
          <a:ln>
            <a:noFill/>
          </a:ln>
        </p:spPr>
      </p:pic>
      <p:pic>
        <p:nvPicPr>
          <p:cNvPr id="224" name="Google Shape;224;p22"/>
          <p:cNvPicPr preferRelativeResize="0"/>
          <p:nvPr/>
        </p:nvPicPr>
        <p:blipFill rotWithShape="1">
          <a:blip r:embed="rId4">
            <a:alphaModFix/>
          </a:blip>
          <a:srcRect b="13889" l="0" r="0" t="0"/>
          <a:stretch/>
        </p:blipFill>
        <p:spPr>
          <a:xfrm>
            <a:off x="6400800" y="491726"/>
            <a:ext cx="1856185" cy="127623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3"/>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OUTLINE</a:t>
            </a:r>
            <a:endParaRPr/>
          </a:p>
        </p:txBody>
      </p:sp>
      <p:sp>
        <p:nvSpPr>
          <p:cNvPr id="230" name="Google Shape;230;p23"/>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08000"/>
              </a:lnSpc>
              <a:spcBef>
                <a:spcPts val="0"/>
              </a:spcBef>
              <a:spcAft>
                <a:spcPts val="0"/>
              </a:spcAft>
              <a:buSzPts val="2000"/>
              <a:buNone/>
            </a:pPr>
            <a:r>
              <a:rPr lang="en-US" sz="2000">
                <a:solidFill>
                  <a:srgbClr val="8C6E43"/>
                </a:solidFill>
                <a:latin typeface="Arial"/>
                <a:ea typeface="Arial"/>
                <a:cs typeface="Arial"/>
                <a:sym typeface="Arial"/>
              </a:rPr>
              <a:t>Human element security</a:t>
            </a:r>
            <a:endParaRPr b="0" i="0" sz="2000">
              <a:solidFill>
                <a:srgbClr val="8C6E43"/>
              </a:solidFill>
              <a:latin typeface="Arial"/>
              <a:ea typeface="Arial"/>
              <a:cs typeface="Arial"/>
              <a:sym typeface="Arial"/>
            </a:endParaRPr>
          </a:p>
          <a:p>
            <a:pPr indent="-171450" lvl="1" marL="377190" rtl="0" algn="l">
              <a:lnSpc>
                <a:spcPct val="85500"/>
              </a:lnSpc>
              <a:spcBef>
                <a:spcPts val="900"/>
              </a:spcBef>
              <a:spcAft>
                <a:spcPts val="0"/>
              </a:spcAft>
              <a:buSzPts val="2000"/>
              <a:buChar char="▪"/>
            </a:pPr>
            <a:r>
              <a:rPr b="0" i="0" lang="en-US" sz="2000">
                <a:solidFill>
                  <a:srgbClr val="191919"/>
                </a:solidFill>
                <a:latin typeface="Arial"/>
                <a:ea typeface="Arial"/>
                <a:cs typeface="Arial"/>
                <a:sym typeface="Arial"/>
              </a:rPr>
              <a:t>Password attacks</a:t>
            </a:r>
            <a:endParaRPr/>
          </a:p>
          <a:p>
            <a:pPr indent="-171450" lvl="1" marL="377190" rtl="0" algn="l">
              <a:lnSpc>
                <a:spcPct val="85500"/>
              </a:lnSpc>
              <a:spcBef>
                <a:spcPts val="900"/>
              </a:spcBef>
              <a:spcAft>
                <a:spcPts val="0"/>
              </a:spcAft>
              <a:buSzPts val="2000"/>
              <a:buChar char="▪"/>
            </a:pPr>
            <a:r>
              <a:rPr b="0" i="0" lang="en-US" sz="2000">
                <a:solidFill>
                  <a:srgbClr val="A27E55"/>
                </a:solidFill>
                <a:latin typeface="Arial"/>
                <a:ea typeface="Arial"/>
                <a:cs typeface="Arial"/>
                <a:sym typeface="Arial"/>
              </a:rPr>
              <a:t>Social engineering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4"/>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SOCIAL ENGINEERING</a:t>
            </a:r>
            <a:endParaRPr/>
          </a:p>
        </p:txBody>
      </p:sp>
      <p:sp>
        <p:nvSpPr>
          <p:cNvPr id="236" name="Google Shape;236;p24"/>
          <p:cNvSpPr txBox="1"/>
          <p:nvPr>
            <p:ph idx="1" type="body"/>
          </p:nvPr>
        </p:nvSpPr>
        <p:spPr>
          <a:xfrm>
            <a:off x="496389" y="1033397"/>
            <a:ext cx="8334101" cy="3599325"/>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a:t>Social engineering attacks manipulate people to gain information or access to facilities, systems, and networks.</a:t>
            </a:r>
            <a:endParaRPr/>
          </a:p>
          <a:p>
            <a:pPr indent="0" lvl="0" marL="0" rtl="0" algn="l">
              <a:lnSpc>
                <a:spcPct val="102857"/>
              </a:lnSpc>
              <a:spcBef>
                <a:spcPts val="900"/>
              </a:spcBef>
              <a:spcAft>
                <a:spcPts val="0"/>
              </a:spcAft>
              <a:buSzPts val="2100"/>
              <a:buNone/>
            </a:pPr>
            <a:r>
              <a:rPr lang="en-US"/>
              <a:t>Social engineers work to influence their targets to take actions that they might not otherwise have taken.</a:t>
            </a:r>
            <a:endParaRPr/>
          </a:p>
          <a:p>
            <a:pPr indent="0" lvl="0" marL="0" rtl="0" algn="l">
              <a:lnSpc>
                <a:spcPct val="102857"/>
              </a:lnSpc>
              <a:spcBef>
                <a:spcPts val="900"/>
              </a:spcBef>
              <a:spcAft>
                <a:spcPts val="0"/>
              </a:spcAft>
              <a:buSzPts val="2100"/>
              <a:buNone/>
            </a:pPr>
            <a:r>
              <a:rPr lang="en-US"/>
              <a:t>A successful social engineering attacks may depend on:</a:t>
            </a:r>
            <a:endParaRPr/>
          </a:p>
          <a:p>
            <a:pPr indent="-171450" lvl="1" marL="377190" rtl="0" algn="l">
              <a:lnSpc>
                <a:spcPct val="95000"/>
              </a:lnSpc>
              <a:spcBef>
                <a:spcPts val="900"/>
              </a:spcBef>
              <a:spcAft>
                <a:spcPts val="0"/>
              </a:spcAft>
              <a:buSzPts val="1800"/>
              <a:buChar char="▪"/>
            </a:pPr>
            <a:r>
              <a:rPr lang="en-US"/>
              <a:t>Authority - someone who appears to be in charge or knowledgeable.</a:t>
            </a:r>
            <a:endParaRPr/>
          </a:p>
          <a:p>
            <a:pPr indent="-171450" lvl="1" marL="377190" rtl="0" algn="l">
              <a:lnSpc>
                <a:spcPct val="95000"/>
              </a:lnSpc>
              <a:spcBef>
                <a:spcPts val="900"/>
              </a:spcBef>
              <a:spcAft>
                <a:spcPts val="0"/>
              </a:spcAft>
              <a:buSzPts val="1800"/>
              <a:buChar char="▪"/>
            </a:pPr>
            <a:r>
              <a:rPr lang="en-US"/>
              <a:t>Trust - a connection with the individual.</a:t>
            </a:r>
            <a:endParaRPr/>
          </a:p>
          <a:p>
            <a:pPr indent="-171450" lvl="1" marL="377190" rtl="0" algn="l">
              <a:lnSpc>
                <a:spcPct val="95000"/>
              </a:lnSpc>
              <a:spcBef>
                <a:spcPts val="900"/>
              </a:spcBef>
              <a:spcAft>
                <a:spcPts val="0"/>
              </a:spcAft>
              <a:buSzPts val="1800"/>
              <a:buChar char="▪"/>
            </a:pPr>
            <a:r>
              <a:rPr lang="en-US"/>
              <a:t>Intimidation - scaring or bullying an individual into taking a desired action.</a:t>
            </a:r>
            <a:endParaRPr/>
          </a:p>
          <a:p>
            <a:pPr indent="-171450" lvl="1" marL="377190" rtl="0" algn="l">
              <a:lnSpc>
                <a:spcPct val="95000"/>
              </a:lnSpc>
              <a:spcBef>
                <a:spcPts val="900"/>
              </a:spcBef>
              <a:spcAft>
                <a:spcPts val="0"/>
              </a:spcAft>
              <a:buSzPts val="1800"/>
              <a:buChar char="▪"/>
            </a:pPr>
            <a:r>
              <a:rPr lang="en-US"/>
              <a:t>Urgency - creating a feeling that the action must be taken right away.</a:t>
            </a:r>
            <a:endParaRPr/>
          </a:p>
          <a:p>
            <a:pPr indent="0" lvl="0" marL="0" rtl="0" algn="l">
              <a:lnSpc>
                <a:spcPct val="102857"/>
              </a:lnSpc>
              <a:spcBef>
                <a:spcPts val="900"/>
              </a:spcBef>
              <a:spcAft>
                <a:spcPts val="0"/>
              </a:spcAft>
              <a:buSzPts val="21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5"/>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PHISHING</a:t>
            </a:r>
            <a:endParaRPr/>
          </a:p>
        </p:txBody>
      </p:sp>
      <p:sp>
        <p:nvSpPr>
          <p:cNvPr id="242" name="Google Shape;242;p25"/>
          <p:cNvSpPr txBox="1"/>
          <p:nvPr>
            <p:ph idx="1" type="body"/>
          </p:nvPr>
        </p:nvSpPr>
        <p:spPr>
          <a:xfrm>
            <a:off x="535458" y="960786"/>
            <a:ext cx="3056616" cy="3303437"/>
          </a:xfrm>
          <a:prstGeom prst="rect">
            <a:avLst/>
          </a:prstGeom>
          <a:noFill/>
          <a:ln>
            <a:noFill/>
          </a:ln>
        </p:spPr>
        <p:txBody>
          <a:bodyPr anchorCtr="0" anchor="t" bIns="0" lIns="0" spcFirstLastPara="1" rIns="0" wrap="square" tIns="0">
            <a:noAutofit/>
          </a:bodyPr>
          <a:lstStyle/>
          <a:p>
            <a:pPr indent="0" lvl="0" marL="0" rtl="0" algn="l">
              <a:lnSpc>
                <a:spcPct val="108000"/>
              </a:lnSpc>
              <a:spcBef>
                <a:spcPts val="0"/>
              </a:spcBef>
              <a:spcAft>
                <a:spcPts val="0"/>
              </a:spcAft>
              <a:buSzPts val="2000"/>
              <a:buNone/>
            </a:pPr>
            <a:r>
              <a:rPr lang="en-US" sz="2000"/>
              <a:t>Use of electronic communication, to collect information or install malware. A link to a website may “look” legitimate, but really is faked, and if you enter credentials, the hacker gets them.</a:t>
            </a:r>
            <a:endParaRPr/>
          </a:p>
          <a:p>
            <a:pPr indent="0" lvl="0" marL="0" rtl="0" algn="l">
              <a:lnSpc>
                <a:spcPct val="108000"/>
              </a:lnSpc>
              <a:spcBef>
                <a:spcPts val="900"/>
              </a:spcBef>
              <a:spcAft>
                <a:spcPts val="0"/>
              </a:spcAft>
              <a:buSzPts val="2000"/>
              <a:buNone/>
            </a:pPr>
            <a:r>
              <a:t/>
            </a:r>
            <a:endParaRPr sz="2000"/>
          </a:p>
        </p:txBody>
      </p:sp>
      <p:sp>
        <p:nvSpPr>
          <p:cNvPr id="243" name="Google Shape;243;p25"/>
          <p:cNvSpPr txBox="1"/>
          <p:nvPr>
            <p:ph idx="12" type="sldNum"/>
          </p:nvPr>
        </p:nvSpPr>
        <p:spPr>
          <a:xfrm>
            <a:off x="64008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Arial"/>
              <a:ea typeface="Arial"/>
              <a:cs typeface="Arial"/>
              <a:sym typeface="Arial"/>
            </a:endParaRPr>
          </a:p>
        </p:txBody>
      </p:sp>
      <p:pic>
        <p:nvPicPr>
          <p:cNvPr id="244" name="Google Shape;244;p25"/>
          <p:cNvPicPr preferRelativeResize="0"/>
          <p:nvPr/>
        </p:nvPicPr>
        <p:blipFill rotWithShape="1">
          <a:blip r:embed="rId3">
            <a:alphaModFix/>
          </a:blip>
          <a:srcRect b="0" l="0" r="0" t="0"/>
          <a:stretch/>
        </p:blipFill>
        <p:spPr>
          <a:xfrm>
            <a:off x="3796681" y="63610"/>
            <a:ext cx="5323466" cy="4508390"/>
          </a:xfrm>
          <a:prstGeom prst="rect">
            <a:avLst/>
          </a:prstGeom>
          <a:noFill/>
          <a:ln>
            <a:noFill/>
          </a:ln>
        </p:spPr>
      </p:pic>
      <p:sp>
        <p:nvSpPr>
          <p:cNvPr id="245" name="Google Shape;245;p25"/>
          <p:cNvSpPr txBox="1"/>
          <p:nvPr/>
        </p:nvSpPr>
        <p:spPr>
          <a:xfrm>
            <a:off x="3466770" y="4264223"/>
            <a:ext cx="644055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Source: https://terranovasecurity.com/top-examples-of-phishing-emails/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6"/>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PHISHING EMAIL</a:t>
            </a:r>
            <a:endParaRPr/>
          </a:p>
        </p:txBody>
      </p:sp>
      <p:sp>
        <p:nvSpPr>
          <p:cNvPr id="251" name="Google Shape;251;p26"/>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285750" lvl="0" marL="285750" rtl="0" algn="l">
              <a:lnSpc>
                <a:spcPct val="120000"/>
              </a:lnSpc>
              <a:spcBef>
                <a:spcPts val="0"/>
              </a:spcBef>
              <a:spcAft>
                <a:spcPts val="0"/>
              </a:spcAft>
              <a:buSzPts val="1800"/>
              <a:buFont typeface="Arial"/>
              <a:buChar char="•"/>
            </a:pPr>
            <a:r>
              <a:rPr lang="en-US"/>
              <a:t>Phishing victims are tricked into disclosing critical information which should be kept private.</a:t>
            </a:r>
            <a:endParaRPr/>
          </a:p>
          <a:p>
            <a:pPr indent="-123444" lvl="2" marL="514350" rtl="0" algn="l">
              <a:lnSpc>
                <a:spcPct val="86666"/>
              </a:lnSpc>
              <a:spcBef>
                <a:spcPts val="900"/>
              </a:spcBef>
              <a:spcAft>
                <a:spcPts val="0"/>
              </a:spcAft>
              <a:buSzPts val="1800"/>
              <a:buChar char="▪"/>
            </a:pPr>
            <a:r>
              <a:rPr lang="en-US"/>
              <a:t>Date of birth</a:t>
            </a:r>
            <a:endParaRPr/>
          </a:p>
          <a:p>
            <a:pPr indent="-123444" lvl="2" marL="514350" rtl="0" algn="l">
              <a:lnSpc>
                <a:spcPct val="86666"/>
              </a:lnSpc>
              <a:spcBef>
                <a:spcPts val="450"/>
              </a:spcBef>
              <a:spcAft>
                <a:spcPts val="0"/>
              </a:spcAft>
              <a:buSzPts val="1800"/>
              <a:buChar char="▪"/>
            </a:pPr>
            <a:r>
              <a:rPr lang="en-US"/>
              <a:t>Social security numbers</a:t>
            </a:r>
            <a:endParaRPr/>
          </a:p>
          <a:p>
            <a:pPr indent="-123444" lvl="2" marL="514350" rtl="0" algn="l">
              <a:lnSpc>
                <a:spcPct val="86666"/>
              </a:lnSpc>
              <a:spcBef>
                <a:spcPts val="450"/>
              </a:spcBef>
              <a:spcAft>
                <a:spcPts val="0"/>
              </a:spcAft>
              <a:buSzPts val="1800"/>
              <a:buChar char="▪"/>
            </a:pPr>
            <a:r>
              <a:rPr lang="en-US"/>
              <a:t>Phone numbers</a:t>
            </a:r>
            <a:endParaRPr/>
          </a:p>
          <a:p>
            <a:pPr indent="-123444" lvl="2" marL="514350" rtl="0" algn="l">
              <a:lnSpc>
                <a:spcPct val="86666"/>
              </a:lnSpc>
              <a:spcBef>
                <a:spcPts val="450"/>
              </a:spcBef>
              <a:spcAft>
                <a:spcPts val="0"/>
              </a:spcAft>
              <a:buSzPts val="1800"/>
              <a:buChar char="▪"/>
            </a:pPr>
            <a:r>
              <a:rPr lang="en-US"/>
              <a:t>Bank account details</a:t>
            </a:r>
            <a:endParaRPr/>
          </a:p>
          <a:p>
            <a:pPr indent="-123444" lvl="2" marL="514350" rtl="0" algn="l">
              <a:lnSpc>
                <a:spcPct val="86666"/>
              </a:lnSpc>
              <a:spcBef>
                <a:spcPts val="450"/>
              </a:spcBef>
              <a:spcAft>
                <a:spcPts val="0"/>
              </a:spcAft>
              <a:buSzPts val="1800"/>
              <a:buChar char="▪"/>
            </a:pPr>
            <a:r>
              <a:rPr lang="en-US"/>
              <a:t>Home address</a:t>
            </a:r>
            <a:endParaRPr/>
          </a:p>
          <a:p>
            <a:pPr indent="-123444" lvl="2" marL="514350" rtl="0" algn="l">
              <a:lnSpc>
                <a:spcPct val="86666"/>
              </a:lnSpc>
              <a:spcBef>
                <a:spcPts val="450"/>
              </a:spcBef>
              <a:spcAft>
                <a:spcPts val="0"/>
              </a:spcAft>
              <a:buSzPts val="1800"/>
              <a:buChar char="▪"/>
            </a:pPr>
            <a:r>
              <a:rPr lang="en-US"/>
              <a:t>Password information (or what they need to reset your password)</a:t>
            </a:r>
            <a:endParaRPr/>
          </a:p>
          <a:p>
            <a:pPr indent="-285750" lvl="0" marL="285750" rtl="0" algn="l">
              <a:lnSpc>
                <a:spcPct val="120000"/>
              </a:lnSpc>
              <a:spcBef>
                <a:spcPts val="450"/>
              </a:spcBef>
              <a:spcAft>
                <a:spcPts val="0"/>
              </a:spcAft>
              <a:buSzPts val="1800"/>
              <a:buFont typeface="Arial"/>
              <a:buChar char="•"/>
            </a:pPr>
            <a:r>
              <a:rPr lang="en-US"/>
              <a:t>Victims respond with the information because they trust the source.</a:t>
            </a:r>
            <a:endParaRPr/>
          </a:p>
          <a:p>
            <a:pPr indent="-285750" lvl="0" marL="285750" rtl="0" algn="l">
              <a:lnSpc>
                <a:spcPct val="120000"/>
              </a:lnSpc>
              <a:spcBef>
                <a:spcPts val="900"/>
              </a:spcBef>
              <a:spcAft>
                <a:spcPts val="0"/>
              </a:spcAft>
              <a:buSzPts val="1800"/>
              <a:buFont typeface="Arial"/>
              <a:buChar char="•"/>
            </a:pPr>
            <a:r>
              <a:rPr lang="en-US"/>
              <a:t>The information is then used by the attackers to do something else.</a:t>
            </a:r>
            <a:endParaRPr/>
          </a:p>
          <a:p>
            <a:pPr indent="-285750" lvl="1" marL="662940" rtl="0" algn="l">
              <a:lnSpc>
                <a:spcPct val="95000"/>
              </a:lnSpc>
              <a:spcBef>
                <a:spcPts val="900"/>
              </a:spcBef>
              <a:spcAft>
                <a:spcPts val="0"/>
              </a:spcAft>
              <a:buSzPts val="1800"/>
              <a:buFont typeface="Arial"/>
              <a:buChar char="•"/>
            </a:pPr>
            <a:r>
              <a:rPr lang="en-US"/>
              <a:t>login to systems, open bank accounts, other attacks...</a:t>
            </a:r>
            <a:endParaRPr/>
          </a:p>
          <a:p>
            <a:pPr indent="-171450" lvl="1" marL="662940" rtl="0" algn="l">
              <a:lnSpc>
                <a:spcPct val="95000"/>
              </a:lnSpc>
              <a:spcBef>
                <a:spcPts val="900"/>
              </a:spcBef>
              <a:spcAft>
                <a:spcPts val="0"/>
              </a:spcAft>
              <a:buSzPts val="1800"/>
              <a:buFont typeface="Arial"/>
              <a:buNone/>
            </a:pPr>
            <a:r>
              <a:t/>
            </a:r>
            <a:endParaRPr/>
          </a:p>
          <a:p>
            <a:pPr indent="0" lvl="0" marL="0" rtl="0" algn="l">
              <a:lnSpc>
                <a:spcPct val="120000"/>
              </a:lnSpc>
              <a:spcBef>
                <a:spcPts val="900"/>
              </a:spcBef>
              <a:spcAft>
                <a:spcPts val="0"/>
              </a:spcAft>
              <a:buSzPts val="1800"/>
              <a:buNone/>
            </a:pPr>
            <a:r>
              <a:rPr lang="en-US"/>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7"/>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PHISHING EMAIL</a:t>
            </a:r>
            <a:endParaRPr/>
          </a:p>
        </p:txBody>
      </p:sp>
      <p:sp>
        <p:nvSpPr>
          <p:cNvPr id="257" name="Google Shape;257;p27"/>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285750" lvl="0" marL="285750" rtl="0" algn="l">
              <a:lnSpc>
                <a:spcPct val="120000"/>
              </a:lnSpc>
              <a:spcBef>
                <a:spcPts val="0"/>
              </a:spcBef>
              <a:spcAft>
                <a:spcPts val="0"/>
              </a:spcAft>
              <a:buSzPts val="1800"/>
              <a:buFont typeface="Arial"/>
              <a:buChar char="•"/>
            </a:pPr>
            <a:r>
              <a:rPr lang="en-US"/>
              <a:t>Phishing emails usually sound urgent that demands urgent action.</a:t>
            </a:r>
            <a:endParaRPr/>
          </a:p>
          <a:p>
            <a:pPr indent="-285750" lvl="0" marL="285750" rtl="0" algn="l">
              <a:lnSpc>
                <a:spcPct val="120000"/>
              </a:lnSpc>
              <a:spcBef>
                <a:spcPts val="900"/>
              </a:spcBef>
              <a:spcAft>
                <a:spcPts val="0"/>
              </a:spcAft>
              <a:buSzPts val="1800"/>
              <a:buFont typeface="Arial"/>
              <a:buChar char="•"/>
            </a:pPr>
            <a:r>
              <a:rPr lang="en-US"/>
              <a:t>Requested actions may include:</a:t>
            </a:r>
            <a:endParaRPr/>
          </a:p>
          <a:p>
            <a:pPr indent="-171450" lvl="1" marL="377190" rtl="0" algn="l">
              <a:lnSpc>
                <a:spcPct val="95000"/>
              </a:lnSpc>
              <a:spcBef>
                <a:spcPts val="900"/>
              </a:spcBef>
              <a:spcAft>
                <a:spcPts val="0"/>
              </a:spcAft>
              <a:buSzPts val="1800"/>
              <a:buChar char="▪"/>
            </a:pPr>
            <a:r>
              <a:rPr lang="en-US"/>
              <a:t>	Open an attachment in an email</a:t>
            </a:r>
            <a:endParaRPr/>
          </a:p>
          <a:p>
            <a:pPr indent="-171450" lvl="1" marL="377190" rtl="0" algn="l">
              <a:lnSpc>
                <a:spcPct val="95000"/>
              </a:lnSpc>
              <a:spcBef>
                <a:spcPts val="900"/>
              </a:spcBef>
              <a:spcAft>
                <a:spcPts val="0"/>
              </a:spcAft>
              <a:buSzPts val="1800"/>
              <a:buChar char="▪"/>
            </a:pPr>
            <a:r>
              <a:rPr lang="en-US"/>
              <a:t>	need to update a password</a:t>
            </a:r>
            <a:endParaRPr/>
          </a:p>
          <a:p>
            <a:pPr indent="-171450" lvl="1" marL="377190" rtl="0" algn="l">
              <a:lnSpc>
                <a:spcPct val="95000"/>
              </a:lnSpc>
              <a:spcBef>
                <a:spcPts val="900"/>
              </a:spcBef>
              <a:spcAft>
                <a:spcPts val="0"/>
              </a:spcAft>
              <a:buSzPts val="1800"/>
              <a:buChar char="▪"/>
            </a:pPr>
            <a:r>
              <a:rPr lang="en-US"/>
              <a:t>	responding to a social media connection request</a:t>
            </a:r>
            <a:endParaRPr/>
          </a:p>
          <a:p>
            <a:pPr indent="-171450" lvl="1" marL="377190" rtl="0" algn="l">
              <a:lnSpc>
                <a:spcPct val="95000"/>
              </a:lnSpc>
              <a:spcBef>
                <a:spcPts val="900"/>
              </a:spcBef>
              <a:spcAft>
                <a:spcPts val="0"/>
              </a:spcAft>
              <a:buSzPts val="1800"/>
              <a:buChar char="▪"/>
            </a:pPr>
            <a:r>
              <a:rPr lang="en-US"/>
              <a:t>	need to login to an account to do something</a:t>
            </a:r>
            <a:endParaRPr/>
          </a:p>
          <a:p>
            <a:pPr indent="-171450" lvl="1" marL="377190" rtl="0" algn="l">
              <a:lnSpc>
                <a:spcPct val="95000"/>
              </a:lnSpc>
              <a:spcBef>
                <a:spcPts val="900"/>
              </a:spcBef>
              <a:spcAft>
                <a:spcPts val="0"/>
              </a:spcAft>
              <a:buSzPts val="1800"/>
              <a:buChar char="▪"/>
            </a:pPr>
            <a:r>
              <a:rPr lang="en-US"/>
              <a:t>   	click on a link (direct to a spoofed website)</a:t>
            </a:r>
            <a:endParaRPr/>
          </a:p>
          <a:p>
            <a:pPr indent="-171450" lvl="1" marL="377190" rtl="0" algn="l">
              <a:lnSpc>
                <a:spcPct val="95000"/>
              </a:lnSpc>
              <a:spcBef>
                <a:spcPts val="900"/>
              </a:spcBef>
              <a:spcAft>
                <a:spcPts val="0"/>
              </a:spcAft>
              <a:buSzPts val="1800"/>
              <a:buChar char="▪"/>
            </a:pPr>
            <a:r>
              <a:rPr lang="en-US"/>
              <a:t>	...</a:t>
            </a:r>
            <a:endParaRPr/>
          </a:p>
          <a:p>
            <a:pPr indent="0" lvl="0" marL="0" rtl="0" algn="l">
              <a:lnSpc>
                <a:spcPct val="120000"/>
              </a:lnSpc>
              <a:spcBef>
                <a:spcPts val="900"/>
              </a:spcBef>
              <a:spcAft>
                <a:spcPts val="0"/>
              </a:spcAft>
              <a:buSzPts val="1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8"/>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TIPS TO STOP PHISHING</a:t>
            </a:r>
            <a:endParaRPr/>
          </a:p>
        </p:txBody>
      </p:sp>
      <p:sp>
        <p:nvSpPr>
          <p:cNvPr id="263" name="Google Shape;263;p28"/>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800"/>
              <a:buNone/>
            </a:pPr>
            <a:r>
              <a:rPr lang="en-US"/>
              <a:t>Avoid strangers, check name and email address</a:t>
            </a:r>
            <a:endParaRPr/>
          </a:p>
          <a:p>
            <a:pPr indent="0" lvl="0" marL="0" rtl="0" algn="l">
              <a:lnSpc>
                <a:spcPct val="120000"/>
              </a:lnSpc>
              <a:spcBef>
                <a:spcPts val="900"/>
              </a:spcBef>
              <a:spcAft>
                <a:spcPts val="0"/>
              </a:spcAft>
              <a:buSzPts val="1800"/>
              <a:buNone/>
            </a:pPr>
            <a:r>
              <a:rPr lang="en-US"/>
              <a:t>Don’t rush, be suspicious of emails marked “urgent” </a:t>
            </a:r>
            <a:endParaRPr/>
          </a:p>
          <a:p>
            <a:pPr indent="0" lvl="0" marL="0" rtl="0" algn="l">
              <a:lnSpc>
                <a:spcPct val="120000"/>
              </a:lnSpc>
              <a:spcBef>
                <a:spcPts val="900"/>
              </a:spcBef>
              <a:spcAft>
                <a:spcPts val="0"/>
              </a:spcAft>
              <a:buSzPts val="1800"/>
              <a:buNone/>
            </a:pPr>
            <a:r>
              <a:rPr lang="en-US"/>
              <a:t>Notice mistakes in spelling and grammar </a:t>
            </a:r>
            <a:endParaRPr/>
          </a:p>
          <a:p>
            <a:pPr indent="0" lvl="0" marL="0" rtl="0" algn="l">
              <a:lnSpc>
                <a:spcPct val="120000"/>
              </a:lnSpc>
              <a:spcBef>
                <a:spcPts val="900"/>
              </a:spcBef>
              <a:spcAft>
                <a:spcPts val="0"/>
              </a:spcAft>
              <a:buSzPts val="1800"/>
              <a:buNone/>
            </a:pPr>
            <a:r>
              <a:rPr lang="en-US"/>
              <a:t>Beware of generic greetings, “dear sir/ma’am” </a:t>
            </a:r>
            <a:endParaRPr/>
          </a:p>
          <a:p>
            <a:pPr indent="0" lvl="0" marL="0" rtl="0" algn="l">
              <a:lnSpc>
                <a:spcPct val="120000"/>
              </a:lnSpc>
              <a:spcBef>
                <a:spcPts val="900"/>
              </a:spcBef>
              <a:spcAft>
                <a:spcPts val="0"/>
              </a:spcAft>
              <a:buSzPts val="1800"/>
              <a:buNone/>
            </a:pPr>
            <a:r>
              <a:rPr lang="en-US"/>
              <a:t>Don’t be lured by incredible “deals” </a:t>
            </a:r>
            <a:endParaRPr/>
          </a:p>
          <a:p>
            <a:pPr indent="0" lvl="0" marL="0" rtl="0" algn="l">
              <a:lnSpc>
                <a:spcPct val="120000"/>
              </a:lnSpc>
              <a:spcBef>
                <a:spcPts val="900"/>
              </a:spcBef>
              <a:spcAft>
                <a:spcPts val="0"/>
              </a:spcAft>
              <a:buSzPts val="1800"/>
              <a:buNone/>
            </a:pPr>
            <a:r>
              <a:rPr lang="en-US"/>
              <a:t>Hover over the link before you click to ensure it has a secure URL (https://) </a:t>
            </a:r>
            <a:endParaRPr/>
          </a:p>
          <a:p>
            <a:pPr indent="0" lvl="0" marL="0" rtl="0" algn="l">
              <a:lnSpc>
                <a:spcPct val="120000"/>
              </a:lnSpc>
              <a:spcBef>
                <a:spcPts val="900"/>
              </a:spcBef>
              <a:spcAft>
                <a:spcPts val="0"/>
              </a:spcAft>
              <a:buSzPts val="1800"/>
              <a:buNone/>
            </a:pPr>
            <a:r>
              <a:rPr lang="en-US"/>
              <a:t>Never give out personal or financial information based on an email request </a:t>
            </a:r>
            <a:endParaRPr/>
          </a:p>
          <a:p>
            <a:pPr indent="0" lvl="0" marL="0" rtl="0" algn="l">
              <a:lnSpc>
                <a:spcPct val="120000"/>
              </a:lnSpc>
              <a:spcBef>
                <a:spcPts val="900"/>
              </a:spcBef>
              <a:spcAft>
                <a:spcPts val="0"/>
              </a:spcAft>
              <a:buSzPts val="1800"/>
              <a:buNone/>
            </a:pPr>
            <a:r>
              <a:rPr lang="en-US"/>
              <a:t>Don’t trust links or attachments in unsolicited emails</a:t>
            </a:r>
            <a:endParaRPr/>
          </a:p>
        </p:txBody>
      </p:sp>
      <p:sp>
        <p:nvSpPr>
          <p:cNvPr id="264" name="Google Shape;264;p28"/>
          <p:cNvSpPr txBox="1"/>
          <p:nvPr/>
        </p:nvSpPr>
        <p:spPr>
          <a:xfrm>
            <a:off x="1663337" y="4066903"/>
            <a:ext cx="734132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source: https://www.cisco.com/c/dam/en/us/products/collateral/security/email-security/phishing-program-infographic.pdf</a:t>
            </a:r>
            <a:endParaRPr sz="14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9"/>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200"/>
              <a:buFont typeface="Rockwell"/>
              <a:buNone/>
            </a:pPr>
            <a:r>
              <a:rPr lang="en-US" sz="3200"/>
              <a:t>DIFFERENT TYPES OF PHISHING ATTACKS</a:t>
            </a:r>
            <a:endParaRPr/>
          </a:p>
        </p:txBody>
      </p:sp>
      <p:sp>
        <p:nvSpPr>
          <p:cNvPr id="270" name="Google Shape;270;p29"/>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800"/>
              <a:buNone/>
            </a:pPr>
            <a:r>
              <a:rPr lang="en-US">
                <a:solidFill>
                  <a:srgbClr val="8C6E43"/>
                </a:solidFill>
              </a:rPr>
              <a:t>Spear phishing</a:t>
            </a:r>
            <a:r>
              <a:rPr lang="en-US"/>
              <a:t>: A targeted attack that is personalized to a particular recipient or set of recipients. It tempts recipients by seeming to come from sources the receiver knows and trusts.</a:t>
            </a:r>
            <a:endParaRPr/>
          </a:p>
          <a:p>
            <a:pPr indent="0" lvl="0" marL="0" rtl="0" algn="l">
              <a:lnSpc>
                <a:spcPct val="120000"/>
              </a:lnSpc>
              <a:spcBef>
                <a:spcPts val="900"/>
              </a:spcBef>
              <a:spcAft>
                <a:spcPts val="0"/>
              </a:spcAft>
              <a:buSzPts val="1800"/>
              <a:buNone/>
            </a:pPr>
            <a:r>
              <a:rPr lang="en-US">
                <a:solidFill>
                  <a:srgbClr val="8C6E43"/>
                </a:solidFill>
              </a:rPr>
              <a:t>CEO Fraud: </a:t>
            </a:r>
            <a:r>
              <a:rPr lang="en-US"/>
              <a:t>phishing emails with email address familiar to the victim. eg. From company’s CEO, HR manager, IT support team...</a:t>
            </a:r>
            <a:endParaRPr/>
          </a:p>
          <a:p>
            <a:pPr indent="0" lvl="0" marL="0" rtl="0" algn="l">
              <a:lnSpc>
                <a:spcPct val="120000"/>
              </a:lnSpc>
              <a:spcBef>
                <a:spcPts val="900"/>
              </a:spcBef>
              <a:spcAft>
                <a:spcPts val="0"/>
              </a:spcAft>
              <a:buSzPts val="1800"/>
              <a:buNone/>
            </a:pPr>
            <a:r>
              <a:t/>
            </a:r>
            <a:endParaRPr/>
          </a:p>
          <a:p>
            <a:pPr indent="0" lvl="0" marL="0" rtl="0" algn="l">
              <a:lnSpc>
                <a:spcPct val="120000"/>
              </a:lnSpc>
              <a:spcBef>
                <a:spcPts val="900"/>
              </a:spcBef>
              <a:spcAft>
                <a:spcPts val="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3"/>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OUTLINE</a:t>
            </a:r>
            <a:endParaRPr/>
          </a:p>
        </p:txBody>
      </p:sp>
      <p:sp>
        <p:nvSpPr>
          <p:cNvPr id="78" name="Google Shape;78;p3"/>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08000"/>
              </a:lnSpc>
              <a:spcBef>
                <a:spcPts val="0"/>
              </a:spcBef>
              <a:spcAft>
                <a:spcPts val="0"/>
              </a:spcAft>
              <a:buSzPts val="2000"/>
              <a:buNone/>
            </a:pPr>
            <a:r>
              <a:rPr lang="en-US" sz="2000">
                <a:solidFill>
                  <a:srgbClr val="8C6E43"/>
                </a:solidFill>
                <a:latin typeface="Arial"/>
                <a:ea typeface="Arial"/>
                <a:cs typeface="Arial"/>
                <a:sym typeface="Arial"/>
              </a:rPr>
              <a:t>Human element security</a:t>
            </a:r>
            <a:endParaRPr b="0" i="0" sz="2000">
              <a:solidFill>
                <a:srgbClr val="8C6E43"/>
              </a:solidFill>
              <a:latin typeface="Arial"/>
              <a:ea typeface="Arial"/>
              <a:cs typeface="Arial"/>
              <a:sym typeface="Arial"/>
            </a:endParaRPr>
          </a:p>
          <a:p>
            <a:pPr indent="-171450" lvl="1" marL="377190" rtl="0" algn="l">
              <a:lnSpc>
                <a:spcPct val="85500"/>
              </a:lnSpc>
              <a:spcBef>
                <a:spcPts val="900"/>
              </a:spcBef>
              <a:spcAft>
                <a:spcPts val="0"/>
              </a:spcAft>
              <a:buSzPts val="2000"/>
              <a:buChar char="▪"/>
            </a:pPr>
            <a:r>
              <a:rPr b="0" i="0" lang="en-US" sz="2000">
                <a:solidFill>
                  <a:srgbClr val="191919"/>
                </a:solidFill>
                <a:latin typeface="Arial"/>
                <a:ea typeface="Arial"/>
                <a:cs typeface="Arial"/>
                <a:sym typeface="Arial"/>
              </a:rPr>
              <a:t>Password attacks</a:t>
            </a:r>
            <a:endParaRPr/>
          </a:p>
          <a:p>
            <a:pPr indent="-171450" lvl="1" marL="377190" rtl="0" algn="l">
              <a:lnSpc>
                <a:spcPct val="85500"/>
              </a:lnSpc>
              <a:spcBef>
                <a:spcPts val="900"/>
              </a:spcBef>
              <a:spcAft>
                <a:spcPts val="0"/>
              </a:spcAft>
              <a:buSzPts val="2000"/>
              <a:buChar char="▪"/>
            </a:pPr>
            <a:r>
              <a:rPr b="0" i="0" lang="en-US" sz="2000">
                <a:solidFill>
                  <a:srgbClr val="191919"/>
                </a:solidFill>
                <a:latin typeface="Arial"/>
                <a:ea typeface="Arial"/>
                <a:cs typeface="Arial"/>
                <a:sym typeface="Arial"/>
              </a:rPr>
              <a:t>Social engineering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0"/>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FAKE WEBSITE</a:t>
            </a:r>
            <a:endParaRPr/>
          </a:p>
        </p:txBody>
      </p:sp>
      <p:sp>
        <p:nvSpPr>
          <p:cNvPr descr="fig04-07.tif" id="277" name="Google Shape;277;p30"/>
          <p:cNvSpPr txBox="1"/>
          <p:nvPr>
            <p:ph idx="1" type="body"/>
          </p:nvPr>
        </p:nvSpPr>
        <p:spPr>
          <a:xfrm>
            <a:off x="4360179" y="756975"/>
            <a:ext cx="4547250" cy="3329995"/>
          </a:xfrm>
          <a:prstGeom prst="rect">
            <a:avLst/>
          </a:prstGeom>
          <a:solidFill>
            <a:srgbClr val="FFFFFF"/>
          </a:solidFill>
          <a:ln>
            <a:noFill/>
          </a:ln>
        </p:spPr>
      </p:sp>
      <p:sp>
        <p:nvSpPr>
          <p:cNvPr id="278" name="Google Shape;278;p30"/>
          <p:cNvSpPr txBox="1"/>
          <p:nvPr>
            <p:ph idx="12" type="sldNum"/>
          </p:nvPr>
        </p:nvSpPr>
        <p:spPr>
          <a:xfrm>
            <a:off x="64008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Arial"/>
              <a:ea typeface="Arial"/>
              <a:cs typeface="Arial"/>
              <a:sym typeface="Arial"/>
            </a:endParaRPr>
          </a:p>
        </p:txBody>
      </p:sp>
      <p:sp>
        <p:nvSpPr>
          <p:cNvPr id="279" name="Google Shape;279;p30"/>
          <p:cNvSpPr txBox="1"/>
          <p:nvPr/>
        </p:nvSpPr>
        <p:spPr>
          <a:xfrm>
            <a:off x="557088" y="1122376"/>
            <a:ext cx="3633249"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Websites are easy to fake because the attacker can obtain copies of the images the real site uses to generate its website.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Fake sites can look convincing.</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Typo squatting </a:t>
            </a:r>
            <a:r>
              <a:rPr lang="en-US" sz="1800">
                <a:solidFill>
                  <a:schemeClr val="dk1"/>
                </a:solidFill>
                <a:latin typeface="Calibri"/>
                <a:ea typeface="Calibri"/>
                <a:cs typeface="Calibri"/>
                <a:sym typeface="Calibri"/>
              </a:rPr>
              <a:t>attacks use misspelled and slightly off but similar to the legitimate site URLs.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1"/>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FAKE CODE</a:t>
            </a:r>
            <a:endParaRPr/>
          </a:p>
        </p:txBody>
      </p:sp>
      <p:sp>
        <p:nvSpPr>
          <p:cNvPr descr="fig04-08.tif" id="286" name="Google Shape;286;p31"/>
          <p:cNvSpPr txBox="1"/>
          <p:nvPr>
            <p:ph idx="1" type="body"/>
          </p:nvPr>
        </p:nvSpPr>
        <p:spPr>
          <a:xfrm>
            <a:off x="910623" y="1046120"/>
            <a:ext cx="3910042" cy="3163810"/>
          </a:xfrm>
          <a:prstGeom prst="rect">
            <a:avLst/>
          </a:prstGeom>
          <a:solidFill>
            <a:srgbClr val="FFFFFF"/>
          </a:solidFill>
          <a:ln>
            <a:noFill/>
          </a:ln>
        </p:spPr>
      </p:sp>
      <p:sp>
        <p:nvSpPr>
          <p:cNvPr id="287" name="Google Shape;28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Arial"/>
              <a:ea typeface="Arial"/>
              <a:cs typeface="Arial"/>
              <a:sym typeface="Arial"/>
            </a:endParaRPr>
          </a:p>
        </p:txBody>
      </p:sp>
      <p:sp>
        <p:nvSpPr>
          <p:cNvPr id="288" name="Google Shape;288;p31"/>
          <p:cNvSpPr txBox="1"/>
          <p:nvPr/>
        </p:nvSpPr>
        <p:spPr>
          <a:xfrm>
            <a:off x="5111353" y="1369219"/>
            <a:ext cx="3403997" cy="3263504"/>
          </a:xfrm>
          <a:prstGeom prst="rect">
            <a:avLst/>
          </a:prstGeom>
          <a:noFill/>
          <a:ln>
            <a:noFill/>
          </a:ln>
        </p:spPr>
        <p:txBody>
          <a:bodyPr anchorCtr="0" anchor="t" bIns="34275" lIns="68575" spcFirstLastPara="1" rIns="68575" wrap="square" tIns="34275">
            <a:normAutofit/>
          </a:bodyPr>
          <a:lstStyle/>
          <a:p>
            <a:pPr indent="-228600" lvl="0" marL="228600" marR="0" rtl="0" algn="l">
              <a:lnSpc>
                <a:spcPct val="90000"/>
              </a:lnSpc>
              <a:spcBef>
                <a:spcPts val="0"/>
              </a:spcBef>
              <a:spcAft>
                <a:spcPts val="0"/>
              </a:spcAft>
              <a:buClr>
                <a:schemeClr val="dk1"/>
              </a:buClr>
              <a:buSzPts val="2100"/>
              <a:buFont typeface="Arial"/>
              <a:buChar char="•"/>
            </a:pPr>
            <a:r>
              <a:rPr lang="en-US" sz="2100">
                <a:solidFill>
                  <a:schemeClr val="dk1"/>
                </a:solidFill>
                <a:latin typeface="Calibri"/>
                <a:ea typeface="Calibri"/>
                <a:cs typeface="Calibri"/>
                <a:sym typeface="Calibri"/>
              </a:rPr>
              <a:t>Programs intentionally installed that may advertise one purpose but do something entirely different.</a:t>
            </a:r>
            <a:endParaRPr/>
          </a:p>
          <a:p>
            <a:pPr indent="-228600" lvl="0" marL="228600" marR="0" rtl="0" algn="l">
              <a:lnSpc>
                <a:spcPct val="90000"/>
              </a:lnSpc>
              <a:spcBef>
                <a:spcPts val="1000"/>
              </a:spcBef>
              <a:spcAft>
                <a:spcPts val="0"/>
              </a:spcAft>
              <a:buClr>
                <a:schemeClr val="dk1"/>
              </a:buClr>
              <a:buSzPts val="2100"/>
              <a:buFont typeface="Arial"/>
              <a:buChar char="•"/>
            </a:pPr>
            <a:r>
              <a:rPr lang="en-US" sz="2100">
                <a:solidFill>
                  <a:schemeClr val="dk1"/>
                </a:solidFill>
                <a:latin typeface="Calibri"/>
                <a:ea typeface="Calibri"/>
                <a:cs typeface="Calibri"/>
                <a:sym typeface="Calibri"/>
              </a:rPr>
              <a:t>A digital signature can vouch for the authenticity of a program, update, or dataset.</a:t>
            </a:r>
            <a:endParaRPr sz="21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2"/>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MALWARE FOR STEALING DATA</a:t>
            </a:r>
            <a:endParaRPr/>
          </a:p>
        </p:txBody>
      </p:sp>
      <p:sp>
        <p:nvSpPr>
          <p:cNvPr id="294" name="Google Shape;294;p32"/>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a:t>Malware can be installed by clicking on an email attachment.</a:t>
            </a:r>
            <a:endParaRPr/>
          </a:p>
          <a:p>
            <a:pPr indent="0" lvl="0" marL="0" rtl="0" algn="l">
              <a:lnSpc>
                <a:spcPct val="102857"/>
              </a:lnSpc>
              <a:spcBef>
                <a:spcPts val="900"/>
              </a:spcBef>
              <a:spcAft>
                <a:spcPts val="0"/>
              </a:spcAft>
              <a:buSzPts val="2100"/>
              <a:buNone/>
            </a:pPr>
            <a:r>
              <a:rPr lang="en-US"/>
              <a:t>For example: Man-in-the-Browser</a:t>
            </a:r>
            <a:endParaRPr/>
          </a:p>
          <a:p>
            <a:pPr indent="-171450" lvl="1" marL="377190" rtl="0" algn="l">
              <a:lnSpc>
                <a:spcPct val="95000"/>
              </a:lnSpc>
              <a:spcBef>
                <a:spcPts val="900"/>
              </a:spcBef>
              <a:spcAft>
                <a:spcPts val="0"/>
              </a:spcAft>
              <a:buSzPts val="1800"/>
              <a:buChar char="▪"/>
            </a:pPr>
            <a:r>
              <a:rPr lang="en-US"/>
              <a:t>A </a:t>
            </a:r>
            <a:r>
              <a:rPr b="1" lang="en-US"/>
              <a:t>man-in-the-browser</a:t>
            </a:r>
            <a:r>
              <a:rPr lang="en-US"/>
              <a:t> attack is an example of malicious code that has infected a browser. </a:t>
            </a:r>
            <a:endParaRPr/>
          </a:p>
          <a:p>
            <a:pPr indent="-171450" lvl="1" marL="377190" rtl="0" algn="l">
              <a:lnSpc>
                <a:spcPct val="95000"/>
              </a:lnSpc>
              <a:spcBef>
                <a:spcPts val="900"/>
              </a:spcBef>
              <a:spcAft>
                <a:spcPts val="0"/>
              </a:spcAft>
              <a:buSzPts val="1800"/>
              <a:buChar char="▪"/>
            </a:pPr>
            <a:r>
              <a:rPr lang="en-US"/>
              <a:t>Code inserted into the browser can read, copy, and redistribute anything the user enters in a browser.</a:t>
            </a:r>
            <a:endParaRPr/>
          </a:p>
          <a:p>
            <a:pPr indent="-171450" lvl="1" marL="377190" rtl="0" algn="l">
              <a:lnSpc>
                <a:spcPct val="95000"/>
              </a:lnSpc>
              <a:spcBef>
                <a:spcPts val="900"/>
              </a:spcBef>
              <a:spcAft>
                <a:spcPts val="0"/>
              </a:spcAft>
              <a:buSzPts val="1800"/>
              <a:buChar char="▪"/>
            </a:pPr>
            <a:r>
              <a:rPr lang="en-US"/>
              <a:t>The threat here is that the attacker will intercept and reuse credentials to access financial accounts and other sensitive data. </a:t>
            </a:r>
            <a:endParaRPr/>
          </a:p>
          <a:p>
            <a:pPr indent="0" lvl="0" marL="0" rtl="0" algn="l">
              <a:lnSpc>
                <a:spcPct val="102857"/>
              </a:lnSpc>
              <a:spcBef>
                <a:spcPts val="900"/>
              </a:spcBef>
              <a:spcAft>
                <a:spcPts val="0"/>
              </a:spcAft>
              <a:buSzPts val="2100"/>
              <a:buNone/>
            </a:pPr>
            <a:r>
              <a:t/>
            </a:r>
            <a:endParaRPr/>
          </a:p>
          <a:p>
            <a:pPr indent="0" lvl="0" marL="0" rtl="0" algn="l">
              <a:lnSpc>
                <a:spcPct val="102857"/>
              </a:lnSpc>
              <a:spcBef>
                <a:spcPts val="900"/>
              </a:spcBef>
              <a:spcAft>
                <a:spcPts val="0"/>
              </a:spcAft>
              <a:buSzPts val="21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3"/>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MAN-IN-THE-BROWSER</a:t>
            </a:r>
            <a:endParaRPr/>
          </a:p>
        </p:txBody>
      </p:sp>
      <p:pic>
        <p:nvPicPr>
          <p:cNvPr descr="fig04-02.eps" id="301" name="Google Shape;301;p33"/>
          <p:cNvPicPr preferRelativeResize="0"/>
          <p:nvPr>
            <p:ph idx="1" type="body"/>
          </p:nvPr>
        </p:nvPicPr>
        <p:blipFill rotWithShape="1">
          <a:blip r:embed="rId3">
            <a:alphaModFix/>
          </a:blip>
          <a:srcRect b="-4360" l="0" r="0" t="-242"/>
          <a:stretch/>
        </p:blipFill>
        <p:spPr>
          <a:xfrm>
            <a:off x="1056585" y="1100824"/>
            <a:ext cx="4580890" cy="3189896"/>
          </a:xfrm>
          <a:prstGeom prst="rect">
            <a:avLst/>
          </a:prstGeom>
          <a:noFill/>
          <a:ln>
            <a:noFill/>
          </a:ln>
        </p:spPr>
      </p:pic>
      <p:sp>
        <p:nvSpPr>
          <p:cNvPr id="302" name="Google Shape;302;p33"/>
          <p:cNvSpPr txBox="1"/>
          <p:nvPr>
            <p:ph idx="12" type="sldNum"/>
          </p:nvPr>
        </p:nvSpPr>
        <p:spPr>
          <a:xfrm>
            <a:off x="64008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Arial"/>
              <a:ea typeface="Arial"/>
              <a:cs typeface="Arial"/>
              <a:sym typeface="Arial"/>
            </a:endParaRPr>
          </a:p>
        </p:txBody>
      </p:sp>
      <p:sp>
        <p:nvSpPr>
          <p:cNvPr id="303" name="Google Shape;303;p33"/>
          <p:cNvSpPr txBox="1"/>
          <p:nvPr/>
        </p:nvSpPr>
        <p:spPr>
          <a:xfrm>
            <a:off x="5940695" y="1186755"/>
            <a:ext cx="2996571"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SilentBanker (Jan 2008) was a Trojan that generally installed as a browser plug-in.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When it detected the user going to a banking URL, it would intercept keystrokes and even modify them so that money transfers would go to attackers’ accounts.</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4"/>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2800"/>
              <a:buFont typeface="Rockwell"/>
              <a:buNone/>
            </a:pPr>
            <a:r>
              <a:rPr lang="en-US" sz="2800"/>
              <a:t>DIFFERENT TYPES OF PHISHING ATTACKS</a:t>
            </a:r>
            <a:endParaRPr/>
          </a:p>
        </p:txBody>
      </p:sp>
      <p:sp>
        <p:nvSpPr>
          <p:cNvPr id="309" name="Google Shape;309;p34"/>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a:solidFill>
                  <a:srgbClr val="8C6E43"/>
                </a:solidFill>
              </a:rPr>
              <a:t>Mobile phishing (Smishing): </a:t>
            </a:r>
            <a:r>
              <a:rPr lang="en-US"/>
              <a:t>a fraudulent SMS, social media message, voice message or other messages ask the recipient to do something to give their critical information.</a:t>
            </a:r>
            <a:endParaRPr/>
          </a:p>
          <a:p>
            <a:pPr indent="0" lvl="0" marL="0" rtl="0" algn="l">
              <a:lnSpc>
                <a:spcPct val="102857"/>
              </a:lnSpc>
              <a:spcBef>
                <a:spcPts val="900"/>
              </a:spcBef>
              <a:spcAft>
                <a:spcPts val="0"/>
              </a:spcAft>
              <a:buSzPts val="2100"/>
              <a:buNone/>
            </a:pPr>
            <a:r>
              <a:rPr lang="en-US">
                <a:solidFill>
                  <a:srgbClr val="8C6E43"/>
                </a:solidFill>
              </a:rPr>
              <a:t>Voice Phishing (Vishing): </a:t>
            </a:r>
            <a:r>
              <a:rPr lang="en-US"/>
              <a:t>a caller calls or leaves a voice message to urge the victim to do something. They usually sound urgent and convincing.</a:t>
            </a:r>
            <a:endParaRPr/>
          </a:p>
          <a:p>
            <a:pPr indent="0" lvl="0" marL="0" rtl="0" algn="l">
              <a:lnSpc>
                <a:spcPct val="102857"/>
              </a:lnSpc>
              <a:spcBef>
                <a:spcPts val="900"/>
              </a:spcBef>
              <a:spcAft>
                <a:spcPts val="0"/>
              </a:spcAft>
              <a:buSzPts val="2100"/>
              <a:buNone/>
            </a:pPr>
            <a:r>
              <a:rPr lang="en-US">
                <a:solidFill>
                  <a:srgbClr val="8C6E43"/>
                </a:solidFill>
              </a:rPr>
              <a:t>Spoofed Wi-Fi access point: </a:t>
            </a:r>
            <a:r>
              <a:rPr lang="en-US"/>
              <a:t>spoofed Wi-Fi access points where can be accessed “Free”. In shopping mall, airports, coffee shops, parks...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5"/>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EMAIL SPAM</a:t>
            </a:r>
            <a:endParaRPr/>
          </a:p>
        </p:txBody>
      </p:sp>
      <p:sp>
        <p:nvSpPr>
          <p:cNvPr id="316" name="Google Shape;316;p35"/>
          <p:cNvSpPr txBox="1"/>
          <p:nvPr>
            <p:ph idx="1" type="body"/>
          </p:nvPr>
        </p:nvSpPr>
        <p:spPr>
          <a:xfrm>
            <a:off x="914493" y="944563"/>
            <a:ext cx="7645958" cy="3303437"/>
          </a:xfrm>
          <a:prstGeom prst="rect">
            <a:avLst/>
          </a:prstGeom>
          <a:noFill/>
          <a:ln>
            <a:noFill/>
          </a:ln>
        </p:spPr>
        <p:txBody>
          <a:bodyPr anchorCtr="0" anchor="t" bIns="0" lIns="0" spcFirstLastPara="1" rIns="0" wrap="square" tIns="0">
            <a:normAutofit fontScale="92500"/>
          </a:bodyPr>
          <a:lstStyle/>
          <a:p>
            <a:pPr indent="0" lvl="0" marL="0" rtl="0" algn="l">
              <a:lnSpc>
                <a:spcPct val="108000"/>
              </a:lnSpc>
              <a:spcBef>
                <a:spcPts val="0"/>
              </a:spcBef>
              <a:spcAft>
                <a:spcPts val="0"/>
              </a:spcAft>
              <a:buSzPct val="100000"/>
              <a:buNone/>
            </a:pPr>
            <a:r>
              <a:rPr b="1" lang="en-US" sz="2000">
                <a:solidFill>
                  <a:srgbClr val="A27E55"/>
                </a:solidFill>
              </a:rPr>
              <a:t>Spam</a:t>
            </a:r>
            <a:r>
              <a:rPr lang="en-US" sz="2000"/>
              <a:t> is unsolicited and unwanted junk email sent out in bulk to a wholesale recipient list. </a:t>
            </a:r>
            <a:endParaRPr/>
          </a:p>
          <a:p>
            <a:pPr indent="0" lvl="0" marL="0" rtl="0" algn="l">
              <a:lnSpc>
                <a:spcPct val="108000"/>
              </a:lnSpc>
              <a:spcBef>
                <a:spcPts val="900"/>
              </a:spcBef>
              <a:spcAft>
                <a:spcPts val="0"/>
              </a:spcAft>
              <a:buSzPct val="100000"/>
              <a:buNone/>
            </a:pPr>
            <a:r>
              <a:rPr lang="en-US" sz="2000"/>
              <a:t>Typically for commercial purposes but can contain a malicious attempt. </a:t>
            </a:r>
            <a:endParaRPr/>
          </a:p>
          <a:p>
            <a:pPr indent="0" lvl="0" marL="0" rtl="0" algn="l">
              <a:lnSpc>
                <a:spcPct val="108000"/>
              </a:lnSpc>
              <a:spcBef>
                <a:spcPts val="900"/>
              </a:spcBef>
              <a:spcAft>
                <a:spcPts val="0"/>
              </a:spcAft>
              <a:buSzPct val="100000"/>
              <a:buNone/>
            </a:pPr>
            <a:r>
              <a:rPr lang="en-US" sz="2000"/>
              <a:t>Types of spam: Advertising, malicious code, links for malicious websites.</a:t>
            </a:r>
            <a:endParaRPr/>
          </a:p>
          <a:p>
            <a:pPr indent="0" lvl="0" marL="0" rtl="0" algn="l">
              <a:lnSpc>
                <a:spcPct val="120000"/>
              </a:lnSpc>
              <a:spcBef>
                <a:spcPts val="900"/>
              </a:spcBef>
              <a:spcAft>
                <a:spcPts val="0"/>
              </a:spcAft>
              <a:buSzPct val="100000"/>
              <a:buNone/>
            </a:pPr>
            <a:r>
              <a:rPr lang="en-US"/>
              <a:t>Spam countermeasures</a:t>
            </a:r>
            <a:endParaRPr/>
          </a:p>
          <a:p>
            <a:pPr indent="-171450" lvl="1" marL="377190" rtl="0" algn="l">
              <a:lnSpc>
                <a:spcPct val="95000"/>
              </a:lnSpc>
              <a:spcBef>
                <a:spcPts val="900"/>
              </a:spcBef>
              <a:spcAft>
                <a:spcPts val="0"/>
              </a:spcAft>
              <a:buSzPct val="100000"/>
              <a:buChar char="▪"/>
            </a:pPr>
            <a:r>
              <a:rPr lang="en-US"/>
              <a:t>Laws against spam exist but are generally ineffective</a:t>
            </a:r>
            <a:endParaRPr/>
          </a:p>
          <a:p>
            <a:pPr indent="-171450" lvl="1" marL="377190" rtl="0" algn="l">
              <a:lnSpc>
                <a:spcPct val="95000"/>
              </a:lnSpc>
              <a:spcBef>
                <a:spcPts val="900"/>
              </a:spcBef>
              <a:spcAft>
                <a:spcPts val="0"/>
              </a:spcAft>
              <a:buSzPct val="100000"/>
              <a:buChar char="▪"/>
            </a:pPr>
            <a:r>
              <a:rPr lang="en-US"/>
              <a:t>Email filters have become very effective for most spam</a:t>
            </a:r>
            <a:endParaRPr/>
          </a:p>
          <a:p>
            <a:pPr indent="-171450" lvl="1" marL="377190" rtl="0" algn="l">
              <a:lnSpc>
                <a:spcPct val="95000"/>
              </a:lnSpc>
              <a:spcBef>
                <a:spcPts val="900"/>
              </a:spcBef>
              <a:spcAft>
                <a:spcPts val="0"/>
              </a:spcAft>
              <a:buSzPct val="100000"/>
              <a:buChar char="▪"/>
            </a:pPr>
            <a:r>
              <a:rPr lang="en-US"/>
              <a:t>Internet service providers use volume limitations to make spammers’ jobs more difficult</a:t>
            </a:r>
            <a:endParaRPr/>
          </a:p>
        </p:txBody>
      </p:sp>
      <p:sp>
        <p:nvSpPr>
          <p:cNvPr id="317" name="Google Shape;317;p35"/>
          <p:cNvSpPr txBox="1"/>
          <p:nvPr>
            <p:ph idx="12" type="sldNum"/>
          </p:nvPr>
        </p:nvSpPr>
        <p:spPr>
          <a:xfrm>
            <a:off x="64008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6"/>
          <p:cNvSpPr txBox="1"/>
          <p:nvPr>
            <p:ph type="title"/>
          </p:nvPr>
        </p:nvSpPr>
        <p:spPr>
          <a:xfrm>
            <a:off x="330850" y="323911"/>
            <a:ext cx="8543183"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2800"/>
              <a:buFont typeface="Rockwell"/>
              <a:buNone/>
            </a:pPr>
            <a:r>
              <a:rPr lang="en-US" sz="2800"/>
              <a:t>OTHER TYPES OF SOCIAL ENGINEERING ATTACKS</a:t>
            </a:r>
            <a:endParaRPr/>
          </a:p>
        </p:txBody>
      </p:sp>
      <p:sp>
        <p:nvSpPr>
          <p:cNvPr id="323" name="Google Shape;323;p36"/>
          <p:cNvSpPr txBox="1"/>
          <p:nvPr>
            <p:ph idx="1" type="body"/>
          </p:nvPr>
        </p:nvSpPr>
        <p:spPr>
          <a:xfrm>
            <a:off x="670560" y="944563"/>
            <a:ext cx="7889891" cy="3303437"/>
          </a:xfrm>
          <a:prstGeom prst="rect">
            <a:avLst/>
          </a:prstGeom>
          <a:noFill/>
          <a:ln>
            <a:noFill/>
          </a:ln>
        </p:spPr>
        <p:txBody>
          <a:bodyPr anchorCtr="0" anchor="t" bIns="0" lIns="0" spcFirstLastPara="1" rIns="0" wrap="square" tIns="0">
            <a:noAutofit/>
          </a:bodyPr>
          <a:lstStyle/>
          <a:p>
            <a:pPr indent="-285750" lvl="0" marL="285750" rtl="0" algn="l">
              <a:lnSpc>
                <a:spcPct val="108000"/>
              </a:lnSpc>
              <a:spcBef>
                <a:spcPts val="0"/>
              </a:spcBef>
              <a:spcAft>
                <a:spcPts val="0"/>
              </a:spcAft>
              <a:buSzPts val="2000"/>
              <a:buFont typeface="Noto Sans Symbols"/>
              <a:buChar char="▪"/>
            </a:pPr>
            <a:r>
              <a:rPr i="1" lang="en-US" sz="2000">
                <a:solidFill>
                  <a:srgbClr val="A27E55"/>
                </a:solidFill>
              </a:rPr>
              <a:t>Pretexting</a:t>
            </a:r>
            <a:r>
              <a:rPr lang="en-US" sz="2000">
                <a:solidFill>
                  <a:srgbClr val="A27E55"/>
                </a:solidFill>
              </a:rPr>
              <a:t>:</a:t>
            </a:r>
            <a:r>
              <a:rPr lang="en-US" sz="2000"/>
              <a:t> This attack is a way to convince people of your legitimacy, using a “pretext”. Eg: family member of an employee, delivery person, member of IT team, or having an urgent need.</a:t>
            </a:r>
            <a:endParaRPr/>
          </a:p>
          <a:p>
            <a:pPr indent="-285750" lvl="0" marL="285750" rtl="0" algn="l">
              <a:lnSpc>
                <a:spcPct val="108000"/>
              </a:lnSpc>
              <a:spcBef>
                <a:spcPts val="900"/>
              </a:spcBef>
              <a:spcAft>
                <a:spcPts val="0"/>
              </a:spcAft>
              <a:buSzPts val="2000"/>
              <a:buFont typeface="Noto Sans Symbols"/>
              <a:buChar char="▪"/>
            </a:pPr>
            <a:r>
              <a:rPr i="1" lang="en-US" sz="2000">
                <a:solidFill>
                  <a:srgbClr val="A27E55"/>
                </a:solidFill>
              </a:rPr>
              <a:t>Tailgating:</a:t>
            </a:r>
            <a:r>
              <a:rPr lang="en-US" sz="2000">
                <a:solidFill>
                  <a:srgbClr val="A27E55"/>
                </a:solidFill>
              </a:rPr>
              <a:t> </a:t>
            </a:r>
            <a:r>
              <a:rPr lang="en-US" sz="2000"/>
              <a:t>People draft in after others into a company, bypassing security. May have faked “badge”, “credentials”, “swipe card” that look legit. When walking through someone may see an unprepared tailgater but seeing the fake credentials will assume that the person came in legitimately.</a:t>
            </a:r>
            <a:endParaRPr/>
          </a:p>
          <a:p>
            <a:pPr indent="-285750" lvl="0" marL="285750" rtl="0" algn="l">
              <a:lnSpc>
                <a:spcPct val="108000"/>
              </a:lnSpc>
              <a:spcBef>
                <a:spcPts val="900"/>
              </a:spcBef>
              <a:spcAft>
                <a:spcPts val="0"/>
              </a:spcAft>
              <a:buSzPts val="2000"/>
              <a:buFont typeface="Noto Sans Symbols"/>
              <a:buChar char="▪"/>
            </a:pPr>
            <a:r>
              <a:rPr i="1" lang="en-US" sz="2000">
                <a:solidFill>
                  <a:srgbClr val="A27E55"/>
                </a:solidFill>
              </a:rPr>
              <a:t>Desktop Browsing</a:t>
            </a:r>
            <a:r>
              <a:rPr lang="en-US" sz="2000">
                <a:solidFill>
                  <a:srgbClr val="A27E55"/>
                </a:solidFill>
              </a:rPr>
              <a:t>: </a:t>
            </a:r>
            <a:r>
              <a:rPr lang="en-US" sz="2000"/>
              <a:t>If you can read upside down and backwards, you can learn a lot of information from someone’s desk. </a:t>
            </a:r>
            <a:endParaRPr/>
          </a:p>
          <a:p>
            <a:pPr indent="-184150" lvl="0" marL="285750" rtl="0" algn="l">
              <a:lnSpc>
                <a:spcPct val="135000"/>
              </a:lnSpc>
              <a:spcBef>
                <a:spcPts val="900"/>
              </a:spcBef>
              <a:spcAft>
                <a:spcPts val="0"/>
              </a:spcAft>
              <a:buSzPts val="1600"/>
              <a:buFont typeface="Helvetica Neue"/>
              <a:buNone/>
            </a:pPr>
            <a:r>
              <a:t/>
            </a:r>
            <a:endParaRPr sz="1600"/>
          </a:p>
          <a:p>
            <a:pPr indent="0" lvl="0" marL="0" rtl="0" algn="l">
              <a:lnSpc>
                <a:spcPct val="135000"/>
              </a:lnSpc>
              <a:spcBef>
                <a:spcPts val="900"/>
              </a:spcBef>
              <a:spcAft>
                <a:spcPts val="0"/>
              </a:spcAft>
              <a:buSzPts val="1600"/>
              <a:buNone/>
            </a:pPr>
            <a:r>
              <a:t/>
            </a:r>
            <a:endParaRPr sz="16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7"/>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TRAINING</a:t>
            </a:r>
            <a:endParaRPr/>
          </a:p>
        </p:txBody>
      </p:sp>
      <p:sp>
        <p:nvSpPr>
          <p:cNvPr id="329" name="Google Shape;329;p37"/>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800"/>
              <a:buNone/>
            </a:pPr>
            <a:r>
              <a:rPr lang="en-US"/>
              <a:t>The best way to improve people-security is training:</a:t>
            </a:r>
            <a:endParaRPr/>
          </a:p>
          <a:p>
            <a:pPr indent="-285750" lvl="0" marL="285750" rtl="0" algn="l">
              <a:lnSpc>
                <a:spcPct val="100000"/>
              </a:lnSpc>
              <a:spcBef>
                <a:spcPts val="600"/>
              </a:spcBef>
              <a:spcAft>
                <a:spcPts val="0"/>
              </a:spcAft>
              <a:buSzPts val="1800"/>
              <a:buFont typeface="Helvetica Neue"/>
              <a:buChar char="-"/>
            </a:pPr>
            <a:r>
              <a:rPr lang="en-US"/>
              <a:t>Password – increase password security/strength</a:t>
            </a:r>
            <a:endParaRPr/>
          </a:p>
          <a:p>
            <a:pPr indent="-285750" lvl="0" marL="285750" rtl="0" algn="l">
              <a:lnSpc>
                <a:spcPct val="100000"/>
              </a:lnSpc>
              <a:spcBef>
                <a:spcPts val="600"/>
              </a:spcBef>
              <a:spcAft>
                <a:spcPts val="0"/>
              </a:spcAft>
              <a:buSzPts val="1800"/>
              <a:buFont typeface="Helvetica Neue"/>
              <a:buChar char="-"/>
            </a:pPr>
            <a:r>
              <a:rPr lang="en-US"/>
              <a:t>Social engineering training –</a:t>
            </a:r>
            <a:r>
              <a:rPr i="1" lang="en-US"/>
              <a:t> Trust but verify</a:t>
            </a:r>
            <a:endParaRPr/>
          </a:p>
          <a:p>
            <a:pPr indent="-285750" lvl="0" marL="285750" rtl="0" algn="l">
              <a:lnSpc>
                <a:spcPct val="100000"/>
              </a:lnSpc>
              <a:spcBef>
                <a:spcPts val="600"/>
              </a:spcBef>
              <a:spcAft>
                <a:spcPts val="0"/>
              </a:spcAft>
              <a:buSzPts val="1800"/>
              <a:buFont typeface="Helvetica Neue"/>
              <a:buChar char="-"/>
            </a:pPr>
            <a:r>
              <a:rPr lang="en-US"/>
              <a:t>Network usage – Where do people connect to the network, and what do they connect? </a:t>
            </a:r>
            <a:endParaRPr/>
          </a:p>
          <a:p>
            <a:pPr indent="-285750" lvl="1" marL="662940" rtl="0" algn="l">
              <a:lnSpc>
                <a:spcPct val="100000"/>
              </a:lnSpc>
              <a:spcBef>
                <a:spcPts val="600"/>
              </a:spcBef>
              <a:spcAft>
                <a:spcPts val="0"/>
              </a:spcAft>
              <a:buSzPts val="1800"/>
              <a:buFont typeface="Helvetica Neue"/>
              <a:buChar char="-"/>
            </a:pPr>
            <a:r>
              <a:rPr lang="en-US"/>
              <a:t>Work device on public network</a:t>
            </a:r>
            <a:endParaRPr/>
          </a:p>
          <a:p>
            <a:pPr indent="-285750" lvl="1" marL="662940" rtl="0" algn="l">
              <a:lnSpc>
                <a:spcPct val="100000"/>
              </a:lnSpc>
              <a:spcBef>
                <a:spcPts val="600"/>
              </a:spcBef>
              <a:spcAft>
                <a:spcPts val="0"/>
              </a:spcAft>
              <a:buSzPts val="1800"/>
              <a:buFont typeface="Helvetica Neue"/>
              <a:buChar char="-"/>
            </a:pPr>
            <a:r>
              <a:rPr lang="en-US"/>
              <a:t>foreign device on enterprise network</a:t>
            </a:r>
            <a:endParaRPr/>
          </a:p>
          <a:p>
            <a:pPr indent="-285750" lvl="0" marL="285750" rtl="0" algn="l">
              <a:lnSpc>
                <a:spcPct val="100000"/>
              </a:lnSpc>
              <a:spcBef>
                <a:spcPts val="600"/>
              </a:spcBef>
              <a:spcAft>
                <a:spcPts val="0"/>
              </a:spcAft>
              <a:buSzPts val="1800"/>
              <a:buFont typeface="Helvetica Neue"/>
              <a:buChar char="-"/>
            </a:pPr>
            <a:r>
              <a:rPr lang="en-US"/>
              <a:t>Malware</a:t>
            </a:r>
            <a:endParaRPr/>
          </a:p>
          <a:p>
            <a:pPr indent="-285750" lvl="0" marL="285750" rtl="0" algn="l">
              <a:lnSpc>
                <a:spcPct val="100000"/>
              </a:lnSpc>
              <a:spcBef>
                <a:spcPts val="600"/>
              </a:spcBef>
              <a:spcAft>
                <a:spcPts val="0"/>
              </a:spcAft>
              <a:buSzPts val="1800"/>
              <a:buFont typeface="Helvetica Neue"/>
              <a:buChar char="-"/>
            </a:pPr>
            <a:r>
              <a:rPr lang="en-US"/>
              <a:t>Clean desk policies</a:t>
            </a:r>
            <a:endParaRPr/>
          </a:p>
          <a:p>
            <a:pPr indent="-285750" lvl="0" marL="285750" rtl="0" algn="l">
              <a:lnSpc>
                <a:spcPct val="100000"/>
              </a:lnSpc>
              <a:spcBef>
                <a:spcPts val="600"/>
              </a:spcBef>
              <a:spcAft>
                <a:spcPts val="0"/>
              </a:spcAft>
              <a:buSzPts val="1800"/>
              <a:buFont typeface="Helvetica Neue"/>
              <a:buChar char="-"/>
            </a:pPr>
            <a:r>
              <a:rPr lang="en-US"/>
              <a:t>Familiarity with policy and regulations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8"/>
          <p:cNvSpPr txBox="1"/>
          <p:nvPr>
            <p:ph type="title"/>
          </p:nvPr>
        </p:nvSpPr>
        <p:spPr>
          <a:xfrm>
            <a:off x="864066" y="347174"/>
            <a:ext cx="7651284" cy="4010907"/>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A27E55"/>
              </a:buClr>
              <a:buSzPts val="1200"/>
              <a:buFont typeface="Rockwell"/>
              <a:buNone/>
            </a:pPr>
            <a:br>
              <a:rPr lang="en-US"/>
            </a:br>
            <a:br>
              <a:rPr lang="en-US"/>
            </a:br>
            <a:r>
              <a:rPr lang="en-US"/>
              <a:t>PLEASE ATTRIBUTE DR. JIM ALVES-FOSS AND DR. JIA SONG, UNIVERSITY OF IDAHO</a:t>
            </a:r>
            <a:br>
              <a:rPr lang="en-US"/>
            </a:br>
            <a:br>
              <a:rPr lang="en-US"/>
            </a:br>
            <a:br>
              <a:rPr lang="en-US"/>
            </a:br>
            <a:br>
              <a:rPr lang="en-US"/>
            </a:br>
            <a:br>
              <a:rPr lang="en-US"/>
            </a:br>
            <a:br>
              <a:rPr lang="en-US"/>
            </a:br>
            <a:br>
              <a:rPr lang="en-US"/>
            </a:br>
            <a:br>
              <a:rPr lang="en-US"/>
            </a:br>
            <a:br>
              <a:rPr lang="en-US"/>
            </a:br>
            <a:r>
              <a:rPr lang="en-US"/>
              <a:t>EXCEPT WHERE OTHERWISE NOTED, THIS WORK IS LICENSED UNDER HTTPS://CREATIVECOMMONS.ORG/LICENSES/BY-NC-SA/4.0/</a:t>
            </a:r>
            <a:br>
              <a:rPr lang="en-US"/>
            </a:br>
            <a:br>
              <a:rPr lang="en-US"/>
            </a:br>
            <a:r>
              <a:rPr lang="en-US"/>
              <a:t>NOT WITHSTANDING THE NON-COMMERCIAL LICENSE TERMS, NON-PROFIT EDUCATIONAL INSTITUTIONS ARE GRANTED A NON-EXCLUSIVE LICENSE TO ADAPT AND USE THIS MATERIAL, WITH ATTRIBUTION.</a:t>
            </a:r>
            <a:br>
              <a:rPr lang="en-US"/>
            </a:br>
            <a:br>
              <a:rPr lang="en-US"/>
            </a:br>
            <a:r>
              <a:rPr lang="en-US"/>
              <a:t>CREATIVE COMMONS AND THE DOUBLE C IN A CIRCLE ARE REGISTERED TRADEMARKS OF CREATIVE COMMONS IN THE UNITED STATES AND OTHER COUNTRIES. THIRD PARTY MARKS AND BRANDS ARE THE PROPERTY OF THEIR RESPECTIVE HOLDERS.</a:t>
            </a:r>
            <a:br>
              <a:rPr lang="en-US"/>
            </a:b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4"/>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OUTLINE</a:t>
            </a:r>
            <a:endParaRPr/>
          </a:p>
        </p:txBody>
      </p:sp>
      <p:sp>
        <p:nvSpPr>
          <p:cNvPr id="84" name="Google Shape;84;p4"/>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08000"/>
              </a:lnSpc>
              <a:spcBef>
                <a:spcPts val="0"/>
              </a:spcBef>
              <a:spcAft>
                <a:spcPts val="0"/>
              </a:spcAft>
              <a:buSzPts val="2000"/>
              <a:buNone/>
            </a:pPr>
            <a:r>
              <a:rPr lang="en-US" sz="2000">
                <a:solidFill>
                  <a:srgbClr val="8C6E43"/>
                </a:solidFill>
                <a:latin typeface="Arial"/>
                <a:ea typeface="Arial"/>
                <a:cs typeface="Arial"/>
                <a:sym typeface="Arial"/>
              </a:rPr>
              <a:t>Human element security</a:t>
            </a:r>
            <a:endParaRPr b="0" i="0" sz="2000">
              <a:solidFill>
                <a:srgbClr val="8C6E43"/>
              </a:solidFill>
              <a:latin typeface="Arial"/>
              <a:ea typeface="Arial"/>
              <a:cs typeface="Arial"/>
              <a:sym typeface="Arial"/>
            </a:endParaRPr>
          </a:p>
          <a:p>
            <a:pPr indent="-171450" lvl="1" marL="377190" rtl="0" algn="l">
              <a:lnSpc>
                <a:spcPct val="85500"/>
              </a:lnSpc>
              <a:spcBef>
                <a:spcPts val="900"/>
              </a:spcBef>
              <a:spcAft>
                <a:spcPts val="0"/>
              </a:spcAft>
              <a:buSzPts val="2000"/>
              <a:buChar char="▪"/>
            </a:pPr>
            <a:r>
              <a:rPr b="0" i="0" lang="en-US" sz="2000">
                <a:solidFill>
                  <a:srgbClr val="A27E55"/>
                </a:solidFill>
                <a:latin typeface="Arial"/>
                <a:ea typeface="Arial"/>
                <a:cs typeface="Arial"/>
                <a:sym typeface="Arial"/>
              </a:rPr>
              <a:t>Password attacks</a:t>
            </a:r>
            <a:endParaRPr/>
          </a:p>
          <a:p>
            <a:pPr indent="-171450" lvl="1" marL="377190" rtl="0" algn="l">
              <a:lnSpc>
                <a:spcPct val="85500"/>
              </a:lnSpc>
              <a:spcBef>
                <a:spcPts val="900"/>
              </a:spcBef>
              <a:spcAft>
                <a:spcPts val="0"/>
              </a:spcAft>
              <a:buSzPts val="2000"/>
              <a:buChar char="▪"/>
            </a:pPr>
            <a:r>
              <a:rPr b="0" i="0" lang="en-US" sz="2000">
                <a:solidFill>
                  <a:srgbClr val="191919"/>
                </a:solidFill>
                <a:latin typeface="Arial"/>
                <a:ea typeface="Arial"/>
                <a:cs typeface="Arial"/>
                <a:sym typeface="Arial"/>
              </a:rPr>
              <a:t>Social engineering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5"/>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PASSWORD STATISTICS (2020)</a:t>
            </a:r>
            <a:endParaRPr/>
          </a:p>
        </p:txBody>
      </p:sp>
      <p:sp>
        <p:nvSpPr>
          <p:cNvPr id="90" name="Google Shape;90;p5"/>
          <p:cNvSpPr txBox="1"/>
          <p:nvPr>
            <p:ph idx="1" type="body"/>
          </p:nvPr>
        </p:nvSpPr>
        <p:spPr>
          <a:xfrm>
            <a:off x="914493" y="944563"/>
            <a:ext cx="7969312" cy="3303437"/>
          </a:xfrm>
          <a:prstGeom prst="rect">
            <a:avLst/>
          </a:prstGeom>
          <a:noFill/>
          <a:ln>
            <a:noFill/>
          </a:ln>
        </p:spPr>
        <p:txBody>
          <a:bodyPr anchorCtr="0" anchor="t" bIns="0" lIns="0" spcFirstLastPara="1" rIns="0" wrap="square" tIns="0">
            <a:noAutofit/>
          </a:bodyPr>
          <a:lstStyle/>
          <a:p>
            <a:pPr indent="-279400" lvl="0" marL="285750" rtl="0" algn="l">
              <a:lnSpc>
                <a:spcPct val="120000"/>
              </a:lnSpc>
              <a:spcBef>
                <a:spcPts val="0"/>
              </a:spcBef>
              <a:spcAft>
                <a:spcPts val="0"/>
              </a:spcAft>
              <a:buSzPts val="1700"/>
              <a:buFont typeface="Arial"/>
              <a:buChar char="•"/>
            </a:pPr>
            <a:r>
              <a:rPr lang="en-US" sz="1700"/>
              <a:t>The most popular passwords are extremely easy to guess</a:t>
            </a:r>
            <a:endParaRPr sz="1700"/>
          </a:p>
          <a:p>
            <a:pPr indent="0" lvl="1" marL="205740" rtl="0" algn="l">
              <a:lnSpc>
                <a:spcPct val="95000"/>
              </a:lnSpc>
              <a:spcBef>
                <a:spcPts val="900"/>
              </a:spcBef>
              <a:spcAft>
                <a:spcPts val="0"/>
              </a:spcAft>
              <a:buSzPts val="1800"/>
              <a:buNone/>
            </a:pPr>
            <a:r>
              <a:rPr i="1" lang="en-US" sz="1700">
                <a:solidFill>
                  <a:srgbClr val="A5A5A5"/>
                </a:solidFill>
              </a:rPr>
              <a:t>abc123</a:t>
            </a:r>
            <a:r>
              <a:rPr lang="en-US" sz="1700">
                <a:solidFill>
                  <a:srgbClr val="A5A5A5"/>
                </a:solidFill>
              </a:rPr>
              <a:t>, </a:t>
            </a:r>
            <a:r>
              <a:rPr i="1" lang="en-US" sz="1700">
                <a:solidFill>
                  <a:srgbClr val="A5A5A5"/>
                </a:solidFill>
              </a:rPr>
              <a:t>Password</a:t>
            </a:r>
            <a:r>
              <a:rPr lang="en-US" sz="1700">
                <a:solidFill>
                  <a:srgbClr val="A5A5A5"/>
                </a:solidFill>
              </a:rPr>
              <a:t>, </a:t>
            </a:r>
            <a:r>
              <a:rPr i="1" lang="en-US" sz="1700">
                <a:solidFill>
                  <a:srgbClr val="A5A5A5"/>
                </a:solidFill>
              </a:rPr>
              <a:t>123456</a:t>
            </a:r>
            <a:r>
              <a:rPr lang="en-US" sz="1700">
                <a:solidFill>
                  <a:srgbClr val="A5A5A5"/>
                </a:solidFill>
              </a:rPr>
              <a:t>, </a:t>
            </a:r>
            <a:r>
              <a:rPr i="1" lang="en-US" sz="1700">
                <a:solidFill>
                  <a:srgbClr val="A5A5A5"/>
                </a:solidFill>
              </a:rPr>
              <a:t>Iloveyou</a:t>
            </a:r>
            <a:r>
              <a:rPr lang="en-US" sz="1700">
                <a:solidFill>
                  <a:srgbClr val="A5A5A5"/>
                </a:solidFill>
              </a:rPr>
              <a:t>, </a:t>
            </a:r>
            <a:r>
              <a:rPr i="1" lang="en-US" sz="1700">
                <a:solidFill>
                  <a:srgbClr val="A5A5A5"/>
                </a:solidFill>
              </a:rPr>
              <a:t>111111</a:t>
            </a:r>
            <a:r>
              <a:rPr lang="en-US" sz="1700">
                <a:solidFill>
                  <a:srgbClr val="A5A5A5"/>
                </a:solidFill>
              </a:rPr>
              <a:t>, </a:t>
            </a:r>
            <a:r>
              <a:rPr i="1" lang="en-US" sz="1700">
                <a:solidFill>
                  <a:srgbClr val="A5A5A5"/>
                </a:solidFill>
              </a:rPr>
              <a:t>Qwerty</a:t>
            </a:r>
            <a:r>
              <a:rPr lang="en-US" sz="1700">
                <a:solidFill>
                  <a:srgbClr val="A5A5A5"/>
                </a:solidFill>
              </a:rPr>
              <a:t>, </a:t>
            </a:r>
            <a:r>
              <a:rPr i="1" lang="en-US" sz="1700">
                <a:solidFill>
                  <a:srgbClr val="A5A5A5"/>
                </a:solidFill>
              </a:rPr>
              <a:t>Admin</a:t>
            </a:r>
            <a:r>
              <a:rPr lang="en-US" sz="1700">
                <a:solidFill>
                  <a:srgbClr val="A5A5A5"/>
                </a:solidFill>
              </a:rPr>
              <a:t>, </a:t>
            </a:r>
            <a:r>
              <a:rPr i="1" lang="en-US" sz="1700">
                <a:solidFill>
                  <a:srgbClr val="A5A5A5"/>
                </a:solidFill>
              </a:rPr>
              <a:t>Welcome</a:t>
            </a:r>
            <a:r>
              <a:rPr lang="en-US" sz="1700">
                <a:solidFill>
                  <a:srgbClr val="A5A5A5"/>
                </a:solidFill>
              </a:rPr>
              <a:t>.</a:t>
            </a:r>
            <a:endParaRPr sz="1700"/>
          </a:p>
          <a:p>
            <a:pPr indent="-279400" lvl="0" marL="285750" rtl="0" algn="l">
              <a:lnSpc>
                <a:spcPct val="120000"/>
              </a:lnSpc>
              <a:spcBef>
                <a:spcPts val="900"/>
              </a:spcBef>
              <a:spcAft>
                <a:spcPts val="0"/>
              </a:spcAft>
              <a:buSzPts val="1700"/>
              <a:buFont typeface="Arial"/>
              <a:buChar char="•"/>
            </a:pPr>
            <a:r>
              <a:rPr lang="en-US" sz="1700"/>
              <a:t>59% use their name or birthdate in their password</a:t>
            </a:r>
            <a:endParaRPr sz="1700"/>
          </a:p>
          <a:p>
            <a:pPr indent="-279400" lvl="0" marL="285750" rtl="0" algn="l">
              <a:lnSpc>
                <a:spcPct val="120000"/>
              </a:lnSpc>
              <a:spcBef>
                <a:spcPts val="900"/>
              </a:spcBef>
              <a:spcAft>
                <a:spcPts val="0"/>
              </a:spcAft>
              <a:buSzPts val="1700"/>
              <a:buFont typeface="Arial"/>
              <a:buChar char="•"/>
            </a:pPr>
            <a:r>
              <a:rPr lang="en-US" sz="1700"/>
              <a:t>43% have shared their password with someone</a:t>
            </a:r>
            <a:endParaRPr sz="1700"/>
          </a:p>
          <a:p>
            <a:pPr indent="-279400" lvl="0" marL="285750" rtl="0" algn="l">
              <a:lnSpc>
                <a:spcPct val="120000"/>
              </a:lnSpc>
              <a:spcBef>
                <a:spcPts val="900"/>
              </a:spcBef>
              <a:spcAft>
                <a:spcPts val="0"/>
              </a:spcAft>
              <a:buSzPts val="1700"/>
              <a:buFont typeface="Arial"/>
              <a:buChar char="•"/>
            </a:pPr>
            <a:r>
              <a:rPr lang="en-US" sz="1700"/>
              <a:t>20% have shared their email account password</a:t>
            </a:r>
            <a:endParaRPr sz="1700"/>
          </a:p>
          <a:p>
            <a:pPr indent="-279400" lvl="0" marL="285750" rtl="0" algn="l">
              <a:lnSpc>
                <a:spcPct val="120000"/>
              </a:lnSpc>
              <a:spcBef>
                <a:spcPts val="900"/>
              </a:spcBef>
              <a:spcAft>
                <a:spcPts val="0"/>
              </a:spcAft>
              <a:buSzPts val="1700"/>
              <a:buFont typeface="Arial"/>
              <a:buChar char="•"/>
            </a:pPr>
            <a:r>
              <a:rPr lang="en-US" sz="1700"/>
              <a:t>Only 45% would change a password after a breach</a:t>
            </a:r>
            <a:endParaRPr sz="1700"/>
          </a:p>
          <a:p>
            <a:pPr indent="-279400" lvl="0" marL="285750" rtl="0" algn="l">
              <a:lnSpc>
                <a:spcPct val="120000"/>
              </a:lnSpc>
              <a:spcBef>
                <a:spcPts val="900"/>
              </a:spcBef>
              <a:spcAft>
                <a:spcPts val="0"/>
              </a:spcAft>
              <a:buSzPts val="1700"/>
              <a:buFont typeface="Arial"/>
              <a:buChar char="•"/>
            </a:pPr>
            <a:r>
              <a:rPr lang="en-US" sz="1700"/>
              <a:t>42% of organizations rely on sticky notes for password management</a:t>
            </a:r>
            <a:endParaRPr sz="1700"/>
          </a:p>
          <a:p>
            <a:pPr indent="-279400" lvl="0" marL="285750" rtl="0" algn="l">
              <a:lnSpc>
                <a:spcPct val="120000"/>
              </a:lnSpc>
              <a:spcBef>
                <a:spcPts val="900"/>
              </a:spcBef>
              <a:spcAft>
                <a:spcPts val="0"/>
              </a:spcAft>
              <a:buSzPts val="1700"/>
              <a:buFont typeface="Arial"/>
              <a:buChar char="•"/>
            </a:pPr>
            <a:r>
              <a:rPr lang="en-US" sz="1700"/>
              <a:t>Almost two-thirds of people use the same password across multiple accounts</a:t>
            </a:r>
            <a:endParaRPr sz="1700"/>
          </a:p>
          <a:p>
            <a:pPr indent="0" lvl="1" marL="205740" rtl="0" algn="l">
              <a:lnSpc>
                <a:spcPct val="95000"/>
              </a:lnSpc>
              <a:spcBef>
                <a:spcPts val="900"/>
              </a:spcBef>
              <a:spcAft>
                <a:spcPts val="0"/>
              </a:spcAft>
              <a:buSzPts val="1800"/>
              <a:buNone/>
            </a:pPr>
            <a:r>
              <a:t/>
            </a:r>
            <a:endParaRPr b="1" sz="1700"/>
          </a:p>
          <a:p>
            <a:pPr indent="0" lvl="1" marL="205740" rtl="0" algn="l">
              <a:lnSpc>
                <a:spcPct val="95000"/>
              </a:lnSpc>
              <a:spcBef>
                <a:spcPts val="900"/>
              </a:spcBef>
              <a:spcAft>
                <a:spcPts val="0"/>
              </a:spcAft>
              <a:buSzPts val="1800"/>
              <a:buNone/>
            </a:pPr>
            <a:r>
              <a:t/>
            </a:r>
            <a:endParaRPr b="1" sz="1700"/>
          </a:p>
          <a:p>
            <a:pPr indent="0" lvl="1" marL="205740" rtl="0" algn="l">
              <a:lnSpc>
                <a:spcPct val="95000"/>
              </a:lnSpc>
              <a:spcBef>
                <a:spcPts val="900"/>
              </a:spcBef>
              <a:spcAft>
                <a:spcPts val="0"/>
              </a:spcAft>
              <a:buSzPts val="1800"/>
              <a:buNone/>
            </a:pPr>
            <a:r>
              <a:t/>
            </a:r>
            <a:endParaRPr b="1" sz="1700"/>
          </a:p>
          <a:p>
            <a:pPr indent="0" lvl="1" marL="205740" rtl="0" algn="l">
              <a:lnSpc>
                <a:spcPct val="95000"/>
              </a:lnSpc>
              <a:spcBef>
                <a:spcPts val="900"/>
              </a:spcBef>
              <a:spcAft>
                <a:spcPts val="0"/>
              </a:spcAft>
              <a:buSzPts val="1800"/>
              <a:buNone/>
            </a:pPr>
            <a:r>
              <a:t/>
            </a:r>
            <a:endParaRPr b="1" sz="1700"/>
          </a:p>
          <a:p>
            <a:pPr indent="0" lvl="1" marL="205740" rtl="0" algn="l">
              <a:lnSpc>
                <a:spcPct val="95000"/>
              </a:lnSpc>
              <a:spcBef>
                <a:spcPts val="900"/>
              </a:spcBef>
              <a:spcAft>
                <a:spcPts val="0"/>
              </a:spcAft>
              <a:buSzPts val="1800"/>
              <a:buNone/>
            </a:pPr>
            <a:r>
              <a:t/>
            </a:r>
            <a:endParaRPr b="1" sz="1700"/>
          </a:p>
          <a:p>
            <a:pPr indent="0" lvl="1" marL="205740" rtl="0" algn="l">
              <a:lnSpc>
                <a:spcPct val="95000"/>
              </a:lnSpc>
              <a:spcBef>
                <a:spcPts val="900"/>
              </a:spcBef>
              <a:spcAft>
                <a:spcPts val="0"/>
              </a:spcAft>
              <a:buSzPts val="1800"/>
              <a:buNone/>
            </a:pPr>
            <a:r>
              <a:t/>
            </a:r>
            <a:endParaRPr sz="1700"/>
          </a:p>
        </p:txBody>
      </p:sp>
      <p:sp>
        <p:nvSpPr>
          <p:cNvPr id="91" name="Google Shape;91;p5"/>
          <p:cNvSpPr txBox="1"/>
          <p:nvPr/>
        </p:nvSpPr>
        <p:spPr>
          <a:xfrm>
            <a:off x="2475571" y="4198937"/>
            <a:ext cx="666842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u="sng">
                <a:solidFill>
                  <a:schemeClr val="dk1"/>
                </a:solidFill>
                <a:latin typeface="Calibri"/>
                <a:ea typeface="Calibri"/>
                <a:cs typeface="Calibri"/>
                <a:sym typeface="Calibri"/>
                <a:hlinkClick r:id="rId3">
                  <a:extLst>
                    <a:ext uri="{A12FA001-AC4F-418D-AE19-62706E023703}">
                      <ahyp:hlinkClr val="tx"/>
                    </a:ext>
                  </a:extLst>
                </a:hlinkClick>
              </a:rPr>
              <a:t>Source: https://www.comparitech.com/blog/information-security/password-statistics/</a:t>
            </a:r>
            <a:endParaRPr sz="14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6"/>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ATTACKING PASSWORDS</a:t>
            </a:r>
            <a:endParaRPr/>
          </a:p>
        </p:txBody>
      </p:sp>
      <p:sp>
        <p:nvSpPr>
          <p:cNvPr id="97" name="Google Shape;97;p6"/>
          <p:cNvSpPr txBox="1"/>
          <p:nvPr>
            <p:ph idx="1" type="body"/>
          </p:nvPr>
        </p:nvSpPr>
        <p:spPr>
          <a:xfrm>
            <a:off x="628650" y="1033397"/>
            <a:ext cx="7886700" cy="3599400"/>
          </a:xfrm>
          <a:prstGeom prst="rect">
            <a:avLst/>
          </a:prstGeom>
          <a:noFill/>
          <a:ln>
            <a:noFill/>
          </a:ln>
        </p:spPr>
        <p:txBody>
          <a:bodyPr anchorCtr="0" anchor="t" bIns="0" lIns="0" spcFirstLastPara="1" rIns="0" wrap="square" tIns="0">
            <a:normAutofit/>
          </a:bodyPr>
          <a:lstStyle/>
          <a:p>
            <a:pPr indent="0" lvl="0" marL="0" rtl="0" algn="l">
              <a:lnSpc>
                <a:spcPct val="102857"/>
              </a:lnSpc>
              <a:spcBef>
                <a:spcPts val="0"/>
              </a:spcBef>
              <a:spcAft>
                <a:spcPts val="0"/>
              </a:spcAft>
              <a:buSzPts val="2100"/>
              <a:buNone/>
            </a:pPr>
            <a:r>
              <a:rPr lang="en-US" sz="1500">
                <a:solidFill>
                  <a:srgbClr val="8C6E43"/>
                </a:solidFill>
              </a:rPr>
              <a:t>12 steps an attacker might try to determine a password</a:t>
            </a:r>
            <a:endParaRPr sz="1500"/>
          </a:p>
          <a:p>
            <a:pPr indent="-354013" lvl="0" marL="385763" rtl="0" algn="l">
              <a:lnSpc>
                <a:spcPct val="108000"/>
              </a:lnSpc>
              <a:spcBef>
                <a:spcPts val="900"/>
              </a:spcBef>
              <a:spcAft>
                <a:spcPts val="0"/>
              </a:spcAft>
              <a:buSzPts val="1500"/>
              <a:buFont typeface="Calibri"/>
              <a:buAutoNum type="arabicPeriod"/>
            </a:pPr>
            <a:r>
              <a:rPr lang="en-US" sz="1500"/>
              <a:t>No password</a:t>
            </a:r>
            <a:endParaRPr sz="1500"/>
          </a:p>
          <a:p>
            <a:pPr indent="-354013" lvl="0" marL="385763" rtl="0" algn="l">
              <a:lnSpc>
                <a:spcPct val="108000"/>
              </a:lnSpc>
              <a:spcBef>
                <a:spcPts val="900"/>
              </a:spcBef>
              <a:spcAft>
                <a:spcPts val="0"/>
              </a:spcAft>
              <a:buSzPts val="1500"/>
              <a:buFont typeface="Calibri"/>
              <a:buAutoNum type="arabicPeriod"/>
            </a:pPr>
            <a:r>
              <a:rPr lang="en-US" sz="1500"/>
              <a:t>The same as the user ID</a:t>
            </a:r>
            <a:endParaRPr sz="1500"/>
          </a:p>
          <a:p>
            <a:pPr indent="-354013" lvl="0" marL="385763" rtl="0" algn="l">
              <a:lnSpc>
                <a:spcPct val="108000"/>
              </a:lnSpc>
              <a:spcBef>
                <a:spcPts val="900"/>
              </a:spcBef>
              <a:spcAft>
                <a:spcPts val="0"/>
              </a:spcAft>
              <a:buSzPts val="1500"/>
              <a:buFont typeface="Calibri"/>
              <a:buAutoNum type="arabicPeriod"/>
            </a:pPr>
            <a:r>
              <a:rPr lang="en-US" sz="1500"/>
              <a:t>Is, or is derived from, the user’s name</a:t>
            </a:r>
            <a:endParaRPr sz="1500"/>
          </a:p>
          <a:p>
            <a:pPr indent="-354013" lvl="0" marL="385763" rtl="0" algn="l">
              <a:lnSpc>
                <a:spcPct val="108000"/>
              </a:lnSpc>
              <a:spcBef>
                <a:spcPts val="900"/>
              </a:spcBef>
              <a:spcAft>
                <a:spcPts val="0"/>
              </a:spcAft>
              <a:buSzPts val="1500"/>
              <a:buFont typeface="Calibri"/>
              <a:buAutoNum type="arabicPeriod"/>
            </a:pPr>
            <a:r>
              <a:rPr lang="en-US" sz="1500"/>
              <a:t>On a common word list (password, secret, private) plus common names and patterns (aaaaaa, qwerty)</a:t>
            </a:r>
            <a:endParaRPr sz="1500"/>
          </a:p>
          <a:p>
            <a:pPr indent="-354013" lvl="0" marL="385763" rtl="0" algn="l">
              <a:lnSpc>
                <a:spcPct val="108000"/>
              </a:lnSpc>
              <a:spcBef>
                <a:spcPts val="900"/>
              </a:spcBef>
              <a:spcAft>
                <a:spcPts val="0"/>
              </a:spcAft>
              <a:buSzPts val="1500"/>
              <a:buFont typeface="Calibri"/>
              <a:buAutoNum type="arabicPeriod"/>
            </a:pPr>
            <a:r>
              <a:rPr lang="en-US" sz="1500"/>
              <a:t>Contained in a short college dictionary</a:t>
            </a:r>
            <a:endParaRPr sz="1500"/>
          </a:p>
          <a:p>
            <a:pPr indent="-354013" lvl="0" marL="385763" rtl="0" algn="l">
              <a:lnSpc>
                <a:spcPct val="108000"/>
              </a:lnSpc>
              <a:spcBef>
                <a:spcPts val="900"/>
              </a:spcBef>
              <a:spcAft>
                <a:spcPts val="0"/>
              </a:spcAft>
              <a:buSzPts val="1500"/>
              <a:buFont typeface="Calibri"/>
              <a:buAutoNum type="arabicPeriod"/>
            </a:pPr>
            <a:r>
              <a:rPr lang="en-US" sz="1500"/>
              <a:t>Contained in a complete English word list</a:t>
            </a:r>
            <a:endParaRPr sz="1500"/>
          </a:p>
          <a:p>
            <a:pPr indent="-354013" lvl="0" marL="385763" rtl="0" algn="l">
              <a:lnSpc>
                <a:spcPct val="108000"/>
              </a:lnSpc>
              <a:spcBef>
                <a:spcPts val="900"/>
              </a:spcBef>
              <a:spcAft>
                <a:spcPts val="0"/>
              </a:spcAft>
              <a:buSzPts val="1500"/>
              <a:buFont typeface="Calibri"/>
              <a:buAutoNum type="arabicPeriod"/>
            </a:pPr>
            <a:r>
              <a:rPr lang="en-US" sz="1500"/>
              <a:t>Contained in common non-English-language dictionaries</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7"/>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ATTACKING PASSWORDS</a:t>
            </a:r>
            <a:endParaRPr/>
          </a:p>
        </p:txBody>
      </p:sp>
      <p:sp>
        <p:nvSpPr>
          <p:cNvPr id="104" name="Google Shape;104;p7"/>
          <p:cNvSpPr txBox="1"/>
          <p:nvPr>
            <p:ph idx="1" type="body"/>
          </p:nvPr>
        </p:nvSpPr>
        <p:spPr>
          <a:xfrm>
            <a:off x="628650" y="1033397"/>
            <a:ext cx="8032130" cy="3599325"/>
          </a:xfrm>
          <a:prstGeom prst="rect">
            <a:avLst/>
          </a:prstGeom>
          <a:noFill/>
          <a:ln>
            <a:noFill/>
          </a:ln>
        </p:spPr>
        <p:txBody>
          <a:bodyPr anchorCtr="0" anchor="t" bIns="0" lIns="0" spcFirstLastPara="1" rIns="0" wrap="square" tIns="0">
            <a:normAutofit/>
          </a:bodyPr>
          <a:lstStyle/>
          <a:p>
            <a:pPr indent="0" lvl="0" marL="0" rtl="0" algn="l">
              <a:lnSpc>
                <a:spcPct val="108000"/>
              </a:lnSpc>
              <a:spcBef>
                <a:spcPts val="0"/>
              </a:spcBef>
              <a:spcAft>
                <a:spcPts val="0"/>
              </a:spcAft>
              <a:buSzPts val="2000"/>
              <a:buNone/>
            </a:pPr>
            <a:r>
              <a:rPr lang="en-US" sz="2000">
                <a:solidFill>
                  <a:srgbClr val="8C6E43"/>
                </a:solidFill>
              </a:rPr>
              <a:t>8. </a:t>
            </a:r>
            <a:r>
              <a:rPr lang="en-US" sz="2000"/>
              <a:t>Contained in a short college dictionary with capitalizations (PaSsWorD) or substitutions (digit 0 for letter O, digit 5 for letter S)</a:t>
            </a:r>
            <a:endParaRPr/>
          </a:p>
          <a:p>
            <a:pPr indent="0" lvl="0" marL="0" rtl="0" algn="l">
              <a:lnSpc>
                <a:spcPct val="108000"/>
              </a:lnSpc>
              <a:spcBef>
                <a:spcPts val="900"/>
              </a:spcBef>
              <a:spcAft>
                <a:spcPts val="0"/>
              </a:spcAft>
              <a:buSzPts val="2000"/>
              <a:buNone/>
            </a:pPr>
            <a:r>
              <a:rPr lang="en-US" sz="2000">
                <a:solidFill>
                  <a:srgbClr val="8C6E43"/>
                </a:solidFill>
              </a:rPr>
              <a:t>9. </a:t>
            </a:r>
            <a:r>
              <a:rPr lang="en-US" sz="2000"/>
              <a:t>Contained in a complete English dictionary</a:t>
            </a:r>
            <a:endParaRPr/>
          </a:p>
          <a:p>
            <a:pPr indent="0" lvl="0" marL="0" rtl="0" algn="l">
              <a:lnSpc>
                <a:spcPct val="108000"/>
              </a:lnSpc>
              <a:spcBef>
                <a:spcPts val="900"/>
              </a:spcBef>
              <a:spcAft>
                <a:spcPts val="0"/>
              </a:spcAft>
              <a:buSzPts val="2000"/>
              <a:buNone/>
            </a:pPr>
            <a:r>
              <a:rPr lang="en-US" sz="2000">
                <a:solidFill>
                  <a:srgbClr val="8C6E43"/>
                </a:solidFill>
              </a:rPr>
              <a:t>10. </a:t>
            </a:r>
            <a:r>
              <a:rPr lang="en-US" sz="2000"/>
              <a:t>Contained in common non-English dictionaries</a:t>
            </a:r>
            <a:endParaRPr/>
          </a:p>
          <a:p>
            <a:pPr indent="0" lvl="0" marL="0" rtl="0" algn="l">
              <a:lnSpc>
                <a:spcPct val="108000"/>
              </a:lnSpc>
              <a:spcBef>
                <a:spcPts val="900"/>
              </a:spcBef>
              <a:spcAft>
                <a:spcPts val="0"/>
              </a:spcAft>
              <a:buSzPts val="2000"/>
              <a:buNone/>
            </a:pPr>
            <a:r>
              <a:rPr lang="en-US" sz="2000">
                <a:solidFill>
                  <a:srgbClr val="8C6E43"/>
                </a:solidFill>
              </a:rPr>
              <a:t>11. </a:t>
            </a:r>
            <a:r>
              <a:rPr lang="en-US" sz="2000"/>
              <a:t>Obtained by brute force, trying all possible combinations of alphabetic characters</a:t>
            </a:r>
            <a:endParaRPr/>
          </a:p>
          <a:p>
            <a:pPr indent="0" lvl="0" marL="0" rtl="0" algn="l">
              <a:lnSpc>
                <a:spcPct val="108000"/>
              </a:lnSpc>
              <a:spcBef>
                <a:spcPts val="900"/>
              </a:spcBef>
              <a:spcAft>
                <a:spcPts val="0"/>
              </a:spcAft>
              <a:buSzPts val="2000"/>
              <a:buNone/>
            </a:pPr>
            <a:r>
              <a:rPr lang="en-US" sz="2000">
                <a:solidFill>
                  <a:srgbClr val="8C6E43"/>
                </a:solidFill>
              </a:rPr>
              <a:t>12. </a:t>
            </a:r>
            <a:r>
              <a:rPr lang="en-US" sz="2000"/>
              <a:t>Obtained by brute force, trying all possible combinations from the full character set</a:t>
            </a:r>
            <a:endParaRPr/>
          </a:p>
          <a:p>
            <a:pPr indent="-385763" lvl="0" marL="385763" rtl="0" algn="l">
              <a:lnSpc>
                <a:spcPct val="102857"/>
              </a:lnSpc>
              <a:spcBef>
                <a:spcPts val="900"/>
              </a:spcBef>
              <a:spcAft>
                <a:spcPts val="0"/>
              </a:spcAft>
              <a:buSzPts val="2100"/>
              <a:buNone/>
            </a:pPr>
            <a:r>
              <a:t/>
            </a:r>
            <a:endParaRPr/>
          </a:p>
          <a:p>
            <a:pPr indent="0" lvl="0" marL="0" rtl="0" algn="l">
              <a:lnSpc>
                <a:spcPct val="102857"/>
              </a:lnSpc>
              <a:spcBef>
                <a:spcPts val="900"/>
              </a:spcBef>
              <a:spcAft>
                <a:spcPts val="0"/>
              </a:spcAft>
              <a:buSzPts val="21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8"/>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2800"/>
              <a:buFont typeface="Rockwell"/>
              <a:buNone/>
            </a:pPr>
            <a:r>
              <a:rPr lang="en-US" sz="2800"/>
              <a:t>TWO MOST COMMON WAYS OF GUESSING PASSWORDS</a:t>
            </a:r>
            <a:endParaRPr/>
          </a:p>
        </p:txBody>
      </p:sp>
      <p:sp>
        <p:nvSpPr>
          <p:cNvPr id="111" name="Google Shape;111;p8"/>
          <p:cNvSpPr txBox="1"/>
          <p:nvPr>
            <p:ph idx="1" type="body"/>
          </p:nvPr>
        </p:nvSpPr>
        <p:spPr>
          <a:xfrm>
            <a:off x="628650" y="1369219"/>
            <a:ext cx="7886700" cy="292388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2400"/>
              <a:buNone/>
            </a:pPr>
            <a:r>
              <a:rPr lang="en-US" sz="2400"/>
              <a:t>Dictionary attacks</a:t>
            </a:r>
            <a:endParaRPr/>
          </a:p>
          <a:p>
            <a:pPr indent="-171450" lvl="1" marL="377190" rtl="0" algn="l">
              <a:lnSpc>
                <a:spcPct val="81428"/>
              </a:lnSpc>
              <a:spcBef>
                <a:spcPts val="900"/>
              </a:spcBef>
              <a:spcAft>
                <a:spcPts val="0"/>
              </a:spcAft>
              <a:buSzPts val="2100"/>
              <a:buChar char="▪"/>
            </a:pPr>
            <a:r>
              <a:rPr lang="en-US" sz="2100"/>
              <a:t>A dictionary attack uses a file containing words, phrases, common passwords, and other strings that are likely to be used as a password.</a:t>
            </a:r>
            <a:endParaRPr/>
          </a:p>
          <a:p>
            <a:pPr indent="0" lvl="0" marL="0" rtl="0" algn="l">
              <a:lnSpc>
                <a:spcPct val="90000"/>
              </a:lnSpc>
              <a:spcBef>
                <a:spcPts val="900"/>
              </a:spcBef>
              <a:spcAft>
                <a:spcPts val="0"/>
              </a:spcAft>
              <a:buSzPts val="2400"/>
              <a:buNone/>
            </a:pPr>
            <a:r>
              <a:rPr lang="en-US" sz="2400"/>
              <a:t>Brute-force attacks</a:t>
            </a:r>
            <a:endParaRPr/>
          </a:p>
          <a:p>
            <a:pPr indent="-171450" lvl="1" marL="377190" rtl="0" algn="l">
              <a:lnSpc>
                <a:spcPct val="81428"/>
              </a:lnSpc>
              <a:spcBef>
                <a:spcPts val="900"/>
              </a:spcBef>
              <a:spcAft>
                <a:spcPts val="0"/>
              </a:spcAft>
              <a:buSzPts val="2100"/>
              <a:buChar char="▪"/>
            </a:pPr>
            <a:r>
              <a:rPr lang="en-US" sz="2100"/>
              <a:t>A brute-force attack tries every possible combination of characters up to a given length.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9"/>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2800"/>
              <a:buFont typeface="Rockwell"/>
              <a:buNone/>
            </a:pPr>
            <a:r>
              <a:rPr lang="en-US" sz="2800"/>
              <a:t>BRUTE FORCE GUESSING OF PASSWORDS</a:t>
            </a:r>
            <a:endParaRPr/>
          </a:p>
        </p:txBody>
      </p:sp>
      <p:sp>
        <p:nvSpPr>
          <p:cNvPr id="117" name="Google Shape;117;p9"/>
          <p:cNvSpPr txBox="1"/>
          <p:nvPr>
            <p:ph idx="1" type="body"/>
          </p:nvPr>
        </p:nvSpPr>
        <p:spPr>
          <a:xfrm>
            <a:off x="628650" y="1033397"/>
            <a:ext cx="7886700" cy="3599325"/>
          </a:xfrm>
          <a:prstGeom prst="rect">
            <a:avLst/>
          </a:prstGeom>
          <a:noFill/>
          <a:ln>
            <a:noFill/>
          </a:ln>
        </p:spPr>
        <p:txBody>
          <a:bodyPr anchorCtr="0" anchor="t" bIns="0" lIns="0" spcFirstLastPara="1" rIns="0" wrap="square" tIns="0">
            <a:normAutofit/>
          </a:bodyPr>
          <a:lstStyle/>
          <a:p>
            <a:pPr indent="0" lvl="0" marL="0" rtl="0" algn="l">
              <a:lnSpc>
                <a:spcPct val="102857"/>
              </a:lnSpc>
              <a:spcBef>
                <a:spcPts val="0"/>
              </a:spcBef>
              <a:spcAft>
                <a:spcPts val="0"/>
              </a:spcAft>
              <a:buSzPts val="2100"/>
              <a:buNone/>
            </a:pPr>
            <a:r>
              <a:rPr b="1" lang="en-US">
                <a:solidFill>
                  <a:srgbClr val="8C6E43"/>
                </a:solidFill>
              </a:rPr>
              <a:t>Brute force password attack </a:t>
            </a:r>
            <a:r>
              <a:rPr lang="en-US"/>
              <a:t>- A method of accessing an obstructed device through attempting multiple combinations of numeric and/or alphanumeric passwords [NIST]. </a:t>
            </a:r>
            <a:endParaRPr/>
          </a:p>
          <a:p>
            <a:pPr indent="0" lvl="0" marL="0" rtl="0" algn="l">
              <a:lnSpc>
                <a:spcPct val="102857"/>
              </a:lnSpc>
              <a:spcBef>
                <a:spcPts val="900"/>
              </a:spcBef>
              <a:spcAft>
                <a:spcPts val="0"/>
              </a:spcAft>
              <a:buSzPts val="2100"/>
              <a:buNone/>
            </a:pPr>
            <a:r>
              <a:rPr lang="en-US"/>
              <a:t>In an exhaustive or brute force attack, the attacker tries all possible passwords, usually in some automated fashion.</a:t>
            </a:r>
            <a:endParaRPr/>
          </a:p>
          <a:p>
            <a:pPr indent="-342900" lvl="0" marL="342900" rtl="0" algn="l">
              <a:lnSpc>
                <a:spcPct val="108000"/>
              </a:lnSpc>
              <a:spcBef>
                <a:spcPts val="900"/>
              </a:spcBef>
              <a:spcAft>
                <a:spcPts val="0"/>
              </a:spcAft>
              <a:buSzPts val="2000"/>
              <a:buFont typeface="Arial"/>
              <a:buChar char="•"/>
            </a:pPr>
            <a:r>
              <a:rPr lang="en-US" sz="2000"/>
              <a:t>Guessing probable passwords</a:t>
            </a:r>
            <a:endParaRPr/>
          </a:p>
          <a:p>
            <a:pPr indent="-123443" lvl="2" marL="514350" rtl="0" algn="l">
              <a:lnSpc>
                <a:spcPct val="86666"/>
              </a:lnSpc>
              <a:spcBef>
                <a:spcPts val="900"/>
              </a:spcBef>
              <a:spcAft>
                <a:spcPts val="0"/>
              </a:spcAft>
              <a:buSzPts val="1800"/>
              <a:buNone/>
            </a:pPr>
            <a:r>
              <a:rPr lang="en-US" sz="1800"/>
              <a:t>-- For passwords of length 3 or less (not case sensitive, letters only):</a:t>
            </a:r>
            <a:endParaRPr/>
          </a:p>
          <a:p>
            <a:pPr indent="-123443" lvl="2" marL="514350" rtl="0" algn="l">
              <a:lnSpc>
                <a:spcPct val="86666"/>
              </a:lnSpc>
              <a:spcBef>
                <a:spcPts val="450"/>
              </a:spcBef>
              <a:spcAft>
                <a:spcPts val="0"/>
              </a:spcAft>
              <a:buSzPts val="1800"/>
              <a:buNone/>
            </a:pPr>
            <a:r>
              <a:rPr lang="en-US" sz="1800"/>
              <a:t>    26 + 26*26 + 26*26*26 = 18278 possible passwords</a:t>
            </a:r>
            <a:endParaRPr/>
          </a:p>
          <a:p>
            <a:pPr indent="-123443" lvl="2" marL="514350" rtl="0" algn="l">
              <a:lnSpc>
                <a:spcPct val="86666"/>
              </a:lnSpc>
              <a:spcBef>
                <a:spcPts val="450"/>
              </a:spcBef>
              <a:spcAft>
                <a:spcPts val="0"/>
              </a:spcAft>
              <a:buSzPts val="1800"/>
              <a:buNone/>
            </a:pPr>
            <a:r>
              <a:rPr lang="en-US" sz="1800"/>
              <a:t>    1 password guess per millisecond – 18.278 seconds</a:t>
            </a:r>
            <a:endParaRPr/>
          </a:p>
          <a:p>
            <a:pPr indent="-123443" lvl="2" marL="514350" rtl="0" algn="l">
              <a:lnSpc>
                <a:spcPct val="86666"/>
              </a:lnSpc>
              <a:spcBef>
                <a:spcPts val="450"/>
              </a:spcBef>
              <a:spcAft>
                <a:spcPts val="0"/>
              </a:spcAft>
              <a:buSzPts val="1800"/>
              <a:buNone/>
            </a:pPr>
            <a:r>
              <a:rPr lang="en-US" sz="1800"/>
              <a:t>-- 4 characters – 475 seconds</a:t>
            </a:r>
            <a:endParaRPr/>
          </a:p>
          <a:p>
            <a:pPr indent="-123443" lvl="2" marL="514350" rtl="0" algn="l">
              <a:lnSpc>
                <a:spcPct val="86666"/>
              </a:lnSpc>
              <a:spcBef>
                <a:spcPts val="450"/>
              </a:spcBef>
              <a:spcAft>
                <a:spcPts val="0"/>
              </a:spcAft>
              <a:buSzPts val="1800"/>
              <a:buNone/>
            </a:pPr>
            <a:r>
              <a:rPr lang="en-US" sz="1800"/>
              <a:t>-- 5 characters – 12,356 seconds (3.5 hours)</a:t>
            </a:r>
            <a:endParaRPr/>
          </a:p>
          <a:p>
            <a:pPr indent="0" lvl="0" marL="0" rtl="0" algn="l">
              <a:lnSpc>
                <a:spcPct val="102857"/>
              </a:lnSpc>
              <a:spcBef>
                <a:spcPts val="450"/>
              </a:spcBef>
              <a:spcAft>
                <a:spcPts val="0"/>
              </a:spcAft>
              <a:buSzPts val="2100"/>
              <a:buNone/>
            </a:pPr>
            <a:r>
              <a:t/>
            </a:r>
            <a:endParaRPr/>
          </a:p>
          <a:p>
            <a:pPr indent="0" lvl="0" marL="0" rtl="0" algn="l">
              <a:lnSpc>
                <a:spcPct val="102857"/>
              </a:lnSpc>
              <a:spcBef>
                <a:spcPts val="900"/>
              </a:spcBef>
              <a:spcAft>
                <a:spcPts val="0"/>
              </a:spcAft>
              <a:buSzPts val="21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itl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I_ED_template_2015">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itl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2019-10-29T15:40:59Z</dcterms:created>
  <dc:creator>Alves-Foss, James (jimaf@uidaho.edu)</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Presentation1</vt:lpwstr>
  </property>
  <property fmtid="{D5CDD505-2E9C-101B-9397-08002B2CF9AE}" pid="3" name="ContentTypeId">
    <vt:lpwstr>0x01010024760E5FD0473D4CB63D0154B06E516F</vt:lpwstr>
  </property>
  <property fmtid="{D5CDD505-2E9C-101B-9397-08002B2CF9AE}" pid="4" name="ArticulateUseProject">
    <vt:lpwstr>1</vt:lpwstr>
  </property>
  <property fmtid="{D5CDD505-2E9C-101B-9397-08002B2CF9AE}" pid="5" name="ArticulateProjectVersion">
    <vt:lpwstr>8</vt:lpwstr>
  </property>
  <property fmtid="{D5CDD505-2E9C-101B-9397-08002B2CF9AE}" pid="6" name="ArticulateGUID">
    <vt:lpwstr>0A0575A7-34C7-4404-B28C-BD2DDDA0BEB3</vt:lpwstr>
  </property>
  <property fmtid="{D5CDD505-2E9C-101B-9397-08002B2CF9AE}" pid="7" name="ArticulateProjectFull">
    <vt:lpwstr>https://vandalsuidaho-my.sharepoint.com/personal/jimaf_uidaho_edu/Documents/Cybersecurity Degree/Dual Credit CYB 110/Lectures from Spring CYB 110\Lecture 1 - Introduction.ppta</vt:lpwstr>
  </property>
</Properties>
</file>