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iJOu0iZwOyMDaMN5rEHx1p17X6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6.xml"/><Relationship Id="rId35" Type="http://customschemas.google.com/relationships/presentationmetadata" Target="metadata"/><Relationship Id="rId12" Type="http://schemas.openxmlformats.org/officeDocument/2006/relationships/slide" Target="slides/slide5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commercial facilities, you are much more likely to see all three types of controls implemented. Locks, alarm systems, and signs indicating the presence of the alarm systems.</a:t>
            </a:r>
            <a:endParaRPr/>
          </a:p>
        </p:txBody>
      </p:sp>
      <p:sp>
        <p:nvSpPr>
          <p:cNvPr id="118" name="Google Shape;11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category falls last on the list because it represents the easiest and cheapest segment of assets to replace.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environments that contain large # of computers and equipment, we rely on environmental conditioning equipment to keep the temperature down to a reasonable level.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Electronics don’t function well when wet, generally. In case of flooding, equipment will become completely unusable.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facility may be completely unusable or destroyed.</a:t>
            </a:r>
            <a:endParaRPr/>
          </a:p>
        </p:txBody>
      </p:sp>
      <p:sp>
        <p:nvSpPr>
          <p:cNvPr id="164" name="Google Shape;16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7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86666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2812"/>
              </a:lnSpc>
              <a:spcBef>
                <a:spcPts val="450"/>
              </a:spcBef>
              <a:spcAft>
                <a:spcPts val="0"/>
              </a:spcAft>
              <a:buSzPts val="1600"/>
              <a:buChar char="▪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/>
          <p:nvPr/>
        </p:nvSpPr>
        <p:spPr>
          <a:xfrm>
            <a:off x="-31749" y="626619"/>
            <a:ext cx="214313" cy="31794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389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1"/>
          <p:cNvSpPr txBox="1"/>
          <p:nvPr>
            <p:ph idx="1" type="body"/>
          </p:nvPr>
        </p:nvSpPr>
        <p:spPr>
          <a:xfrm>
            <a:off x="914400" y="944563"/>
            <a:ext cx="7646051" cy="3281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86666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825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1" type="body"/>
          </p:nvPr>
        </p:nvSpPr>
        <p:spPr>
          <a:xfrm>
            <a:off x="628650" y="1033397"/>
            <a:ext cx="7886700" cy="359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indent="-342900" lvl="1" marL="9144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14325" lvl="2" marL="1371600" algn="l">
              <a:lnSpc>
                <a:spcPct val="115555"/>
              </a:lnSpc>
              <a:spcBef>
                <a:spcPts val="900"/>
              </a:spcBef>
              <a:spcAft>
                <a:spcPts val="0"/>
              </a:spcAft>
              <a:buSzPts val="1350"/>
              <a:buChar char="▪"/>
              <a:defRPr sz="1350"/>
            </a:lvl3pPr>
            <a:lvl4pPr indent="-304800" lvl="3" marL="1828800" algn="l">
              <a:lnSpc>
                <a:spcPct val="123749"/>
              </a:lnSpc>
              <a:spcBef>
                <a:spcPts val="45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104999"/>
              </a:lnSpc>
              <a:spcBef>
                <a:spcPts val="45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/>
          <p:nvPr>
            <p:ph type="title"/>
          </p:nvPr>
        </p:nvSpPr>
        <p:spPr>
          <a:xfrm>
            <a:off x="628650" y="273845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title"/>
          </p:nvPr>
        </p:nvSpPr>
        <p:spPr>
          <a:xfrm>
            <a:off x="864066" y="347174"/>
            <a:ext cx="7651284" cy="4010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200"/>
              <a:buFont typeface="Rockwell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" name="Google Shape;4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1883" y="1150487"/>
            <a:ext cx="5200650" cy="907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type="title"/>
          </p:nvPr>
        </p:nvSpPr>
        <p:spPr>
          <a:xfrm>
            <a:off x="864066" y="347174"/>
            <a:ext cx="7651284" cy="4010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200"/>
              <a:buFont typeface="Rockwell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1883" y="1150487"/>
            <a:ext cx="5200650" cy="907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-nc-sa/4.0/" TargetMode="Externa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-nc-sa/4.0/" TargetMode="Externa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926673" y="3869273"/>
            <a:ext cx="3742256" cy="18711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4"/>
          <p:cNvSpPr/>
          <p:nvPr/>
        </p:nvSpPr>
        <p:spPr>
          <a:xfrm>
            <a:off x="0" y="0"/>
            <a:ext cx="9144000" cy="4385733"/>
          </a:xfrm>
          <a:prstGeom prst="rect">
            <a:avLst/>
          </a:prstGeom>
          <a:solidFill>
            <a:srgbClr val="2728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" name="Google Shape;1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7220" y="3824672"/>
            <a:ext cx="579961" cy="111289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4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UI_Seal_white.png" id="14" name="Google Shape;14;p24"/>
          <p:cNvPicPr preferRelativeResize="0"/>
          <p:nvPr/>
        </p:nvPicPr>
        <p:blipFill rotWithShape="1">
          <a:blip r:embed="rId3">
            <a:alphaModFix amt="6000"/>
          </a:blip>
          <a:srcRect b="5349" l="0" r="4445" t="9218"/>
          <a:stretch/>
        </p:blipFill>
        <p:spPr>
          <a:xfrm>
            <a:off x="4229100" y="-1"/>
            <a:ext cx="4914900" cy="4394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idx="1" type="body"/>
          </p:nvPr>
        </p:nvSpPr>
        <p:spPr>
          <a:xfrm>
            <a:off x="972000" y="928800"/>
            <a:ext cx="758845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A27E5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86666"/>
              </a:lnSpc>
              <a:spcBef>
                <a:spcPts val="900"/>
              </a:spcBef>
              <a:spcAft>
                <a:spcPts val="0"/>
              </a:spcAft>
              <a:buClr>
                <a:srgbClr val="A27E5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lnSpc>
                <a:spcPct val="92812"/>
              </a:lnSpc>
              <a:spcBef>
                <a:spcPts val="450"/>
              </a:spcBef>
              <a:spcAft>
                <a:spcPts val="0"/>
              </a:spcAft>
              <a:buClr>
                <a:srgbClr val="A27E55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A27E5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6"/>
          <p:cNvSpPr/>
          <p:nvPr/>
        </p:nvSpPr>
        <p:spPr>
          <a:xfrm>
            <a:off x="0" y="4356881"/>
            <a:ext cx="9144000" cy="754063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97219" y="3824671"/>
            <a:ext cx="579961" cy="111289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6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  <a:defRPr b="0" i="0" sz="3600" u="none" cap="none" strike="noStrike">
                <a:solidFill>
                  <a:srgbClr val="A27E55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2" name="Google Shape;2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19266" y="4013390"/>
            <a:ext cx="2882086" cy="144104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6"/>
          <p:cNvSpPr txBox="1"/>
          <p:nvPr/>
        </p:nvSpPr>
        <p:spPr>
          <a:xfrm>
            <a:off x="926984" y="4503079"/>
            <a:ext cx="658116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©2021 by Dr.  Jim Alves-Foss and Dr. Jia Song. This document is licensed with 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Attribution-Non-Commercial-Share Alike 4.0 International License (CC BY-NC-SA 4.0)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idx="1" type="body"/>
          </p:nvPr>
        </p:nvSpPr>
        <p:spPr>
          <a:xfrm>
            <a:off x="972000" y="928800"/>
            <a:ext cx="758845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A27E5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86666"/>
              </a:lnSpc>
              <a:spcBef>
                <a:spcPts val="900"/>
              </a:spcBef>
              <a:spcAft>
                <a:spcPts val="0"/>
              </a:spcAft>
              <a:buClr>
                <a:srgbClr val="A27E5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lnSpc>
                <a:spcPct val="92812"/>
              </a:lnSpc>
              <a:spcBef>
                <a:spcPts val="450"/>
              </a:spcBef>
              <a:spcAft>
                <a:spcPts val="0"/>
              </a:spcAft>
              <a:buClr>
                <a:srgbClr val="A27E55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A27E5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8"/>
          <p:cNvSpPr/>
          <p:nvPr/>
        </p:nvSpPr>
        <p:spPr>
          <a:xfrm>
            <a:off x="0" y="4356881"/>
            <a:ext cx="9144000" cy="754063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97219" y="3824671"/>
            <a:ext cx="579961" cy="111289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8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  <a:defRPr b="0" i="0" sz="3600" u="none" cap="none" strike="noStrike">
                <a:solidFill>
                  <a:srgbClr val="A27E55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48" name="Google Shape;4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19266" y="4013390"/>
            <a:ext cx="2882086" cy="144104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8"/>
          <p:cNvSpPr txBox="1"/>
          <p:nvPr/>
        </p:nvSpPr>
        <p:spPr>
          <a:xfrm>
            <a:off x="926984" y="4503079"/>
            <a:ext cx="658116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©2021 by Dr.  Jim Alves-Foss and Dr. Jia Song. This document is licensed with 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Attribution-Non-Commercial-Share Alike 4.0 International License (CC BY-NC-SA 4.0)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title"/>
          </p:nvPr>
        </p:nvSpPr>
        <p:spPr>
          <a:xfrm>
            <a:off x="605259" y="1711614"/>
            <a:ext cx="7421141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lang="en-US"/>
              <a:t>CYB 110</a:t>
            </a:r>
            <a:br>
              <a:rPr lang="en-US"/>
            </a:br>
            <a:r>
              <a:rPr lang="en-US"/>
              <a:t>CYBERSECURITY AND PRIVACY</a:t>
            </a:r>
            <a:br>
              <a:rPr lang="en-US"/>
            </a:br>
            <a:r>
              <a:rPr lang="en-US">
                <a:solidFill>
                  <a:srgbClr val="FFD966"/>
                </a:solidFill>
              </a:rPr>
              <a:t>MODULE 9 - PHYSICAL SECURITY</a:t>
            </a:r>
            <a:br>
              <a:rPr lang="en-US"/>
            </a:br>
            <a:br>
              <a:rPr lang="en-US"/>
            </a:br>
            <a:r>
              <a:rPr lang="en-US" sz="2000"/>
              <a:t>JIM ALVES-FOSS AND JIA SONG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PREVENTIVE CONTROLS</a:t>
            </a:r>
            <a:endParaRPr/>
          </a:p>
        </p:txBody>
      </p:sp>
      <p:sp>
        <p:nvSpPr>
          <p:cNvPr id="121" name="Google Shape;121;p10"/>
          <p:cNvSpPr txBox="1"/>
          <p:nvPr>
            <p:ph idx="1" type="body"/>
          </p:nvPr>
        </p:nvSpPr>
        <p:spPr>
          <a:xfrm>
            <a:off x="6390851" y="777521"/>
            <a:ext cx="242229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Preventive controls - physical means to keep unauthorized entities from breaching your physical security.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2" name="Google Shape;1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734" y="855479"/>
            <a:ext cx="5302752" cy="3392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PHYSICAL SECURITY</a:t>
            </a:r>
            <a:endParaRPr/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Physical security - A set of security measures that we put in place to protect our people, equipment, and facilities.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Physical security involves the protection of three main categories of assets: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People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Equipment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Data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A27E55"/>
                </a:solidFill>
              </a:rPr>
              <a:t>The primary goal of physical security is to protect the individuals/people.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PROTECTING PEOPLE</a:t>
            </a:r>
            <a:endParaRPr/>
          </a:p>
        </p:txBody>
      </p:sp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Physical concerns for people: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	Extreme temperatures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	Living organisms (from larger animals to nearly invisible mods, fungi...)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	Significant movement (earthquake, mudslide ...)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	Other people (physically attack somebody)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	Smoke and fire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	...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EVACUATION</a:t>
            </a:r>
            <a:endParaRPr/>
          </a:p>
        </p:txBody>
      </p:sp>
      <p:sp>
        <p:nvSpPr>
          <p:cNvPr id="140" name="Google Shape;140;p13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During an emergency, you should prioritize evacuating people from the facility, not saving the equipment.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Planning evacuation procedure is one of the best ways to keep people safe.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	Where - know where you will be evacuating to?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	How - the route you will follow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	Who - ensure everyone has left the building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PROTECTING DATA</a:t>
            </a:r>
            <a:endParaRPr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986300" y="944575"/>
            <a:ext cx="7574100" cy="3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Encryption can be used to protect data.</a:t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We need to keep the physical storage media safe against attackers, unfavorable environmental conditions, and other threats.</a:t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Physical concerns for data:</a:t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Magnetic media - strong magnetic fields can harm hard drives, tapes, floppy disks.</a:t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Optical media, CDs and DVDs, is fragile.</a:t>
            </a:r>
            <a:endParaRPr sz="1600"/>
          </a:p>
          <a:p>
            <a:pPr indent="-40386" lvl="4" marL="898398" rtl="0" algn="l">
              <a:lnSpc>
                <a:spcPct val="104999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/>
              <a:t>Accessibility of Data </a:t>
            </a:r>
            <a:r>
              <a:rPr lang="en-US" sz="1600"/>
              <a:t>- Preserve sensitive data by maintaining copies in physically separated locations.</a:t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SECURE DATA DESTRUCTION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421383" y="1079770"/>
            <a:ext cx="2321817" cy="23802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When data reaches the end of its lifespan, destroying the media that contains it is an important physical security measure. </a:t>
            </a:r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4217" y="690664"/>
            <a:ext cx="5688400" cy="4357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PROTECTING EQUIPMENT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Protect your equipment and the facilities that house it.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Physical concerns for equipment: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Extreme temperatures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Liquids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Living organisms (chew on wiring...)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Movement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Energy anomalies (loss of power, electrical surge...)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Smoke and fire (may introduce extreme temperatures)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PROTECTING FACILITIES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914493" y="944563"/>
            <a:ext cx="7931124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700">
                <a:solidFill>
                  <a:srgbClr val="A27E55"/>
                </a:solidFill>
              </a:rPr>
              <a:t>Site selection </a:t>
            </a:r>
            <a:r>
              <a:rPr lang="en-US" sz="1700"/>
              <a:t>- when planning a new facility</a:t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700"/>
              <a:t>Secure facility: physical location with controls designed to minimize risk of physical attacks.</a:t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700"/>
              <a:t>Design considerations: Natural terrain, traffic flow, security landscaping ...</a:t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b="1" lang="en-US" sz="1700">
                <a:solidFill>
                  <a:srgbClr val="A27E55"/>
                </a:solidFill>
              </a:rPr>
              <a:t>Securing access </a:t>
            </a:r>
            <a:r>
              <a:rPr lang="en-US" sz="1700"/>
              <a:t>to equipment or facilities</a:t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700"/>
              <a:t>     Proper level of security inside and outside the facility.</a:t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700"/>
              <a:t>     Defense in depth</a:t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700"/>
              <a:t>     Other measures: Fences, gates, walls, alarms, monitoring system, guards, doors, locks...</a:t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700"/>
              <a:t>	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EXAMPLE: MANTRAP DOOR SYSTEM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A27E55"/>
                </a:solidFill>
              </a:rPr>
              <a:t>Mantraps</a:t>
            </a:r>
            <a:r>
              <a:rPr lang="en-US"/>
              <a:t> require visual identification, as well as authentication, to gain access. 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3758" y="1425489"/>
            <a:ext cx="4154482" cy="282251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4061861" y="4248000"/>
            <a:ext cx="47163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https://flylib.com/books/en/4.213.1.70/1/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365760" y="1821081"/>
            <a:ext cx="4257998" cy="20313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person enters mantrap via unlocked door.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Person’s identity is verified by the guard.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authorized, person allowed to enter the computer room; otherwise, person cannot leave the mantrap unless released by the guard.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ALARMS AND ALARM SYSTEMS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Alarm systems notify organization when “events” occur.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Systems rely on sensors for event detection: 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Motion detectors 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Smoke detectors 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Thermal detectors 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Glass breakage detectors 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Weight/contact sensors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PHYSICAL SECURITY</a:t>
            </a:r>
            <a:endParaRPr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rgbClr val="A27E55"/>
                </a:solidFill>
              </a:rPr>
              <a:t>Physical security </a:t>
            </a:r>
            <a:r>
              <a:rPr lang="en-US" sz="1700"/>
              <a:t>- A set of security measures that we put in place to protect our people, equipment, and facilities.</a:t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700"/>
              <a:t>Physical security is the protection of physical items, objects or areas from unauthorized access and misuse.</a:t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700"/>
              <a:t>Physical security involves the protection of three main categories of assets:</a:t>
            </a:r>
            <a:endParaRPr sz="1700"/>
          </a:p>
          <a:p>
            <a:pPr indent="-27940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/>
              <a:t>People</a:t>
            </a:r>
            <a:endParaRPr sz="1700"/>
          </a:p>
          <a:p>
            <a:pPr indent="-27940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/>
              <a:t>Equipment</a:t>
            </a:r>
            <a:endParaRPr sz="1700"/>
          </a:p>
          <a:p>
            <a:pPr indent="-27940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/>
              <a:t>Data</a:t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ELECTRONIC MONITORING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Records events where other types of physical controls are impractical.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May use cameras with video recorders.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 Drawbacks: 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Reactive; does not prevent access to facility (or property damage)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Recordings often not monitored in real time, must be reviewed to have any value.</a:t>
            </a:r>
            <a:endParaRPr/>
          </a:p>
          <a:p>
            <a:pPr indent="-1714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Motion recognition cameras activate when motion occurs.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PROTECTING EQUIPMENT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Environmental conditions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	Maintain proper environmental conditions (temperature, humidity, power)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	Add in power filtering and generators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 Control the temperature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rgbClr val="A27E55"/>
                </a:solidFill>
              </a:rPr>
              <a:t>Physical security </a:t>
            </a:r>
            <a:r>
              <a:rPr lang="en-US" sz="1700"/>
              <a:t>- A set of security measures that we put in place to protect our people, equipment, and facilities.</a:t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700"/>
              <a:t>Physical security is the protection of physical items, objects or areas from unauthorized access and misuse.</a:t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700"/>
              <a:t>Physical security involves the protection of three main categories of assets:</a:t>
            </a:r>
            <a:endParaRPr sz="1700"/>
          </a:p>
          <a:p>
            <a:pPr indent="-27940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/>
              <a:t>People</a:t>
            </a:r>
            <a:endParaRPr sz="1700"/>
          </a:p>
          <a:p>
            <a:pPr indent="-27940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/>
              <a:t>Equipment</a:t>
            </a:r>
            <a:endParaRPr sz="1700"/>
          </a:p>
          <a:p>
            <a:pPr indent="-27940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/>
              <a:t>Data</a:t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864066" y="347174"/>
            <a:ext cx="7651284" cy="4010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200"/>
              <a:buFont typeface="Rockwell"/>
              <a:buNone/>
            </a:pPr>
            <a:br>
              <a:rPr lang="en-US"/>
            </a:br>
            <a:br>
              <a:rPr lang="en-US"/>
            </a:br>
            <a:r>
              <a:rPr lang="en-US"/>
              <a:t>PLEASE ATTRIBUTE DR. JIM ALVES-FOSS AND DR. JIA SONG, UNIVERSITY OF IDAHO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EXCEPT WHERE OTHERWISE NOTED, THIS WORK IS LICENSED UNDER HTTPS://CREATIVECOMMONS.ORG/LICENSES/BY-NC-SA/4.0/</a:t>
            </a:r>
            <a:br>
              <a:rPr lang="en-US"/>
            </a:br>
            <a:br>
              <a:rPr lang="en-US"/>
            </a:br>
            <a:r>
              <a:rPr lang="en-US"/>
              <a:t>NOT WITHSTANDING THE NON-COMMERCIAL LICENSE TERMS, NON-PROFIT EDUCATIONAL INSTITUTIONS ARE GRANTED A NON-EXCLUSIVE LICENSE TO ADAPT AND USE THIS MATERIAL, WITH ATTRIBUTION.</a:t>
            </a:r>
            <a:br>
              <a:rPr lang="en-US"/>
            </a:br>
            <a:br>
              <a:rPr lang="en-US"/>
            </a:br>
            <a:r>
              <a:rPr lang="en-US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PLANNING</a:t>
            </a:r>
            <a:endParaRPr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Many larger organizations protect their assets by implementing policies and procedures: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Business continuity planning (BCP)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Limit risk and get an organization running as close to normal as possible in a state of emergency.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Disaster recovery planning (DRP)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Prepare for a potential disaster, including what exactly to do during and after a disaster strikes.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IDENTIFYING PHYSICAL THREATS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Physical security threats generally fall into these categories</a:t>
            </a:r>
            <a:endParaRPr/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280" y="1358092"/>
            <a:ext cx="6753440" cy="2079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200"/>
              <a:buFont typeface="Rockwell"/>
              <a:buNone/>
            </a:pPr>
            <a:r>
              <a:rPr lang="en-US" sz="3200"/>
              <a:t>MAJOR SOURCES OF PHYSICAL THREATS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1101525" y="920025"/>
            <a:ext cx="77214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AutoNum type="arabicPeriod"/>
            </a:pPr>
            <a:r>
              <a:rPr lang="en-US" sz="2000"/>
              <a:t>Extreme temperature - extreme heat or cold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Helvetica Neue"/>
              <a:buAutoNum type="arabicPeriod"/>
            </a:pPr>
            <a:r>
              <a:rPr lang="en-US" sz="2000"/>
              <a:t>Gases – includes humidity or dry air, gases, suspended particles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Helvetica Neue"/>
              <a:buAutoNum type="arabicPeriod"/>
            </a:pPr>
            <a:r>
              <a:rPr lang="en-US" sz="2000"/>
              <a:t>Liquids – includes water, chemicals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Helvetica Neue"/>
              <a:buAutoNum type="arabicPeriod"/>
            </a:pPr>
            <a:r>
              <a:rPr lang="en-US" sz="2000"/>
              <a:t>Living organisms – viruses, bacteria, animals, insects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Helvetica Neue"/>
              <a:buAutoNum type="arabicPeriod"/>
            </a:pPr>
            <a:r>
              <a:rPr lang="en-US" sz="2000"/>
              <a:t>Projectiles -- powered objects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Helvetica Neue"/>
              <a:buAutoNum type="arabicPeriod"/>
            </a:pPr>
            <a:r>
              <a:rPr lang="en-US" sz="2000"/>
              <a:t>Movement – shaking, collapse, slide, vibrating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Helvetica Neue"/>
              <a:buAutoNum type="arabicPeriod"/>
            </a:pPr>
            <a:r>
              <a:rPr lang="en-US" sz="2000"/>
              <a:t>Energy anomalies - electrical surge, static electricity, radiation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Helvetica Neue"/>
              <a:buAutoNum type="arabicPeriod"/>
            </a:pPr>
            <a:r>
              <a:rPr lang="en-US" sz="2000"/>
              <a:t>People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Helvetica Neue"/>
              <a:buAutoNum type="arabicPeriod"/>
            </a:pPr>
            <a:r>
              <a:rPr lang="en-US" sz="2000"/>
              <a:t>Toxins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Helvetica Neue"/>
              <a:buAutoNum type="arabicPeriod"/>
            </a:pPr>
            <a:r>
              <a:rPr lang="en-US" sz="2000"/>
              <a:t>Smoke and fire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PHYSICAL SECURITY CONTROLS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949425" y="944575"/>
            <a:ext cx="7747200" cy="3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Physical security controls are the devices, systems, people, and methods you put in place to ensure your physical security.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There are three main types of physical controls:</a:t>
            </a:r>
            <a:endParaRPr/>
          </a:p>
          <a:p>
            <a:pPr indent="-342900" lvl="0" marL="457200" rtl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Deterrent controls - discourage people from violating the security controls.</a:t>
            </a:r>
            <a:endParaRPr/>
          </a:p>
          <a:p>
            <a:pPr indent="-3429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Detective controls - sense and report undesirable events.</a:t>
            </a:r>
            <a:endParaRPr/>
          </a:p>
          <a:p>
            <a:pPr indent="-3429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Preventive controls - physical means to keep unauthorized entities from breaching your physical security.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idx="1" type="body"/>
          </p:nvPr>
        </p:nvSpPr>
        <p:spPr>
          <a:xfrm>
            <a:off x="729574" y="398835"/>
            <a:ext cx="7830877" cy="3849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We want to protect a house. What can we do?</a:t>
            </a:r>
            <a:endParaRPr/>
          </a:p>
        </p:txBody>
      </p:sp>
      <p:grpSp>
        <p:nvGrpSpPr>
          <p:cNvPr id="95" name="Google Shape;95;p7"/>
          <p:cNvGrpSpPr/>
          <p:nvPr/>
        </p:nvGrpSpPr>
        <p:grpSpPr>
          <a:xfrm>
            <a:off x="1621276" y="1161565"/>
            <a:ext cx="5383598" cy="3086436"/>
            <a:chOff x="1621276" y="1161565"/>
            <a:chExt cx="5383598" cy="3086436"/>
          </a:xfrm>
        </p:grpSpPr>
        <p:pic>
          <p:nvPicPr>
            <p:cNvPr id="96" name="Google Shape;96;p7"/>
            <p:cNvPicPr preferRelativeResize="0"/>
            <p:nvPr/>
          </p:nvPicPr>
          <p:blipFill rotWithShape="1">
            <a:blip r:embed="rId3">
              <a:alphaModFix/>
            </a:blip>
            <a:srcRect b="8527" l="0" r="0" t="0"/>
            <a:stretch/>
          </p:blipFill>
          <p:spPr>
            <a:xfrm>
              <a:off x="1730786" y="1161565"/>
              <a:ext cx="5274088" cy="30864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7"/>
            <p:cNvSpPr/>
            <p:nvPr/>
          </p:nvSpPr>
          <p:spPr>
            <a:xfrm>
              <a:off x="5758774" y="3122579"/>
              <a:ext cx="1246100" cy="112542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1621276" y="3122579"/>
              <a:ext cx="1246100" cy="112542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4203197" y="3383733"/>
              <a:ext cx="963038" cy="60311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7"/>
          <p:cNvSpPr/>
          <p:nvPr/>
        </p:nvSpPr>
        <p:spPr>
          <a:xfrm>
            <a:off x="6381824" y="2966272"/>
            <a:ext cx="24967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Deterrent control?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Detective controls? Preventive controls?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DETERRENT CONTROLS</a:t>
            </a:r>
            <a:endParaRPr/>
          </a:p>
        </p:txBody>
      </p:sp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6361888" y="797956"/>
            <a:ext cx="2558485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Deterrent controls - discourage people from violating the security controls.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These controls do not prevent people from acting in an undesirable fashion.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733" y="944563"/>
            <a:ext cx="5177420" cy="331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DETECTIVE CONTROLS</a:t>
            </a:r>
            <a:endParaRPr/>
          </a:p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6078000" y="1255849"/>
            <a:ext cx="2714017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Detective controls - sense and report undesirable events.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These systems typically check for indicators of unauthorized activities.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4" name="Google Shape;1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93" y="895500"/>
            <a:ext cx="5163507" cy="3303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I_ED_template_2015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2019-10-29T15:40:59Z</dcterms:created>
  <dc:creator>Alves-Foss, James (jimaf@uidaho.edu)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Presentation1</vt:lpwstr>
  </property>
  <property fmtid="{D5CDD505-2E9C-101B-9397-08002B2CF9AE}" pid="3" name="ContentTypeId">
    <vt:lpwstr>0x01010024760E5FD0473D4CB63D0154B06E516F</vt:lpwstr>
  </property>
  <property fmtid="{D5CDD505-2E9C-101B-9397-08002B2CF9AE}" pid="4" name="ArticulateUseProject">
    <vt:lpwstr>1</vt:lpwstr>
  </property>
  <property fmtid="{D5CDD505-2E9C-101B-9397-08002B2CF9AE}" pid="5" name="ArticulateProjectVersion">
    <vt:lpwstr>8</vt:lpwstr>
  </property>
  <property fmtid="{D5CDD505-2E9C-101B-9397-08002B2CF9AE}" pid="6" name="ArticulateGUID">
    <vt:lpwstr>0A0575A7-34C7-4404-B28C-BD2DDDA0BEB3</vt:lpwstr>
  </property>
  <property fmtid="{D5CDD505-2E9C-101B-9397-08002B2CF9AE}" pid="7" name="ArticulateProjectFull">
    <vt:lpwstr>https://vandalsuidaho-my.sharepoint.com/personal/jimaf_uidaho_edu/Documents/Cybersecurity Degree/Dual Credit CYB 110/Lectures from Spring CYB 110\Lecture 1 - Introduction.ppta</vt:lpwstr>
  </property>
</Properties>
</file>