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83" r:id="rId2"/>
    <p:sldId id="268" r:id="rId3"/>
    <p:sldId id="284" r:id="rId4"/>
    <p:sldId id="286" r:id="rId5"/>
    <p:sldId id="287" r:id="rId6"/>
    <p:sldId id="288" r:id="rId7"/>
    <p:sldId id="289" r:id="rId8"/>
    <p:sldId id="269" r:id="rId9"/>
    <p:sldId id="285" r:id="rId10"/>
    <p:sldId id="270" r:id="rId11"/>
    <p:sldId id="271" r:id="rId12"/>
    <p:sldId id="277" r:id="rId13"/>
    <p:sldId id="278" r:id="rId14"/>
    <p:sldId id="279" r:id="rId15"/>
    <p:sldId id="280" r:id="rId16"/>
    <p:sldId id="282" r:id="rId17"/>
    <p:sldId id="281" r:id="rId18"/>
    <p:sldId id="272" r:id="rId19"/>
    <p:sldId id="273" r:id="rId20"/>
    <p:sldId id="274" r:id="rId21"/>
    <p:sldId id="290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B08B5-29E1-644E-8B72-6B55179031DD}" type="datetimeFigureOut">
              <a:rPr lang="en-US" smtClean="0"/>
              <a:t>2015-10-06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FEF3D-E3F8-FA48-BE99-F7B1DE8B6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4066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Användbarhetsdefinition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Den grad till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vilken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brukas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användare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sammanhang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uppnå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mål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ändamålsenligt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effektivt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användaren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tillfredsställande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sätt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8EBC1-E45D-4B18-AB9C-FF9314368D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46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8118-F6C9-E24D-BAF5-A9EBD43E2312}" type="datetimeFigureOut">
              <a:rPr lang="en-US" smtClean="0"/>
              <a:t>2015-10-06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EC50-F634-1045-9D70-4492C594F0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116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8118-F6C9-E24D-BAF5-A9EBD43E2312}" type="datetimeFigureOut">
              <a:rPr lang="en-US" smtClean="0"/>
              <a:t>2015-10-06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EC50-F634-1045-9D70-4492C594F0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9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8118-F6C9-E24D-BAF5-A9EBD43E2312}" type="datetimeFigureOut">
              <a:rPr lang="en-US" smtClean="0"/>
              <a:t>2015-10-06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EC50-F634-1045-9D70-4492C594F0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5779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vsnittsbild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1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64" tIns="46182" rIns="92364" bIns="4618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0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Picture 1" descr="titel testbild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65100"/>
            <a:ext cx="8790432" cy="6516624"/>
          </a:xfrm>
          <a:prstGeom prst="rect">
            <a:avLst/>
          </a:prstGeom>
        </p:spPr>
      </p:pic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3347864" y="2233175"/>
            <a:ext cx="4357610" cy="823516"/>
          </a:xfrm>
        </p:spPr>
        <p:txBody>
          <a:bodyPr lIns="0" tIns="98182" rIns="0" bIns="87273"/>
          <a:lstStyle>
            <a:lvl1pPr>
              <a:defRPr sz="36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/>
        </p:nvCxnSpPr>
        <p:spPr bwMode="auto">
          <a:xfrm flipV="1">
            <a:off x="3347864" y="3057634"/>
            <a:ext cx="4352715" cy="113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/>
        </p:nvPicPr>
        <p:blipFill>
          <a:blip r:embed="rId3"/>
          <a:srcRect r="17691" b="21541"/>
          <a:stretch>
            <a:fillRect/>
          </a:stretch>
        </p:blipFill>
        <p:spPr>
          <a:xfrm>
            <a:off x="6429566" y="4289979"/>
            <a:ext cx="2714434" cy="256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90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8118-F6C9-E24D-BAF5-A9EBD43E2312}" type="datetimeFigureOut">
              <a:rPr lang="en-US" smtClean="0"/>
              <a:t>2015-10-06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EC50-F634-1045-9D70-4492C594F0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286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8118-F6C9-E24D-BAF5-A9EBD43E2312}" type="datetimeFigureOut">
              <a:rPr lang="en-US" smtClean="0"/>
              <a:t>2015-10-06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EC50-F634-1045-9D70-4492C594F0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286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8118-F6C9-E24D-BAF5-A9EBD43E2312}" type="datetimeFigureOut">
              <a:rPr lang="en-US" smtClean="0"/>
              <a:t>2015-10-06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EC50-F634-1045-9D70-4492C594F0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453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8118-F6C9-E24D-BAF5-A9EBD43E2312}" type="datetimeFigureOut">
              <a:rPr lang="en-US" smtClean="0"/>
              <a:t>2015-10-06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EC50-F634-1045-9D70-4492C594F0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69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8118-F6C9-E24D-BAF5-A9EBD43E2312}" type="datetimeFigureOut">
              <a:rPr lang="en-US" smtClean="0"/>
              <a:t>2015-10-06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EC50-F634-1045-9D70-4492C594F0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28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8118-F6C9-E24D-BAF5-A9EBD43E2312}" type="datetimeFigureOut">
              <a:rPr lang="en-US" smtClean="0"/>
              <a:t>2015-10-06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EC50-F634-1045-9D70-4492C594F0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90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8118-F6C9-E24D-BAF5-A9EBD43E2312}" type="datetimeFigureOut">
              <a:rPr lang="en-US" smtClean="0"/>
              <a:t>2015-10-06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EC50-F634-1045-9D70-4492C594F0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341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8118-F6C9-E24D-BAF5-A9EBD43E2312}" type="datetimeFigureOut">
              <a:rPr lang="en-US" smtClean="0"/>
              <a:t>2015-10-06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EC50-F634-1045-9D70-4492C594F0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304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18118-F6C9-E24D-BAF5-A9EBD43E2312}" type="datetimeFigureOut">
              <a:rPr lang="en-US" smtClean="0"/>
              <a:t>2015-10-06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FEC50-F634-1045-9D70-4492C594F0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758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t.lth.se/fileadmin/certec/MAMN01/Nasa_RTLX.pdf" TargetMode="External"/><Relationship Id="rId4" Type="http://schemas.openxmlformats.org/officeDocument/2006/relationships/hyperlink" Target="http://www.userfocus.co.uk/articles/satisfaction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sability.gov/how-to-and-tools/methods/system-usability-scal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Heuristic_evalua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Relationship Id="rId3" Type="http://schemas.openxmlformats.org/officeDocument/2006/relationships/hyperlink" Target="http://www.nngroup.com/articles/how-to-conduct-a-heuristic-evaluatio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Testning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prototyper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9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In-situ </a:t>
            </a:r>
            <a:r>
              <a:rPr lang="en-US" dirty="0" err="1" smtClean="0"/>
              <a:t>testning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975" y="1853390"/>
            <a:ext cx="4912137" cy="3572255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Försök</a:t>
            </a:r>
            <a:r>
              <a:rPr lang="en-US" sz="2400" dirty="0" smtClean="0"/>
              <a:t> </a:t>
            </a:r>
            <a:r>
              <a:rPr lang="en-US" sz="2400" dirty="0" err="1" smtClean="0"/>
              <a:t>göra</a:t>
            </a:r>
            <a:r>
              <a:rPr lang="en-US" sz="2400" dirty="0" smtClean="0"/>
              <a:t> </a:t>
            </a:r>
            <a:r>
              <a:rPr lang="en-US" sz="2400" dirty="0" err="1" smtClean="0"/>
              <a:t>situationen</a:t>
            </a:r>
            <a:r>
              <a:rPr lang="en-US" sz="2400" dirty="0" smtClean="0"/>
              <a:t> </a:t>
            </a:r>
            <a:r>
              <a:rPr lang="en-US" sz="2400" dirty="0" err="1" smtClean="0"/>
              <a:t>så</a:t>
            </a:r>
            <a:r>
              <a:rPr lang="en-US" sz="2400" dirty="0" smtClean="0"/>
              <a:t> </a:t>
            </a:r>
            <a:r>
              <a:rPr lang="en-US" sz="2400" dirty="0" err="1" smtClean="0"/>
              <a:t>realistisk</a:t>
            </a:r>
            <a:r>
              <a:rPr lang="en-US" sz="2400" dirty="0" smtClean="0"/>
              <a:t> </a:t>
            </a:r>
            <a:r>
              <a:rPr lang="en-US" sz="2400" dirty="0" err="1" smtClean="0"/>
              <a:t>som</a:t>
            </a:r>
            <a:r>
              <a:rPr lang="en-US" sz="2400" dirty="0" smtClean="0"/>
              <a:t> </a:t>
            </a:r>
            <a:r>
              <a:rPr lang="en-US" sz="2400" dirty="0" err="1" smtClean="0"/>
              <a:t>möjligt</a:t>
            </a:r>
            <a:r>
              <a:rPr lang="en-US" sz="2400" dirty="0" smtClean="0"/>
              <a:t>, t ex</a:t>
            </a:r>
          </a:p>
          <a:p>
            <a:pPr lvl="1"/>
            <a:r>
              <a:rPr lang="en-US" sz="2400" dirty="0" err="1" smtClean="0"/>
              <a:t>Mobila</a:t>
            </a:r>
            <a:r>
              <a:rPr lang="en-US" sz="2400" dirty="0" smtClean="0"/>
              <a:t> </a:t>
            </a:r>
            <a:r>
              <a:rPr lang="en-US" sz="2400" dirty="0" err="1" smtClean="0"/>
              <a:t>navigationsappar</a:t>
            </a:r>
            <a:r>
              <a:rPr lang="en-US" sz="2400" dirty="0" smtClean="0"/>
              <a:t> </a:t>
            </a:r>
            <a:r>
              <a:rPr lang="en-US" sz="2400" dirty="0" err="1" smtClean="0"/>
              <a:t>testas</a:t>
            </a:r>
            <a:r>
              <a:rPr lang="en-US" sz="2400" dirty="0" smtClean="0"/>
              <a:t> </a:t>
            </a:r>
            <a:r>
              <a:rPr lang="en-US" sz="2400" dirty="0" err="1" smtClean="0"/>
              <a:t>ute</a:t>
            </a:r>
            <a:r>
              <a:rPr lang="en-US" sz="2400" dirty="0" smtClean="0"/>
              <a:t> </a:t>
            </a:r>
            <a:r>
              <a:rPr lang="en-US" sz="2400" dirty="0" err="1" smtClean="0"/>
              <a:t>när</a:t>
            </a:r>
            <a:r>
              <a:rPr lang="en-US" sz="2400" dirty="0" smtClean="0"/>
              <a:t> man </a:t>
            </a:r>
            <a:r>
              <a:rPr lang="en-US" sz="2400" dirty="0" err="1" smtClean="0"/>
              <a:t>är</a:t>
            </a:r>
            <a:r>
              <a:rPr lang="en-US" sz="2400" dirty="0" smtClean="0"/>
              <a:t> </a:t>
            </a:r>
            <a:r>
              <a:rPr lang="en-US" sz="2400" dirty="0" err="1" smtClean="0"/>
              <a:t>på</a:t>
            </a:r>
            <a:r>
              <a:rPr lang="en-US" sz="2400" dirty="0" smtClean="0"/>
              <a:t> </a:t>
            </a:r>
            <a:r>
              <a:rPr lang="en-US" sz="2400" dirty="0" err="1" smtClean="0"/>
              <a:t>väg</a:t>
            </a:r>
            <a:endParaRPr lang="en-US" sz="2400" dirty="0" smtClean="0"/>
          </a:p>
          <a:p>
            <a:pPr lvl="1"/>
            <a:r>
              <a:rPr lang="en-US" sz="2400" dirty="0" smtClean="0"/>
              <a:t>Lo-fi-</a:t>
            </a:r>
            <a:r>
              <a:rPr lang="en-US" sz="2400" dirty="0" err="1" smtClean="0"/>
              <a:t>prototyp</a:t>
            </a:r>
            <a:r>
              <a:rPr lang="en-US" sz="2400" dirty="0" smtClean="0"/>
              <a:t> </a:t>
            </a:r>
            <a:r>
              <a:rPr lang="en-US" sz="2400" dirty="0" err="1" smtClean="0"/>
              <a:t>av</a:t>
            </a:r>
            <a:r>
              <a:rPr lang="en-US" sz="2400" dirty="0" smtClean="0"/>
              <a:t> en </a:t>
            </a:r>
            <a:r>
              <a:rPr lang="en-US" sz="2400" dirty="0" err="1" smtClean="0"/>
              <a:t>hemrobot</a:t>
            </a:r>
            <a:r>
              <a:rPr lang="en-US" sz="2400" dirty="0" smtClean="0"/>
              <a:t> </a:t>
            </a:r>
            <a:r>
              <a:rPr lang="en-US" sz="2400" dirty="0" err="1" smtClean="0"/>
              <a:t>testas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ett</a:t>
            </a:r>
            <a:r>
              <a:rPr lang="en-US" sz="2400" dirty="0" smtClean="0"/>
              <a:t> </a:t>
            </a:r>
            <a:r>
              <a:rPr lang="en-US" sz="2400" dirty="0" err="1" smtClean="0"/>
              <a:t>riktigt</a:t>
            </a:r>
            <a:r>
              <a:rPr lang="en-US" sz="2400" dirty="0" smtClean="0"/>
              <a:t> hem </a:t>
            </a:r>
            <a:r>
              <a:rPr lang="en-US" sz="2400" dirty="0" err="1" smtClean="0"/>
              <a:t>och</a:t>
            </a:r>
            <a:r>
              <a:rPr lang="en-US" sz="2400" dirty="0" smtClean="0"/>
              <a:t> </a:t>
            </a:r>
            <a:r>
              <a:rPr lang="en-US" sz="2400" dirty="0" err="1" smtClean="0"/>
              <a:t>har</a:t>
            </a:r>
            <a:r>
              <a:rPr lang="en-US" sz="2400" dirty="0" smtClean="0"/>
              <a:t> </a:t>
            </a:r>
            <a:r>
              <a:rPr lang="en-US" sz="2400" dirty="0" err="1" smtClean="0"/>
              <a:t>samma</a:t>
            </a:r>
            <a:r>
              <a:rPr lang="en-US" sz="2400" dirty="0" smtClean="0"/>
              <a:t> </a:t>
            </a:r>
            <a:r>
              <a:rPr lang="en-US" sz="2400" dirty="0" err="1" smtClean="0"/>
              <a:t>dimensioner</a:t>
            </a:r>
            <a:r>
              <a:rPr lang="en-US" sz="2400" dirty="0" smtClean="0"/>
              <a:t> </a:t>
            </a:r>
            <a:r>
              <a:rPr lang="en-US" sz="2400" dirty="0" err="1" smtClean="0"/>
              <a:t>som</a:t>
            </a:r>
            <a:r>
              <a:rPr lang="en-US" sz="2400" dirty="0" smtClean="0"/>
              <a:t> en </a:t>
            </a:r>
            <a:r>
              <a:rPr lang="en-US" sz="2400" dirty="0" err="1" smtClean="0"/>
              <a:t>riktig</a:t>
            </a:r>
            <a:r>
              <a:rPr lang="en-US" sz="2400" dirty="0" smtClean="0"/>
              <a:t> robot</a:t>
            </a:r>
          </a:p>
          <a:p>
            <a:pPr lvl="1"/>
            <a:r>
              <a:rPr lang="en-US" sz="2400" dirty="0" err="1" smtClean="0"/>
              <a:t>Pappers-prototypen</a:t>
            </a:r>
            <a:r>
              <a:rPr lang="en-US" sz="2400" dirty="0" smtClean="0"/>
              <a:t> </a:t>
            </a:r>
            <a:r>
              <a:rPr lang="en-US" sz="2400" dirty="0" err="1" smtClean="0"/>
              <a:t>av</a:t>
            </a:r>
            <a:r>
              <a:rPr lang="en-US" sz="2400" dirty="0" smtClean="0"/>
              <a:t> </a:t>
            </a:r>
            <a:r>
              <a:rPr lang="en-US" sz="2400" dirty="0" err="1"/>
              <a:t>s</a:t>
            </a:r>
            <a:r>
              <a:rPr lang="en-US" sz="2400" dirty="0" err="1" smtClean="0"/>
              <a:t>marta</a:t>
            </a:r>
            <a:r>
              <a:rPr lang="en-US" sz="2400" dirty="0" smtClean="0"/>
              <a:t>-hem-</a:t>
            </a:r>
            <a:r>
              <a:rPr lang="en-US" sz="2400" dirty="0" err="1" smtClean="0"/>
              <a:t>panelen</a:t>
            </a:r>
            <a:r>
              <a:rPr lang="en-US" sz="2400" dirty="0" smtClean="0"/>
              <a:t> </a:t>
            </a:r>
            <a:r>
              <a:rPr lang="en-US" sz="2400" dirty="0" err="1" smtClean="0"/>
              <a:t>sätts</a:t>
            </a:r>
            <a:r>
              <a:rPr lang="en-US" sz="2400" dirty="0" smtClean="0"/>
              <a:t> </a:t>
            </a:r>
            <a:r>
              <a:rPr lang="en-US" sz="2400" dirty="0" err="1" smtClean="0"/>
              <a:t>upp</a:t>
            </a:r>
            <a:r>
              <a:rPr lang="en-US" sz="2400" dirty="0" smtClean="0"/>
              <a:t> vid </a:t>
            </a:r>
            <a:r>
              <a:rPr lang="en-US" sz="2400" dirty="0" err="1" smtClean="0"/>
              <a:t>sidan</a:t>
            </a:r>
            <a:r>
              <a:rPr lang="en-US" sz="2400" dirty="0" smtClean="0"/>
              <a:t> </a:t>
            </a:r>
            <a:r>
              <a:rPr lang="en-US" sz="2400" dirty="0" err="1" smtClean="0"/>
              <a:t>av</a:t>
            </a:r>
            <a:r>
              <a:rPr lang="en-US" sz="2400" dirty="0" smtClean="0"/>
              <a:t> </a:t>
            </a:r>
            <a:r>
              <a:rPr lang="en-US" sz="2400" dirty="0" err="1" smtClean="0"/>
              <a:t>dörren</a:t>
            </a:r>
            <a:r>
              <a:rPr lang="en-US" sz="2400" dirty="0" smtClean="0"/>
              <a:t> </a:t>
            </a:r>
            <a:r>
              <a:rPr lang="en-US" sz="2400" dirty="0" err="1" smtClean="0"/>
              <a:t>där</a:t>
            </a:r>
            <a:r>
              <a:rPr lang="en-US" sz="2400" dirty="0" smtClean="0"/>
              <a:t> den </a:t>
            </a:r>
            <a:r>
              <a:rPr lang="en-US" sz="2400" dirty="0" err="1" smtClean="0"/>
              <a:t>är</a:t>
            </a:r>
            <a:r>
              <a:rPr lang="en-US" sz="2400" dirty="0" smtClean="0"/>
              <a:t> </a:t>
            </a:r>
            <a:r>
              <a:rPr lang="en-US" sz="2400" dirty="0" err="1" smtClean="0"/>
              <a:t>tänkt</a:t>
            </a:r>
            <a:r>
              <a:rPr lang="en-US" sz="2400" dirty="0" smtClean="0"/>
              <a:t> </a:t>
            </a:r>
            <a:r>
              <a:rPr lang="en-US" sz="2400" dirty="0" err="1" smtClean="0"/>
              <a:t>att</a:t>
            </a:r>
            <a:r>
              <a:rPr lang="en-US" sz="2400" dirty="0" smtClean="0"/>
              <a:t> </a:t>
            </a:r>
            <a:r>
              <a:rPr lang="en-US" sz="2400" dirty="0" err="1" smtClean="0"/>
              <a:t>sitta</a:t>
            </a:r>
            <a:endParaRPr lang="en-US" sz="2400" dirty="0" smtClean="0"/>
          </a:p>
          <a:p>
            <a:pPr lvl="1"/>
            <a:endParaRPr lang="en-US" sz="3600" dirty="0"/>
          </a:p>
          <a:p>
            <a:pPr marL="457008" lvl="1" indent="0">
              <a:buNone/>
            </a:pPr>
            <a:endParaRPr lang="en-US" sz="3600" dirty="0"/>
          </a:p>
        </p:txBody>
      </p:sp>
      <p:pic>
        <p:nvPicPr>
          <p:cNvPr id="4" name="Picture 3" descr="Hobbit_robot_gripp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276872"/>
            <a:ext cx="3227404" cy="314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48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Tänka</a:t>
            </a:r>
            <a:r>
              <a:rPr lang="en-US" dirty="0" smtClean="0"/>
              <a:t> </a:t>
            </a:r>
            <a:r>
              <a:rPr lang="en-US" dirty="0" err="1" smtClean="0"/>
              <a:t>högt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 </a:t>
            </a:r>
            <a:r>
              <a:rPr lang="en-US" sz="2400" dirty="0" err="1"/>
              <a:t>kombination</a:t>
            </a:r>
            <a:r>
              <a:rPr lang="en-US" sz="2400" dirty="0"/>
              <a:t> med observation, </a:t>
            </a:r>
            <a:r>
              <a:rPr lang="en-US" sz="2400" dirty="0" err="1"/>
              <a:t>ber</a:t>
            </a:r>
            <a:r>
              <a:rPr lang="en-US" sz="2400" dirty="0"/>
              <a:t> man sin </a:t>
            </a:r>
            <a:r>
              <a:rPr lang="en-US" sz="2400" dirty="0" err="1"/>
              <a:t>testperson</a:t>
            </a:r>
            <a:r>
              <a:rPr lang="en-US" sz="2400" dirty="0"/>
              <a:t> </a:t>
            </a:r>
            <a:r>
              <a:rPr lang="en-US" sz="2400" dirty="0" err="1"/>
              <a:t>att</a:t>
            </a:r>
            <a:r>
              <a:rPr lang="en-US" sz="2400" dirty="0"/>
              <a:t> </a:t>
            </a:r>
            <a:r>
              <a:rPr lang="en-US" sz="2400" dirty="0" err="1"/>
              <a:t>uttala</a:t>
            </a:r>
            <a:r>
              <a:rPr lang="en-US" sz="2400" dirty="0"/>
              <a:t> </a:t>
            </a:r>
            <a:r>
              <a:rPr lang="en-US" sz="2400" dirty="0" err="1"/>
              <a:t>högt</a:t>
            </a:r>
            <a:r>
              <a:rPr lang="en-US" sz="2400" dirty="0"/>
              <a:t> </a:t>
            </a:r>
            <a:r>
              <a:rPr lang="en-US" sz="2400" dirty="0" err="1"/>
              <a:t>vad</a:t>
            </a:r>
            <a:r>
              <a:rPr lang="en-US" sz="2400" dirty="0"/>
              <a:t> hen </a:t>
            </a:r>
            <a:r>
              <a:rPr lang="en-US" sz="2400" dirty="0" err="1" smtClean="0"/>
              <a:t>tänker</a:t>
            </a:r>
            <a:endParaRPr lang="en-US" sz="2400" dirty="0" smtClean="0"/>
          </a:p>
          <a:p>
            <a:r>
              <a:rPr lang="en-US" sz="2400" dirty="0" err="1" smtClean="0"/>
              <a:t>Fördelar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err="1" smtClean="0"/>
              <a:t>Möjligt</a:t>
            </a:r>
            <a:r>
              <a:rPr lang="en-US" sz="2400" dirty="0" smtClean="0"/>
              <a:t> </a:t>
            </a:r>
            <a:r>
              <a:rPr lang="en-US" sz="2400" dirty="0" err="1" smtClean="0"/>
              <a:t>att</a:t>
            </a:r>
            <a:r>
              <a:rPr lang="en-US" sz="2400" dirty="0" smtClean="0"/>
              <a:t> </a:t>
            </a:r>
            <a:r>
              <a:rPr lang="en-US" sz="2400" dirty="0" err="1" smtClean="0"/>
              <a:t>höra</a:t>
            </a:r>
            <a:r>
              <a:rPr lang="en-US" sz="2400" dirty="0" smtClean="0"/>
              <a:t> </a:t>
            </a:r>
            <a:r>
              <a:rPr lang="en-US" sz="2400" dirty="0" err="1" smtClean="0"/>
              <a:t>mer</a:t>
            </a:r>
            <a:r>
              <a:rPr lang="en-US" sz="2400" dirty="0" smtClean="0"/>
              <a:t> </a:t>
            </a:r>
            <a:r>
              <a:rPr lang="en-US" sz="2400" dirty="0" err="1" smtClean="0"/>
              <a:t>av</a:t>
            </a:r>
            <a:r>
              <a:rPr lang="en-US" sz="2400" dirty="0" smtClean="0"/>
              <a:t> </a:t>
            </a:r>
            <a:r>
              <a:rPr lang="en-US" sz="2400" dirty="0" err="1" smtClean="0"/>
              <a:t>deltagarnas</a:t>
            </a:r>
            <a:r>
              <a:rPr lang="en-US" sz="2400" dirty="0" smtClean="0"/>
              <a:t> </a:t>
            </a:r>
            <a:r>
              <a:rPr lang="en-US" sz="2400" dirty="0" err="1" smtClean="0"/>
              <a:t>tankar</a:t>
            </a:r>
            <a:endParaRPr lang="en-US" sz="2400" dirty="0" smtClean="0"/>
          </a:p>
          <a:p>
            <a:pPr lvl="1"/>
            <a:r>
              <a:rPr lang="en-US" sz="2400" dirty="0" err="1" smtClean="0"/>
              <a:t>Lättare</a:t>
            </a:r>
            <a:r>
              <a:rPr lang="en-US" sz="2400" dirty="0" smtClean="0"/>
              <a:t> </a:t>
            </a:r>
            <a:r>
              <a:rPr lang="en-US" sz="2400" dirty="0" err="1" smtClean="0"/>
              <a:t>att</a:t>
            </a:r>
            <a:r>
              <a:rPr lang="en-US" sz="2400" dirty="0" smtClean="0"/>
              <a:t> </a:t>
            </a:r>
            <a:r>
              <a:rPr lang="en-US" sz="2400" dirty="0" err="1" smtClean="0"/>
              <a:t>dokumentera</a:t>
            </a:r>
            <a:endParaRPr lang="en-US" sz="2400" dirty="0" smtClean="0"/>
          </a:p>
          <a:p>
            <a:pPr lvl="1"/>
            <a:r>
              <a:rPr lang="en-US" sz="2400" dirty="0" err="1" smtClean="0"/>
              <a:t>Kan</a:t>
            </a:r>
            <a:r>
              <a:rPr lang="en-US" sz="2400" dirty="0" smtClean="0"/>
              <a:t> </a:t>
            </a:r>
            <a:r>
              <a:rPr lang="en-US" sz="2400" dirty="0" err="1" smtClean="0"/>
              <a:t>funka</a:t>
            </a:r>
            <a:r>
              <a:rPr lang="en-US" sz="2400" dirty="0" smtClean="0"/>
              <a:t> extra bra </a:t>
            </a:r>
            <a:r>
              <a:rPr lang="en-US" sz="2400" dirty="0" err="1" smtClean="0"/>
              <a:t>om</a:t>
            </a:r>
            <a:r>
              <a:rPr lang="en-US" sz="2400" dirty="0" smtClean="0"/>
              <a:t> </a:t>
            </a:r>
            <a:r>
              <a:rPr lang="en-US" sz="2400" dirty="0" err="1" smtClean="0"/>
              <a:t>det</a:t>
            </a:r>
            <a:r>
              <a:rPr lang="en-US" sz="2400" dirty="0" smtClean="0"/>
              <a:t> </a:t>
            </a:r>
            <a:r>
              <a:rPr lang="en-US" sz="2400" dirty="0" err="1" smtClean="0"/>
              <a:t>är</a:t>
            </a:r>
            <a:r>
              <a:rPr lang="en-US" sz="2400" dirty="0" smtClean="0"/>
              <a:t> </a:t>
            </a:r>
            <a:r>
              <a:rPr lang="en-US" sz="2400" dirty="0" err="1" smtClean="0"/>
              <a:t>flera</a:t>
            </a:r>
            <a:r>
              <a:rPr lang="en-US" sz="2400" dirty="0" smtClean="0"/>
              <a:t> test-</a:t>
            </a:r>
            <a:r>
              <a:rPr lang="en-US" sz="2400" dirty="0" err="1" smtClean="0"/>
              <a:t>personer</a:t>
            </a:r>
            <a:r>
              <a:rPr lang="en-US" sz="2400" dirty="0" smtClean="0"/>
              <a:t> </a:t>
            </a:r>
            <a:r>
              <a:rPr lang="en-US" sz="2400" dirty="0" err="1" smtClean="0"/>
              <a:t>samtidigt</a:t>
            </a:r>
            <a:r>
              <a:rPr lang="en-US" sz="2400" dirty="0" smtClean="0"/>
              <a:t> – </a:t>
            </a:r>
            <a:r>
              <a:rPr lang="en-US" sz="2400" dirty="0" err="1" smtClean="0"/>
              <a:t>då</a:t>
            </a:r>
            <a:r>
              <a:rPr lang="en-US" sz="2400" dirty="0" smtClean="0"/>
              <a:t> </a:t>
            </a:r>
            <a:r>
              <a:rPr lang="en-US" sz="2400" dirty="0" err="1" smtClean="0"/>
              <a:t>blir</a:t>
            </a:r>
            <a:r>
              <a:rPr lang="en-US" sz="2400" dirty="0" smtClean="0"/>
              <a:t> </a:t>
            </a:r>
            <a:r>
              <a:rPr lang="en-US" sz="2400" dirty="0" err="1" smtClean="0"/>
              <a:t>det</a:t>
            </a:r>
            <a:r>
              <a:rPr lang="en-US" sz="2400" dirty="0" smtClean="0"/>
              <a:t> </a:t>
            </a:r>
            <a:r>
              <a:rPr lang="en-US" sz="2400" dirty="0" err="1" smtClean="0"/>
              <a:t>naturligt</a:t>
            </a:r>
            <a:r>
              <a:rPr lang="en-US" sz="2400" dirty="0" smtClean="0"/>
              <a:t> </a:t>
            </a:r>
            <a:r>
              <a:rPr lang="en-US" sz="2400" dirty="0" err="1" smtClean="0"/>
              <a:t>att</a:t>
            </a:r>
            <a:r>
              <a:rPr lang="en-US" sz="2400" dirty="0" smtClean="0"/>
              <a:t> </a:t>
            </a:r>
            <a:r>
              <a:rPr lang="en-US" sz="2400" dirty="0" err="1" smtClean="0"/>
              <a:t>prata</a:t>
            </a:r>
            <a:r>
              <a:rPr lang="en-US" sz="2400" dirty="0" smtClean="0"/>
              <a:t> </a:t>
            </a:r>
            <a:r>
              <a:rPr lang="en-US" sz="2400" dirty="0" err="1" smtClean="0"/>
              <a:t>om</a:t>
            </a:r>
            <a:r>
              <a:rPr lang="en-US" sz="2400" dirty="0" smtClean="0"/>
              <a:t> </a:t>
            </a:r>
            <a:r>
              <a:rPr lang="en-US" sz="2400" dirty="0" err="1" smtClean="0"/>
              <a:t>det</a:t>
            </a:r>
            <a:r>
              <a:rPr lang="en-US" sz="2400" dirty="0" smtClean="0"/>
              <a:t> </a:t>
            </a:r>
            <a:r>
              <a:rPr lang="en-US" sz="2400" dirty="0" err="1" smtClean="0"/>
              <a:t>som</a:t>
            </a:r>
            <a:r>
              <a:rPr lang="en-US" sz="2400" dirty="0" smtClean="0"/>
              <a:t> </a:t>
            </a:r>
            <a:r>
              <a:rPr lang="en-US" sz="2400" dirty="0" err="1" smtClean="0"/>
              <a:t>händer</a:t>
            </a:r>
            <a:endParaRPr lang="en-US" sz="2400" dirty="0" smtClean="0"/>
          </a:p>
          <a:p>
            <a:r>
              <a:rPr lang="en-US" sz="2400" dirty="0" err="1" smtClean="0"/>
              <a:t>Nackdelar</a:t>
            </a:r>
            <a:endParaRPr lang="en-US" sz="2400" dirty="0" smtClean="0"/>
          </a:p>
          <a:p>
            <a:pPr lvl="1"/>
            <a:r>
              <a:rPr lang="en-US" sz="2400" dirty="0" err="1" smtClean="0"/>
              <a:t>Kan</a:t>
            </a:r>
            <a:r>
              <a:rPr lang="en-US" sz="2400" dirty="0" smtClean="0"/>
              <a:t> </a:t>
            </a:r>
            <a:r>
              <a:rPr lang="en-US" sz="2400" dirty="0" err="1" smtClean="0"/>
              <a:t>kännas</a:t>
            </a:r>
            <a:r>
              <a:rPr lang="en-US" sz="2400" dirty="0" smtClean="0"/>
              <a:t> </a:t>
            </a:r>
            <a:r>
              <a:rPr lang="en-US" sz="2400" dirty="0" err="1" smtClean="0"/>
              <a:t>onaturligt</a:t>
            </a:r>
            <a:r>
              <a:rPr lang="en-US" sz="2400" dirty="0" smtClean="0"/>
              <a:t> </a:t>
            </a:r>
            <a:r>
              <a:rPr lang="en-US" sz="2400" dirty="0" err="1" smtClean="0"/>
              <a:t>att</a:t>
            </a:r>
            <a:r>
              <a:rPr lang="en-US" sz="2400" dirty="0" smtClean="0"/>
              <a:t> </a:t>
            </a:r>
            <a:r>
              <a:rPr lang="en-US" sz="2400" dirty="0" err="1" smtClean="0"/>
              <a:t>säga</a:t>
            </a:r>
            <a:r>
              <a:rPr lang="en-US" sz="2400" dirty="0" smtClean="0"/>
              <a:t> </a:t>
            </a:r>
            <a:r>
              <a:rPr lang="en-US" sz="2400" dirty="0" err="1" smtClean="0"/>
              <a:t>vad</a:t>
            </a:r>
            <a:r>
              <a:rPr lang="en-US" sz="2400" dirty="0" smtClean="0"/>
              <a:t> man </a:t>
            </a:r>
            <a:r>
              <a:rPr lang="en-US" sz="2400" dirty="0" err="1" smtClean="0"/>
              <a:t>tänker</a:t>
            </a:r>
            <a:r>
              <a:rPr lang="en-US" sz="2400" dirty="0" smtClean="0"/>
              <a:t> </a:t>
            </a:r>
            <a:r>
              <a:rPr lang="en-US" sz="2400" dirty="0" err="1" smtClean="0"/>
              <a:t>när</a:t>
            </a:r>
            <a:r>
              <a:rPr lang="en-US" sz="2400" dirty="0" smtClean="0"/>
              <a:t> man </a:t>
            </a:r>
            <a:r>
              <a:rPr lang="en-US" sz="2400" dirty="0" err="1" smtClean="0"/>
              <a:t>är</a:t>
            </a:r>
            <a:r>
              <a:rPr lang="en-US" sz="2400" dirty="0" smtClean="0"/>
              <a:t> </a:t>
            </a:r>
            <a:r>
              <a:rPr lang="en-US" sz="2400" dirty="0" err="1" smtClean="0"/>
              <a:t>ensam</a:t>
            </a:r>
            <a:endParaRPr lang="en-US" sz="2400" dirty="0" smtClean="0"/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0702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NASA task </a:t>
            </a:r>
            <a:r>
              <a:rPr lang="sv-SE" dirty="0" err="1" smtClean="0"/>
              <a:t>load</a:t>
            </a:r>
            <a:r>
              <a:rPr lang="sv-SE" dirty="0" smtClean="0"/>
              <a:t> index I</a:t>
            </a:r>
            <a:endParaRPr lang="sv-SE" dirty="0"/>
          </a:p>
        </p:txBody>
      </p:sp>
      <p:pic>
        <p:nvPicPr>
          <p:cNvPr id="4" name="Content Placeholder 3" descr="NasaTL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09" b="342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8427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NASA task </a:t>
            </a:r>
            <a:r>
              <a:rPr lang="sv-SE" dirty="0" err="1" smtClean="0"/>
              <a:t>load</a:t>
            </a:r>
            <a:r>
              <a:rPr lang="sv-SE" dirty="0" smtClean="0"/>
              <a:t> index II</a:t>
            </a:r>
            <a:endParaRPr lang="sv-SE" dirty="0"/>
          </a:p>
        </p:txBody>
      </p:sp>
      <p:pic>
        <p:nvPicPr>
          <p:cNvPr id="4" name="Content Placeholder 3" descr="NasaTLX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" t="56603" r="-3006" b="6708"/>
          <a:stretch/>
        </p:blipFill>
        <p:spPr>
          <a:xfrm>
            <a:off x="457200" y="1501230"/>
            <a:ext cx="8229600" cy="5257800"/>
          </a:xfrm>
        </p:spPr>
      </p:pic>
    </p:spTree>
    <p:extLst>
      <p:ext uri="{BB962C8B-B14F-4D97-AF65-F5344CB8AC3E}">
        <p14:creationId xmlns:p14="http://schemas.microsoft.com/office/powerpoint/2010/main" val="46449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System </a:t>
            </a:r>
            <a:r>
              <a:rPr lang="sv-SE" dirty="0" err="1" smtClean="0"/>
              <a:t>Usability</a:t>
            </a:r>
            <a:r>
              <a:rPr lang="sv-SE" dirty="0" smtClean="0"/>
              <a:t> </a:t>
            </a:r>
            <a:r>
              <a:rPr lang="sv-SE" dirty="0" err="1" smtClean="0"/>
              <a:t>Scale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7787" b="-377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68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SUS frågor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10 frågor</a:t>
            </a:r>
          </a:p>
          <a:p>
            <a:r>
              <a:rPr lang="sv-SE" dirty="0" smtClean="0"/>
              <a:t>5-gradig </a:t>
            </a:r>
            <a:r>
              <a:rPr lang="sv-SE" dirty="0" err="1" smtClean="0"/>
              <a:t>likert</a:t>
            </a:r>
            <a:r>
              <a:rPr lang="sv-SE" dirty="0" smtClean="0"/>
              <a:t>-skala</a:t>
            </a:r>
          </a:p>
          <a:p>
            <a:r>
              <a:rPr lang="sv-SE" dirty="0" smtClean="0"/>
              <a:t>Varannan fråga positivt formulerad, varannan negativt</a:t>
            </a:r>
          </a:p>
          <a:p>
            <a:r>
              <a:rPr lang="sv-SE" dirty="0" smtClean="0"/>
              <a:t>Räknar ut ett totalvärde:</a:t>
            </a:r>
          </a:p>
          <a:p>
            <a:pPr lvl="1"/>
            <a:r>
              <a:rPr lang="sv-SE" dirty="0" smtClean="0"/>
              <a:t>Positiva: Värdet -1</a:t>
            </a:r>
          </a:p>
          <a:p>
            <a:pPr lvl="1"/>
            <a:r>
              <a:rPr lang="sv-SE" dirty="0" smtClean="0"/>
              <a:t>Negativa: 5 - värdet</a:t>
            </a:r>
          </a:p>
          <a:p>
            <a:pPr lvl="1"/>
            <a:r>
              <a:rPr lang="sv-SE" dirty="0" smtClean="0"/>
              <a:t>Lägg ihop och multiplicera med 2,5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31606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SUS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Kan jämföra eget system med andra system och få ett ”värde” att visa upp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47426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SUS frågor exempel</a:t>
            </a:r>
            <a:endParaRPr lang="sv-SE" dirty="0"/>
          </a:p>
        </p:txBody>
      </p:sp>
      <p:pic>
        <p:nvPicPr>
          <p:cNvPr id="4" name="Content Placeholder 3" descr="SUS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7" b="48479"/>
          <a:stretch/>
        </p:blipFill>
        <p:spPr/>
      </p:pic>
    </p:spTree>
    <p:extLst>
      <p:ext uri="{BB962C8B-B14F-4D97-AF65-F5344CB8AC3E}">
        <p14:creationId xmlns:p14="http://schemas.microsoft.com/office/powerpoint/2010/main" val="455369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Mäta</a:t>
            </a:r>
            <a:r>
              <a:rPr lang="en-US" dirty="0" smtClean="0"/>
              <a:t> </a:t>
            </a:r>
            <a:r>
              <a:rPr lang="en-US" dirty="0" err="1" smtClean="0"/>
              <a:t>tillfredsställelse</a:t>
            </a:r>
            <a:r>
              <a:rPr lang="en-US" dirty="0" smtClean="0"/>
              <a:t> (ISO 9241)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Använda</a:t>
            </a:r>
            <a:r>
              <a:rPr lang="en-US" dirty="0" smtClean="0"/>
              <a:t> </a:t>
            </a:r>
            <a:r>
              <a:rPr lang="en-US" dirty="0" err="1" smtClean="0"/>
              <a:t>många</a:t>
            </a:r>
            <a:r>
              <a:rPr lang="en-US" dirty="0" smtClean="0"/>
              <a:t> </a:t>
            </a:r>
            <a:r>
              <a:rPr lang="en-US" dirty="0" err="1" smtClean="0"/>
              <a:t>ord</a:t>
            </a:r>
            <a:r>
              <a:rPr lang="en-US" dirty="0" smtClean="0"/>
              <a:t> (t ex </a:t>
            </a:r>
            <a:r>
              <a:rPr lang="en-US" dirty="0" err="1" smtClean="0"/>
              <a:t>i</a:t>
            </a:r>
            <a:r>
              <a:rPr lang="en-US" dirty="0" smtClean="0"/>
              <a:t> form </a:t>
            </a:r>
            <a:r>
              <a:rPr lang="en-US" dirty="0" err="1" smtClean="0"/>
              <a:t>av</a:t>
            </a:r>
            <a:r>
              <a:rPr lang="en-US" dirty="0" smtClean="0"/>
              <a:t> en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dirty="0" err="1" smtClean="0"/>
              <a:t>kort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Välja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endParaRPr lang="en-US" dirty="0"/>
          </a:p>
          <a:p>
            <a:pPr lvl="1"/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/>
              <a:t> </a:t>
            </a:r>
            <a:r>
              <a:rPr lang="en-US" dirty="0" err="1" smtClean="0"/>
              <a:t>deltagaren</a:t>
            </a:r>
            <a:r>
              <a:rPr lang="en-US" dirty="0" smtClean="0"/>
              <a:t> </a:t>
            </a:r>
            <a:r>
              <a:rPr lang="en-US" dirty="0" err="1" smtClean="0"/>
              <a:t>tycker</a:t>
            </a:r>
            <a:r>
              <a:rPr lang="en-US" dirty="0" smtClean="0"/>
              <a:t> </a:t>
            </a:r>
            <a:r>
              <a:rPr lang="en-US" dirty="0" err="1" smtClean="0"/>
              <a:t>beskriver</a:t>
            </a:r>
            <a:r>
              <a:rPr lang="en-US" dirty="0" smtClean="0"/>
              <a:t> </a:t>
            </a:r>
            <a:r>
              <a:rPr lang="en-US" dirty="0" err="1" smtClean="0"/>
              <a:t>produkten</a:t>
            </a:r>
            <a:endParaRPr lang="en-US" dirty="0" smtClean="0"/>
          </a:p>
          <a:p>
            <a:pPr lvl="1"/>
            <a:r>
              <a:rPr lang="en-US" dirty="0" smtClean="0"/>
              <a:t>5 </a:t>
            </a:r>
            <a:r>
              <a:rPr lang="en-US" dirty="0" err="1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beskriver</a:t>
            </a:r>
            <a:r>
              <a:rPr lang="en-US" dirty="0" smtClean="0"/>
              <a:t> </a:t>
            </a:r>
            <a:r>
              <a:rPr lang="en-US" dirty="0" err="1" smtClean="0"/>
              <a:t>produkten</a:t>
            </a:r>
            <a:r>
              <a:rPr lang="en-US" dirty="0" smtClean="0"/>
              <a:t> </a:t>
            </a:r>
            <a:r>
              <a:rPr lang="en-US" dirty="0" err="1" smtClean="0"/>
              <a:t>mest</a:t>
            </a:r>
            <a:endParaRPr lang="en-US" dirty="0" smtClean="0"/>
          </a:p>
          <a:p>
            <a:r>
              <a:rPr lang="en-US" dirty="0" err="1" smtClean="0"/>
              <a:t>Skapa</a:t>
            </a:r>
            <a:r>
              <a:rPr lang="en-US" dirty="0" smtClean="0"/>
              <a:t> Word cloud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detta</a:t>
            </a:r>
            <a:endParaRPr lang="en-US" dirty="0"/>
          </a:p>
          <a:p>
            <a:pPr lvl="1"/>
            <a:r>
              <a:rPr lang="en-US" dirty="0" err="1" smtClean="0"/>
              <a:t>Vikta</a:t>
            </a:r>
            <a:r>
              <a:rPr lang="en-US" dirty="0" smtClean="0"/>
              <a:t> </a:t>
            </a:r>
            <a:r>
              <a:rPr lang="en-US" dirty="0" err="1" smtClean="0"/>
              <a:t>utvalda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6713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Exempel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ord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121794"/>
              </p:ext>
            </p:extLst>
          </p:nvPr>
        </p:nvGraphicFramePr>
        <p:xfrm>
          <a:off x="107504" y="1916832"/>
          <a:ext cx="8711306" cy="4386017"/>
        </p:xfrm>
        <a:graphic>
          <a:graphicData uri="http://schemas.openxmlformats.org/drawingml/2006/table">
            <a:tbl>
              <a:tblPr/>
              <a:tblGrid>
                <a:gridCol w="349059"/>
                <a:gridCol w="2018473"/>
                <a:gridCol w="1001649"/>
                <a:gridCol w="349059"/>
                <a:gridCol w="2048826"/>
                <a:gridCol w="1001649"/>
                <a:gridCol w="349059"/>
                <a:gridCol w="1593532"/>
              </a:tblGrid>
              <a:tr h="258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Icke-standard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Hög kvalitet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Förvirrande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Omodern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Tids-ödande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Tids-besparande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Bekväm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Otillräcklig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Oattraktiv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Relevant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Meningsfull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Praktisk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Heltäckande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Okomplicerad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Energisk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Komplex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Välorganiserad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Oförutsägbar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Vilseledande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Osäker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Rolig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Förståelig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Frustrerande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Överbeskyddande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Överväldigande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Styrbar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Snabb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Stressande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Obegriplig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System-orienterad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Verkningsfull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Rigid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Defekt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Enkel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Okonventionell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Svåranvänd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Självstärkande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Kraftfull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Engagerande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Konsekvent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Tillförlitlig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Tydlig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För teknisk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Vanlig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Tillmötesgående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Motsägelsefull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Tvetydig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Business-like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Förväntad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Arial"/>
                        </a:rPr>
                        <a:t>Innovativ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Wingdings"/>
                        </a:rPr>
                        <a:t>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effectLst/>
                          <a:latin typeface="Arial"/>
                        </a:rPr>
                        <a:t>Ren</a:t>
                      </a:r>
                      <a:endParaRPr lang="en-US" sz="12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24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Iterativ testning – formativ utvärdering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v-SE" sz="2800" dirty="0" smtClean="0"/>
              <a:t>För att förbättra sin prototyp</a:t>
            </a:r>
          </a:p>
          <a:p>
            <a:r>
              <a:rPr lang="sv-SE" sz="2800" dirty="0" smtClean="0"/>
              <a:t>Vill få reda på</a:t>
            </a:r>
          </a:p>
          <a:p>
            <a:pPr lvl="1"/>
            <a:r>
              <a:rPr lang="sv-SE" sz="2400" dirty="0" smtClean="0"/>
              <a:t>Buggar</a:t>
            </a:r>
          </a:p>
          <a:p>
            <a:pPr lvl="1"/>
            <a:r>
              <a:rPr lang="sv-SE" sz="2400" dirty="0" smtClean="0"/>
              <a:t>Vad som funkar (interaktionsmässigt)</a:t>
            </a:r>
          </a:p>
          <a:p>
            <a:pPr lvl="1"/>
            <a:r>
              <a:rPr lang="sv-SE" sz="2400" dirty="0" smtClean="0"/>
              <a:t>Vad som inte funkar</a:t>
            </a:r>
          </a:p>
          <a:p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4292456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cloud</a:t>
            </a:r>
            <a:endParaRPr lang="en-US" dirty="0"/>
          </a:p>
        </p:txBody>
      </p:sp>
      <p:pic>
        <p:nvPicPr>
          <p:cNvPr id="6" name="Picture 5" descr="wordcloud swedish city and rural weight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78910" y="77931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89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Test-upplägg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smtClean="0"/>
              <a:t>Hälsa välkommen</a:t>
            </a:r>
          </a:p>
          <a:p>
            <a:r>
              <a:rPr lang="sv-SE" dirty="0" smtClean="0"/>
              <a:t>Förklara testet</a:t>
            </a:r>
          </a:p>
          <a:p>
            <a:r>
              <a:rPr lang="sv-SE" dirty="0" smtClean="0"/>
              <a:t>Påpeka att tekniken testas, inte personen!</a:t>
            </a:r>
          </a:p>
          <a:p>
            <a:r>
              <a:rPr lang="sv-SE" dirty="0" smtClean="0"/>
              <a:t>Genomföra test</a:t>
            </a:r>
          </a:p>
          <a:p>
            <a:pPr lvl="1"/>
            <a:r>
              <a:rPr lang="sv-SE" dirty="0" smtClean="0"/>
              <a:t>Fritt</a:t>
            </a:r>
          </a:p>
          <a:p>
            <a:pPr lvl="1"/>
            <a:r>
              <a:rPr lang="sv-SE" dirty="0" smtClean="0"/>
              <a:t>Uppgiftsstyrt</a:t>
            </a:r>
          </a:p>
          <a:p>
            <a:r>
              <a:rPr lang="sv-SE" dirty="0" smtClean="0"/>
              <a:t>”De-briefing” samt sammanfattning av synpunkter</a:t>
            </a:r>
          </a:p>
          <a:p>
            <a:pPr lvl="1"/>
            <a:r>
              <a:rPr lang="sv-SE" dirty="0" smtClean="0"/>
              <a:t>Intervju</a:t>
            </a:r>
          </a:p>
          <a:p>
            <a:pPr lvl="1"/>
            <a:r>
              <a:rPr lang="sv-SE" dirty="0" smtClean="0"/>
              <a:t>Enkät</a:t>
            </a:r>
          </a:p>
        </p:txBody>
      </p:sp>
    </p:spTree>
    <p:extLst>
      <p:ext uri="{BB962C8B-B14F-4D97-AF65-F5344CB8AC3E}">
        <p14:creationId xmlns:p14="http://schemas.microsoft.com/office/powerpoint/2010/main" val="1694270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Referenser</a:t>
            </a:r>
            <a:r>
              <a:rPr lang="en-US" dirty="0" smtClean="0"/>
              <a:t> forts.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http://www.usability.gov/how-to-and-tools/methods/system-usability-</a:t>
            </a:r>
            <a:r>
              <a:rPr lang="en-US" dirty="0" smtClean="0">
                <a:hlinkClick r:id="rId2"/>
              </a:rPr>
              <a:t>scale.html</a:t>
            </a:r>
            <a:endParaRPr lang="en-US" dirty="0" smtClean="0"/>
          </a:p>
          <a:p>
            <a:r>
              <a:rPr lang="en-US" dirty="0" smtClean="0"/>
              <a:t>NASA </a:t>
            </a:r>
            <a:r>
              <a:rPr lang="en-US" dirty="0"/>
              <a:t>RTLX: </a:t>
            </a:r>
            <a:r>
              <a:rPr lang="en-US" dirty="0">
                <a:hlinkClick r:id="rId3"/>
              </a:rPr>
              <a:t>http://www.eat.lth.se/fileadmin/certec/MAMN01/</a:t>
            </a:r>
            <a:r>
              <a:rPr lang="en-US" dirty="0" smtClean="0">
                <a:hlinkClick r:id="rId3"/>
              </a:rPr>
              <a:t>Nasa_RTLX.pdf</a:t>
            </a:r>
            <a:r>
              <a:rPr lang="en-US" dirty="0" smtClean="0"/>
              <a:t> </a:t>
            </a:r>
            <a:r>
              <a:rPr lang="en-US" dirty="0" err="1" smtClean="0"/>
              <a:t>sök</a:t>
            </a:r>
            <a:r>
              <a:rPr lang="en-US" dirty="0" smtClean="0"/>
              <a:t> </a:t>
            </a:r>
            <a:r>
              <a:rPr lang="en-US" dirty="0" err="1" smtClean="0"/>
              <a:t>också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NASA TLX</a:t>
            </a:r>
            <a:endParaRPr lang="en-US" dirty="0"/>
          </a:p>
          <a:p>
            <a:r>
              <a:rPr lang="en-US" dirty="0" smtClean="0"/>
              <a:t>Measuring </a:t>
            </a:r>
            <a:r>
              <a:rPr lang="en-US" dirty="0"/>
              <a:t>satisfaction: </a:t>
            </a:r>
            <a:r>
              <a:rPr lang="en-US" dirty="0">
                <a:hlinkClick r:id="rId4"/>
              </a:rPr>
              <a:t>http://www.userfocus.co.uk/articles/</a:t>
            </a:r>
            <a:r>
              <a:rPr lang="en-US" dirty="0" smtClean="0">
                <a:hlinkClick r:id="rId4"/>
              </a:rPr>
              <a:t>satisfaction.html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48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Formativ</a:t>
            </a:r>
            <a:r>
              <a:rPr lang="en-US" dirty="0" smtClean="0"/>
              <a:t> </a:t>
            </a:r>
            <a:r>
              <a:rPr lang="en-US" dirty="0" err="1" smtClean="0"/>
              <a:t>utvärdering</a:t>
            </a:r>
            <a:r>
              <a:rPr lang="en-US" dirty="0" smtClean="0"/>
              <a:t> - </a:t>
            </a:r>
            <a:r>
              <a:rPr lang="en-US" dirty="0" err="1"/>
              <a:t>m</a:t>
            </a:r>
            <a:r>
              <a:rPr lang="en-US" dirty="0" err="1" smtClean="0"/>
              <a:t>etoder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smtClean="0"/>
              <a:t>Observationer (med protokoll för struktur och möjlighet att jämföra)</a:t>
            </a:r>
          </a:p>
          <a:p>
            <a:r>
              <a:rPr lang="sv-SE" dirty="0" smtClean="0"/>
              <a:t>Öppna intervjufrågor</a:t>
            </a:r>
          </a:p>
          <a:p>
            <a:pPr lvl="1"/>
            <a:r>
              <a:rPr lang="sv-SE" sz="2600" dirty="0" smtClean="0"/>
              <a:t>“Vilka fördelar ser du med systemet?” “Vilka problem upplevde du?” “Har du förslag på förbättringar och i så fall vilka?”</a:t>
            </a:r>
          </a:p>
          <a:p>
            <a:r>
              <a:rPr lang="sv-SE" dirty="0" smtClean="0"/>
              <a:t>Tänka högt-metoden</a:t>
            </a:r>
          </a:p>
          <a:p>
            <a:r>
              <a:rPr lang="sv-SE" dirty="0" err="1" smtClean="0"/>
              <a:t>Usability</a:t>
            </a:r>
            <a:r>
              <a:rPr lang="sv-SE" dirty="0" smtClean="0"/>
              <a:t> </a:t>
            </a:r>
            <a:r>
              <a:rPr lang="sv-SE" dirty="0" err="1" smtClean="0"/>
              <a:t>inspection</a:t>
            </a:r>
            <a:endParaRPr lang="sv-SE" dirty="0" smtClean="0"/>
          </a:p>
          <a:p>
            <a:pPr lvl="1"/>
            <a:r>
              <a:rPr lang="sv-SE" sz="2600" dirty="0" smtClean="0"/>
              <a:t>Heuristisk utvärdering</a:t>
            </a:r>
          </a:p>
          <a:p>
            <a:pPr lvl="1"/>
            <a:r>
              <a:rPr lang="sv-SE" sz="2600" dirty="0" smtClean="0"/>
              <a:t>Kognitiv genomgång</a:t>
            </a:r>
          </a:p>
          <a:p>
            <a:endParaRPr lang="sv-SE" sz="3600" dirty="0"/>
          </a:p>
        </p:txBody>
      </p:sp>
    </p:spTree>
    <p:extLst>
      <p:ext uri="{BB962C8B-B14F-4D97-AF65-F5344CB8AC3E}">
        <p14:creationId xmlns:p14="http://schemas.microsoft.com/office/powerpoint/2010/main" val="313241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Heuristisk utvärdering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26429"/>
          </a:xfrm>
        </p:spPr>
        <p:txBody>
          <a:bodyPr>
            <a:normAutofit/>
          </a:bodyPr>
          <a:lstStyle/>
          <a:p>
            <a:r>
              <a:rPr lang="sv-SE" sz="2800" dirty="0" smtClean="0"/>
              <a:t>Flera experter går igenom ett system med hjälp av checklistor</a:t>
            </a:r>
          </a:p>
          <a:p>
            <a:endParaRPr lang="sv-SE" sz="2800" dirty="0"/>
          </a:p>
        </p:txBody>
      </p:sp>
      <p:pic>
        <p:nvPicPr>
          <p:cNvPr id="4" name="Picture 3" descr="heuristic_cost_benefi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69" y="2691527"/>
            <a:ext cx="5127536" cy="374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2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Checklistorna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Nielsen och </a:t>
            </a:r>
            <a:r>
              <a:rPr lang="sv-SE" dirty="0" err="1" smtClean="0"/>
              <a:t>Molich</a:t>
            </a:r>
            <a:r>
              <a:rPr lang="sv-SE" dirty="0" smtClean="0"/>
              <a:t> (Föreläsning 6)</a:t>
            </a:r>
          </a:p>
          <a:p>
            <a:r>
              <a:rPr lang="sv-SE" dirty="0" smtClean="0"/>
              <a:t>Kolla t ex </a:t>
            </a:r>
            <a:r>
              <a:rPr lang="sv-SE" dirty="0" err="1" smtClean="0"/>
              <a:t>Wiki</a:t>
            </a:r>
            <a:r>
              <a:rPr lang="sv-SE" dirty="0" smtClean="0"/>
              <a:t>: </a:t>
            </a:r>
            <a:r>
              <a:rPr lang="sv-SE" dirty="0" err="1" smtClean="0"/>
              <a:t>Heuristic</a:t>
            </a:r>
            <a:r>
              <a:rPr lang="sv-SE" dirty="0" smtClean="0"/>
              <a:t> </a:t>
            </a:r>
            <a:r>
              <a:rPr lang="sv-SE" dirty="0" err="1" smtClean="0"/>
              <a:t>evaluation</a:t>
            </a:r>
            <a:endParaRPr lang="sv-SE" dirty="0" smtClean="0"/>
          </a:p>
          <a:p>
            <a:pPr lvl="1"/>
            <a:r>
              <a:rPr lang="sv-SE" dirty="0" smtClean="0"/>
              <a:t>Gerhardt</a:t>
            </a:r>
            <a:r>
              <a:rPr lang="sv-SE" dirty="0"/>
              <a:t>-</a:t>
            </a:r>
            <a:r>
              <a:rPr lang="sv-SE" dirty="0" err="1"/>
              <a:t>Powals</a:t>
            </a:r>
            <a:r>
              <a:rPr lang="sv-SE" dirty="0"/>
              <a:t>’ </a:t>
            </a:r>
            <a:r>
              <a:rPr lang="sv-SE" dirty="0" err="1"/>
              <a:t>cognitive</a:t>
            </a:r>
            <a:r>
              <a:rPr lang="sv-SE" dirty="0"/>
              <a:t> </a:t>
            </a:r>
            <a:r>
              <a:rPr lang="sv-SE" dirty="0" err="1"/>
              <a:t>engineering</a:t>
            </a:r>
            <a:r>
              <a:rPr lang="sv-SE" dirty="0"/>
              <a:t> </a:t>
            </a:r>
            <a:r>
              <a:rPr lang="sv-SE" dirty="0" err="1" smtClean="0"/>
              <a:t>principles</a:t>
            </a:r>
            <a:endParaRPr lang="sv-SE" dirty="0" smtClean="0"/>
          </a:p>
          <a:p>
            <a:pPr lvl="1"/>
            <a:r>
              <a:rPr lang="sv-SE" dirty="0" err="1"/>
              <a:t>Weinschenk</a:t>
            </a:r>
            <a:r>
              <a:rPr lang="sv-SE" dirty="0"/>
              <a:t> and Barker </a:t>
            </a:r>
            <a:r>
              <a:rPr lang="sv-SE" dirty="0" err="1"/>
              <a:t>classification</a:t>
            </a:r>
            <a:endParaRPr lang="sv-SE" dirty="0"/>
          </a:p>
          <a:p>
            <a:pPr lvl="1"/>
            <a:endParaRPr lang="sv-SE" dirty="0" smtClean="0"/>
          </a:p>
          <a:p>
            <a:pPr lvl="1"/>
            <a:endParaRPr lang="sv-SE" dirty="0"/>
          </a:p>
          <a:p>
            <a:r>
              <a:rPr lang="sv-SE" dirty="0">
                <a:hlinkClick r:id="rId2"/>
              </a:rPr>
              <a:t>https://en.wikipedia.org/wiki/</a:t>
            </a:r>
            <a:r>
              <a:rPr lang="sv-SE" dirty="0" smtClean="0">
                <a:hlinkClick r:id="rId2"/>
              </a:rPr>
              <a:t>Heuristic_evaluation</a:t>
            </a:r>
            <a:r>
              <a:rPr lang="sv-SE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577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Heuristisk utvärdering</a:t>
            </a:r>
            <a:endParaRPr lang="sv-SE" dirty="0"/>
          </a:p>
        </p:txBody>
      </p:sp>
      <p:pic>
        <p:nvPicPr>
          <p:cNvPr id="4" name="Content Placeholder 3" descr="heuristic_matrix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52" r="-16652"/>
          <a:stretch>
            <a:fillRect/>
          </a:stretch>
        </p:blipFill>
        <p:spPr>
          <a:xfrm>
            <a:off x="1702341" y="1417638"/>
            <a:ext cx="5942822" cy="3268323"/>
          </a:xfrm>
        </p:spPr>
      </p:pic>
      <p:sp>
        <p:nvSpPr>
          <p:cNvPr id="5" name="TextBox 4"/>
          <p:cNvSpPr txBox="1"/>
          <p:nvPr/>
        </p:nvSpPr>
        <p:spPr>
          <a:xfrm>
            <a:off x="809341" y="5653258"/>
            <a:ext cx="8034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Läs mer: </a:t>
            </a:r>
            <a:r>
              <a:rPr lang="sv-SE" dirty="0">
                <a:hlinkClick r:id="rId3"/>
              </a:rPr>
              <a:t>http://www.nngroup.com/articles/how-to-conduct-a-heuristic-evaluation</a:t>
            </a:r>
            <a:r>
              <a:rPr lang="sv-SE" dirty="0" smtClean="0">
                <a:hlinkClick r:id="rId3"/>
              </a:rPr>
              <a:t>/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6181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Cognitive walkthrough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/>
              <a:t>Kognitiv</a:t>
            </a:r>
            <a:r>
              <a:rPr lang="en-US" dirty="0"/>
              <a:t> </a:t>
            </a:r>
            <a:r>
              <a:rPr lang="en-US" dirty="0" err="1"/>
              <a:t>genomgång</a:t>
            </a:r>
            <a:r>
              <a:rPr lang="en-US" dirty="0" smtClean="0"/>
              <a:t>)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376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En </a:t>
            </a:r>
            <a:r>
              <a:rPr lang="en-US" sz="2800" dirty="0"/>
              <a:t>process </a:t>
            </a:r>
            <a:r>
              <a:rPr lang="en-US" sz="2800" dirty="0" err="1"/>
              <a:t>som</a:t>
            </a:r>
            <a:r>
              <a:rPr lang="en-US" sz="2800" dirty="0"/>
              <a:t> </a:t>
            </a:r>
            <a:r>
              <a:rPr lang="en-US" sz="2800" dirty="0" err="1"/>
              <a:t>går</a:t>
            </a:r>
            <a:r>
              <a:rPr lang="en-US" sz="2800" dirty="0"/>
              <a:t> </a:t>
            </a:r>
            <a:r>
              <a:rPr lang="en-US" sz="2800" dirty="0" err="1"/>
              <a:t>ut</a:t>
            </a:r>
            <a:r>
              <a:rPr lang="en-US" sz="2800" dirty="0"/>
              <a:t> </a:t>
            </a:r>
            <a:r>
              <a:rPr lang="en-US" sz="2800" dirty="0" err="1"/>
              <a:t>på</a:t>
            </a:r>
            <a:r>
              <a:rPr lang="en-US" sz="2800" dirty="0"/>
              <a:t> </a:t>
            </a:r>
            <a:r>
              <a:rPr lang="en-US" sz="2800" dirty="0" err="1"/>
              <a:t>att</a:t>
            </a:r>
            <a:r>
              <a:rPr lang="en-US" sz="2800" dirty="0"/>
              <a:t> </a:t>
            </a:r>
            <a:r>
              <a:rPr lang="en-US" sz="2800" dirty="0" err="1"/>
              <a:t>steg</a:t>
            </a:r>
            <a:r>
              <a:rPr lang="en-US" sz="2800" dirty="0"/>
              <a:t> </a:t>
            </a:r>
            <a:r>
              <a:rPr lang="en-US" sz="2800" dirty="0" err="1"/>
              <a:t>för</a:t>
            </a:r>
            <a:r>
              <a:rPr lang="en-US" sz="2800" dirty="0"/>
              <a:t> </a:t>
            </a:r>
            <a:r>
              <a:rPr lang="en-US" sz="2800" dirty="0" err="1"/>
              <a:t>steg</a:t>
            </a:r>
            <a:r>
              <a:rPr lang="en-US" sz="2800" dirty="0"/>
              <a:t> </a:t>
            </a:r>
            <a:r>
              <a:rPr lang="en-US" sz="2800" dirty="0" err="1"/>
              <a:t>gå</a:t>
            </a:r>
            <a:r>
              <a:rPr lang="en-US" sz="2800" dirty="0"/>
              <a:t> </a:t>
            </a:r>
            <a:r>
              <a:rPr lang="en-US" sz="2800" dirty="0" err="1"/>
              <a:t>igenom</a:t>
            </a:r>
            <a:r>
              <a:rPr lang="en-US" sz="2800" dirty="0"/>
              <a:t> en </a:t>
            </a:r>
            <a:r>
              <a:rPr lang="en-US" sz="2800" dirty="0" err="1"/>
              <a:t>produkt</a:t>
            </a:r>
            <a:r>
              <a:rPr lang="en-US" sz="2800" dirty="0"/>
              <a:t> </a:t>
            </a:r>
            <a:r>
              <a:rPr lang="en-US" sz="2800" dirty="0" err="1"/>
              <a:t>eller</a:t>
            </a:r>
            <a:r>
              <a:rPr lang="en-US" sz="2800" dirty="0"/>
              <a:t> en </a:t>
            </a:r>
            <a:r>
              <a:rPr lang="en-US" sz="2800" dirty="0" err="1"/>
              <a:t>systemdesign</a:t>
            </a:r>
            <a:r>
              <a:rPr lang="en-US" sz="2800" dirty="0"/>
              <a:t> </a:t>
            </a:r>
            <a:r>
              <a:rPr lang="en-US" sz="2800" dirty="0" err="1"/>
              <a:t>och</a:t>
            </a:r>
            <a:r>
              <a:rPr lang="en-US" sz="2800" dirty="0"/>
              <a:t> </a:t>
            </a:r>
            <a:r>
              <a:rPr lang="en-US" sz="2800" dirty="0" err="1"/>
              <a:t>få</a:t>
            </a:r>
            <a:r>
              <a:rPr lang="en-US" sz="2800" dirty="0"/>
              <a:t> </a:t>
            </a:r>
            <a:r>
              <a:rPr lang="en-US" sz="2800" dirty="0" err="1"/>
              <a:t>reaktioner</a:t>
            </a:r>
            <a:r>
              <a:rPr lang="en-US" sz="2800" dirty="0"/>
              <a:t> </a:t>
            </a:r>
            <a:r>
              <a:rPr lang="en-US" sz="2800" dirty="0" err="1"/>
              <a:t>från</a:t>
            </a:r>
            <a:r>
              <a:rPr lang="en-US" sz="2800" dirty="0"/>
              <a:t> relevant personal </a:t>
            </a:r>
            <a:r>
              <a:rPr lang="en-US" sz="2800" dirty="0" err="1"/>
              <a:t>och</a:t>
            </a:r>
            <a:r>
              <a:rPr lang="en-US" sz="2800" dirty="0"/>
              <a:t> </a:t>
            </a:r>
            <a:r>
              <a:rPr lang="en-US" sz="2800" dirty="0" err="1"/>
              <a:t>typiska</a:t>
            </a:r>
            <a:r>
              <a:rPr lang="en-US" sz="2800" dirty="0"/>
              <a:t> </a:t>
            </a:r>
            <a:r>
              <a:rPr lang="en-US" sz="2800" dirty="0" err="1"/>
              <a:t>användare</a:t>
            </a:r>
            <a:r>
              <a:rPr lang="en-US" sz="2800" dirty="0"/>
              <a:t>. </a:t>
            </a:r>
            <a:r>
              <a:rPr lang="en-US" sz="2800" dirty="0" err="1"/>
              <a:t>Normalt</a:t>
            </a:r>
            <a:r>
              <a:rPr lang="en-US" sz="2800" dirty="0"/>
              <a:t> </a:t>
            </a:r>
            <a:r>
              <a:rPr lang="en-US" sz="2800" dirty="0" err="1"/>
              <a:t>guidar</a:t>
            </a:r>
            <a:r>
              <a:rPr lang="en-US" sz="2800" dirty="0"/>
              <a:t> en </a:t>
            </a:r>
            <a:r>
              <a:rPr lang="en-US" sz="2800" dirty="0" err="1"/>
              <a:t>eller</a:t>
            </a:r>
            <a:r>
              <a:rPr lang="en-US" sz="2800" dirty="0"/>
              <a:t> </a:t>
            </a:r>
            <a:r>
              <a:rPr lang="en-US" sz="2800" dirty="0" err="1"/>
              <a:t>två</a:t>
            </a:r>
            <a:r>
              <a:rPr lang="en-US" sz="2800" dirty="0"/>
              <a:t> </a:t>
            </a:r>
            <a:r>
              <a:rPr lang="en-US" sz="2800" dirty="0" err="1"/>
              <a:t>medlemmar</a:t>
            </a:r>
            <a:r>
              <a:rPr lang="en-US" sz="2800" dirty="0"/>
              <a:t> </a:t>
            </a:r>
            <a:r>
              <a:rPr lang="en-US" sz="2800" dirty="0" err="1"/>
              <a:t>ur</a:t>
            </a:r>
            <a:r>
              <a:rPr lang="en-US" sz="2800" dirty="0"/>
              <a:t> </a:t>
            </a:r>
            <a:r>
              <a:rPr lang="en-US" sz="2800" dirty="0" err="1"/>
              <a:t>designteamet</a:t>
            </a:r>
            <a:r>
              <a:rPr lang="en-US" sz="2800" dirty="0"/>
              <a:t> </a:t>
            </a:r>
            <a:r>
              <a:rPr lang="en-US" sz="2800" dirty="0" err="1"/>
              <a:t>genomgången</a:t>
            </a:r>
            <a:r>
              <a:rPr lang="en-US" sz="2800" dirty="0"/>
              <a:t>, </a:t>
            </a:r>
            <a:r>
              <a:rPr lang="en-US" sz="2800" dirty="0" err="1"/>
              <a:t>medan</a:t>
            </a:r>
            <a:r>
              <a:rPr lang="en-US" sz="2800" dirty="0"/>
              <a:t> en </a:t>
            </a:r>
            <a:r>
              <a:rPr lang="en-US" sz="2800" dirty="0" err="1"/>
              <a:t>eller</a:t>
            </a:r>
            <a:r>
              <a:rPr lang="en-US" sz="2800" dirty="0"/>
              <a:t> </a:t>
            </a:r>
            <a:r>
              <a:rPr lang="en-US" sz="2800" dirty="0" err="1"/>
              <a:t>flera</a:t>
            </a:r>
            <a:r>
              <a:rPr lang="en-US" sz="2800" dirty="0"/>
              <a:t> </a:t>
            </a:r>
            <a:r>
              <a:rPr lang="en-US" sz="2800" dirty="0" err="1"/>
              <a:t>användare</a:t>
            </a:r>
            <a:r>
              <a:rPr lang="en-US" sz="2800" dirty="0"/>
              <a:t> </a:t>
            </a:r>
            <a:r>
              <a:rPr lang="en-US" sz="2800" dirty="0" err="1"/>
              <a:t>kommenterar</a:t>
            </a:r>
            <a:r>
              <a:rPr lang="en-US" sz="2800" dirty="0"/>
              <a:t>.</a:t>
            </a:r>
          </a:p>
          <a:p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397177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Sluttestning</a:t>
            </a:r>
            <a:r>
              <a:rPr lang="en-US" dirty="0" smtClean="0"/>
              <a:t> – </a:t>
            </a:r>
            <a:r>
              <a:rPr lang="en-US" dirty="0" err="1" smtClean="0"/>
              <a:t>summativ</a:t>
            </a:r>
            <a:r>
              <a:rPr lang="en-US" dirty="0" smtClean="0"/>
              <a:t> </a:t>
            </a:r>
            <a:r>
              <a:rPr lang="en-US" dirty="0" err="1" smtClean="0"/>
              <a:t>utvärdering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Summera</a:t>
            </a:r>
            <a:r>
              <a:rPr lang="en-US" sz="2400" dirty="0" smtClean="0"/>
              <a:t> </a:t>
            </a:r>
            <a:r>
              <a:rPr lang="en-US" sz="2400" dirty="0" err="1" smtClean="0"/>
              <a:t>och</a:t>
            </a:r>
            <a:r>
              <a:rPr lang="en-US" sz="2400" dirty="0" smtClean="0"/>
              <a:t> </a:t>
            </a:r>
            <a:r>
              <a:rPr lang="en-US" sz="2400" dirty="0" err="1" smtClean="0"/>
              <a:t>rapportera</a:t>
            </a:r>
            <a:r>
              <a:rPr lang="en-US" sz="2400" dirty="0" smtClean="0"/>
              <a:t> </a:t>
            </a:r>
            <a:r>
              <a:rPr lang="en-US" sz="2400" dirty="0" err="1" smtClean="0"/>
              <a:t>om</a:t>
            </a:r>
            <a:r>
              <a:rPr lang="en-US" sz="2400" dirty="0" smtClean="0"/>
              <a:t> </a:t>
            </a:r>
            <a:r>
              <a:rPr lang="en-US" sz="2400" dirty="0" err="1" smtClean="0"/>
              <a:t>resultatet</a:t>
            </a:r>
            <a:r>
              <a:rPr lang="en-US" sz="2400" dirty="0" smtClean="0"/>
              <a:t> </a:t>
            </a:r>
            <a:r>
              <a:rPr lang="en-US" sz="2400" dirty="0" err="1" smtClean="0"/>
              <a:t>av</a:t>
            </a:r>
            <a:r>
              <a:rPr lang="en-US" sz="2400" dirty="0" smtClean="0"/>
              <a:t> </a:t>
            </a:r>
            <a:r>
              <a:rPr lang="en-US" sz="2400" dirty="0" err="1" smtClean="0"/>
              <a:t>ett</a:t>
            </a:r>
            <a:r>
              <a:rPr lang="en-US" sz="2400" dirty="0" smtClean="0"/>
              <a:t> </a:t>
            </a:r>
            <a:r>
              <a:rPr lang="en-US" sz="2400" dirty="0" err="1" smtClean="0"/>
              <a:t>projekt</a:t>
            </a:r>
            <a:endParaRPr lang="en-US" sz="2400" dirty="0" smtClean="0"/>
          </a:p>
          <a:p>
            <a:r>
              <a:rPr lang="en-US" sz="2400" dirty="0" err="1" smtClean="0"/>
              <a:t>Större</a:t>
            </a:r>
            <a:r>
              <a:rPr lang="en-US" sz="2400" dirty="0" smtClean="0"/>
              <a:t> </a:t>
            </a:r>
            <a:r>
              <a:rPr lang="en-US" sz="2400" dirty="0" err="1" smtClean="0"/>
              <a:t>fokus</a:t>
            </a:r>
            <a:r>
              <a:rPr lang="en-US" sz="2400" dirty="0" smtClean="0"/>
              <a:t> </a:t>
            </a:r>
            <a:r>
              <a:rPr lang="en-US" sz="2400" dirty="0" err="1" smtClean="0"/>
              <a:t>på</a:t>
            </a:r>
            <a:r>
              <a:rPr lang="en-US" sz="2400" dirty="0" smtClean="0"/>
              <a:t> </a:t>
            </a:r>
            <a:r>
              <a:rPr lang="en-US" sz="2400" dirty="0" err="1" smtClean="0"/>
              <a:t>mätbara</a:t>
            </a:r>
            <a:r>
              <a:rPr lang="en-US" sz="2400" dirty="0" smtClean="0"/>
              <a:t> </a:t>
            </a:r>
            <a:r>
              <a:rPr lang="en-US" sz="2400" dirty="0" err="1" smtClean="0"/>
              <a:t>resultat</a:t>
            </a:r>
            <a:r>
              <a:rPr lang="en-US" sz="2400" dirty="0" smtClean="0"/>
              <a:t> (</a:t>
            </a:r>
            <a:r>
              <a:rPr lang="en-US" sz="2400" dirty="0" err="1" smtClean="0"/>
              <a:t>objektiva</a:t>
            </a:r>
            <a:r>
              <a:rPr lang="en-US" sz="2400" dirty="0" smtClean="0"/>
              <a:t> </a:t>
            </a:r>
            <a:r>
              <a:rPr lang="en-US" sz="2400" dirty="0" err="1" smtClean="0"/>
              <a:t>och</a:t>
            </a:r>
            <a:r>
              <a:rPr lang="en-US" sz="2400" dirty="0" smtClean="0"/>
              <a:t> </a:t>
            </a:r>
            <a:r>
              <a:rPr lang="en-US" sz="2400" dirty="0" err="1" smtClean="0"/>
              <a:t>subjektiva</a:t>
            </a:r>
            <a:r>
              <a:rPr lang="en-US" sz="2400" dirty="0" smtClean="0"/>
              <a:t>)</a:t>
            </a:r>
          </a:p>
          <a:p>
            <a:pPr lvl="1"/>
            <a:endParaRPr lang="en-US" sz="3600" dirty="0"/>
          </a:p>
          <a:p>
            <a:endParaRPr lang="en-US" sz="4000" dirty="0" smtClean="0"/>
          </a:p>
          <a:p>
            <a:pPr lvl="1"/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9816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Summativ</a:t>
            </a:r>
            <a:r>
              <a:rPr lang="sv-SE" dirty="0" smtClean="0"/>
              <a:t> utvärdering - metoder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Mätbara</a:t>
            </a:r>
            <a:r>
              <a:rPr lang="en-US" sz="2800" dirty="0" smtClean="0"/>
              <a:t> </a:t>
            </a:r>
            <a:r>
              <a:rPr lang="en-US" sz="2800" dirty="0" err="1"/>
              <a:t>skalor</a:t>
            </a:r>
            <a:endParaRPr lang="en-US" sz="2800" dirty="0"/>
          </a:p>
          <a:p>
            <a:pPr lvl="1"/>
            <a:r>
              <a:rPr lang="en-US" sz="2400" dirty="0"/>
              <a:t>SUS (</a:t>
            </a:r>
            <a:r>
              <a:rPr lang="en-US" sz="2400" dirty="0" err="1"/>
              <a:t>Subjektiv</a:t>
            </a:r>
            <a:r>
              <a:rPr lang="en-US" sz="2400" dirty="0"/>
              <a:t> </a:t>
            </a:r>
            <a:r>
              <a:rPr lang="en-US" sz="2400" dirty="0" err="1"/>
              <a:t>uppfattning</a:t>
            </a:r>
            <a:r>
              <a:rPr lang="en-US" sz="2400" dirty="0"/>
              <a:t> </a:t>
            </a:r>
            <a:r>
              <a:rPr lang="en-US" sz="2400" dirty="0" err="1"/>
              <a:t>av</a:t>
            </a:r>
            <a:r>
              <a:rPr lang="en-US" sz="2400" dirty="0"/>
              <a:t> usability)</a:t>
            </a:r>
          </a:p>
          <a:p>
            <a:pPr lvl="1"/>
            <a:r>
              <a:rPr lang="en-US" sz="2400" dirty="0"/>
              <a:t>NASA-(R)TLX (</a:t>
            </a:r>
            <a:r>
              <a:rPr lang="en-US" sz="2400" dirty="0" err="1"/>
              <a:t>Arbetsbelastning</a:t>
            </a:r>
            <a:r>
              <a:rPr lang="en-US" sz="2400" dirty="0"/>
              <a:t>, </a:t>
            </a:r>
            <a:r>
              <a:rPr lang="en-US" sz="2400" dirty="0" err="1"/>
              <a:t>inkl</a:t>
            </a:r>
            <a:r>
              <a:rPr lang="en-US" sz="2400" dirty="0"/>
              <a:t>. </a:t>
            </a:r>
            <a:r>
              <a:rPr lang="en-US" sz="2400" dirty="0" err="1"/>
              <a:t>Kognitiv</a:t>
            </a:r>
            <a:r>
              <a:rPr lang="en-US" sz="2400" dirty="0"/>
              <a:t> </a:t>
            </a:r>
            <a:r>
              <a:rPr lang="en-US" sz="2400" dirty="0" err="1"/>
              <a:t>belastning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err="1"/>
              <a:t>Antal</a:t>
            </a:r>
            <a:r>
              <a:rPr lang="en-US" sz="2400" dirty="0"/>
              <a:t> </a:t>
            </a:r>
            <a:r>
              <a:rPr lang="en-US" sz="2400" dirty="0" err="1"/>
              <a:t>fel</a:t>
            </a:r>
            <a:r>
              <a:rPr lang="en-US" sz="2400" dirty="0"/>
              <a:t> </a:t>
            </a:r>
            <a:r>
              <a:rPr lang="en-US" sz="2400" dirty="0" err="1"/>
              <a:t>som</a:t>
            </a:r>
            <a:r>
              <a:rPr lang="en-US" sz="2400" dirty="0"/>
              <a:t> </a:t>
            </a:r>
            <a:r>
              <a:rPr lang="en-US" sz="2400" dirty="0" err="1"/>
              <a:t>görs</a:t>
            </a:r>
            <a:endParaRPr lang="en-US" sz="2400" dirty="0"/>
          </a:p>
          <a:p>
            <a:r>
              <a:rPr lang="en-US" sz="2800" dirty="0" err="1"/>
              <a:t>Subjektiva</a:t>
            </a:r>
            <a:r>
              <a:rPr lang="en-US" sz="2800" dirty="0"/>
              <a:t> </a:t>
            </a:r>
            <a:r>
              <a:rPr lang="en-US" sz="2800" dirty="0" err="1"/>
              <a:t>åsikter</a:t>
            </a:r>
            <a:endParaRPr lang="en-US" sz="2800" dirty="0"/>
          </a:p>
          <a:p>
            <a:r>
              <a:rPr lang="en-US" sz="2800" dirty="0" err="1"/>
              <a:t>Observationer</a:t>
            </a:r>
            <a:r>
              <a:rPr lang="en-US" sz="2800" dirty="0"/>
              <a:t> (med </a:t>
            </a:r>
            <a:r>
              <a:rPr lang="en-US" sz="2800" dirty="0" err="1"/>
              <a:t>protokoll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Intervjufrågor</a:t>
            </a:r>
            <a:endParaRPr lang="en-US" sz="2800" dirty="0"/>
          </a:p>
          <a:p>
            <a:r>
              <a:rPr lang="en-US" sz="2800" dirty="0"/>
              <a:t>“</a:t>
            </a:r>
            <a:r>
              <a:rPr lang="en-US" sz="2800" dirty="0" err="1"/>
              <a:t>Tänka</a:t>
            </a:r>
            <a:r>
              <a:rPr lang="en-US" sz="2800" dirty="0"/>
              <a:t> </a:t>
            </a:r>
            <a:r>
              <a:rPr lang="en-US" sz="2800" dirty="0" err="1"/>
              <a:t>högt</a:t>
            </a:r>
            <a:r>
              <a:rPr lang="en-US" sz="2800" dirty="0"/>
              <a:t>”</a:t>
            </a:r>
          </a:p>
          <a:p>
            <a:r>
              <a:rPr lang="en-US" sz="2800" dirty="0"/>
              <a:t>…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6686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753</Words>
  <Application>Microsoft Macintosh PowerPoint</Application>
  <PresentationFormat>On-screen Show (4:3)</PresentationFormat>
  <Paragraphs>198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Testning av prototyper</vt:lpstr>
      <vt:lpstr>Iterativ testning – formativ utvärdering</vt:lpstr>
      <vt:lpstr>Formativ utvärdering - metoder</vt:lpstr>
      <vt:lpstr>Heuristisk utvärdering</vt:lpstr>
      <vt:lpstr>Checklistorna</vt:lpstr>
      <vt:lpstr>Heuristisk utvärdering</vt:lpstr>
      <vt:lpstr>Cognitive walkthrough  (Kognitiv genomgång)</vt:lpstr>
      <vt:lpstr>Sluttestning – summativ utvärdering </vt:lpstr>
      <vt:lpstr>Summativ utvärdering - metoder</vt:lpstr>
      <vt:lpstr>In-situ testning</vt:lpstr>
      <vt:lpstr>Tänka högt</vt:lpstr>
      <vt:lpstr>NASA task load index I</vt:lpstr>
      <vt:lpstr>NASA task load index II</vt:lpstr>
      <vt:lpstr>System Usability Scale</vt:lpstr>
      <vt:lpstr>SUS frågor</vt:lpstr>
      <vt:lpstr>SUS</vt:lpstr>
      <vt:lpstr>SUS frågor exempel</vt:lpstr>
      <vt:lpstr>Mäta tillfredsställelse (ISO 9241)</vt:lpstr>
      <vt:lpstr>Exempel på ord</vt:lpstr>
      <vt:lpstr>Word cloud</vt:lpstr>
      <vt:lpstr>Test-upplägg</vt:lpstr>
      <vt:lpstr>Referenser forts.</vt:lpstr>
    </vt:vector>
  </TitlesOfParts>
  <Company>Certec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Kirre Rassmus Gröhn</dc:creator>
  <cp:lastModifiedBy>Kirre Rassmus Gröhn</cp:lastModifiedBy>
  <cp:revision>15</cp:revision>
  <dcterms:created xsi:type="dcterms:W3CDTF">2015-09-28T17:12:33Z</dcterms:created>
  <dcterms:modified xsi:type="dcterms:W3CDTF">2015-10-06T08:16:56Z</dcterms:modified>
</cp:coreProperties>
</file>